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  <p:sldMasterId id="2147483708" r:id="rId2"/>
  </p:sldMasterIdLst>
  <p:notesMasterIdLst>
    <p:notesMasterId r:id="rId13"/>
  </p:notesMasterIdLst>
  <p:sldIdLst>
    <p:sldId id="256" r:id="rId3"/>
    <p:sldId id="301" r:id="rId4"/>
    <p:sldId id="314" r:id="rId5"/>
    <p:sldId id="316" r:id="rId6"/>
    <p:sldId id="318" r:id="rId7"/>
    <p:sldId id="319" r:id="rId8"/>
    <p:sldId id="315" r:id="rId9"/>
    <p:sldId id="317" r:id="rId10"/>
    <p:sldId id="276" r:id="rId11"/>
    <p:sldId id="308" r:id="rId12"/>
  </p:sldIdLst>
  <p:sldSz cx="9144000" cy="5143500" type="screen16x9"/>
  <p:notesSz cx="6858000" cy="9144000"/>
  <p:embeddedFontLst>
    <p:embeddedFont>
      <p:font typeface="Roboto Mono" panose="020B0604020202020204" charset="0"/>
      <p:regular r:id="rId14"/>
      <p:bold r:id="rId15"/>
      <p:italic r:id="rId16"/>
      <p:boldItalic r:id="rId17"/>
    </p:embeddedFont>
    <p:embeddedFont>
      <p:font typeface="Google Sans" panose="020B0604020202020204" charset="0"/>
      <p:regular r:id="rId18"/>
      <p:bold r:id="rId19"/>
      <p:italic r:id="rId20"/>
      <p:boldItalic r:id="rId21"/>
    </p:embeddedFont>
    <p:embeddedFont>
      <p:font typeface="Helvetica Neue" panose="020B0604020202020204" charset="0"/>
      <p:regular r:id="rId22"/>
      <p:bold r:id="rId23"/>
      <p:italic r:id="rId24"/>
      <p:boldItalic r:id="rId25"/>
    </p:embeddedFont>
    <p:embeddedFont>
      <p:font typeface="Open Sans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EF19C3-D76D-4C59-BDFE-158BC5B1A154}">
  <a:tblStyle styleId="{20EF19C3-D76D-4C59-BDFE-158BC5B1A1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43257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19de29f9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19de29f9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045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d4ac5bf46_0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bd4ac5bf4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9377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2e4655570_1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g42e465557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482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2e4655570_1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g42e465557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1505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2e4655570_1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g42e465557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797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2e4655570_1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g42e465557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524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2e4655570_1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g42e465557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4997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2e4655570_1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g42e465557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4567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2e4655570_1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g42e465557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9598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3d0fd9a5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63d0fd9a55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82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Style 01 - Blue">
  <p:cSld name="Slide Style 01 -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35148" y="1198295"/>
            <a:ext cx="6788025" cy="103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4" tIns="34284" rIns="34284" bIns="34284" anchor="t" anchorCtr="0">
            <a:noAutofit/>
          </a:bodyPr>
          <a:lstStyle/>
          <a:p>
            <a:pPr marL="238125" lvl="0" indent="-83344" algn="l" rtl="0">
              <a:spcBef>
                <a:spcPts val="2213"/>
              </a:spcBef>
              <a:spcAft>
                <a:spcPts val="0"/>
              </a:spcAft>
              <a:buNone/>
            </a:pPr>
            <a:endParaRPr sz="19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410869" y="1138228"/>
            <a:ext cx="8255250" cy="512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451256" y="1529869"/>
            <a:ext cx="8214863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171450" lvl="0" indent="-200025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342900" lvl="1" indent="-200025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514350" lvl="2" indent="-171450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■"/>
              <a:defRPr sz="135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685800" lvl="3" indent="-171450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●"/>
              <a:defRPr sz="135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857250" lvl="4" indent="-157163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1125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1028700" lvl="5" indent="-157163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1125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1200150" lvl="6" indent="-157163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●"/>
              <a:defRPr sz="1125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1371600" lvl="7" indent="-157163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1125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1543050" lvl="8" indent="-157163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1125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34894" y="483797"/>
            <a:ext cx="8233538" cy="1029112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6095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Picture">
  <p:cSld name="Title With Pictur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 l="39" r="29"/>
          <a:stretch/>
        </p:blipFill>
        <p:spPr>
          <a:xfrm>
            <a:off x="0" y="0"/>
            <a:ext cx="9144000" cy="51483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/>
          <p:nvPr/>
        </p:nvSpPr>
        <p:spPr>
          <a:xfrm>
            <a:off x="5998491" y="233166"/>
            <a:ext cx="27354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500" y="517481"/>
            <a:ext cx="1986129" cy="36780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05066" y="1808216"/>
            <a:ext cx="46419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  <a:def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3547925" y="1242100"/>
            <a:ext cx="2619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2pPr>
            <a:lvl3pPr lvl="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3pPr>
            <a:lvl4pPr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4pPr>
            <a:lvl5pPr lvl="4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5pPr>
            <a:lvl6pPr lvl="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6pPr>
            <a:lvl7pPr lvl="6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7pPr>
            <a:lvl8pPr lvl="7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8pPr>
            <a:lvl9pPr lvl="8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3958600" y="3392650"/>
            <a:ext cx="3116100" cy="7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2pPr>
            <a:lvl3pPr lvl="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3pPr>
            <a:lvl4pPr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4pPr>
            <a:lvl5pPr lvl="4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5pPr>
            <a:lvl6pPr lvl="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6pPr>
            <a:lvl7pPr lvl="6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7pPr>
            <a:lvl8pPr lvl="7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8pPr>
            <a:lvl9pPr lvl="8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2">
            <a:alphaModFix/>
          </a:blip>
          <a:srcRect l="39" r="29"/>
          <a:stretch/>
        </p:blipFill>
        <p:spPr>
          <a:xfrm>
            <a:off x="0" y="0"/>
            <a:ext cx="9144000" cy="51483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/>
        </p:nvSpPr>
        <p:spPr>
          <a:xfrm>
            <a:off x="5998491" y="233166"/>
            <a:ext cx="27354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500" y="517481"/>
            <a:ext cx="1986129" cy="36780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105066" y="1808216"/>
            <a:ext cx="46419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3547925" y="1242100"/>
            <a:ext cx="2619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1pPr>
            <a:lvl2pPr lvl="1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2pPr>
            <a:lvl3pPr lvl="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3pPr>
            <a:lvl4pPr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4pPr>
            <a:lvl5pPr lvl="4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5pPr>
            <a:lvl6pPr lvl="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6pPr>
            <a:lvl7pPr lvl="6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7pPr>
            <a:lvl8pPr lvl="7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8pPr>
            <a:lvl9pPr lvl="8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3105075" y="3392650"/>
            <a:ext cx="3969600" cy="7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1pPr>
            <a:lvl2pPr lvl="1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2pPr>
            <a:lvl3pPr lvl="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3pPr>
            <a:lvl4pPr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4pPr>
            <a:lvl5pPr lvl="4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5pPr>
            <a:lvl6pPr lvl="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6pPr>
            <a:lvl7pPr lvl="6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7pPr>
            <a:lvl8pPr lvl="7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8pPr>
            <a:lvl9pPr lvl="8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2858" cy="51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/>
          <p:nvPr/>
        </p:nvSpPr>
        <p:spPr>
          <a:xfrm>
            <a:off x="284241" y="4576256"/>
            <a:ext cx="22749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7719956" y="4576256"/>
            <a:ext cx="11370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097" y="4623323"/>
            <a:ext cx="2012900" cy="1843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6"/>
          <p:cNvGrpSpPr/>
          <p:nvPr/>
        </p:nvGrpSpPr>
        <p:grpSpPr>
          <a:xfrm>
            <a:off x="0" y="0"/>
            <a:ext cx="9144000" cy="4854853"/>
            <a:chOff x="0" y="0"/>
            <a:chExt cx="24384000" cy="12946275"/>
          </a:xfrm>
        </p:grpSpPr>
        <p:sp>
          <p:nvSpPr>
            <p:cNvPr id="73" name="Google Shape;73;p16"/>
            <p:cNvSpPr/>
            <p:nvPr/>
          </p:nvSpPr>
          <p:spPr>
            <a:xfrm>
              <a:off x="0" y="0"/>
              <a:ext cx="24384000" cy="10665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7627775" y="10524975"/>
              <a:ext cx="12170400" cy="242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1526400" y="9631675"/>
              <a:ext cx="9084900" cy="179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19286925" y="9650875"/>
              <a:ext cx="1280400" cy="1773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579666" y="343025"/>
            <a:ext cx="7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7679641" y="4600369"/>
            <a:ext cx="121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696F75"/>
                </a:solidFill>
                <a:latin typeface="Arial"/>
                <a:ea typeface="Arial"/>
                <a:cs typeface="Arial"/>
                <a:sym typeface="Arial"/>
              </a:rPr>
              <a:t>Universitas Ciputra</a:t>
            </a:r>
            <a:endParaRPr sz="900" b="0" i="0" u="none" strike="noStrike" cap="none">
              <a:solidFill>
                <a:srgbClr val="696F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579860" y="1700213"/>
            <a:ext cx="78120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1pPr>
            <a:lvl2pPr marL="914400" lvl="1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2"/>
          </p:nvPr>
        </p:nvSpPr>
        <p:spPr>
          <a:xfrm>
            <a:off x="582825" y="1095900"/>
            <a:ext cx="74055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rt Slide">
  <p:cSld name="Chart Slide">
    <p:bg>
      <p:bgPr>
        <a:solidFill>
          <a:srgbClr val="FFF7E5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de Slide">
  <p:cSld name="Code Slide">
    <p:bg>
      <p:bgPr>
        <a:solidFill>
          <a:srgbClr val="41414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Style 02 - Red">
  <p:cSld name="Slide Style 02 -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/>
        </p:nvSpPr>
        <p:spPr>
          <a:xfrm>
            <a:off x="435148" y="1198295"/>
            <a:ext cx="6788025" cy="103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4" tIns="34284" rIns="34284" bIns="34284" anchor="t" anchorCtr="0">
            <a:noAutofit/>
          </a:bodyPr>
          <a:lstStyle/>
          <a:p>
            <a:pPr marL="238125" lvl="0" indent="-83344" algn="l" rtl="0">
              <a:spcBef>
                <a:spcPts val="2213"/>
              </a:spcBef>
              <a:spcAft>
                <a:spcPts val="0"/>
              </a:spcAft>
              <a:buNone/>
            </a:pPr>
            <a:endParaRPr sz="19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334894" y="483797"/>
            <a:ext cx="8233538" cy="1029112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>
            <a:off x="451256" y="1529869"/>
            <a:ext cx="8214863" cy="530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171450" lvl="0" indent="-200025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342900" lvl="1" indent="-200025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514350" lvl="2" indent="-171450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■"/>
              <a:defRPr sz="135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685800" lvl="3" indent="-171450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●"/>
              <a:defRPr sz="135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857250" lvl="4" indent="-157163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1125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1028700" lvl="5" indent="-157163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1125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1200150" lvl="6" indent="-157163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●"/>
              <a:defRPr sz="1125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1371600" lvl="7" indent="-157163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1125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1543050" lvl="8" indent="-157163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1125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2"/>
          </p:nvPr>
        </p:nvSpPr>
        <p:spPr>
          <a:xfrm>
            <a:off x="410869" y="1138228"/>
            <a:ext cx="8255250" cy="530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683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71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81725" y="1234472"/>
            <a:ext cx="6822600" cy="9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79756" y="2839978"/>
            <a:ext cx="6087900" cy="20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●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○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■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●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○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■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●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○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■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715" r:id="rId6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w3schools.com/python/python_operator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pic>
          <p:nvPicPr>
            <p:cNvPr id="261" name="Google Shape;261;p6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tangle 1"/>
            <p:cNvSpPr/>
            <p:nvPr/>
          </p:nvSpPr>
          <p:spPr>
            <a:xfrm>
              <a:off x="6848475" y="1987809"/>
              <a:ext cx="347663" cy="1886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2" name="Google Shape;262;p65"/>
          <p:cNvSpPr txBox="1">
            <a:spLocks noGrp="1"/>
          </p:cNvSpPr>
          <p:nvPr>
            <p:ph type="title" idx="4294967295"/>
          </p:nvPr>
        </p:nvSpPr>
        <p:spPr>
          <a:xfrm>
            <a:off x="2662625" y="2080310"/>
            <a:ext cx="4929600" cy="10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Pemograman</a:t>
            </a:r>
            <a:r>
              <a:rPr 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 3 (Python)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34" name="Picture 10" descr="Download Instagram (IG) Logo in SVG Vector or PNG File Format - Logo.w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95" y="4174657"/>
            <a:ext cx="557153" cy="37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62625" y="3220550"/>
            <a:ext cx="3313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/>
              </a:solidFill>
              <a:latin typeface="Google Sans" panose="020B0604020202020204" charset="0"/>
              <a:ea typeface="Google Sans"/>
              <a:cs typeface="Google Sans"/>
              <a:sym typeface="Google Sans"/>
            </a:endParaRPr>
          </a:p>
          <a:p>
            <a:r>
              <a:rPr lang="en-US" dirty="0">
                <a:solidFill>
                  <a:schemeClr val="tx1"/>
                </a:solidFill>
                <a:latin typeface="Google Sans" panose="020B0604020202020204" charset="0"/>
              </a:rPr>
              <a:t>Mina </a:t>
            </a:r>
            <a:r>
              <a:rPr lang="en-US" dirty="0" err="1">
                <a:solidFill>
                  <a:schemeClr val="tx1"/>
                </a:solidFill>
                <a:latin typeface="Google Sans" panose="020B0604020202020204" charset="0"/>
              </a:rPr>
              <a:t>Ismu</a:t>
            </a:r>
            <a:r>
              <a:rPr lang="en-US" dirty="0">
                <a:solidFill>
                  <a:schemeClr val="tx1"/>
                </a:solidFill>
                <a:latin typeface="Google Sans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 panose="020B0604020202020204" charset="0"/>
              </a:rPr>
              <a:t>Rahayu</a:t>
            </a:r>
            <a:r>
              <a:rPr lang="en-US" dirty="0">
                <a:solidFill>
                  <a:schemeClr val="tx1"/>
                </a:solidFill>
                <a:latin typeface="Google Sans" panose="020B060402020202020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Google Sans" panose="020B0604020202020204" charset="0"/>
              </a:rPr>
              <a:t>M.T</a:t>
            </a:r>
          </a:p>
          <a:p>
            <a:endParaRPr lang="en-US" dirty="0" smtClean="0">
              <a:solidFill>
                <a:schemeClr val="tx1"/>
              </a:solidFill>
              <a:latin typeface="Google Sans" panose="020B0604020202020204" charset="0"/>
              <a:ea typeface="Google Sans"/>
              <a:cs typeface="Google Sans"/>
              <a:sym typeface="Google San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Google Sans" panose="020B0604020202020204" charset="0"/>
                <a:ea typeface="Google Sans"/>
                <a:cs typeface="Google Sans"/>
                <a:sym typeface="Google Sans"/>
              </a:rPr>
              <a:t>Agastya Pandu </a:t>
            </a:r>
            <a:r>
              <a:rPr lang="en-US" dirty="0" err="1" smtClean="0">
                <a:solidFill>
                  <a:schemeClr val="tx1"/>
                </a:solidFill>
                <a:latin typeface="Google Sans" panose="020B0604020202020204" charset="0"/>
                <a:ea typeface="Google Sans"/>
                <a:cs typeface="Google Sans"/>
                <a:sym typeface="Google Sans"/>
              </a:rPr>
              <a:t>Satriya</a:t>
            </a:r>
            <a:r>
              <a:rPr lang="en-US" dirty="0" smtClean="0">
                <a:solidFill>
                  <a:schemeClr val="tx1"/>
                </a:solidFill>
                <a:latin typeface="Google Sans" panose="020B0604020202020204" charset="0"/>
                <a:ea typeface="Google Sans"/>
                <a:cs typeface="Google Sans"/>
                <a:sym typeface="Google San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oogle Sans" panose="020B0604020202020204" charset="0"/>
                <a:ea typeface="Google Sans"/>
                <a:cs typeface="Google Sans"/>
                <a:sym typeface="Google Sans"/>
              </a:rPr>
              <a:t>Utama</a:t>
            </a:r>
            <a:r>
              <a:rPr lang="en-US" dirty="0" smtClean="0">
                <a:solidFill>
                  <a:schemeClr val="tx1"/>
                </a:solidFill>
                <a:latin typeface="Google Sans" panose="020B0604020202020204" charset="0"/>
                <a:ea typeface="Google Sans"/>
                <a:cs typeface="Google Sans"/>
                <a:sym typeface="Google San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oogle Sans" panose="020B0604020202020204" charset="0"/>
                <a:ea typeface="Google Sans"/>
                <a:cs typeface="Google Sans"/>
                <a:sym typeface="Google Sans"/>
              </a:rPr>
              <a:t>S.Kom</a:t>
            </a:r>
            <a:endParaRPr lang="en-US" dirty="0">
              <a:solidFill>
                <a:schemeClr val="tx1"/>
              </a:solidFill>
              <a:latin typeface="Google Sans" panose="020B06040202020202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8608" y="4230914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p</a:t>
            </a:r>
            <a:r>
              <a:rPr lang="en-US" dirty="0" err="1" smtClean="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andu_agas</a:t>
            </a:r>
            <a:endParaRPr lang="en-US" dirty="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7025" y="1152525"/>
            <a:ext cx="3362325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Sekolah Tinggi Manajemen Informatika &amp;amp; Komputer (STMIK Bandung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478" y="428624"/>
            <a:ext cx="1463813" cy="95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edoman Logo Kampus Merdeka Indonesia Jaya - kaswanto&amp;#39;s blo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051" y="428624"/>
            <a:ext cx="1287196" cy="68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ython Logo transparent PNG - Stick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87" y="1987809"/>
            <a:ext cx="1476548" cy="147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>
            <a:spLocks noGrp="1"/>
          </p:cNvSpPr>
          <p:nvPr>
            <p:ph type="title"/>
          </p:nvPr>
        </p:nvSpPr>
        <p:spPr>
          <a:xfrm>
            <a:off x="334894" y="483797"/>
            <a:ext cx="8233538" cy="721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b="1" dirty="0" err="1" smtClean="0"/>
              <a:t>Terima</a:t>
            </a:r>
            <a:r>
              <a:rPr lang="en-US" b="1" dirty="0" smtClean="0"/>
              <a:t> </a:t>
            </a:r>
            <a:r>
              <a:rPr lang="en-US" b="1" dirty="0" err="1" smtClean="0"/>
              <a:t>Kasih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Tetap</a:t>
            </a:r>
            <a:r>
              <a:rPr lang="en-US" b="1" dirty="0" smtClean="0"/>
              <a:t> </a:t>
            </a:r>
            <a:r>
              <a:rPr lang="en-US" b="1" dirty="0" err="1" smtClean="0"/>
              <a:t>Belajar</a:t>
            </a: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4894" y="1375773"/>
            <a:ext cx="79640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oogle Sans" panose="020B0604020202020204" charset="0"/>
              </a:rPr>
              <a:t>"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seorang</a:t>
            </a:r>
            <a:r>
              <a:rPr lang="en-US" sz="2000" dirty="0"/>
              <a:t> yang genius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pemikiran</a:t>
            </a:r>
            <a:r>
              <a:rPr lang="en-US" sz="2000" dirty="0"/>
              <a:t> yang </a:t>
            </a:r>
            <a:r>
              <a:rPr lang="en-US" sz="2000" dirty="0" err="1"/>
              <a:t>gila</a:t>
            </a:r>
            <a:r>
              <a:rPr lang="en-US" sz="2000" dirty="0"/>
              <a:t>.</a:t>
            </a:r>
            <a:r>
              <a:rPr lang="en-US" sz="2000" dirty="0" smtClean="0">
                <a:latin typeface="Google Sans" panose="020B0604020202020204" charset="0"/>
              </a:rPr>
              <a:t>" </a:t>
            </a:r>
          </a:p>
          <a:p>
            <a:endParaRPr lang="en-US" sz="2000" dirty="0">
              <a:latin typeface="Google Sans" panose="020B0604020202020204" charset="0"/>
            </a:endParaRPr>
          </a:p>
          <a:p>
            <a:endParaRPr lang="en-US" sz="2000" dirty="0" smtClean="0">
              <a:latin typeface="Google Sans" panose="020B0604020202020204" charset="0"/>
            </a:endParaRPr>
          </a:p>
          <a:p>
            <a:r>
              <a:rPr lang="en-US" sz="2000" dirty="0" smtClean="0">
                <a:latin typeface="Google Sans" panose="020B0604020202020204" charset="0"/>
              </a:rPr>
              <a:t>- </a:t>
            </a:r>
            <a:r>
              <a:rPr lang="en-US" sz="2000" b="1" dirty="0" smtClean="0">
                <a:latin typeface="Google Sans" panose="020B0604020202020204" charset="0"/>
              </a:rPr>
              <a:t>Aristoteles</a:t>
            </a:r>
            <a:endParaRPr lang="en-US" sz="2000" dirty="0">
              <a:latin typeface="Google Sans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9575" y="4524375"/>
            <a:ext cx="2895600" cy="447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34264" y="4562494"/>
            <a:ext cx="1623111" cy="371435"/>
            <a:chOff x="334894" y="3501528"/>
            <a:chExt cx="1623111" cy="371435"/>
          </a:xfrm>
        </p:grpSpPr>
        <p:pic>
          <p:nvPicPr>
            <p:cNvPr id="7" name="Picture 10" descr="Download Instagram (IG) Logo in SVG Vector or PNG File Format - Logo.win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94" y="3501528"/>
              <a:ext cx="557153" cy="371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95507" y="3557785"/>
              <a:ext cx="1162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666666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</a:t>
              </a:r>
              <a:r>
                <a:rPr lang="en-US" dirty="0" err="1" smtClean="0">
                  <a:solidFill>
                    <a:srgbClr val="666666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andu_agas</a:t>
              </a:r>
              <a:endParaRPr lang="en-US" dirty="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pic>
        <p:nvPicPr>
          <p:cNvPr id="9" name="Picture 12" descr="Sekolah Tinggi Manajemen Informatika &amp;amp; Komputer (STMIK Bandung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507664"/>
            <a:ext cx="1562100" cy="10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Pedoman Logo Kampus Merdeka Indonesia Jaya - kaswanto&amp;#39;s blo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413" y="3594685"/>
            <a:ext cx="1475638" cy="7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66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419102" y="561975"/>
            <a:ext cx="8233538" cy="721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akan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kita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pelajari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9102" y="4391904"/>
            <a:ext cx="2828923" cy="303921"/>
            <a:chOff x="419102" y="4391904"/>
            <a:chExt cx="2828923" cy="303921"/>
          </a:xfrm>
        </p:grpSpPr>
        <p:sp>
          <p:nvSpPr>
            <p:cNvPr id="7" name="Rectangle 6"/>
            <p:cNvSpPr/>
            <p:nvPr/>
          </p:nvSpPr>
          <p:spPr>
            <a:xfrm>
              <a:off x="419102" y="4391904"/>
              <a:ext cx="2828923" cy="30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2" y="4391904"/>
              <a:ext cx="1714498" cy="295823"/>
            </a:xfrm>
            <a:prstGeom prst="rect">
              <a:avLst/>
            </a:prstGeom>
          </p:spPr>
        </p:pic>
      </p:grpSp>
      <p:pic>
        <p:nvPicPr>
          <p:cNvPr id="2050" name="Picture 2" descr="What did we learn today? - Spongebob | Meme Genera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454302"/>
            <a:ext cx="2806700" cy="232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57625" y="1454302"/>
            <a:ext cx="4991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oogle Sans" panose="020B0604020202020204" charset="0"/>
              </a:rPr>
              <a:t>Kita </a:t>
            </a:r>
            <a:r>
              <a:rPr lang="en-US" sz="2000" dirty="0" err="1" smtClean="0">
                <a:latin typeface="Google Sans" panose="020B0604020202020204" charset="0"/>
              </a:rPr>
              <a:t>bahas</a:t>
            </a:r>
            <a:r>
              <a:rPr lang="en-US" sz="2000" dirty="0" smtClean="0">
                <a:latin typeface="Google Sans" panose="020B0604020202020204" charset="0"/>
              </a:rPr>
              <a:t> yang </a:t>
            </a:r>
            <a:r>
              <a:rPr lang="en-US" sz="2000" dirty="0" err="1" smtClean="0">
                <a:latin typeface="Google Sans" panose="020B0604020202020204" charset="0"/>
              </a:rPr>
              <a:t>sebelumnya</a:t>
            </a:r>
            <a:endParaRPr lang="en-US" sz="2000" dirty="0" smtClean="0">
              <a:latin typeface="Google Sans" panose="020B0604020202020204" charset="0"/>
            </a:endParaRPr>
          </a:p>
          <a:p>
            <a:endParaRPr lang="en-US" sz="2000" dirty="0">
              <a:latin typeface="Google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Google Sans" panose="020B0604020202020204" charset="0"/>
              </a:rPr>
              <a:t>Operasi</a:t>
            </a:r>
            <a:r>
              <a:rPr lang="en-US" sz="2000" dirty="0" smtClean="0">
                <a:latin typeface="Google Sans" panose="020B0604020202020204" charset="0"/>
              </a:rPr>
              <a:t> </a:t>
            </a:r>
            <a:r>
              <a:rPr lang="en-US" sz="2000" dirty="0" err="1" smtClean="0">
                <a:latin typeface="Google Sans" panose="020B0604020202020204" charset="0"/>
              </a:rPr>
              <a:t>Logika</a:t>
            </a:r>
            <a:r>
              <a:rPr lang="en-US" sz="2000" dirty="0" smtClean="0">
                <a:latin typeface="Google Sans" panose="020B0604020202020204" charset="0"/>
              </a:rPr>
              <a:t> / Boolean</a:t>
            </a:r>
          </a:p>
          <a:p>
            <a:endParaRPr lang="en-US" sz="2000" dirty="0">
              <a:latin typeface="Google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oogle Sans" panose="020B0604020202020204" charset="0"/>
              </a:rPr>
              <a:t>IF, ELSE IF, ELSE Statement</a:t>
            </a:r>
            <a:endParaRPr lang="en-US" sz="2000" dirty="0">
              <a:latin typeface="Google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97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419102" y="561975"/>
            <a:ext cx="8233538" cy="721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Code Editor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9102" y="4391904"/>
            <a:ext cx="2828923" cy="303921"/>
            <a:chOff x="419102" y="4391904"/>
            <a:chExt cx="2828923" cy="303921"/>
          </a:xfrm>
        </p:grpSpPr>
        <p:sp>
          <p:nvSpPr>
            <p:cNvPr id="7" name="Rectangle 6"/>
            <p:cNvSpPr/>
            <p:nvPr/>
          </p:nvSpPr>
          <p:spPr>
            <a:xfrm>
              <a:off x="419102" y="4391904"/>
              <a:ext cx="2828923" cy="30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2" y="4391904"/>
              <a:ext cx="1714498" cy="295823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419102" y="1501927"/>
            <a:ext cx="4991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Google Sans" panose="020B0604020202020204" charset="0"/>
              </a:rPr>
              <a:t>Yang </a:t>
            </a:r>
            <a:r>
              <a:rPr lang="en-US" sz="2000" b="1" dirty="0" err="1" smtClean="0">
                <a:latin typeface="Google Sans" panose="020B0604020202020204" charset="0"/>
              </a:rPr>
              <a:t>belum</a:t>
            </a:r>
            <a:r>
              <a:rPr lang="en-US" sz="2000" b="1" dirty="0" smtClean="0">
                <a:latin typeface="Google Sans" panose="020B0604020202020204" charset="0"/>
              </a:rPr>
              <a:t> </a:t>
            </a:r>
            <a:r>
              <a:rPr lang="en-US" sz="2000" b="1" dirty="0" err="1" smtClean="0">
                <a:latin typeface="Google Sans" panose="020B0604020202020204" charset="0"/>
              </a:rPr>
              <a:t>menginstal</a:t>
            </a:r>
            <a:r>
              <a:rPr lang="en-US" sz="2000" b="1" dirty="0" smtClean="0">
                <a:latin typeface="Google Sans" panose="020B0604020202020204" charset="0"/>
              </a:rPr>
              <a:t> Code Editor / </a:t>
            </a:r>
            <a:r>
              <a:rPr lang="en-US" sz="2000" b="1" dirty="0" err="1" smtClean="0">
                <a:latin typeface="Google Sans" panose="020B0604020202020204" charset="0"/>
              </a:rPr>
              <a:t>VSCode</a:t>
            </a:r>
            <a:endParaRPr lang="en-US" sz="2000" b="1" dirty="0" smtClean="0">
              <a:latin typeface="Google Sans" panose="020B0604020202020204" charset="0"/>
            </a:endParaRPr>
          </a:p>
          <a:p>
            <a:endParaRPr lang="en-US" sz="2000" dirty="0">
              <a:latin typeface="Google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oogle Sans" panose="020B0604020202020204" charset="0"/>
              </a:rPr>
              <a:t>Google </a:t>
            </a:r>
            <a:r>
              <a:rPr lang="en-US" sz="2000" dirty="0" err="1" smtClean="0">
                <a:latin typeface="Google Sans" panose="020B0604020202020204" charset="0"/>
              </a:rPr>
              <a:t>Colab</a:t>
            </a:r>
            <a:r>
              <a:rPr lang="en-US" sz="2000" dirty="0" smtClean="0">
                <a:latin typeface="Google Sans" panose="020B060402020202020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Google Sans" panose="020B0604020202020204" charset="0"/>
              </a:rPr>
              <a:t>Kaggle</a:t>
            </a:r>
            <a:endParaRPr lang="en-US" sz="2000" dirty="0" smtClean="0">
              <a:latin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77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419102" y="561975"/>
            <a:ext cx="8233538" cy="721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Operator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Komparasi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9102" y="4391904"/>
            <a:ext cx="2828923" cy="303921"/>
            <a:chOff x="419102" y="4391904"/>
            <a:chExt cx="2828923" cy="303921"/>
          </a:xfrm>
        </p:grpSpPr>
        <p:sp>
          <p:nvSpPr>
            <p:cNvPr id="7" name="Rectangle 6"/>
            <p:cNvSpPr/>
            <p:nvPr/>
          </p:nvSpPr>
          <p:spPr>
            <a:xfrm>
              <a:off x="419102" y="4391904"/>
              <a:ext cx="2828923" cy="30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2" y="4391904"/>
              <a:ext cx="1714498" cy="295823"/>
            </a:xfrm>
            <a:prstGeom prst="rect">
              <a:avLst/>
            </a:prstGeom>
          </p:spPr>
        </p:pic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956153"/>
              </p:ext>
            </p:extLst>
          </p:nvPr>
        </p:nvGraphicFramePr>
        <p:xfrm>
          <a:off x="573471" y="1444625"/>
          <a:ext cx="3474654" cy="1909764"/>
        </p:xfrm>
        <a:graphic>
          <a:graphicData uri="http://schemas.openxmlformats.org/drawingml/2006/table">
            <a:tbl>
              <a:tblPr firstRow="1" bandRow="1">
                <a:tableStyleId>{20EF19C3-D76D-4C59-BDFE-158BC5B1A154}</a:tableStyleId>
              </a:tblPr>
              <a:tblGrid>
                <a:gridCol w="626679"/>
                <a:gridCol w="2847975"/>
              </a:tblGrid>
              <a:tr h="318294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besar</a:t>
                      </a:r>
                      <a:endParaRPr lang="en-US" dirty="0"/>
                    </a:p>
                  </a:txBody>
                  <a:tcPr/>
                </a:tc>
              </a:tr>
              <a:tr h="318294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kecil</a:t>
                      </a:r>
                      <a:endParaRPr lang="en-US" dirty="0"/>
                    </a:p>
                  </a:txBody>
                  <a:tcPr/>
                </a:tc>
              </a:tr>
              <a:tr h="318294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besar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endParaRPr lang="en-US" dirty="0"/>
                    </a:p>
                  </a:txBody>
                  <a:tcPr/>
                </a:tc>
              </a:tr>
              <a:tr h="318294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Lebih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kecil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sama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dengan</a:t>
                      </a:r>
                      <a:endParaRPr lang="en-US" dirty="0"/>
                    </a:p>
                  </a:txBody>
                  <a:tcPr/>
                </a:tc>
              </a:tr>
              <a:tr h="318294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endParaRPr lang="en-US" dirty="0"/>
                    </a:p>
                  </a:txBody>
                  <a:tcPr/>
                </a:tc>
              </a:tr>
              <a:tr h="318294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sama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dengan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87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419102" y="561975"/>
            <a:ext cx="8233538" cy="721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Operator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Bitwise /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Gerbang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Logika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9102" y="4391904"/>
            <a:ext cx="2828923" cy="303921"/>
            <a:chOff x="419102" y="4391904"/>
            <a:chExt cx="2828923" cy="303921"/>
          </a:xfrm>
        </p:grpSpPr>
        <p:sp>
          <p:nvSpPr>
            <p:cNvPr id="7" name="Rectangle 6"/>
            <p:cNvSpPr/>
            <p:nvPr/>
          </p:nvSpPr>
          <p:spPr>
            <a:xfrm>
              <a:off x="419102" y="4391904"/>
              <a:ext cx="2828923" cy="30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2" y="4391904"/>
              <a:ext cx="1714498" cy="295823"/>
            </a:xfrm>
            <a:prstGeom prst="rect">
              <a:avLst/>
            </a:prstGeom>
          </p:spPr>
        </p:pic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623506"/>
              </p:ext>
            </p:extLst>
          </p:nvPr>
        </p:nvGraphicFramePr>
        <p:xfrm>
          <a:off x="573471" y="1444625"/>
          <a:ext cx="3474654" cy="954882"/>
        </p:xfrm>
        <a:graphic>
          <a:graphicData uri="http://schemas.openxmlformats.org/drawingml/2006/table">
            <a:tbl>
              <a:tblPr firstRow="1" bandRow="1">
                <a:tableStyleId>{20EF19C3-D76D-4C59-BDFE-158BC5B1A154}</a:tableStyleId>
              </a:tblPr>
              <a:tblGrid>
                <a:gridCol w="626679"/>
                <a:gridCol w="2847975"/>
              </a:tblGrid>
              <a:tr h="318294"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</a:tr>
              <a:tr h="318294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/>
                </a:tc>
              </a:tr>
              <a:tr h="318294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04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419102" y="561975"/>
            <a:ext cx="8233538" cy="721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IF, Else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If, Else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9102" y="4391904"/>
            <a:ext cx="2828923" cy="303921"/>
            <a:chOff x="419102" y="4391904"/>
            <a:chExt cx="2828923" cy="303921"/>
          </a:xfrm>
        </p:grpSpPr>
        <p:sp>
          <p:nvSpPr>
            <p:cNvPr id="7" name="Rectangle 6"/>
            <p:cNvSpPr/>
            <p:nvPr/>
          </p:nvSpPr>
          <p:spPr>
            <a:xfrm>
              <a:off x="419102" y="4391904"/>
              <a:ext cx="2828923" cy="30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2" y="4391904"/>
              <a:ext cx="1714498" cy="295823"/>
            </a:xfrm>
            <a:prstGeom prst="rect">
              <a:avLst/>
            </a:prstGeom>
          </p:spPr>
        </p:pic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02294"/>
              </p:ext>
            </p:extLst>
          </p:nvPr>
        </p:nvGraphicFramePr>
        <p:xfrm>
          <a:off x="573471" y="1444625"/>
          <a:ext cx="3474654" cy="954882"/>
        </p:xfrm>
        <a:graphic>
          <a:graphicData uri="http://schemas.openxmlformats.org/drawingml/2006/table">
            <a:tbl>
              <a:tblPr firstRow="1" bandRow="1">
                <a:tableStyleId>{20EF19C3-D76D-4C59-BDFE-158BC5B1A154}</a:tableStyleId>
              </a:tblPr>
              <a:tblGrid>
                <a:gridCol w="626679"/>
                <a:gridCol w="2847975"/>
              </a:tblGrid>
              <a:tr h="318294"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condition:</a:t>
                      </a:r>
                      <a:endParaRPr lang="en-US" dirty="0"/>
                    </a:p>
                  </a:txBody>
                  <a:tcPr/>
                </a:tc>
              </a:tr>
              <a:tr h="31829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Elif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confition</a:t>
                      </a:r>
                      <a:r>
                        <a:rPr lang="en-US" baseline="0" dirty="0" smtClean="0"/>
                        <a:t> :</a:t>
                      </a:r>
                      <a:endParaRPr lang="en-US" dirty="0"/>
                    </a:p>
                  </a:txBody>
                  <a:tcPr/>
                </a:tc>
              </a:tr>
              <a:tr h="318294">
                <a:tc>
                  <a:txBody>
                    <a:bodyPr/>
                    <a:lstStyle/>
                    <a:p>
                      <a:r>
                        <a:rPr lang="en-US" dirty="0" smtClean="0"/>
                        <a:t>else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else: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R-tificialintel on Twitter: &amp;quot;Stacking if else statements be like  @PR0GRAMMERHUM0R Blog at https://t.co/ges3hekdrW #programminghumor #humor # meme #memes #funny #programming #coding #codinglife #developer #ifelse  #functions #expressions #statements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580" y="561975"/>
            <a:ext cx="3834060" cy="303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5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419102" y="561975"/>
            <a:ext cx="8233538" cy="721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Let’s code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9102" y="4391904"/>
            <a:ext cx="2828923" cy="303921"/>
            <a:chOff x="419102" y="4391904"/>
            <a:chExt cx="2828923" cy="303921"/>
          </a:xfrm>
        </p:grpSpPr>
        <p:sp>
          <p:nvSpPr>
            <p:cNvPr id="7" name="Rectangle 6"/>
            <p:cNvSpPr/>
            <p:nvPr/>
          </p:nvSpPr>
          <p:spPr>
            <a:xfrm>
              <a:off x="419102" y="4391904"/>
              <a:ext cx="2828923" cy="30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2" y="4391904"/>
              <a:ext cx="1714498" cy="295823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419102" y="3808512"/>
            <a:ext cx="5097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 Code : github.com/</a:t>
            </a:r>
            <a:r>
              <a:rPr lang="en-US" dirty="0" err="1" smtClean="0"/>
              <a:t>agastyapanduutama</a:t>
            </a:r>
            <a:r>
              <a:rPr lang="en-US" dirty="0" smtClean="0"/>
              <a:t>/Pemograman3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798" y="1575883"/>
            <a:ext cx="3007403" cy="18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419102" y="561975"/>
            <a:ext cx="8233538" cy="721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Tugas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Yes / No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9102" y="4391904"/>
            <a:ext cx="2828923" cy="303921"/>
            <a:chOff x="419102" y="4391904"/>
            <a:chExt cx="2828923" cy="303921"/>
          </a:xfrm>
        </p:grpSpPr>
        <p:sp>
          <p:nvSpPr>
            <p:cNvPr id="7" name="Rectangle 6"/>
            <p:cNvSpPr/>
            <p:nvPr/>
          </p:nvSpPr>
          <p:spPr>
            <a:xfrm>
              <a:off x="419102" y="4391904"/>
              <a:ext cx="2828923" cy="30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2" y="4391904"/>
              <a:ext cx="1714498" cy="295823"/>
            </a:xfrm>
            <a:prstGeom prst="rect">
              <a:avLst/>
            </a:prstGeom>
          </p:spPr>
        </p:pic>
      </p:grpSp>
      <p:pic>
        <p:nvPicPr>
          <p:cNvPr id="3074" name="Picture 2" descr="Gavin the Meme (@GavinTheMeme) | Twit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563" y="561975"/>
            <a:ext cx="3424838" cy="342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04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85"/>
          <p:cNvSpPr txBox="1"/>
          <p:nvPr/>
        </p:nvSpPr>
        <p:spPr>
          <a:xfrm>
            <a:off x="579666" y="343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Reference</a:t>
            </a:r>
            <a:endParaRPr sz="4800" b="1" dirty="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0" name="Google Shape;430;p85"/>
          <p:cNvSpPr txBox="1"/>
          <p:nvPr/>
        </p:nvSpPr>
        <p:spPr>
          <a:xfrm>
            <a:off x="822553" y="1220634"/>
            <a:ext cx="6985500" cy="24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31" name="Google Shape;431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66644"/>
            <a:ext cx="9144001" cy="11768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79666" y="1684563"/>
            <a:ext cx="7974399" cy="151324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Google Sans" panose="020B0604020202020204" charset="0"/>
                <a:hlinkClick r:id="rId4"/>
              </a:rPr>
              <a:t>https</a:t>
            </a:r>
            <a:r>
              <a:rPr lang="en-US" altLang="en-US" sz="2000" dirty="0">
                <a:solidFill>
                  <a:schemeClr val="tx1"/>
                </a:solidFill>
                <a:latin typeface="Google Sans" panose="020B0604020202020204" charset="0"/>
                <a:hlinkClick r:id="rId4"/>
              </a:rPr>
              <a:t>://</a:t>
            </a:r>
            <a:r>
              <a:rPr lang="en-US" altLang="en-US" sz="2000" dirty="0" smtClean="0">
                <a:solidFill>
                  <a:schemeClr val="tx1"/>
                </a:solidFill>
                <a:latin typeface="Google Sans" panose="020B0604020202020204" charset="0"/>
                <a:hlinkClick r:id="rId4"/>
              </a:rPr>
              <a:t>www.w3schools.com/python/python_operators.asp</a:t>
            </a:r>
            <a:endParaRPr lang="en-US" altLang="en-US" sz="2000" dirty="0" smtClean="0">
              <a:solidFill>
                <a:schemeClr val="tx1"/>
              </a:solidFill>
              <a:latin typeface="Google Sans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chemeClr val="tx1"/>
              </a:solidFill>
              <a:latin typeface="Google Sans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Google Sans" panose="020B0604020202020204" charset="0"/>
              </a:rPr>
              <a:t>https://www.w3schools.com/python/python_conditions.asp</a:t>
            </a:r>
            <a:endParaRPr lang="en-US" altLang="en-US" sz="2000" dirty="0" smtClean="0">
              <a:solidFill>
                <a:schemeClr val="tx1"/>
              </a:solidFill>
              <a:latin typeface="Google Sans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2000" dirty="0" smtClean="0">
              <a:solidFill>
                <a:schemeClr val="tx1"/>
              </a:solidFill>
              <a:latin typeface="Google Sans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oogle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DB4437"/>
      </a:accent2>
      <a:accent3>
        <a:srgbClr val="3F3F3F"/>
      </a:accent3>
      <a:accent4>
        <a:srgbClr val="254A89"/>
      </a:accent4>
      <a:accent5>
        <a:srgbClr val="7B261F"/>
      </a:accent5>
      <a:accent6>
        <a:srgbClr val="23232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138</Words>
  <Application>Microsoft Office PowerPoint</Application>
  <PresentationFormat>On-screen Show (16:9)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Roboto Mono</vt:lpstr>
      <vt:lpstr>Google Sans</vt:lpstr>
      <vt:lpstr>Helvetica Neue</vt:lpstr>
      <vt:lpstr>Arial</vt:lpstr>
      <vt:lpstr>Open Sans Light</vt:lpstr>
      <vt:lpstr>Simple Light</vt:lpstr>
      <vt:lpstr>Default</vt:lpstr>
      <vt:lpstr>Pemograman 3 (Python)</vt:lpstr>
      <vt:lpstr>Apa yang akan kita pelajari?</vt:lpstr>
      <vt:lpstr>Code Editor</vt:lpstr>
      <vt:lpstr>Operator Komparasi</vt:lpstr>
      <vt:lpstr>Operator Bitwise / Gerbang Logika</vt:lpstr>
      <vt:lpstr>IF, Else If, Else</vt:lpstr>
      <vt:lpstr>Let’s code</vt:lpstr>
      <vt:lpstr>Tugas? Yes / No</vt:lpstr>
      <vt:lpstr>PowerPoint Presentation</vt:lpstr>
      <vt:lpstr>Terima Kasih dan Tetap Belajar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Pandu</dc:creator>
  <cp:lastModifiedBy>Pandu</cp:lastModifiedBy>
  <cp:revision>54</cp:revision>
  <dcterms:modified xsi:type="dcterms:W3CDTF">2021-09-30T07:19:32Z</dcterms:modified>
</cp:coreProperties>
</file>