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13"/>
  </p:notesMasterIdLst>
  <p:sldIdLst>
    <p:sldId id="256" r:id="rId3"/>
    <p:sldId id="301" r:id="rId4"/>
    <p:sldId id="314" r:id="rId5"/>
    <p:sldId id="312" r:id="rId6"/>
    <p:sldId id="310" r:id="rId7"/>
    <p:sldId id="313" r:id="rId8"/>
    <p:sldId id="316" r:id="rId9"/>
    <p:sldId id="315" r:id="rId10"/>
    <p:sldId id="276" r:id="rId11"/>
    <p:sldId id="308" r:id="rId12"/>
  </p:sldIdLst>
  <p:sldSz cx="9144000" cy="5143500" type="screen16x9"/>
  <p:notesSz cx="6858000" cy="9144000"/>
  <p:embeddedFontLst>
    <p:embeddedFont>
      <p:font typeface="Google Sans" panose="020B0604020202020204" charset="0"/>
      <p:regular r:id="rId14"/>
      <p:bold r:id="rId15"/>
      <p:italic r:id="rId16"/>
      <p:boldItalic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Open Sans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F19C3-D76D-4C59-BDFE-158BC5B1A154}">
  <a:tblStyle styleId="{20EF19C3-D76D-4C59-BDFE-158BC5B1A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325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9de29f9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19de29f9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45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d4ac5bf46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d4ac5bf4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7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8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50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63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74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65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579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e4655570_1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42e465557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56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3d0fd9a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3d0fd9a5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2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Blue">
  <p:cSld name="Slide Style 01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5148" y="1198295"/>
            <a:ext cx="6788025" cy="103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34284" rIns="34284" bIns="34284" anchor="t" anchorCtr="0">
            <a:noAutofit/>
          </a:bodyPr>
          <a:lstStyle/>
          <a:p>
            <a:pPr marL="238125" lvl="0" indent="-83344" algn="l" rtl="0">
              <a:spcBef>
                <a:spcPts val="2213"/>
              </a:spcBef>
              <a:spcAft>
                <a:spcPts val="0"/>
              </a:spcAft>
              <a:buNone/>
            </a:pPr>
            <a:endParaRPr sz="1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10869" y="1138228"/>
            <a:ext cx="8255250" cy="512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51256" y="1529869"/>
            <a:ext cx="8214863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171450" lvl="0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342900" lvl="1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514350" lvl="2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685800" lvl="3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857250" lvl="4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1028700" lvl="5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1200150" lvl="6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371600" lvl="7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543050" lvl="8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1029112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09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Picture">
  <p:cSld name="Title With Pictu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l="39" r="29"/>
          <a:stretch/>
        </p:blipFill>
        <p:spPr>
          <a:xfrm>
            <a:off x="0" y="0"/>
            <a:ext cx="9144000" cy="51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/>
        </p:nvSpPr>
        <p:spPr>
          <a:xfrm>
            <a:off x="5998491" y="233166"/>
            <a:ext cx="27354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00" y="517481"/>
            <a:ext cx="1986129" cy="3678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05066" y="1808216"/>
            <a:ext cx="4641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  <a:def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547925" y="1242100"/>
            <a:ext cx="2619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3958600" y="3392650"/>
            <a:ext cx="31161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l="39" r="29"/>
          <a:stretch/>
        </p:blipFill>
        <p:spPr>
          <a:xfrm>
            <a:off x="0" y="0"/>
            <a:ext cx="9144000" cy="51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5998491" y="233166"/>
            <a:ext cx="27354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00" y="517481"/>
            <a:ext cx="1986129" cy="3678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05066" y="1808216"/>
            <a:ext cx="4641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3547925" y="1242100"/>
            <a:ext cx="2619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3105075" y="3392650"/>
            <a:ext cx="39696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858" cy="51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097" y="4623323"/>
            <a:ext cx="2012900" cy="1843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6"/>
          <p:cNvGrpSpPr/>
          <p:nvPr/>
        </p:nvGrpSpPr>
        <p:grpSpPr>
          <a:xfrm>
            <a:off x="0" y="0"/>
            <a:ext cx="9144000" cy="4854853"/>
            <a:chOff x="0" y="0"/>
            <a:chExt cx="24384000" cy="12946275"/>
          </a:xfrm>
        </p:grpSpPr>
        <p:sp>
          <p:nvSpPr>
            <p:cNvPr id="73" name="Google Shape;73;p16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79666" y="343025"/>
            <a:ext cx="7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679641" y="4600369"/>
            <a:ext cx="121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696F75"/>
                </a:solidFill>
                <a:latin typeface="Arial"/>
                <a:ea typeface="Arial"/>
                <a:cs typeface="Arial"/>
                <a:sym typeface="Arial"/>
              </a:rPr>
              <a:t>Universitas Ciputra</a:t>
            </a:r>
            <a:endParaRPr sz="900" b="0" i="0" u="none" strike="noStrike" cap="none">
              <a:solidFill>
                <a:srgbClr val="696F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79860" y="1700213"/>
            <a:ext cx="78120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6C6C6C"/>
                </a:solidFill>
              </a:defRPr>
            </a:lvl1pPr>
            <a:lvl2pPr marL="91440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582825" y="1095900"/>
            <a:ext cx="74055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bg>
      <p:bgPr>
        <a:solidFill>
          <a:srgbClr val="FFF7E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1414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2 - Red">
  <p:cSld name="Slide Style 02 -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435148" y="1198295"/>
            <a:ext cx="6788025" cy="103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34284" rIns="34284" bIns="34284" anchor="t" anchorCtr="0">
            <a:noAutofit/>
          </a:bodyPr>
          <a:lstStyle/>
          <a:p>
            <a:pPr marL="238125" lvl="0" indent="-83344" algn="l" rtl="0">
              <a:spcBef>
                <a:spcPts val="2213"/>
              </a:spcBef>
              <a:spcAft>
                <a:spcPts val="0"/>
              </a:spcAft>
              <a:buNone/>
            </a:pPr>
            <a:endParaRPr sz="1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1029112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88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863" cy="5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171450" lvl="0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342900" lvl="1" indent="-200025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514350" lvl="2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685800" lvl="3" indent="-17145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135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857250" lvl="4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1028700" lvl="5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1200150" lvl="6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371600" lvl="7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543050" lvl="8" indent="-157163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1125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250" cy="53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8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1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●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○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Arial"/>
              <a:buChar char="■"/>
              <a:defRPr sz="1500" b="0" i="0" u="none" strike="noStrike" cap="none">
                <a:solidFill>
                  <a:srgbClr val="536D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715" r:id="rId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w3schools.com/python/python_operators.asp" TargetMode="External"/><Relationship Id="rId5" Type="http://schemas.openxmlformats.org/officeDocument/2006/relationships/hyperlink" Target="https://www.w3schools.com/python/python_datatypes.asp" TargetMode="External"/><Relationship Id="rId4" Type="http://schemas.openxmlformats.org/officeDocument/2006/relationships/hyperlink" Target="https://www.w3schools.com/python/python_variabl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5"/>
          <p:cNvSpPr txBox="1">
            <a:spLocks noGrp="1"/>
          </p:cNvSpPr>
          <p:nvPr>
            <p:ph type="title" idx="4294967295"/>
          </p:nvPr>
        </p:nvSpPr>
        <p:spPr>
          <a:xfrm>
            <a:off x="2662625" y="2080310"/>
            <a:ext cx="49296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Pemograman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3 (Python)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0" name="Picture 6" descr="Linkedin Icon from Social Media Logos Pack |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" y="4657006"/>
            <a:ext cx="215724" cy="2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Instagram (IG) Logo in SVG Vector or PNG File Format - Logo.w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5" y="4174657"/>
            <a:ext cx="557153" cy="3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8608" y="4611120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Agastya Pandu </a:t>
            </a:r>
            <a:r>
              <a:rPr lang="en-US" dirty="0" err="1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Satriya</a:t>
            </a:r>
            <a:r>
              <a:rPr lang="en-US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Utama</a:t>
            </a:r>
            <a:endParaRPr lang="en-US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8940" y="2816950"/>
            <a:ext cx="3313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Google Sans" panose="020B0604020202020204" charset="0"/>
              <a:ea typeface="Google Sans"/>
              <a:cs typeface="Google Sans"/>
              <a:sym typeface="Google Sans"/>
            </a:endParaRPr>
          </a:p>
          <a:p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Mina </a:t>
            </a:r>
            <a:r>
              <a:rPr lang="en-US" dirty="0" err="1">
                <a:solidFill>
                  <a:schemeClr val="tx1"/>
                </a:solidFill>
                <a:latin typeface="Google Sans" panose="020B0604020202020204" charset="0"/>
              </a:rPr>
              <a:t>Ismu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oogle Sans" panose="020B0604020202020204" charset="0"/>
              </a:rPr>
              <a:t>Rahayu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</a:rPr>
              <a:t>M.T</a:t>
            </a:r>
          </a:p>
          <a:p>
            <a:endParaRPr lang="en-US" dirty="0" smtClean="0">
              <a:solidFill>
                <a:schemeClr val="tx1"/>
              </a:solidFill>
              <a:latin typeface="Google Sans" panose="020B0604020202020204" charset="0"/>
              <a:ea typeface="Google Sans"/>
              <a:cs typeface="Google Sans"/>
              <a:sym typeface="Google San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Agastya 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Pandu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Satriya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Utama</a:t>
            </a:r>
            <a:r>
              <a:rPr lang="en-US" dirty="0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oogle Sans" panose="020B0604020202020204" charset="0"/>
                <a:ea typeface="Google Sans"/>
                <a:cs typeface="Google Sans"/>
                <a:sym typeface="Google Sans"/>
              </a:rPr>
              <a:t>S.Kom</a:t>
            </a:r>
            <a:endParaRPr lang="en-US" dirty="0">
              <a:solidFill>
                <a:schemeClr val="tx1"/>
              </a:solidFill>
              <a:latin typeface="Google Sans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608" y="4230914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p</a:t>
            </a:r>
            <a:r>
              <a:rPr lang="en-US" dirty="0" err="1" smtClean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andu_agas</a:t>
            </a:r>
            <a:endParaRPr lang="en-US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025" y="1152525"/>
            <a:ext cx="336232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Sekolah Tinggi Manajemen Informatika &amp;amp; Komputer (STMIK Bandung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78" y="238112"/>
            <a:ext cx="1756522" cy="114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doman Logo Kampus Merdeka Indonesia Jaya - kaswanto&amp;#39;s b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175" y="357682"/>
            <a:ext cx="1420245" cy="7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 smtClean="0"/>
              <a:t>Kasih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Tetap</a:t>
            </a:r>
            <a:r>
              <a:rPr lang="en-US" b="1" dirty="0" smtClean="0"/>
              <a:t> </a:t>
            </a:r>
            <a:r>
              <a:rPr lang="en-US" b="1" dirty="0" err="1" smtClean="0"/>
              <a:t>Belajar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894" y="1375773"/>
            <a:ext cx="69910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ogle Sans" panose="020B0604020202020204" charset="0"/>
              </a:rPr>
              <a:t>"</a:t>
            </a:r>
            <a:r>
              <a:rPr lang="en-US" sz="2000" dirty="0" err="1">
                <a:latin typeface="Google Sans" panose="020B0604020202020204" charset="0"/>
              </a:rPr>
              <a:t>Jika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kamu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tidak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sanggup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menahan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lelahnya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belajar</a:t>
            </a:r>
            <a:r>
              <a:rPr lang="en-US" sz="2000" dirty="0">
                <a:latin typeface="Google Sans" panose="020B0604020202020204" charset="0"/>
              </a:rPr>
              <a:t> </a:t>
            </a:r>
            <a:endParaRPr lang="en-US" sz="2000" dirty="0" smtClean="0">
              <a:latin typeface="Google Sans" panose="020B0604020202020204" charset="0"/>
            </a:endParaRPr>
          </a:p>
          <a:p>
            <a:r>
              <a:rPr lang="en-US" sz="2000" dirty="0" err="1" smtClean="0">
                <a:latin typeface="Google Sans" panose="020B0604020202020204" charset="0"/>
              </a:rPr>
              <a:t>maka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kamu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harus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sanggup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menahan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perihnya</a:t>
            </a:r>
            <a:r>
              <a:rPr lang="en-US" sz="2000" dirty="0">
                <a:latin typeface="Google Sans" panose="020B0604020202020204" charset="0"/>
              </a:rPr>
              <a:t> </a:t>
            </a:r>
            <a:r>
              <a:rPr lang="en-US" sz="2000" dirty="0" err="1">
                <a:latin typeface="Google Sans" panose="020B0604020202020204" charset="0"/>
              </a:rPr>
              <a:t>kebodohan</a:t>
            </a:r>
            <a:r>
              <a:rPr lang="en-US" sz="2000" dirty="0">
                <a:latin typeface="Google Sans" panose="020B0604020202020204" charset="0"/>
              </a:rPr>
              <a:t>" </a:t>
            </a:r>
            <a:endParaRPr lang="en-US" sz="2000" dirty="0" smtClean="0">
              <a:latin typeface="Google Sans" panose="020B0604020202020204" charset="0"/>
            </a:endParaRPr>
          </a:p>
          <a:p>
            <a:endParaRPr lang="en-US" sz="2000" dirty="0">
              <a:latin typeface="Google Sans" panose="020B0604020202020204" charset="0"/>
            </a:endParaRPr>
          </a:p>
          <a:p>
            <a:endParaRPr lang="en-US" sz="2000" dirty="0" smtClean="0">
              <a:latin typeface="Google Sans" panose="020B0604020202020204" charset="0"/>
            </a:endParaRPr>
          </a:p>
          <a:p>
            <a:r>
              <a:rPr lang="en-US" sz="2000" dirty="0" smtClean="0">
                <a:latin typeface="Google Sans" panose="020B0604020202020204" charset="0"/>
              </a:rPr>
              <a:t>-</a:t>
            </a:r>
            <a:r>
              <a:rPr lang="en-US" sz="2000" dirty="0">
                <a:latin typeface="Google Sans" panose="020B0604020202020204" charset="0"/>
              </a:rPr>
              <a:t> </a:t>
            </a:r>
            <a:r>
              <a:rPr lang="en-US" sz="2000" b="1" dirty="0">
                <a:latin typeface="Google Sans" panose="020B0604020202020204" charset="0"/>
              </a:rPr>
              <a:t>Imam </a:t>
            </a:r>
            <a:r>
              <a:rPr lang="en-US" sz="2000" b="1" dirty="0" err="1" smtClean="0">
                <a:latin typeface="Google Sans" panose="020B0604020202020204" charset="0"/>
              </a:rPr>
              <a:t>Syafi'i</a:t>
            </a:r>
            <a:endParaRPr lang="en-US" sz="2000" dirty="0">
              <a:latin typeface="Google Sans" panose="020B0604020202020204" charset="0"/>
            </a:endParaRPr>
          </a:p>
        </p:txBody>
      </p:sp>
      <p:pic>
        <p:nvPicPr>
          <p:cNvPr id="6" name="Picture 6" descr="Linkedin Icon from Social Media Logos Pack |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3" y="3983877"/>
            <a:ext cx="215724" cy="2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ownload Instagram (IG) Logo in SVG Vector or PNG File Format - Logo.w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4" y="3501528"/>
            <a:ext cx="557153" cy="3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5507" y="3937991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Agastya Pandu </a:t>
            </a:r>
            <a:r>
              <a:rPr lang="en-US" dirty="0" err="1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Satriya</a:t>
            </a:r>
            <a:r>
              <a:rPr lang="en-US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dirty="0" err="1" smtClean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Utama</a:t>
            </a:r>
            <a:endParaRPr lang="en-US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507" y="3557785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p</a:t>
            </a:r>
            <a:r>
              <a:rPr lang="en-US" dirty="0" err="1" smtClean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andu_agas</a:t>
            </a:r>
            <a:endParaRPr lang="en-US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" name="Picture 12" descr="Sekolah Tinggi Manajemen Informatika &amp;amp; Komputer (STMIK Bandung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72" y="2708222"/>
            <a:ext cx="1541727" cy="10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edoman Logo Kampus Merdeka Indonesia Jaya - kaswanto&amp;#39;s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51" y="1727282"/>
            <a:ext cx="1246571" cy="6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6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pelajari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pic>
        <p:nvPicPr>
          <p:cNvPr id="2050" name="Picture 2" descr="What did we learn today? - Spongebob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54302"/>
            <a:ext cx="2806700" cy="23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7625" y="1454302"/>
            <a:ext cx="4991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oogle Sans" panose="020B0604020202020204" charset="0"/>
              </a:rPr>
              <a:t>Tipe</a:t>
            </a:r>
            <a:r>
              <a:rPr lang="en-US" sz="2000" dirty="0" smtClean="0">
                <a:latin typeface="Google Sans" panose="020B060402020202020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Operator </a:t>
            </a:r>
            <a:r>
              <a:rPr lang="en-US" sz="2000" dirty="0" err="1" smtClean="0">
                <a:latin typeface="Google Sans" panose="020B0604020202020204" charset="0"/>
              </a:rPr>
              <a:t>Aritmatika</a:t>
            </a:r>
            <a:endParaRPr lang="en-US" sz="2000" dirty="0" smtClean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Control Structure/</a:t>
            </a:r>
            <a:r>
              <a:rPr lang="en-US" sz="2000" dirty="0" err="1" smtClean="0">
                <a:latin typeface="Google Sans" panose="020B0604020202020204" charset="0"/>
              </a:rPr>
              <a:t>Pengkondisian</a:t>
            </a:r>
            <a:r>
              <a:rPr lang="en-US" sz="2000" dirty="0" smtClean="0">
                <a:latin typeface="Google Sans" panose="020B0604020202020204" charset="0"/>
              </a:rPr>
              <a:t> &amp; </a:t>
            </a:r>
            <a:r>
              <a:rPr lang="en-US" sz="2000" dirty="0" err="1" smtClean="0">
                <a:latin typeface="Google Sans" panose="020B0604020202020204" charset="0"/>
              </a:rPr>
              <a:t>Pengulangan</a:t>
            </a:r>
            <a:r>
              <a:rPr lang="en-US" sz="2000" dirty="0" smtClean="0">
                <a:latin typeface="Google Sans" panose="020B0604020202020204" charset="0"/>
              </a:rPr>
              <a:t> (</a:t>
            </a:r>
            <a:r>
              <a:rPr lang="en-US" sz="2000" dirty="0" err="1" smtClean="0">
                <a:latin typeface="Google Sans" panose="020B0604020202020204" charset="0"/>
              </a:rPr>
              <a:t>Jika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  <a:r>
              <a:rPr lang="en-US" sz="2000" dirty="0" err="1" smtClean="0">
                <a:latin typeface="Google Sans" panose="020B0604020202020204" charset="0"/>
              </a:rPr>
              <a:t>sempat</a:t>
            </a:r>
            <a:r>
              <a:rPr lang="en-US" sz="2000" dirty="0" smtClean="0">
                <a:latin typeface="Google Sans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9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Editor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19102" y="1501927"/>
            <a:ext cx="499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oogle Sans" panose="020B0604020202020204" charset="0"/>
              </a:rPr>
              <a:t>Yang </a:t>
            </a:r>
            <a:r>
              <a:rPr lang="en-US" sz="2000" b="1" dirty="0" err="1" smtClean="0">
                <a:latin typeface="Google Sans" panose="020B0604020202020204" charset="0"/>
              </a:rPr>
              <a:t>belum</a:t>
            </a:r>
            <a:r>
              <a:rPr lang="en-US" sz="2000" b="1" dirty="0" smtClean="0">
                <a:latin typeface="Google Sans" panose="020B0604020202020204" charset="0"/>
              </a:rPr>
              <a:t> </a:t>
            </a:r>
            <a:r>
              <a:rPr lang="en-US" sz="2000" b="1" dirty="0" err="1" smtClean="0">
                <a:latin typeface="Google Sans" panose="020B0604020202020204" charset="0"/>
              </a:rPr>
              <a:t>menginstal</a:t>
            </a:r>
            <a:r>
              <a:rPr lang="en-US" sz="2000" b="1" dirty="0" smtClean="0">
                <a:latin typeface="Google Sans" panose="020B0604020202020204" charset="0"/>
              </a:rPr>
              <a:t> Code Editor</a:t>
            </a:r>
          </a:p>
          <a:p>
            <a:endParaRPr lang="en-US" sz="2000" dirty="0">
              <a:latin typeface="Google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Google </a:t>
            </a:r>
            <a:r>
              <a:rPr lang="en-US" sz="2000" dirty="0" err="1" smtClean="0">
                <a:latin typeface="Google Sans" panose="020B0604020202020204" charset="0"/>
              </a:rPr>
              <a:t>Colab</a:t>
            </a:r>
            <a:r>
              <a:rPr lang="en-US" sz="2000" dirty="0" smtClean="0">
                <a:latin typeface="Google Sans" panose="020B060402020202020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oogle Sans" panose="020B0604020202020204" charset="0"/>
              </a:rPr>
              <a:t>Kaggle</a:t>
            </a:r>
            <a:endParaRPr lang="en-US" sz="2000" dirty="0" smtClean="0">
              <a:latin typeface="Google Sans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oogle Sans" panose="020B0604020202020204" charset="0"/>
              </a:rPr>
              <a:t>online-python.com</a:t>
            </a:r>
          </a:p>
        </p:txBody>
      </p:sp>
    </p:spTree>
    <p:extLst>
      <p:ext uri="{BB962C8B-B14F-4D97-AF65-F5344CB8AC3E}">
        <p14:creationId xmlns:p14="http://schemas.microsoft.com/office/powerpoint/2010/main" val="17287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2" y="1283361"/>
            <a:ext cx="7658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joko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325 </a:t>
            </a:r>
            <a:r>
              <a:rPr lang="en-US" dirty="0" err="1" smtClean="0"/>
              <a:t>kelereng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temannya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158 </a:t>
            </a:r>
            <a:r>
              <a:rPr lang="en-US" dirty="0" err="1"/>
              <a:t>kelereng</a:t>
            </a:r>
            <a:endParaRPr lang="en-US" dirty="0"/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255 </a:t>
            </a:r>
            <a:r>
              <a:rPr lang="en-US" dirty="0" err="1" smtClean="0"/>
              <a:t>kelereng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kelereng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joko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</a:p>
          <a:p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nb-NO" dirty="0" smtClean="0"/>
          </a:p>
          <a:p>
            <a:r>
              <a:rPr lang="nb-NO" dirty="0" smtClean="0"/>
              <a:t>H1 =  325</a:t>
            </a:r>
          </a:p>
          <a:p>
            <a:r>
              <a:rPr lang="nb-NO" dirty="0" smtClean="0"/>
              <a:t>W1 = 158</a:t>
            </a:r>
          </a:p>
          <a:p>
            <a:r>
              <a:rPr lang="nb-NO" dirty="0" smtClean="0"/>
              <a:t>H3 = 255</a:t>
            </a:r>
          </a:p>
          <a:p>
            <a:endParaRPr lang="nb-NO" dirty="0"/>
          </a:p>
          <a:p>
            <a:r>
              <a:rPr lang="nb-NO" dirty="0" smtClean="0"/>
              <a:t>Hasil = H1 + W1 + H3 </a:t>
            </a:r>
            <a:endParaRPr lang="en-US" dirty="0"/>
          </a:p>
          <a:p>
            <a:r>
              <a:rPr lang="nb-NO" dirty="0" smtClean="0"/>
              <a:t>Hasil = 325 </a:t>
            </a:r>
            <a:r>
              <a:rPr lang="nb-NO" dirty="0"/>
              <a:t>kelereng + 158 kelereng + 255 </a:t>
            </a:r>
            <a:r>
              <a:rPr lang="nb-NO" dirty="0" smtClean="0"/>
              <a:t>kelereng 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Kelereng joko </a:t>
            </a:r>
            <a:r>
              <a:rPr lang="nb-NO" dirty="0"/>
              <a:t>738 kelereng</a:t>
            </a:r>
          </a:p>
          <a:p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1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Aturan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Penamaan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pic>
        <p:nvPicPr>
          <p:cNvPr id="1026" name="Picture 2" descr="Drake not this but this - Meme Templates 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3" y="1553853"/>
            <a:ext cx="2860913" cy="25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rake not this but this - Meme Templates 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68" y="1553854"/>
            <a:ext cx="2860914" cy="25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00316" y="2048124"/>
            <a:ext cx="177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iajar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1343" y="3355260"/>
            <a:ext cx="151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iajar_python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37096" y="204812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14miliar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9442" y="320137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miliar14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799" y="120477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0461" y="1152831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00895"/>
              </p:ext>
            </p:extLst>
          </p:nvPr>
        </p:nvGraphicFramePr>
        <p:xfrm>
          <a:off x="3775842" y="1400173"/>
          <a:ext cx="5029198" cy="1630679"/>
        </p:xfrm>
        <a:graphic>
          <a:graphicData uri="http://schemas.openxmlformats.org/drawingml/2006/table">
            <a:tbl>
              <a:tblPr firstRow="1" bandRow="1">
                <a:tableStyleId>{20EF19C3-D76D-4C59-BDFE-158BC5B1A154}</a:tableStyleId>
              </a:tblPr>
              <a:tblGrid>
                <a:gridCol w="1202291"/>
                <a:gridCol w="3826907"/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Angka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Huruf</a:t>
                      </a:r>
                      <a:r>
                        <a:rPr lang="en-US" dirty="0" smtClean="0"/>
                        <a:t> (String)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True/False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1,2123125421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spesifik</a:t>
                      </a:r>
                      <a:r>
                        <a:rPr lang="en-US" dirty="0" smtClean="0"/>
                        <a:t> / Float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s Mayonnaise a data type? - Patrick:Is mayonnaise an instrument? | Meme 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1381124"/>
            <a:ext cx="3136902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4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Aritmatika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60702"/>
              </p:ext>
            </p:extLst>
          </p:nvPr>
        </p:nvGraphicFramePr>
        <p:xfrm>
          <a:off x="419102" y="1426236"/>
          <a:ext cx="4572000" cy="2595880"/>
        </p:xfrm>
        <a:graphic>
          <a:graphicData uri="http://schemas.openxmlformats.org/drawingml/2006/table">
            <a:tbl>
              <a:tblPr firstRow="1" bandRow="1">
                <a:tableStyleId>{20EF19C3-D76D-4C59-BDFE-158BC5B1A154}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Tambah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 </a:t>
                      </a:r>
                      <a:r>
                        <a:rPr lang="en-US" dirty="0">
                          <a:effectLst/>
                        </a:rPr>
                        <a:t>+ </a:t>
                      </a:r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Kurang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 – 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Kali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 </a:t>
                      </a:r>
                      <a:r>
                        <a:rPr lang="en-US" dirty="0">
                          <a:effectLst/>
                        </a:rPr>
                        <a:t>* </a:t>
                      </a:r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Bagi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 </a:t>
                      </a:r>
                      <a:r>
                        <a:rPr lang="en-US" dirty="0">
                          <a:effectLst/>
                        </a:rPr>
                        <a:t>/ </a:t>
                      </a:r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Modulus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 </a:t>
                      </a:r>
                      <a:r>
                        <a:rPr lang="en-US" dirty="0">
                          <a:effectLst/>
                        </a:rPr>
                        <a:t>% </a:t>
                      </a:r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Eksponen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 </a:t>
                      </a:r>
                      <a:r>
                        <a:rPr lang="en-US" dirty="0">
                          <a:effectLst/>
                        </a:rPr>
                        <a:t>** </a:t>
                      </a:r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Floor 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 </a:t>
                      </a:r>
                      <a:r>
                        <a:rPr lang="en-US" dirty="0">
                          <a:effectLst/>
                        </a:rPr>
                        <a:t>// </a:t>
                      </a:r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19102" y="561975"/>
            <a:ext cx="8233538" cy="72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code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2" y="4391904"/>
            <a:ext cx="2828923" cy="303921"/>
            <a:chOff x="419102" y="4391904"/>
            <a:chExt cx="2828923" cy="303921"/>
          </a:xfrm>
        </p:grpSpPr>
        <p:sp>
          <p:nvSpPr>
            <p:cNvPr id="7" name="Rectangle 6"/>
            <p:cNvSpPr/>
            <p:nvPr/>
          </p:nvSpPr>
          <p:spPr>
            <a:xfrm>
              <a:off x="419102" y="4391904"/>
              <a:ext cx="2828923" cy="30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2" y="4391904"/>
              <a:ext cx="1714498" cy="29582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419102" y="3808512"/>
            <a:ext cx="5097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Code : github.com/</a:t>
            </a:r>
            <a:r>
              <a:rPr lang="en-US" dirty="0" err="1" smtClean="0"/>
              <a:t>agastyapanduutama</a:t>
            </a:r>
            <a:r>
              <a:rPr lang="en-US" dirty="0" smtClean="0"/>
              <a:t>/Pemograman3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69" y="1534786"/>
            <a:ext cx="3007403" cy="1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5"/>
          <p:cNvSpPr txBox="1"/>
          <p:nvPr/>
        </p:nvSpPr>
        <p:spPr>
          <a:xfrm>
            <a:off x="579666" y="343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Referensi</a:t>
            </a:r>
            <a:endParaRPr sz="48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0" name="Google Shape;430;p85"/>
          <p:cNvSpPr txBox="1"/>
          <p:nvPr/>
        </p:nvSpPr>
        <p:spPr>
          <a:xfrm>
            <a:off x="822553" y="1869216"/>
            <a:ext cx="69855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1" name="Google Shape;43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6644"/>
            <a:ext cx="9144001" cy="117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9666" y="1222898"/>
            <a:ext cx="7974399" cy="243657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02124"/>
                </a:solidFill>
                <a:latin typeface="Google Sans" panose="020B0604020202020204" charset="0"/>
                <a:hlinkClick r:id="rId4"/>
              </a:rPr>
              <a:t>https://</a:t>
            </a:r>
            <a:r>
              <a:rPr lang="en-US" altLang="en-US" sz="2000" dirty="0" smtClean="0">
                <a:solidFill>
                  <a:srgbClr val="202124"/>
                </a:solidFill>
                <a:latin typeface="Google Sans" panose="020B0604020202020204" charset="0"/>
                <a:hlinkClick r:id="rId4"/>
              </a:rPr>
              <a:t>www.w3schools.com/python/python_variables.asp</a:t>
            </a:r>
            <a:endParaRPr lang="en-US" altLang="en-US" sz="2000" dirty="0" smtClean="0">
              <a:solidFill>
                <a:srgbClr val="202124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02124"/>
                </a:solidFill>
                <a:latin typeface="Google Sans" panose="020B0604020202020204" charset="0"/>
              </a:rPr>
              <a:t>https://www.dosenmatematika.co.id/pembahasan-soal-cerita-penjumlahan-dan-pengurangan-2-sd/ </a:t>
            </a:r>
            <a:endParaRPr lang="en-US" altLang="en-US" sz="2000" dirty="0" smtClean="0">
              <a:solidFill>
                <a:srgbClr val="202124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5"/>
              </a:rPr>
              <a:t>https</a:t>
            </a:r>
            <a:r>
              <a:rPr lang="en-US" altLang="en-US" sz="2000" dirty="0">
                <a:solidFill>
                  <a:schemeClr val="tx1"/>
                </a:solidFill>
                <a:latin typeface="Google Sans" panose="020B0604020202020204" charset="0"/>
                <a:hlinkClick r:id="rId5"/>
              </a:rPr>
              <a:t>://</a:t>
            </a: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5"/>
              </a:rPr>
              <a:t>www.w3schools.com/python/python_datatypes.asp</a:t>
            </a: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Google Sans" panose="020B0604020202020204" charset="0"/>
                <a:hlinkClick r:id="rId6"/>
              </a:rPr>
              <a:t>https://</a:t>
            </a:r>
            <a:r>
              <a:rPr lang="en-US" altLang="en-US" sz="2000" dirty="0" smtClean="0">
                <a:solidFill>
                  <a:schemeClr val="tx1"/>
                </a:solidFill>
                <a:latin typeface="Google Sans" panose="020B0604020202020204" charset="0"/>
                <a:hlinkClick r:id="rId6"/>
              </a:rPr>
              <a:t>www.w3schools.com/python/python_operators.asp</a:t>
            </a: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oogle Sans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232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Google Sans</vt:lpstr>
      <vt:lpstr>Roboto Mono</vt:lpstr>
      <vt:lpstr>Helvetica Neue</vt:lpstr>
      <vt:lpstr>Arial</vt:lpstr>
      <vt:lpstr>Open Sans Light</vt:lpstr>
      <vt:lpstr>Simple Light</vt:lpstr>
      <vt:lpstr>Default</vt:lpstr>
      <vt:lpstr>PowerPoint Presentation</vt:lpstr>
      <vt:lpstr>Apa yang akan kita pelajari?</vt:lpstr>
      <vt:lpstr>Code Editor</vt:lpstr>
      <vt:lpstr>Variable</vt:lpstr>
      <vt:lpstr>Variable – Aturan Penamaan</vt:lpstr>
      <vt:lpstr>Tipe Data</vt:lpstr>
      <vt:lpstr>Operator Aritmatika</vt:lpstr>
      <vt:lpstr>Let’s code</vt:lpstr>
      <vt:lpstr>PowerPoint Presentation</vt:lpstr>
      <vt:lpstr>Terima Kasih dan Tetap Belajar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</dc:creator>
  <cp:lastModifiedBy>Pandu</cp:lastModifiedBy>
  <cp:revision>42</cp:revision>
  <dcterms:modified xsi:type="dcterms:W3CDTF">2021-09-16T05:57:41Z</dcterms:modified>
</cp:coreProperties>
</file>