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AC9BB-CDF9-4DD8-9D2E-D8FF13398B97}">
  <a:tblStyle styleId="{E81AC9BB-CDF9-4DD8-9D2E-D8FF13398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2454"/>
    <p:restoredTop sz="94540"/>
  </p:normalViewPr>
  <p:slideViewPr>
    <p:cSldViewPr snapToGrid="0">
      <p:cViewPr varScale="1">
        <p:scale>
          <a:sx n="113" d="100"/>
          <a:sy n="113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E7947-B1F1-AF40-B7D7-BEBCC74130D3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5EAA2-A372-DD43-869A-D0BFDC0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01765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01765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  transition</a:t>
            </a:r>
            <a:r>
              <a:rPr lang="en-US" baseline="0" dirty="0" smtClean="0"/>
              <a:t> matrix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dfbc44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dfbc44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visualisation of how from NLP you got the idea to use this model for the cancer prediction problem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d01765c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d01765c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01765c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01765c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b6698c2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b6698c2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fbc44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fbc44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01765c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01765c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dfbc44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dfbc44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dfbc44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dfbc44a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42e3e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42e3e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41bf504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41bf504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d01765c4_0_2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d01765c4_0_2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2c606a6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2c606a6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4d01765c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4d01765c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 </a:t>
            </a:r>
            <a:r>
              <a:rPr lang="en-US" dirty="0" err="1" smtClean="0"/>
              <a:t>prostect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5f4b55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5f4b55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9c40d9f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9c40d9f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fbc44a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fbc44a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41bf504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41bf504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d01765c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d01765c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should distinguish the options on dosage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information on stages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fbc44a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fbc44a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hyperlink" Target="https://breast.predict.nhs.uk/tool" TargetMode="External"/><Relationship Id="rId5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506498" y="174530"/>
            <a:ext cx="7788900" cy="22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bg2"/>
                </a:solidFill>
              </a:rPr>
              <a:t>On Predicting the Outcomes of Chemotherapy Treatment in Breast Cancer </a:t>
            </a:r>
            <a:endParaRPr sz="4200" dirty="0">
              <a:solidFill>
                <a:schemeClr val="bg2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542367" y="2306597"/>
            <a:ext cx="5164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  <a:latin typeface="Nunito"/>
                <a:ea typeface="Nunito"/>
                <a:cs typeface="Nunito"/>
                <a:sym typeface="Nunito"/>
              </a:rPr>
              <a:t>Agastya Silvina, Juliana Bowles, and Peter Hall</a:t>
            </a:r>
            <a:endParaRPr sz="1800" b="1" dirty="0">
              <a:solidFill>
                <a:schemeClr val="bg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838" y="3995521"/>
            <a:ext cx="2040932" cy="9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4481" b="25932"/>
          <a:stretch/>
        </p:blipFill>
        <p:spPr>
          <a:xfrm>
            <a:off x="-60512" y="655207"/>
            <a:ext cx="1682402" cy="1170713"/>
          </a:xfrm>
          <a:prstGeom prst="rect">
            <a:avLst/>
          </a:prstGeom>
        </p:spPr>
      </p:pic>
      <p:pic>
        <p:nvPicPr>
          <p:cNvPr id="1030" name="Picture 6" descr="mage result for NH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2" y="4067458"/>
            <a:ext cx="2067602" cy="83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37" y="4066463"/>
            <a:ext cx="2089897" cy="8359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Markov Model (MM)</a:t>
            </a:r>
            <a:endParaRPr sz="3600"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4294967295"/>
          </p:nvPr>
        </p:nvSpPr>
        <p:spPr>
          <a:xfrm>
            <a:off x="3498300" y="1581938"/>
            <a:ext cx="52482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dirty="0"/>
              <a:t>A stochastic model with the assumption that a future state only depends on the current state.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i="1" dirty="0" smtClean="0"/>
              <a:t>0</a:t>
            </a:r>
            <a:r>
              <a:rPr lang="en" sz="2000" b="1" i="1" dirty="0"/>
              <a:t>, </a:t>
            </a:r>
            <a:r>
              <a:rPr lang="en" sz="2000" b="1" i="1" dirty="0" smtClean="0"/>
              <a:t>1</a:t>
            </a:r>
            <a:r>
              <a:rPr lang="en" sz="2000" b="1" i="1" dirty="0"/>
              <a:t>, </a:t>
            </a:r>
            <a:r>
              <a:rPr lang="en" sz="2000" b="1" i="1" dirty="0" smtClean="0"/>
              <a:t>2</a:t>
            </a:r>
            <a:r>
              <a:rPr lang="en" sz="2000" b="1" i="1" dirty="0"/>
              <a:t>, </a:t>
            </a:r>
            <a:r>
              <a:rPr lang="en" sz="2000" b="1" i="1" dirty="0" smtClean="0"/>
              <a:t>3</a:t>
            </a:r>
            <a:r>
              <a:rPr lang="en" sz="2000" b="1" dirty="0" smtClean="0"/>
              <a:t> </a:t>
            </a:r>
            <a:r>
              <a:rPr lang="en" sz="2000" dirty="0"/>
              <a:t>denote the toxicity state(i.e. No toxicity, Low, Medium, High) </a:t>
            </a:r>
            <a:endParaRPr sz="2000" dirty="0"/>
          </a:p>
        </p:txBody>
      </p:sp>
      <p:sp>
        <p:nvSpPr>
          <p:cNvPr id="348" name="Google Shape;348;p22"/>
          <p:cNvSpPr txBox="1"/>
          <p:nvPr/>
        </p:nvSpPr>
        <p:spPr>
          <a:xfrm>
            <a:off x="444700" y="3903438"/>
            <a:ext cx="3449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Adjuvant therapy Markov Chain</a:t>
            </a:r>
            <a:endParaRPr dirty="0"/>
          </a:p>
        </p:txBody>
      </p:sp>
      <p:pic>
        <p:nvPicPr>
          <p:cNvPr id="2052" name="Picture 4" descr="https://lh4.googleusercontent.com/pXA_K7clpS2Srkc0YArqQPEqVkVqVtfkukDwqV_IBZqBMUFGlYy6Peimd_HF0dn6bfaXPahcyT-GPy6CYK4lMBloqUQdqAbmbHHud768H24rjh0-Fkl6EFxfTmMPOWMgBsb5SOeLH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0" y="1581938"/>
            <a:ext cx="2343680" cy="23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 idx="4294967295"/>
          </p:nvPr>
        </p:nvSpPr>
        <p:spPr>
          <a:xfrm>
            <a:off x="485525" y="322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 (HMM)</a:t>
            </a: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body" idx="4294967295"/>
          </p:nvPr>
        </p:nvSpPr>
        <p:spPr>
          <a:xfrm>
            <a:off x="375475" y="937925"/>
            <a:ext cx="588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augmenting a Markov chain to observe the hidden states of events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HMM components: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States: </a:t>
            </a:r>
            <a:r>
              <a:rPr lang="en" sz="1800" b="1">
                <a:solidFill>
                  <a:srgbClr val="000000"/>
                </a:solidFill>
              </a:rPr>
              <a:t>T0, T1, T2, T3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Transitions: from </a:t>
            </a:r>
            <a:r>
              <a:rPr lang="en" sz="1800" b="1">
                <a:solidFill>
                  <a:srgbClr val="000000"/>
                </a:solidFill>
              </a:rPr>
              <a:t>T0 to T1</a:t>
            </a:r>
            <a:r>
              <a:rPr lang="en" sz="1800"/>
              <a:t>, from </a:t>
            </a:r>
            <a:r>
              <a:rPr lang="en" sz="1800" b="1">
                <a:solidFill>
                  <a:srgbClr val="000000"/>
                </a:solidFill>
              </a:rPr>
              <a:t>T1 to T3</a:t>
            </a:r>
            <a:r>
              <a:rPr lang="en" sz="1800"/>
              <a:t>, etc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Observations: </a:t>
            </a:r>
            <a:r>
              <a:rPr lang="en" sz="1800" b="1">
                <a:solidFill>
                  <a:srgbClr val="000000"/>
                </a:solidFill>
              </a:rPr>
              <a:t>cycle, age, BMI, regime</a:t>
            </a:r>
            <a:r>
              <a:rPr lang="en" sz="1800"/>
              <a:t> (categorised and coded)</a:t>
            </a:r>
            <a:r>
              <a:rPr lang="en" sz="1800" b="1"/>
              <a:t>. </a:t>
            </a:r>
            <a:r>
              <a:rPr lang="en" sz="1800">
                <a:solidFill>
                  <a:srgbClr val="666666"/>
                </a:solidFill>
              </a:rPr>
              <a:t>For example, 1-2-3-1 denotes the observation for an overweight patient who gets the FEC-D (D) in their first cycle and is aged less than 50 years</a:t>
            </a:r>
            <a:endParaRPr sz="180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Emissions:  the probability of the observations generated from the toxicity state</a:t>
            </a:r>
            <a:endParaRPr sz="1800"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325" y="1165149"/>
            <a:ext cx="2708975" cy="2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 idx="4294967295"/>
          </p:nvPr>
        </p:nvSpPr>
        <p:spPr>
          <a:xfrm>
            <a:off x="464250" y="4806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body" idx="4294967295"/>
          </p:nvPr>
        </p:nvSpPr>
        <p:spPr>
          <a:xfrm>
            <a:off x="311700" y="1182350"/>
            <a:ext cx="4377000" cy="3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ensemble of decision trees for solving classification problems.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created three RF models for each treatment intention (i.e., adjuvant, neoadjuvant, palliative)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/>
              <a:t>Predictors: </a:t>
            </a:r>
            <a:r>
              <a:rPr lang="en" sz="1800" b="1"/>
              <a:t>age, BMI, Regime, cycle, previous toxicity</a:t>
            </a:r>
            <a:r>
              <a:rPr lang="en" sz="1800" b="1" i="1"/>
              <a:t>,</a:t>
            </a:r>
            <a:r>
              <a:rPr lang="en" sz="1800"/>
              <a:t> and previous performance status.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/>
              <a:t>Outcome: </a:t>
            </a:r>
            <a:r>
              <a:rPr lang="en" sz="1800" b="1"/>
              <a:t>Patients’ toxicity</a:t>
            </a:r>
            <a:endParaRPr sz="1800" b="1"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00" y="1170125"/>
            <a:ext cx="3705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(RNN)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4294967295"/>
          </p:nvPr>
        </p:nvSpPr>
        <p:spPr>
          <a:xfrm>
            <a:off x="311700" y="1187225"/>
            <a:ext cx="66618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class of NN where connections between nodes form a directed graph along a temporal sequence.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Implemented using</a:t>
            </a:r>
            <a:r>
              <a:rPr lang="en" sz="2200" b="1"/>
              <a:t> tensorflow LSTM</a:t>
            </a:r>
            <a:r>
              <a:rPr lang="en" sz="2200"/>
              <a:t> module.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similar features as for our RF model. However, </a:t>
            </a:r>
            <a:r>
              <a:rPr lang="en" sz="2200" b="1"/>
              <a:t>we do not use</a:t>
            </a:r>
            <a:r>
              <a:rPr lang="en" sz="2200"/>
              <a:t> the previous </a:t>
            </a:r>
            <a:r>
              <a:rPr lang="en" sz="2200" b="1"/>
              <a:t>performance status</a:t>
            </a:r>
            <a:r>
              <a:rPr lang="en" sz="2200"/>
              <a:t> and </a:t>
            </a:r>
            <a:r>
              <a:rPr lang="en" sz="2200" b="1"/>
              <a:t>previous toxicity fields.</a:t>
            </a:r>
            <a:endParaRPr sz="2200" b="1"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413" y="1000375"/>
            <a:ext cx="14192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 idx="4294967295"/>
          </p:nvPr>
        </p:nvSpPr>
        <p:spPr>
          <a:xfrm>
            <a:off x="379125" y="334375"/>
            <a:ext cx="5151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Comparison</a:t>
            </a:r>
            <a:endParaRPr sz="3600"/>
          </a:p>
        </p:txBody>
      </p:sp>
      <p:sp>
        <p:nvSpPr>
          <p:cNvPr id="375" name="Google Shape;375;p26"/>
          <p:cNvSpPr txBox="1">
            <a:spLocks noGrp="1"/>
          </p:cNvSpPr>
          <p:nvPr>
            <p:ph type="body" idx="4294967295"/>
          </p:nvPr>
        </p:nvSpPr>
        <p:spPr>
          <a:xfrm>
            <a:off x="391850" y="11066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Markov Model</a:t>
            </a:r>
            <a:endParaRPr sz="2100" b="1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Stochastic model </a:t>
            </a:r>
            <a:endParaRPr sz="21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/>
              <a:t>Has no state memory</a:t>
            </a:r>
            <a:endParaRPr sz="2100" b="1"/>
          </a:p>
        </p:txBody>
      </p:sp>
      <p:sp>
        <p:nvSpPr>
          <p:cNvPr id="376" name="Google Shape;376;p26"/>
          <p:cNvSpPr txBox="1">
            <a:spLocks noGrp="1"/>
          </p:cNvSpPr>
          <p:nvPr>
            <p:ph type="body" idx="4294967295"/>
          </p:nvPr>
        </p:nvSpPr>
        <p:spPr>
          <a:xfrm>
            <a:off x="4642525" y="11066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Random Forest </a:t>
            </a:r>
            <a:endParaRPr sz="2100" b="1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Ensemble learning</a:t>
            </a:r>
            <a:endParaRPr sz="21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/>
              <a:t>Has one state memory</a:t>
            </a:r>
            <a:r>
              <a:rPr lang="en" sz="2100"/>
              <a:t> with previous toxicity field </a:t>
            </a:r>
            <a:endParaRPr sz="2100"/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4294967295"/>
          </p:nvPr>
        </p:nvSpPr>
        <p:spPr>
          <a:xfrm>
            <a:off x="4642525" y="30183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Recurrent Neural Network </a:t>
            </a:r>
            <a:endParaRPr sz="2100" b="1" dirty="0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Sequential ANN </a:t>
            </a:r>
            <a:endParaRPr sz="21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 b="1" dirty="0" err="1" smtClean="0"/>
              <a:t>Memorise</a:t>
            </a:r>
            <a:r>
              <a:rPr lang="en-US" sz="2100" b="1" dirty="0" smtClean="0"/>
              <a:t>s</a:t>
            </a:r>
            <a:r>
              <a:rPr lang="en" sz="2100" b="1" dirty="0" smtClean="0"/>
              <a:t> </a:t>
            </a:r>
            <a:r>
              <a:rPr lang="en" sz="2100" b="1" dirty="0"/>
              <a:t>all </a:t>
            </a:r>
            <a:r>
              <a:rPr lang="en" sz="2100" b="1" dirty="0" smtClean="0"/>
              <a:t>stat</a:t>
            </a:r>
            <a:r>
              <a:rPr lang="en" sz="1800" b="1" dirty="0" smtClean="0"/>
              <a:t>e</a:t>
            </a:r>
            <a:r>
              <a:rPr lang="en-US" sz="1800" b="1" dirty="0" smtClean="0"/>
              <a:t>s</a:t>
            </a:r>
            <a:endParaRPr sz="1800" b="1" dirty="0"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4294967295"/>
          </p:nvPr>
        </p:nvSpPr>
        <p:spPr>
          <a:xfrm>
            <a:off x="370200" y="30183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Hidden Markov model (HMM)</a:t>
            </a:r>
            <a:endParaRPr sz="2000" b="1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Statistical Markov Model </a:t>
            </a:r>
            <a:endParaRPr sz="21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/>
              <a:t>Has one state memory</a:t>
            </a:r>
            <a:endParaRPr sz="2100" b="1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Based on POS Tagging</a:t>
            </a:r>
            <a:endParaRPr sz="21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384" name="Google Shape;384;p27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Result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>
            <a:spLocks noGrp="1"/>
          </p:cNvSpPr>
          <p:nvPr>
            <p:ph type="title" idx="4294967295"/>
          </p:nvPr>
        </p:nvSpPr>
        <p:spPr>
          <a:xfrm>
            <a:off x="453625" y="56600"/>
            <a:ext cx="3629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Markov Model </a:t>
            </a:r>
            <a:endParaRPr sz="3600"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00" y="652562"/>
            <a:ext cx="5575201" cy="3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 txBox="1"/>
          <p:nvPr/>
        </p:nvSpPr>
        <p:spPr>
          <a:xfrm>
            <a:off x="2632500" y="4384700"/>
            <a:ext cx="3879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Palliative treatments distribution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16</a:t>
            </a:fld>
            <a:endParaRPr lang="uk-U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 idx="4294967295"/>
          </p:nvPr>
        </p:nvSpPr>
        <p:spPr>
          <a:xfrm>
            <a:off x="688875" y="129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3">
            <a:alphaModFix/>
          </a:blip>
          <a:srcRect b="4789"/>
          <a:stretch/>
        </p:blipFill>
        <p:spPr>
          <a:xfrm>
            <a:off x="1050900" y="664075"/>
            <a:ext cx="3131000" cy="23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900" y="407876"/>
            <a:ext cx="3744825" cy="43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 txBox="1"/>
          <p:nvPr/>
        </p:nvSpPr>
        <p:spPr>
          <a:xfrm>
            <a:off x="1369375" y="2958550"/>
            <a:ext cx="2957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Nunito"/>
                <a:ea typeface="Nunito"/>
                <a:cs typeface="Nunito"/>
                <a:sym typeface="Nunito"/>
              </a:rPr>
              <a:t>   RNN     RF      HMM-1*   HMM-2**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801725" y="3564500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47175" y="33848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RNN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Recurrent Neural Network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RF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Random Forest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*HMM-1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Hidden Markov Model-mid treatments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**HMM-2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Hidden Markov Model-init &amp; end cycle (i.e., cycle = 0 or cycle = end of treatment)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17</a:t>
            </a:fld>
            <a:endParaRPr 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408" name="Google Shape;408;p30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Conclusion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18</a:t>
            </a:fld>
            <a:endParaRPr lang="uk-U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415" name="Google Shape;415;p31"/>
          <p:cNvSpPr txBox="1">
            <a:spLocks noGrp="1"/>
          </p:cNvSpPr>
          <p:nvPr>
            <p:ph type="body" idx="1"/>
          </p:nvPr>
        </p:nvSpPr>
        <p:spPr>
          <a:xfrm>
            <a:off x="311700" y="1321500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Our classifiers can predict the toxicity outcome of the chemotherapy outcomes with around </a:t>
            </a:r>
            <a:r>
              <a:rPr lang="en" sz="2200" b="1" dirty="0">
                <a:solidFill>
                  <a:srgbClr val="000000"/>
                </a:solidFill>
              </a:rPr>
              <a:t>0.8 - 0.85</a:t>
            </a:r>
            <a:r>
              <a:rPr lang="en" sz="2200" dirty="0"/>
              <a:t> accuracy.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RNN model performed better than all other models because it considers all the </a:t>
            </a:r>
            <a:r>
              <a:rPr lang="en-US" sz="2200" dirty="0" smtClean="0"/>
              <a:t>history of </a:t>
            </a:r>
            <a:r>
              <a:rPr lang="en" sz="2200" dirty="0" smtClean="0"/>
              <a:t>patients</a:t>
            </a:r>
            <a:r>
              <a:rPr lang="en" sz="2200" dirty="0"/>
              <a:t>' treatments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In contrast to </a:t>
            </a:r>
            <a:r>
              <a:rPr lang="en" sz="2200" dirty="0" smtClean="0"/>
              <a:t>the </a:t>
            </a:r>
            <a:r>
              <a:rPr lang="en" sz="2200" dirty="0"/>
              <a:t>MM, the classifiers are more tailored for an individual patient. 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Both the MM and the classifiers are a complement to each other.</a:t>
            </a: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19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421" name="Google Shape;421;p32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 dirty="0">
                <a:solidFill>
                  <a:srgbClr val="434343"/>
                </a:solidFill>
              </a:rPr>
              <a:t>Improve the accuracy further </a:t>
            </a:r>
            <a:r>
              <a:rPr lang="en" sz="2200" dirty="0" smtClean="0">
                <a:solidFill>
                  <a:srgbClr val="434343"/>
                </a:solidFill>
              </a:rPr>
              <a:t>by </a:t>
            </a:r>
            <a:r>
              <a:rPr lang="en" sz="2200" dirty="0">
                <a:solidFill>
                  <a:srgbClr val="434343"/>
                </a:solidFill>
              </a:rPr>
              <a:t>integrating more data regarding the cancer characteristics and patients' </a:t>
            </a:r>
            <a:r>
              <a:rPr lang="en" sz="2200" dirty="0" smtClean="0">
                <a:solidFill>
                  <a:srgbClr val="434343"/>
                </a:solidFill>
              </a:rPr>
              <a:t>comorbidity</a:t>
            </a:r>
            <a:r>
              <a:rPr lang="en-US" sz="2200" dirty="0" smtClean="0">
                <a:solidFill>
                  <a:srgbClr val="434343"/>
                </a:solidFill>
              </a:rPr>
              <a:t> </a:t>
            </a:r>
            <a:r>
              <a:rPr lang="mr-IN" sz="2200" dirty="0" smtClean="0">
                <a:solidFill>
                  <a:srgbClr val="434343"/>
                </a:solidFill>
              </a:rPr>
              <a:t>–</a:t>
            </a:r>
            <a:r>
              <a:rPr lang="en-US" sz="2200" dirty="0" smtClean="0">
                <a:solidFill>
                  <a:srgbClr val="434343"/>
                </a:solidFill>
              </a:rPr>
              <a:t> usually ignored</a:t>
            </a:r>
            <a:r>
              <a:rPr lang="en" sz="2200" dirty="0" smtClean="0">
                <a:solidFill>
                  <a:srgbClr val="434343"/>
                </a:solidFill>
              </a:rPr>
              <a:t>.</a:t>
            </a:r>
            <a:endParaRPr sz="2200" dirty="0">
              <a:solidFill>
                <a:srgbClr val="434343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434343"/>
                </a:solidFill>
              </a:rPr>
              <a:t>Create a dashboard and/or reporting system which can be helpful to the </a:t>
            </a:r>
            <a:r>
              <a:rPr lang="en-US" sz="2200" dirty="0" smtClean="0">
                <a:solidFill>
                  <a:srgbClr val="434343"/>
                </a:solidFill>
              </a:rPr>
              <a:t>clinical oncologist</a:t>
            </a:r>
            <a:r>
              <a:rPr lang="en" sz="2200" dirty="0" smtClean="0">
                <a:solidFill>
                  <a:srgbClr val="434343"/>
                </a:solidFill>
              </a:rPr>
              <a:t> </a:t>
            </a:r>
            <a:r>
              <a:rPr lang="en" sz="2200" dirty="0">
                <a:solidFill>
                  <a:srgbClr val="434343"/>
                </a:solidFill>
              </a:rPr>
              <a:t>as a second opinion to decide which </a:t>
            </a:r>
            <a:r>
              <a:rPr lang="en" sz="2200" dirty="0" smtClean="0">
                <a:solidFill>
                  <a:srgbClr val="434343"/>
                </a:solidFill>
              </a:rPr>
              <a:t>regime</a:t>
            </a:r>
            <a:r>
              <a:rPr lang="en-US" sz="2200" dirty="0" smtClean="0">
                <a:solidFill>
                  <a:srgbClr val="434343"/>
                </a:solidFill>
              </a:rPr>
              <a:t>n</a:t>
            </a:r>
            <a:r>
              <a:rPr lang="en" sz="2200" dirty="0" smtClean="0">
                <a:solidFill>
                  <a:srgbClr val="434343"/>
                </a:solidFill>
              </a:rPr>
              <a:t> </a:t>
            </a:r>
            <a:r>
              <a:rPr lang="en" sz="2200" dirty="0">
                <a:solidFill>
                  <a:srgbClr val="434343"/>
                </a:solidFill>
              </a:rPr>
              <a:t>is </a:t>
            </a:r>
            <a:r>
              <a:rPr lang="en-US" sz="2200" dirty="0" smtClean="0">
                <a:solidFill>
                  <a:srgbClr val="434343"/>
                </a:solidFill>
              </a:rPr>
              <a:t>more </a:t>
            </a:r>
            <a:r>
              <a:rPr lang="en" sz="2200" dirty="0" smtClean="0">
                <a:solidFill>
                  <a:srgbClr val="434343"/>
                </a:solidFill>
              </a:rPr>
              <a:t>suitable </a:t>
            </a:r>
            <a:r>
              <a:rPr lang="en" sz="2200" dirty="0">
                <a:solidFill>
                  <a:srgbClr val="434343"/>
                </a:solidFill>
              </a:rPr>
              <a:t>for an individual patient.</a:t>
            </a:r>
            <a:endParaRPr sz="2200" dirty="0">
              <a:solidFill>
                <a:srgbClr val="43434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20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75" y="152400"/>
            <a:ext cx="613381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>
            <a:spLocks noGrp="1"/>
          </p:cNvSpPr>
          <p:nvPr>
            <p:ph type="title" idx="4294967295"/>
          </p:nvPr>
        </p:nvSpPr>
        <p:spPr>
          <a:xfrm>
            <a:off x="112350" y="120225"/>
            <a:ext cx="2714700" cy="1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428" name="Google Shape;428;p33"/>
          <p:cNvSpPr txBox="1"/>
          <p:nvPr/>
        </p:nvSpPr>
        <p:spPr>
          <a:xfrm>
            <a:off x="158600" y="4125900"/>
            <a:ext cx="2173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https://breast.predict.nhs.uk/tool</a:t>
            </a: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158600" y="595300"/>
            <a:ext cx="2006376" cy="1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Our aim is to use a synthetic </a:t>
            </a:r>
            <a:r>
              <a:rPr lang="en" sz="1800" dirty="0" smtClean="0">
                <a:latin typeface="Nunito"/>
                <a:ea typeface="Nunito"/>
                <a:cs typeface="Nunito"/>
                <a:sym typeface="Nunito"/>
              </a:rPr>
              <a:t>data</a:t>
            </a:r>
            <a:r>
              <a:rPr lang="en-US" sz="1800" dirty="0" smtClean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 dirty="0" smtClean="0">
                <a:latin typeface="Nunito"/>
                <a:ea typeface="Nunito"/>
                <a:cs typeface="Nunito"/>
                <a:sym typeface="Nunito"/>
              </a:rPr>
              <a:t>to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further develop the application. 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158600" y="3680625"/>
            <a:ext cx="2173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Dashboard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21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Open </a:t>
            </a:r>
            <a:r>
              <a:rPr lang="en" sz="3600" dirty="0" smtClean="0"/>
              <a:t>Issues</a:t>
            </a:r>
            <a:r>
              <a:rPr lang="en-US" sz="3600" dirty="0" smtClean="0"/>
              <a:t> and further work</a:t>
            </a:r>
            <a:endParaRPr sz="3600" dirty="0"/>
          </a:p>
        </p:txBody>
      </p:sp>
      <p:sp>
        <p:nvSpPr>
          <p:cNvPr id="436" name="Google Shape;436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 dirty="0"/>
              <a:t>Missing Values</a:t>
            </a:r>
            <a:endParaRPr sz="2000" b="1" dirty="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Solution</a:t>
            </a:r>
            <a:r>
              <a:rPr lang="en" sz="2000" b="1" dirty="0"/>
              <a:t>: </a:t>
            </a:r>
            <a:r>
              <a:rPr lang="en" sz="2000" dirty="0"/>
              <a:t>regression, removing some instances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 dirty="0"/>
              <a:t>Class imbalance</a:t>
            </a:r>
            <a:endParaRPr sz="2000" b="1" dirty="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dirty="0"/>
              <a:t>Solution:  duplication for some classes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 dirty="0"/>
              <a:t>Overfitting</a:t>
            </a:r>
            <a:endParaRPr sz="2000" b="1" dirty="0"/>
          </a:p>
          <a:p>
            <a:pPr lvl="1" indent="-355600">
              <a:spcBef>
                <a:spcPts val="0"/>
              </a:spcBef>
              <a:buSzPts val="2000"/>
              <a:buFont typeface="Arial"/>
              <a:buChar char="○"/>
            </a:pPr>
            <a:r>
              <a:rPr lang="en" sz="2000" dirty="0"/>
              <a:t>Solution:  Cross Validation, </a:t>
            </a:r>
            <a:r>
              <a:rPr lang="en-US" sz="2000" dirty="0" smtClean="0"/>
              <a:t>use </a:t>
            </a:r>
            <a:r>
              <a:rPr lang="en" sz="2000" b="1" dirty="0" smtClean="0"/>
              <a:t>synthetic </a:t>
            </a:r>
            <a:r>
              <a:rPr lang="en" sz="2000" b="1" dirty="0" smtClean="0"/>
              <a:t>data</a:t>
            </a:r>
            <a:r>
              <a:rPr lang="en-US" sz="2000" b="1" dirty="0" smtClean="0"/>
              <a:t> </a:t>
            </a:r>
            <a:r>
              <a:rPr lang="en-US" sz="2000" dirty="0" smtClean="0"/>
              <a:t>to mock-train and </a:t>
            </a:r>
            <a:r>
              <a:rPr lang="en-US" sz="2000" dirty="0"/>
              <a:t>perform prospective </a:t>
            </a:r>
            <a:r>
              <a:rPr lang="en-US" sz="2000" dirty="0" smtClean="0"/>
              <a:t>validity on the model (as part of H2020 EU project SERUMS - provided by IBM Research)</a:t>
            </a: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22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title" idx="4294967295"/>
          </p:nvPr>
        </p:nvSpPr>
        <p:spPr>
          <a:xfrm>
            <a:off x="311700" y="709050"/>
            <a:ext cx="4674600" cy="3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Q/A</a:t>
            </a:r>
            <a:endParaRPr sz="24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</a:endParaRPr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23</a:t>
            </a:fld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 idx="4294967295"/>
          </p:nvPr>
        </p:nvSpPr>
        <p:spPr>
          <a:xfrm>
            <a:off x="1179500" y="70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4294967295"/>
          </p:nvPr>
        </p:nvSpPr>
        <p:spPr>
          <a:xfrm>
            <a:off x="311700" y="1272200"/>
            <a:ext cx="85206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 smtClean="0"/>
              <a:t>Cancer </a:t>
            </a:r>
            <a:endParaRPr sz="24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smtClean="0"/>
              <a:t>is </a:t>
            </a:r>
            <a:r>
              <a:rPr lang="en" sz="2000" dirty="0" smtClean="0"/>
              <a:t>a </a:t>
            </a:r>
            <a:r>
              <a:rPr lang="en" sz="2000" dirty="0"/>
              <a:t>mutation caused by an abnormal reproduction of cells. 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c</a:t>
            </a:r>
            <a:r>
              <a:rPr lang="en-US" sz="2000" dirty="0" smtClean="0"/>
              <a:t>an occur</a:t>
            </a:r>
            <a:r>
              <a:rPr lang="en" sz="2000" dirty="0" smtClean="0"/>
              <a:t> </a:t>
            </a:r>
            <a:r>
              <a:rPr lang="en" sz="2000" dirty="0"/>
              <a:t>in different organs (e.g., </a:t>
            </a:r>
            <a:r>
              <a:rPr lang="en" sz="2200" b="1" dirty="0">
                <a:solidFill>
                  <a:srgbClr val="000000"/>
                </a:solidFill>
              </a:rPr>
              <a:t>breast</a:t>
            </a:r>
            <a:r>
              <a:rPr lang="en" sz="2000" dirty="0"/>
              <a:t>, lungs, bone, etc.)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smtClean="0"/>
              <a:t>T</a:t>
            </a:r>
            <a:r>
              <a:rPr lang="en" sz="2000" dirty="0" err="1" smtClean="0"/>
              <a:t>reatments</a:t>
            </a:r>
            <a:r>
              <a:rPr lang="en" sz="2000" dirty="0" smtClean="0"/>
              <a:t> </a:t>
            </a:r>
            <a:r>
              <a:rPr lang="en" sz="2000" dirty="0"/>
              <a:t>vary from surgery with </a:t>
            </a:r>
            <a:r>
              <a:rPr lang="en" sz="2200" b="1" dirty="0">
                <a:solidFill>
                  <a:srgbClr val="000000"/>
                </a:solidFill>
              </a:rPr>
              <a:t>chemotherapy </a:t>
            </a:r>
            <a:r>
              <a:rPr lang="en" sz="2000" dirty="0"/>
              <a:t>and/or radiotherapy (i.e. usually take a long time and in sequence)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However some treatments are toxic and expensive 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dirty="0"/>
              <a:t>We </a:t>
            </a:r>
            <a:r>
              <a:rPr lang="en" sz="2000" b="1" dirty="0"/>
              <a:t>compared several different techniques (Markov Model, HMM, RF, RNN)</a:t>
            </a:r>
            <a:r>
              <a:rPr lang="en" sz="2000" dirty="0"/>
              <a:t> applied to the same data set to </a:t>
            </a:r>
            <a:r>
              <a:rPr lang="en" sz="2200" b="1" dirty="0">
                <a:solidFill>
                  <a:srgbClr val="000000"/>
                </a:solidFill>
              </a:rPr>
              <a:t>predict the toxicity outcome of different treatment options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 idx="4294967295"/>
          </p:nvPr>
        </p:nvSpPr>
        <p:spPr>
          <a:xfrm>
            <a:off x="311850" y="312738"/>
            <a:ext cx="408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Related Work</a:t>
            </a:r>
            <a:endParaRPr sz="360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4294967295"/>
          </p:nvPr>
        </p:nvSpPr>
        <p:spPr>
          <a:xfrm>
            <a:off x="199500" y="1174600"/>
            <a:ext cx="44361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Many ongoing research looks at prediction of cancer treatment outcomes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Bayesian Logistic Regression </a:t>
            </a:r>
            <a:r>
              <a:rPr lang="en" sz="1400" dirty="0"/>
              <a:t>(</a:t>
            </a:r>
            <a:r>
              <a:rPr lang="en" sz="1400" dirty="0" err="1"/>
              <a:t>Subramani</a:t>
            </a:r>
            <a:r>
              <a:rPr lang="en" sz="1400" dirty="0"/>
              <a:t> et al.)</a:t>
            </a:r>
            <a:endParaRPr sz="1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Random Forest </a:t>
            </a:r>
            <a:r>
              <a:rPr lang="en" sz="1400" dirty="0"/>
              <a:t>(Hui-Ling Chen et al.)</a:t>
            </a:r>
            <a:endParaRPr sz="1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SVM </a:t>
            </a:r>
            <a:r>
              <a:rPr lang="en" sz="1400" dirty="0"/>
              <a:t>(Nguyen et al.)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 </a:t>
            </a:r>
            <a:r>
              <a:rPr lang="en-US" sz="1800" dirty="0" smtClean="0"/>
              <a:t>have added</a:t>
            </a:r>
            <a:r>
              <a:rPr lang="en" sz="1800" dirty="0" smtClean="0"/>
              <a:t> </a:t>
            </a:r>
            <a:r>
              <a:rPr lang="en" sz="1800" b="1" dirty="0"/>
              <a:t>HMM </a:t>
            </a:r>
            <a:r>
              <a:rPr lang="en" sz="1800" dirty="0"/>
              <a:t>and </a:t>
            </a:r>
            <a:r>
              <a:rPr lang="en" sz="1800" b="1" dirty="0"/>
              <a:t>RNN </a:t>
            </a:r>
            <a:r>
              <a:rPr lang="en" sz="1800" dirty="0"/>
              <a:t>(common in different fields like NLP</a:t>
            </a:r>
            <a:r>
              <a:rPr lang="en" sz="1800" dirty="0" smtClean="0"/>
              <a:t>)</a:t>
            </a:r>
            <a:r>
              <a:rPr lang="en-US" sz="1800" dirty="0" smtClean="0"/>
              <a:t> to explore what their benefits might be</a:t>
            </a: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8" name="Google Shape;298;p16" descr="Image result for IBM watson heal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321725"/>
            <a:ext cx="2035800" cy="20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00" y="2410675"/>
            <a:ext cx="4127025" cy="21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 descr="Image result for microsoft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900" y="2449538"/>
            <a:ext cx="1496976" cy="2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 descr="Predict breast cancer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7000" y="1292938"/>
            <a:ext cx="1827875" cy="8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 descr="NHS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9125" y="369475"/>
            <a:ext cx="1313100" cy="5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Data Analysis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 idx="4294967295"/>
          </p:nvPr>
        </p:nvSpPr>
        <p:spPr>
          <a:xfrm>
            <a:off x="348375" y="1401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Analysis</a:t>
            </a:r>
            <a:endParaRPr sz="3600"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4294967295"/>
          </p:nvPr>
        </p:nvSpPr>
        <p:spPr>
          <a:xfrm>
            <a:off x="348375" y="846275"/>
            <a:ext cx="79218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We use </a:t>
            </a:r>
            <a:r>
              <a:rPr lang="en-US" sz="2000" dirty="0" smtClean="0"/>
              <a:t>a </a:t>
            </a:r>
            <a:r>
              <a:rPr lang="en" sz="2000" dirty="0" smtClean="0"/>
              <a:t>data </a:t>
            </a:r>
            <a:r>
              <a:rPr lang="en" sz="2000" dirty="0"/>
              <a:t>extraction from an oncology department in Scotland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3 years (2014 - 2016 )</a:t>
            </a:r>
            <a:endParaRPr sz="2000" dirty="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Includes various observations concerning breast cancer treatments (e.g. </a:t>
            </a:r>
            <a:r>
              <a:rPr lang="en" sz="2000" b="1" dirty="0"/>
              <a:t>intention, regime, cycles</a:t>
            </a:r>
            <a:r>
              <a:rPr lang="en" sz="2000" dirty="0"/>
              <a:t>), recorded side effects (here, </a:t>
            </a:r>
            <a:r>
              <a:rPr lang="en" sz="2000" b="1" dirty="0"/>
              <a:t>toxicity level</a:t>
            </a:r>
            <a:r>
              <a:rPr lang="en" sz="2000" dirty="0"/>
              <a:t>), and patient characteristics (e.g. </a:t>
            </a:r>
            <a:r>
              <a:rPr lang="en" sz="2000" b="1" dirty="0"/>
              <a:t>age, BMI, performance status</a:t>
            </a:r>
            <a:r>
              <a:rPr lang="en" sz="2000" dirty="0"/>
              <a:t>).</a:t>
            </a:r>
            <a:endParaRPr sz="20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316" name="Google Shape;316;p18"/>
          <p:cNvGraphicFramePr/>
          <p:nvPr>
            <p:extLst>
              <p:ext uri="{D42A27DB-BD31-4B8C-83A1-F6EECF244321}">
                <p14:modId xmlns:p14="http://schemas.microsoft.com/office/powerpoint/2010/main" val="1707418847"/>
              </p:ext>
            </p:extLst>
          </p:nvPr>
        </p:nvGraphicFramePr>
        <p:xfrm>
          <a:off x="965400" y="3140060"/>
          <a:ext cx="6687750" cy="1584840"/>
        </p:xfrm>
        <a:graphic>
          <a:graphicData uri="http://schemas.openxmlformats.org/drawingml/2006/table">
            <a:tbl>
              <a:tblPr>
                <a:noFill/>
                <a:tableStyleId>{E81AC9BB-CDF9-4DD8-9D2E-D8FF13398B97}</a:tableStyleId>
              </a:tblPr>
              <a:tblGrid>
                <a:gridCol w="2229250"/>
                <a:gridCol w="2229250"/>
                <a:gridCol w="2229250"/>
              </a:tblGrid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Intention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Treatments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Patients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Adjuvant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Neo-adjuvant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Palliative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19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2904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513" y="0"/>
            <a:ext cx="201651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 rotWithShape="1">
          <a:blip r:embed="rId5">
            <a:alphaModFix/>
          </a:blip>
          <a:srcRect b="47171"/>
          <a:stretch/>
        </p:blipFill>
        <p:spPr>
          <a:xfrm>
            <a:off x="4967525" y="812324"/>
            <a:ext cx="1203175" cy="10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 rotWithShape="1">
          <a:blip r:embed="rId5">
            <a:alphaModFix/>
          </a:blip>
          <a:srcRect t="51522"/>
          <a:stretch/>
        </p:blipFill>
        <p:spPr>
          <a:xfrm>
            <a:off x="4932388" y="2111775"/>
            <a:ext cx="1121042" cy="9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 idx="4294967295"/>
          </p:nvPr>
        </p:nvSpPr>
        <p:spPr>
          <a:xfrm>
            <a:off x="444225" y="231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correlation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25" y="1109125"/>
            <a:ext cx="4419600" cy="319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 t="8325" b="-935"/>
          <a:stretch/>
        </p:blipFill>
        <p:spPr>
          <a:xfrm>
            <a:off x="480300" y="1471625"/>
            <a:ext cx="3566100" cy="3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480300" y="1109125"/>
            <a:ext cx="3449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 Toxicity distribution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Models Creation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6092</TotalTime>
  <Words>901</Words>
  <Application>Microsoft Macintosh PowerPoint</Application>
  <PresentationFormat>On-screen Show (16:9)</PresentationFormat>
  <Paragraphs>159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Maven Pro</vt:lpstr>
      <vt:lpstr>Nunito</vt:lpstr>
      <vt:lpstr>Arial</vt:lpstr>
      <vt:lpstr>Momentum</vt:lpstr>
      <vt:lpstr>On Predicting the Outcomes of Chemotherapy Treatment in Breast Cancer </vt:lpstr>
      <vt:lpstr>Outline</vt:lpstr>
      <vt:lpstr>Introduction</vt:lpstr>
      <vt:lpstr>Related Work</vt:lpstr>
      <vt:lpstr>Outline</vt:lpstr>
      <vt:lpstr>Data Analysis</vt:lpstr>
      <vt:lpstr>PowerPoint Presentation</vt:lpstr>
      <vt:lpstr>Features correlation</vt:lpstr>
      <vt:lpstr>Outline</vt:lpstr>
      <vt:lpstr>Markov Model (MM)</vt:lpstr>
      <vt:lpstr>Hidden Markov Model (HMM)</vt:lpstr>
      <vt:lpstr>Random Forest </vt:lpstr>
      <vt:lpstr>Recurrent Neural Network (RNN) </vt:lpstr>
      <vt:lpstr>Model Comparison</vt:lpstr>
      <vt:lpstr>Outline</vt:lpstr>
      <vt:lpstr>Markov Model </vt:lpstr>
      <vt:lpstr>Classifier</vt:lpstr>
      <vt:lpstr>Outline</vt:lpstr>
      <vt:lpstr>Conclusion</vt:lpstr>
      <vt:lpstr>Future Work</vt:lpstr>
      <vt:lpstr>Future Work</vt:lpstr>
      <vt:lpstr>Open Issues and further work</vt:lpstr>
      <vt:lpstr>Thank you Q/A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Predicting the Outcomes of Chemotherapy Treatment in Breast Cancer </dc:title>
  <cp:lastModifiedBy>Agastya Silvina</cp:lastModifiedBy>
  <cp:revision>11</cp:revision>
  <cp:lastPrinted>2019-06-24T11:45:56Z</cp:lastPrinted>
  <dcterms:modified xsi:type="dcterms:W3CDTF">2019-06-27T07:02:52Z</dcterms:modified>
</cp:coreProperties>
</file>