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ae24f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ae24f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ae24f3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ae24f3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ae24f3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ae24f3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ae24f383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ae24f383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ae24f3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ae24f3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ae24f38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ae24f38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ae24f383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ae24f383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db8a36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db8a36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breast.predict.nhs.uk/tool" TargetMode="External"/><Relationship Id="rId5" Type="http://schemas.openxmlformats.org/officeDocument/2006/relationships/hyperlink" Target="http://localhost:800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3600">
                <a:solidFill>
                  <a:srgbClr val="222222"/>
                </a:solidFill>
                <a:highlight>
                  <a:srgbClr val="FFFFFF"/>
                </a:highlight>
              </a:rPr>
              <a:t>Analyses and Management of Healthcare Data for Cancer Care</a:t>
            </a:r>
            <a:endParaRPr b="1" sz="3600"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Agastya Silvina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25" y="-184325"/>
            <a:ext cx="645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1706775" y="4156450"/>
            <a:ext cx="6524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/>
              <a:t>&gt;&gt;</a:t>
            </a:r>
            <a:r>
              <a:rPr lang="et" sz="2000"/>
              <a:t> Treatment </a:t>
            </a:r>
            <a:r>
              <a:rPr lang="et" sz="2000"/>
              <a:t>waiting time pathway analyses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idx="4294967295" type="title"/>
          </p:nvPr>
        </p:nvSpPr>
        <p:spPr>
          <a:xfrm>
            <a:off x="379125" y="334375"/>
            <a:ext cx="51516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600"/>
              <a:t>Model Comparison</a:t>
            </a:r>
            <a:endParaRPr sz="3600"/>
          </a:p>
        </p:txBody>
      </p:sp>
      <p:sp>
        <p:nvSpPr>
          <p:cNvPr id="335" name="Google Shape;335;p27"/>
          <p:cNvSpPr txBox="1"/>
          <p:nvPr>
            <p:ph idx="4294967295" type="body"/>
          </p:nvPr>
        </p:nvSpPr>
        <p:spPr>
          <a:xfrm>
            <a:off x="391850" y="1106675"/>
            <a:ext cx="4196400" cy="1806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2100"/>
              <a:t>Markov Model</a:t>
            </a:r>
            <a:endParaRPr b="1" sz="2100"/>
          </a:p>
          <a:p>
            <a:pPr indent="-3619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t" sz="2100"/>
              <a:t>A Stochastic model 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t" sz="2100"/>
              <a:t>Has no state memory</a:t>
            </a:r>
            <a:endParaRPr b="1" sz="2100"/>
          </a:p>
        </p:txBody>
      </p:sp>
      <p:sp>
        <p:nvSpPr>
          <p:cNvPr id="336" name="Google Shape;336;p27"/>
          <p:cNvSpPr txBox="1"/>
          <p:nvPr>
            <p:ph idx="4294967295" type="body"/>
          </p:nvPr>
        </p:nvSpPr>
        <p:spPr>
          <a:xfrm>
            <a:off x="4642525" y="1106675"/>
            <a:ext cx="4196400" cy="1806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2100"/>
              <a:t>Random Forest </a:t>
            </a:r>
            <a:endParaRPr b="1" sz="2100"/>
          </a:p>
          <a:p>
            <a:pPr indent="-3619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t" sz="2100"/>
              <a:t>Ensemble learning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t" sz="2100"/>
              <a:t>Has one state memory</a:t>
            </a:r>
            <a:r>
              <a:rPr lang="et" sz="2100"/>
              <a:t> with previous toxicity field </a:t>
            </a:r>
            <a:endParaRPr sz="2100"/>
          </a:p>
        </p:txBody>
      </p:sp>
      <p:sp>
        <p:nvSpPr>
          <p:cNvPr id="337" name="Google Shape;337;p27"/>
          <p:cNvSpPr txBox="1"/>
          <p:nvPr>
            <p:ph idx="4294967295" type="body"/>
          </p:nvPr>
        </p:nvSpPr>
        <p:spPr>
          <a:xfrm>
            <a:off x="4642525" y="3018375"/>
            <a:ext cx="4196400" cy="1806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2100"/>
              <a:t>Recurrent Neural Network </a:t>
            </a:r>
            <a:endParaRPr b="1" sz="2100"/>
          </a:p>
          <a:p>
            <a:pPr indent="-3619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t" sz="2100"/>
              <a:t>Sequential ANN </a:t>
            </a:r>
            <a:endParaRPr sz="21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t" sz="2100"/>
              <a:t>Memorised all stat</a:t>
            </a:r>
            <a:r>
              <a:rPr b="1" lang="et" sz="1800"/>
              <a:t>e</a:t>
            </a:r>
            <a:endParaRPr b="1" sz="1800"/>
          </a:p>
        </p:txBody>
      </p:sp>
      <p:sp>
        <p:nvSpPr>
          <p:cNvPr id="338" name="Google Shape;338;p27"/>
          <p:cNvSpPr txBox="1"/>
          <p:nvPr>
            <p:ph idx="4294967295" type="body"/>
          </p:nvPr>
        </p:nvSpPr>
        <p:spPr>
          <a:xfrm>
            <a:off x="370200" y="3018375"/>
            <a:ext cx="4196400" cy="1806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2000"/>
              <a:t>Hidden Markov model (HMM)</a:t>
            </a:r>
            <a:endParaRPr b="1" sz="2000"/>
          </a:p>
          <a:p>
            <a:pPr indent="-3619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t" sz="2100"/>
              <a:t>Statistical Markov Model 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t" sz="2100"/>
              <a:t>Has one state memory</a:t>
            </a:r>
            <a:endParaRPr b="1"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t" sz="2100"/>
              <a:t>Based on POS Tagging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idx="4294967295" type="title"/>
          </p:nvPr>
        </p:nvSpPr>
        <p:spPr>
          <a:xfrm>
            <a:off x="688875" y="129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Classifier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1050900" y="664075"/>
            <a:ext cx="3131000" cy="23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900" y="407876"/>
            <a:ext cx="3744825" cy="43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1369375" y="2958550"/>
            <a:ext cx="2957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50">
                <a:latin typeface="Nunito"/>
                <a:ea typeface="Nunito"/>
                <a:cs typeface="Nunito"/>
                <a:sym typeface="Nunito"/>
              </a:rPr>
              <a:t>   RNN     RF      HMM-1*   HMM-2**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801725" y="3564500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547175" y="3384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t">
                <a:latin typeface="Nunito"/>
                <a:ea typeface="Nunito"/>
                <a:cs typeface="Nunito"/>
                <a:sym typeface="Nunito"/>
              </a:rPr>
              <a:t>RNN</a:t>
            </a:r>
            <a:r>
              <a:rPr lang="et">
                <a:latin typeface="Nunito"/>
                <a:ea typeface="Nunito"/>
                <a:cs typeface="Nunito"/>
                <a:sym typeface="Nunito"/>
              </a:rPr>
              <a:t>: Recurrent Neural Network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t">
                <a:latin typeface="Nunito"/>
                <a:ea typeface="Nunito"/>
                <a:cs typeface="Nunito"/>
                <a:sym typeface="Nunito"/>
              </a:rPr>
              <a:t>RF</a:t>
            </a:r>
            <a:r>
              <a:rPr lang="et">
                <a:latin typeface="Nunito"/>
                <a:ea typeface="Nunito"/>
                <a:cs typeface="Nunito"/>
                <a:sym typeface="Nunito"/>
              </a:rPr>
              <a:t>: 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t">
                <a:latin typeface="Nunito"/>
                <a:ea typeface="Nunito"/>
                <a:cs typeface="Nunito"/>
                <a:sym typeface="Nunito"/>
              </a:rPr>
              <a:t>*HMM-1</a:t>
            </a:r>
            <a:r>
              <a:rPr lang="et">
                <a:latin typeface="Nunito"/>
                <a:ea typeface="Nunito"/>
                <a:cs typeface="Nunito"/>
                <a:sym typeface="Nunito"/>
              </a:rPr>
              <a:t>: Hidden Markov Model-mid treatments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t">
                <a:latin typeface="Nunito"/>
                <a:ea typeface="Nunito"/>
                <a:cs typeface="Nunito"/>
                <a:sym typeface="Nunito"/>
              </a:rPr>
              <a:t>**HMM-2</a:t>
            </a:r>
            <a:r>
              <a:rPr lang="et">
                <a:latin typeface="Nunito"/>
                <a:ea typeface="Nunito"/>
                <a:cs typeface="Nunito"/>
                <a:sym typeface="Nunito"/>
              </a:rPr>
              <a:t>: Hidden Markov Model-init &amp; end cycle (i.e., cycle = 0 or cycle = end of treatment)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600"/>
              <a:t>Issues</a:t>
            </a:r>
            <a:endParaRPr sz="3600"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t" sz="2000"/>
              <a:t>Missing Values</a:t>
            </a:r>
            <a:endParaRPr b="1"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/>
              <a:t>Solution</a:t>
            </a:r>
            <a:r>
              <a:rPr b="1" lang="et" sz="2000"/>
              <a:t>: </a:t>
            </a:r>
            <a:r>
              <a:rPr lang="et" sz="2000"/>
              <a:t>regression, removing some instances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t" sz="2000"/>
              <a:t>Class imbalance</a:t>
            </a:r>
            <a:endParaRPr b="1"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/>
              <a:t>Solution:  duplication for some classes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t" sz="2000"/>
              <a:t>Overfitting</a:t>
            </a:r>
            <a:endParaRPr b="1" sz="2000"/>
          </a:p>
          <a:p>
            <a:pPr indent="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" sz="2000"/>
              <a:t>Solution:  Cross Validation, use </a:t>
            </a:r>
            <a:r>
              <a:rPr b="1" lang="et" sz="2000"/>
              <a:t>synthetic data </a:t>
            </a:r>
            <a:r>
              <a:rPr lang="et" sz="2000"/>
              <a:t>to mock-train and perform prospective validity on the model (as part of H2020 EU project SERUMS - provided by IBM Research)</a:t>
            </a:r>
            <a:endParaRPr sz="20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/>
        </p:nvSpPr>
        <p:spPr>
          <a:xfrm>
            <a:off x="519825" y="452475"/>
            <a:ext cx="82581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t" sz="2000"/>
              <a:t>Used delta toxicity as the outcome (i.e., 0,-1,1) 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t" sz="2000"/>
              <a:t> Accuracy was </a:t>
            </a:r>
            <a:r>
              <a:rPr lang="et" sz="2000"/>
              <a:t>improved</a:t>
            </a:r>
            <a:r>
              <a:rPr lang="et" sz="2000"/>
              <a:t>: 88%.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t" sz="2000"/>
              <a:t>Need further model validation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t" sz="2000"/>
              <a:t>Integrated Comorbidities (i.e., other medical conditions) to the model </a:t>
            </a:r>
            <a:endParaRPr sz="2000"/>
          </a:p>
        </p:txBody>
      </p:sp>
      <p:pic>
        <p:nvPicPr>
          <p:cNvPr id="360" name="Google Shape;3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600" y="2040750"/>
            <a:ext cx="3314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75" y="152400"/>
            <a:ext cx="613381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>
            <p:ph idx="4294967295" type="title"/>
          </p:nvPr>
        </p:nvSpPr>
        <p:spPr>
          <a:xfrm>
            <a:off x="112350" y="120225"/>
            <a:ext cx="27147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2400"/>
              <a:t>Future Work</a:t>
            </a:r>
            <a:endParaRPr sz="2400"/>
          </a:p>
        </p:txBody>
      </p:sp>
      <p:sp>
        <p:nvSpPr>
          <p:cNvPr id="367" name="Google Shape;367;p31"/>
          <p:cNvSpPr txBox="1"/>
          <p:nvPr/>
        </p:nvSpPr>
        <p:spPr>
          <a:xfrm>
            <a:off x="158600" y="4125900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hlinkClick r:id="rId4"/>
              </a:rPr>
              <a:t>https://breast.predict.nhs.uk/tool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92175" y="660050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hlinkClick r:id="rId5"/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Cancer Treatment Waiting Time Pathway</a:t>
            </a:r>
            <a:endParaRPr/>
          </a:p>
        </p:txBody>
      </p:sp>
      <p:sp>
        <p:nvSpPr>
          <p:cNvPr id="374" name="Google Shape;374;p32"/>
          <p:cNvSpPr txBox="1"/>
          <p:nvPr/>
        </p:nvSpPr>
        <p:spPr>
          <a:xfrm>
            <a:off x="654500" y="1715200"/>
            <a:ext cx="78543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t" sz="2200"/>
              <a:t>TODO</a:t>
            </a:r>
            <a:r>
              <a:rPr lang="et" sz="2200"/>
              <a:t>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○"/>
            </a:pPr>
            <a:r>
              <a:rPr lang="et" sz="2200"/>
              <a:t>Get the access to the TRAK backend for the last EngD project, developing cancer waiting times pathways project.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t" sz="2200"/>
              <a:t>Analyse (e.g., tagging, filtering) the real patient data by comparing the pathway from the database with the guidance pathway.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1640150" y="1982850"/>
            <a:ext cx="53628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4800"/>
              <a:t>THANK YOU 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