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  <p:embeddedFont>
      <p:font typeface="Maven Pro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5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7.xml"/><Relationship Id="rId44" Type="http://schemas.openxmlformats.org/officeDocument/2006/relationships/font" Target="fonts/MavenPro-bold.fntdata"/><Relationship Id="rId21" Type="http://schemas.openxmlformats.org/officeDocument/2006/relationships/slide" Target="slides/slide16.xml"/><Relationship Id="rId43" Type="http://schemas.openxmlformats.org/officeDocument/2006/relationships/font" Target="fonts/MavenPro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2d311104f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2d311104f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2d311104f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2d311104f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2d311104f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2d311104f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2d311104fe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2d311104fe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2d311104fe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2d311104fe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2f525292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2f525292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2d311104fe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2d311104fe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2d311104f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2d311104f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2d311104f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2d311104f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2d311104f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2d311104f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c8b96ad1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c8b96ad1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2d311104f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2d311104f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2f7c4795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2f7c4795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2f525292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2f525292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2d97f98f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2d97f98f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2d311104fe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2d311104fe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2d97f98fb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2d97f98fb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2d97f98fb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2d97f98fb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2d97f98fb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2d97f98fb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2d97f98fb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2d97f98fb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2f52529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2f52529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d311104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d311104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309f0347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309f0347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2f525292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2f525292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2f525292f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22f525292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2f525292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2f525292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d311104f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d311104f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d311104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2d311104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d311104f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d311104f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2d311104f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2d311104f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2d311104f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2d311104f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2d311104f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2d311104f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antonio-gat-alba-71653a88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rive.google.com/file/d/1RpTd4ElJZyvlF6eak6nqdQAMRkVotnML/view?usp=shar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63150" y="1613825"/>
            <a:ext cx="8880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TFM Filemanagement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de expedientes con microservicios y CI/CD en la nube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820800" y="3806075"/>
            <a:ext cx="49254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</a:rPr>
              <a:t>Autor</a:t>
            </a:r>
            <a:r>
              <a:rPr lang="es"/>
              <a:t>: Antonio Gat Alba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</a:rPr>
              <a:t>Tutor</a:t>
            </a:r>
            <a:r>
              <a:rPr lang="es"/>
              <a:t>: Micael Gallego Carrillo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Curso 2021/2022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25" y="64700"/>
            <a:ext cx="1575701" cy="10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>
            <p:ph type="ctrTitle"/>
          </p:nvPr>
        </p:nvSpPr>
        <p:spPr>
          <a:xfrm>
            <a:off x="5234150" y="64700"/>
            <a:ext cx="3856200" cy="6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Universidad Rey Juan Carlos I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2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35" name="Google Shape;435;p22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36" name="Google Shape;436;p22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37" name="Google Shape;437;p22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38" name="Google Shape;438;p22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39" name="Google Shape;439;p22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40" name="Google Shape;440;p22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41" name="Google Shape;441;p22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442" name="Google Shape;442;p22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22"/>
          <p:cNvCxnSpPr>
            <a:stCxn id="441" idx="3"/>
            <a:endCxn id="439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22"/>
          <p:cNvCxnSpPr>
            <a:stCxn id="441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22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22"/>
          <p:cNvCxnSpPr>
            <a:stCxn id="441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22"/>
          <p:cNvCxnSpPr>
            <a:endCxn id="437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22"/>
          <p:cNvCxnSpPr>
            <a:stCxn id="439" idx="0"/>
            <a:endCxn id="435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22"/>
          <p:cNvCxnSpPr>
            <a:stCxn id="438" idx="0"/>
            <a:endCxn id="435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22"/>
          <p:cNvCxnSpPr>
            <a:stCxn id="437" idx="3"/>
            <a:endCxn id="435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22"/>
          <p:cNvCxnSpPr>
            <a:stCxn id="436" idx="3"/>
            <a:endCxn id="435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22"/>
          <p:cNvSpPr txBox="1"/>
          <p:nvPr/>
        </p:nvSpPr>
        <p:spPr>
          <a:xfrm>
            <a:off x="5252250" y="784725"/>
            <a:ext cx="2496300" cy="1031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MVC 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Thymeleaf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Todas las acciones de usuario son canalizadas hacía el “Gateway” y hacía OAuth2 para la autenticación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53" name="Google Shape;453;p22"/>
          <p:cNvCxnSpPr>
            <a:stCxn id="440" idx="0"/>
            <a:endCxn id="452" idx="1"/>
          </p:cNvCxnSpPr>
          <p:nvPr/>
        </p:nvCxnSpPr>
        <p:spPr>
          <a:xfrm>
            <a:off x="4876800" y="1206325"/>
            <a:ext cx="375600" cy="9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4" name="Google Shape;454;p22"/>
          <p:cNvSpPr txBox="1"/>
          <p:nvPr/>
        </p:nvSpPr>
        <p:spPr>
          <a:xfrm>
            <a:off x="697450" y="987475"/>
            <a:ext cx="24963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Cloud Apigateway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Programación reactiva (Mono)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Composición de DTO complejos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55" name="Google Shape;455;p22"/>
          <p:cNvCxnSpPr>
            <a:stCxn id="441" idx="4"/>
            <a:endCxn id="454" idx="2"/>
          </p:cNvCxnSpPr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6" name="Google Shape;456;p22"/>
          <p:cNvSpPr txBox="1"/>
          <p:nvPr/>
        </p:nvSpPr>
        <p:spPr>
          <a:xfrm>
            <a:off x="3057025" y="3082300"/>
            <a:ext cx="30189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Estándar que permite a una aplicación acceder a recursos de otras aplicaciones en nombre de un usuario (SSO)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57" name="Google Shape;457;p22"/>
          <p:cNvCxnSpPr>
            <a:stCxn id="435" idx="4"/>
            <a:endCxn id="456" idx="2"/>
          </p:cNvCxnSpPr>
          <p:nvPr/>
        </p:nvCxnSpPr>
        <p:spPr>
          <a:xfrm flipH="1" rot="10800000">
            <a:off x="4074900" y="3775100"/>
            <a:ext cx="491700" cy="18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2"/>
          <p:cNvCxnSpPr/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59" name="Google Shape;459;p22"/>
          <p:cNvSpPr txBox="1"/>
          <p:nvPr/>
        </p:nvSpPr>
        <p:spPr>
          <a:xfrm>
            <a:off x="7078700" y="2001013"/>
            <a:ext cx="1429200" cy="523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60" name="Google Shape;460;p22"/>
          <p:cNvCxnSpPr>
            <a:stCxn id="437" idx="4"/>
            <a:endCxn id="459" idx="2"/>
          </p:cNvCxnSpPr>
          <p:nvPr/>
        </p:nvCxnSpPr>
        <p:spPr>
          <a:xfrm flipH="1" rot="10800000">
            <a:off x="7387075" y="2524300"/>
            <a:ext cx="406200" cy="18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61" name="Google Shape;461;p22"/>
          <p:cNvSpPr txBox="1"/>
          <p:nvPr/>
        </p:nvSpPr>
        <p:spPr>
          <a:xfrm>
            <a:off x="7192250" y="4016895"/>
            <a:ext cx="1429200" cy="692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Flujo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62" name="Google Shape;462;p22"/>
          <p:cNvCxnSpPr>
            <a:stCxn id="436" idx="0"/>
            <a:endCxn id="461" idx="1"/>
          </p:cNvCxnSpPr>
          <p:nvPr/>
        </p:nvCxnSpPr>
        <p:spPr>
          <a:xfrm flipH="1" rot="10800000">
            <a:off x="6724325" y="4363250"/>
            <a:ext cx="468000" cy="10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3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8" name="Google Shape;468;p23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69" name="Google Shape;469;p23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70" name="Google Shape;470;p23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71" name="Google Shape;471;p23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72" name="Google Shape;472;p23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73" name="Google Shape;473;p23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74" name="Google Shape;474;p23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475" name="Google Shape;475;p23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23"/>
          <p:cNvCxnSpPr>
            <a:stCxn id="474" idx="3"/>
            <a:endCxn id="472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23"/>
          <p:cNvCxnSpPr>
            <a:stCxn id="474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23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23"/>
          <p:cNvCxnSpPr>
            <a:stCxn id="474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23"/>
          <p:cNvCxnSpPr>
            <a:endCxn id="470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23"/>
          <p:cNvCxnSpPr>
            <a:stCxn id="472" idx="0"/>
            <a:endCxn id="468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23"/>
          <p:cNvCxnSpPr>
            <a:stCxn id="471" idx="0"/>
            <a:endCxn id="468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23"/>
          <p:cNvCxnSpPr>
            <a:stCxn id="470" idx="3"/>
            <a:endCxn id="468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23"/>
          <p:cNvCxnSpPr>
            <a:stCxn id="469" idx="3"/>
            <a:endCxn id="468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23"/>
          <p:cNvSpPr txBox="1"/>
          <p:nvPr/>
        </p:nvSpPr>
        <p:spPr>
          <a:xfrm>
            <a:off x="5252250" y="784725"/>
            <a:ext cx="2496300" cy="1031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MVC 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Thymeleaf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Todas las acciones de usuario son canalizadas hacía el “Gateway” y hacía OAuth2 para la autenticación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86" name="Google Shape;486;p23"/>
          <p:cNvCxnSpPr>
            <a:stCxn id="473" idx="0"/>
            <a:endCxn id="485" idx="1"/>
          </p:cNvCxnSpPr>
          <p:nvPr/>
        </p:nvCxnSpPr>
        <p:spPr>
          <a:xfrm>
            <a:off x="4876800" y="1206325"/>
            <a:ext cx="375600" cy="9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87" name="Google Shape;487;p23"/>
          <p:cNvSpPr txBox="1"/>
          <p:nvPr/>
        </p:nvSpPr>
        <p:spPr>
          <a:xfrm>
            <a:off x="697450" y="987475"/>
            <a:ext cx="24963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Cloud Apigateway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Programación reactiva (Mono)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Composición de DTO complejos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88" name="Google Shape;488;p23"/>
          <p:cNvCxnSpPr>
            <a:stCxn id="474" idx="4"/>
            <a:endCxn id="487" idx="2"/>
          </p:cNvCxnSpPr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89" name="Google Shape;489;p23"/>
          <p:cNvSpPr txBox="1"/>
          <p:nvPr/>
        </p:nvSpPr>
        <p:spPr>
          <a:xfrm>
            <a:off x="3057025" y="3082300"/>
            <a:ext cx="30189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Estándar que permite a una aplicación acceder a recursos de otras aplicaciones en nombre de un usuario (SSO)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90" name="Google Shape;490;p23"/>
          <p:cNvCxnSpPr>
            <a:stCxn id="468" idx="4"/>
            <a:endCxn id="489" idx="2"/>
          </p:cNvCxnSpPr>
          <p:nvPr/>
        </p:nvCxnSpPr>
        <p:spPr>
          <a:xfrm flipH="1" rot="10800000">
            <a:off x="4074900" y="3775100"/>
            <a:ext cx="491700" cy="18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23"/>
          <p:cNvCxnSpPr/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92" name="Google Shape;492;p23"/>
          <p:cNvSpPr txBox="1"/>
          <p:nvPr/>
        </p:nvSpPr>
        <p:spPr>
          <a:xfrm>
            <a:off x="7078700" y="2001013"/>
            <a:ext cx="1429200" cy="523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93" name="Google Shape;493;p23"/>
          <p:cNvCxnSpPr>
            <a:stCxn id="470" idx="4"/>
            <a:endCxn id="492" idx="2"/>
          </p:cNvCxnSpPr>
          <p:nvPr/>
        </p:nvCxnSpPr>
        <p:spPr>
          <a:xfrm flipH="1" rot="10800000">
            <a:off x="7387075" y="2524300"/>
            <a:ext cx="406200" cy="18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94" name="Google Shape;494;p23"/>
          <p:cNvSpPr txBox="1"/>
          <p:nvPr/>
        </p:nvSpPr>
        <p:spPr>
          <a:xfrm>
            <a:off x="7192250" y="4016895"/>
            <a:ext cx="14292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Flujo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95" name="Google Shape;495;p23"/>
          <p:cNvCxnSpPr>
            <a:stCxn id="469" idx="0"/>
            <a:endCxn id="494" idx="1"/>
          </p:cNvCxnSpPr>
          <p:nvPr/>
        </p:nvCxnSpPr>
        <p:spPr>
          <a:xfrm flipH="1" rot="10800000">
            <a:off x="6724325" y="4363250"/>
            <a:ext cx="468000" cy="10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3"/>
          <p:cNvCxnSpPr/>
          <p:nvPr/>
        </p:nvCxnSpPr>
        <p:spPr>
          <a:xfrm flipH="1" rot="10800000">
            <a:off x="7387075" y="2524300"/>
            <a:ext cx="406200" cy="18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97" name="Google Shape;497;p23"/>
          <p:cNvSpPr txBox="1"/>
          <p:nvPr/>
        </p:nvSpPr>
        <p:spPr>
          <a:xfrm>
            <a:off x="212150" y="4070295"/>
            <a:ext cx="1429200" cy="692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Principal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98" name="Google Shape;498;p23"/>
          <p:cNvCxnSpPr>
            <a:stCxn id="497" idx="3"/>
            <a:endCxn id="471" idx="3"/>
          </p:cNvCxnSpPr>
          <p:nvPr/>
        </p:nvCxnSpPr>
        <p:spPr>
          <a:xfrm>
            <a:off x="1641350" y="4416645"/>
            <a:ext cx="343500" cy="53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4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4" name="Google Shape;504;p24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05" name="Google Shape;505;p24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06" name="Google Shape;506;p24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07" name="Google Shape;507;p24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08" name="Google Shape;508;p24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09" name="Google Shape;509;p24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10" name="Google Shape;510;p24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511" name="Google Shape;511;p24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24"/>
          <p:cNvCxnSpPr>
            <a:stCxn id="510" idx="3"/>
            <a:endCxn id="508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24"/>
          <p:cNvCxnSpPr>
            <a:stCxn id="510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24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24"/>
          <p:cNvCxnSpPr>
            <a:stCxn id="510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24"/>
          <p:cNvCxnSpPr>
            <a:endCxn id="506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24"/>
          <p:cNvCxnSpPr>
            <a:stCxn id="508" idx="0"/>
            <a:endCxn id="504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24"/>
          <p:cNvCxnSpPr>
            <a:stCxn id="507" idx="0"/>
            <a:endCxn id="504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24"/>
          <p:cNvCxnSpPr>
            <a:stCxn id="506" idx="3"/>
            <a:endCxn id="504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24"/>
          <p:cNvCxnSpPr>
            <a:stCxn id="505" idx="3"/>
            <a:endCxn id="504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1" name="Google Shape;521;p24"/>
          <p:cNvSpPr txBox="1"/>
          <p:nvPr/>
        </p:nvSpPr>
        <p:spPr>
          <a:xfrm>
            <a:off x="5252250" y="784725"/>
            <a:ext cx="2496300" cy="1031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MVC 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Thymeleaf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Todas las acciones de usuario son canalizadas hacía el “Gateway” y hacía OAuth2 para la autenticación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22" name="Google Shape;522;p24"/>
          <p:cNvCxnSpPr>
            <a:stCxn id="509" idx="0"/>
            <a:endCxn id="521" idx="1"/>
          </p:cNvCxnSpPr>
          <p:nvPr/>
        </p:nvCxnSpPr>
        <p:spPr>
          <a:xfrm>
            <a:off x="4876800" y="1206325"/>
            <a:ext cx="375600" cy="9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23" name="Google Shape;523;p24"/>
          <p:cNvSpPr txBox="1"/>
          <p:nvPr/>
        </p:nvSpPr>
        <p:spPr>
          <a:xfrm>
            <a:off x="697450" y="987475"/>
            <a:ext cx="24963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Cloud Apigateway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Programación reactiva (Mono)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Composición de DTO complejos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24" name="Google Shape;524;p24"/>
          <p:cNvCxnSpPr>
            <a:stCxn id="510" idx="4"/>
            <a:endCxn id="523" idx="2"/>
          </p:cNvCxnSpPr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25" name="Google Shape;525;p24"/>
          <p:cNvSpPr txBox="1"/>
          <p:nvPr/>
        </p:nvSpPr>
        <p:spPr>
          <a:xfrm>
            <a:off x="3057025" y="3082300"/>
            <a:ext cx="30189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Estándar que permite a una aplicación acceder a recursos de otras aplicaciones en nombre de un usuario (SSO)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26" name="Google Shape;526;p24"/>
          <p:cNvCxnSpPr>
            <a:stCxn id="504" idx="4"/>
            <a:endCxn id="525" idx="2"/>
          </p:cNvCxnSpPr>
          <p:nvPr/>
        </p:nvCxnSpPr>
        <p:spPr>
          <a:xfrm flipH="1" rot="10800000">
            <a:off x="4074900" y="3775100"/>
            <a:ext cx="491700" cy="18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24"/>
          <p:cNvCxnSpPr/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28" name="Google Shape;528;p24"/>
          <p:cNvSpPr txBox="1"/>
          <p:nvPr/>
        </p:nvSpPr>
        <p:spPr>
          <a:xfrm>
            <a:off x="7078700" y="2001013"/>
            <a:ext cx="1429200" cy="523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29" name="Google Shape;529;p24"/>
          <p:cNvCxnSpPr>
            <a:stCxn id="506" idx="4"/>
            <a:endCxn id="528" idx="2"/>
          </p:cNvCxnSpPr>
          <p:nvPr/>
        </p:nvCxnSpPr>
        <p:spPr>
          <a:xfrm flipH="1" rot="10800000">
            <a:off x="7387075" y="2524300"/>
            <a:ext cx="406200" cy="18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0" name="Google Shape;530;p24"/>
          <p:cNvSpPr txBox="1"/>
          <p:nvPr/>
        </p:nvSpPr>
        <p:spPr>
          <a:xfrm>
            <a:off x="7192250" y="4016895"/>
            <a:ext cx="14292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Flujo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31" name="Google Shape;531;p24"/>
          <p:cNvCxnSpPr>
            <a:stCxn id="505" idx="0"/>
            <a:endCxn id="530" idx="1"/>
          </p:cNvCxnSpPr>
          <p:nvPr/>
        </p:nvCxnSpPr>
        <p:spPr>
          <a:xfrm flipH="1" rot="10800000">
            <a:off x="6724325" y="4363250"/>
            <a:ext cx="468000" cy="10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24"/>
          <p:cNvCxnSpPr/>
          <p:nvPr/>
        </p:nvCxnSpPr>
        <p:spPr>
          <a:xfrm flipH="1" rot="10800000">
            <a:off x="7387075" y="2524300"/>
            <a:ext cx="406200" cy="18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3" name="Google Shape;533;p24"/>
          <p:cNvSpPr txBox="1"/>
          <p:nvPr/>
        </p:nvSpPr>
        <p:spPr>
          <a:xfrm>
            <a:off x="212150" y="4070295"/>
            <a:ext cx="14292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Principal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34" name="Google Shape;534;p24"/>
          <p:cNvCxnSpPr>
            <a:stCxn id="533" idx="3"/>
            <a:endCxn id="507" idx="3"/>
          </p:cNvCxnSpPr>
          <p:nvPr/>
        </p:nvCxnSpPr>
        <p:spPr>
          <a:xfrm>
            <a:off x="1641350" y="4416645"/>
            <a:ext cx="343500" cy="53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5" name="Google Shape;535;p24"/>
          <p:cNvSpPr txBox="1"/>
          <p:nvPr/>
        </p:nvSpPr>
        <p:spPr>
          <a:xfrm>
            <a:off x="222975" y="1848275"/>
            <a:ext cx="1938900" cy="692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MongoDB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Consulta CQRS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36" name="Google Shape;536;p24"/>
          <p:cNvCxnSpPr>
            <a:stCxn id="535" idx="2"/>
            <a:endCxn id="508" idx="3"/>
          </p:cNvCxnSpPr>
          <p:nvPr/>
        </p:nvCxnSpPr>
        <p:spPr>
          <a:xfrm flipH="1">
            <a:off x="1063725" y="2540975"/>
            <a:ext cx="128700" cy="68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5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42" name="Google Shape;542;p25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43" name="Google Shape;543;p25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44" name="Google Shape;544;p25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45" name="Google Shape;545;p25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46" name="Google Shape;546;p25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47" name="Google Shape;547;p25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548" name="Google Shape;548;p25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549" name="Google Shape;549;p25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25"/>
          <p:cNvCxnSpPr>
            <a:stCxn id="548" idx="3"/>
            <a:endCxn id="546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25"/>
          <p:cNvCxnSpPr>
            <a:stCxn id="548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25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25"/>
          <p:cNvCxnSpPr>
            <a:stCxn id="548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25"/>
          <p:cNvCxnSpPr>
            <a:endCxn id="544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25"/>
          <p:cNvCxnSpPr>
            <a:stCxn id="546" idx="0"/>
            <a:endCxn id="542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" name="Google Shape;556;p25"/>
          <p:cNvCxnSpPr>
            <a:stCxn id="545" idx="0"/>
            <a:endCxn id="542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25"/>
          <p:cNvCxnSpPr>
            <a:stCxn id="544" idx="3"/>
            <a:endCxn id="542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25"/>
          <p:cNvCxnSpPr>
            <a:stCxn id="543" idx="3"/>
            <a:endCxn id="542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25"/>
          <p:cNvSpPr/>
          <p:nvPr/>
        </p:nvSpPr>
        <p:spPr>
          <a:xfrm>
            <a:off x="6010150" y="903325"/>
            <a:ext cx="1120500" cy="606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Ingress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60" name="Google Shape;560;p25"/>
          <p:cNvSpPr/>
          <p:nvPr/>
        </p:nvSpPr>
        <p:spPr>
          <a:xfrm>
            <a:off x="389700" y="903325"/>
            <a:ext cx="1120500" cy="606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Eventuate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61" name="Google Shape;561;p25"/>
          <p:cNvSpPr/>
          <p:nvPr/>
        </p:nvSpPr>
        <p:spPr>
          <a:xfrm>
            <a:off x="427325" y="1934388"/>
            <a:ext cx="1042525" cy="349650"/>
          </a:xfrm>
          <a:prstGeom prst="flowChartMagneticDrum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Kafka</a:t>
            </a:r>
            <a:endParaRPr sz="1000"/>
          </a:p>
        </p:txBody>
      </p:sp>
      <p:cxnSp>
        <p:nvCxnSpPr>
          <p:cNvPr id="562" name="Google Shape;562;p25"/>
          <p:cNvCxnSpPr/>
          <p:nvPr/>
        </p:nvCxnSpPr>
        <p:spPr>
          <a:xfrm flipH="1" rot="10800000">
            <a:off x="955675" y="5081325"/>
            <a:ext cx="7000500" cy="7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25"/>
          <p:cNvCxnSpPr>
            <a:stCxn id="561" idx="2"/>
          </p:cNvCxnSpPr>
          <p:nvPr/>
        </p:nvCxnSpPr>
        <p:spPr>
          <a:xfrm flipH="1">
            <a:off x="947988" y="2284038"/>
            <a:ext cx="600" cy="2805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25"/>
          <p:cNvCxnSpPr>
            <a:stCxn id="560" idx="2"/>
            <a:endCxn id="561" idx="0"/>
          </p:cNvCxnSpPr>
          <p:nvPr/>
        </p:nvCxnSpPr>
        <p:spPr>
          <a:xfrm flipH="1">
            <a:off x="948450" y="1509325"/>
            <a:ext cx="1500" cy="42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25"/>
          <p:cNvCxnSpPr/>
          <p:nvPr/>
        </p:nvCxnSpPr>
        <p:spPr>
          <a:xfrm>
            <a:off x="7948350" y="3752725"/>
            <a:ext cx="0" cy="1313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5"/>
          <p:cNvCxnSpPr>
            <a:stCxn id="545" idx="3"/>
          </p:cNvCxnSpPr>
          <p:nvPr/>
        </p:nvCxnSpPr>
        <p:spPr>
          <a:xfrm flipH="1">
            <a:off x="1616125" y="4470050"/>
            <a:ext cx="368700" cy="6192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5"/>
          <p:cNvCxnSpPr>
            <a:stCxn id="543" idx="0"/>
          </p:cNvCxnSpPr>
          <p:nvPr/>
        </p:nvCxnSpPr>
        <p:spPr>
          <a:xfrm>
            <a:off x="6724325" y="4470050"/>
            <a:ext cx="384900" cy="6114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25"/>
          <p:cNvCxnSpPr>
            <a:stCxn id="546" idx="2"/>
          </p:cNvCxnSpPr>
          <p:nvPr/>
        </p:nvCxnSpPr>
        <p:spPr>
          <a:xfrm rot="5400000">
            <a:off x="1000725" y="3666400"/>
            <a:ext cx="251100" cy="3879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25"/>
          <p:cNvCxnSpPr>
            <a:stCxn id="559" idx="1"/>
            <a:endCxn id="547" idx="0"/>
          </p:cNvCxnSpPr>
          <p:nvPr/>
        </p:nvCxnSpPr>
        <p:spPr>
          <a:xfrm rot="10800000">
            <a:off x="4876750" y="1206325"/>
            <a:ext cx="1133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25"/>
          <p:cNvSpPr txBox="1"/>
          <p:nvPr/>
        </p:nvSpPr>
        <p:spPr>
          <a:xfrm>
            <a:off x="1939950" y="746075"/>
            <a:ext cx="16686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Implementación: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CQRS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Orquestador SAGA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71" name="Google Shape;571;p25"/>
          <p:cNvCxnSpPr>
            <a:stCxn id="570" idx="1"/>
            <a:endCxn id="560" idx="3"/>
          </p:cNvCxnSpPr>
          <p:nvPr/>
        </p:nvCxnSpPr>
        <p:spPr>
          <a:xfrm flipH="1">
            <a:off x="1510050" y="1092425"/>
            <a:ext cx="429900" cy="11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2" name="Google Shape;572;p25"/>
          <p:cNvSpPr txBox="1"/>
          <p:nvPr/>
        </p:nvSpPr>
        <p:spPr>
          <a:xfrm>
            <a:off x="7531100" y="669875"/>
            <a:ext cx="1299900" cy="5232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Acceso desde fuera del clúster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73" name="Google Shape;573;p25"/>
          <p:cNvCxnSpPr>
            <a:stCxn id="572" idx="1"/>
            <a:endCxn id="559" idx="3"/>
          </p:cNvCxnSpPr>
          <p:nvPr/>
        </p:nvCxnSpPr>
        <p:spPr>
          <a:xfrm flipH="1">
            <a:off x="7130600" y="931475"/>
            <a:ext cx="400500" cy="27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4" name="Google Shape;574;p25"/>
          <p:cNvSpPr/>
          <p:nvPr/>
        </p:nvSpPr>
        <p:spPr>
          <a:xfrm>
            <a:off x="847175" y="366050"/>
            <a:ext cx="295200" cy="2796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 txBox="1"/>
          <p:nvPr/>
        </p:nvSpPr>
        <p:spPr>
          <a:xfrm>
            <a:off x="789150" y="108225"/>
            <a:ext cx="47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6" name="Google Shape;576;p25"/>
          <p:cNvSpPr/>
          <p:nvPr/>
        </p:nvSpPr>
        <p:spPr>
          <a:xfrm>
            <a:off x="1396738" y="4091538"/>
            <a:ext cx="295200" cy="2796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 txBox="1"/>
          <p:nvPr/>
        </p:nvSpPr>
        <p:spPr>
          <a:xfrm>
            <a:off x="1338713" y="3833713"/>
            <a:ext cx="47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78" name="Google Shape;578;p25"/>
          <p:cNvCxnSpPr>
            <a:stCxn id="560" idx="0"/>
            <a:endCxn id="574" idx="3"/>
          </p:cNvCxnSpPr>
          <p:nvPr/>
        </p:nvCxnSpPr>
        <p:spPr>
          <a:xfrm flipH="1" rot="10800000">
            <a:off x="949950" y="645625"/>
            <a:ext cx="44700" cy="2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25"/>
          <p:cNvCxnSpPr>
            <a:endCxn id="576" idx="4"/>
          </p:cNvCxnSpPr>
          <p:nvPr/>
        </p:nvCxnSpPr>
        <p:spPr>
          <a:xfrm flipH="1">
            <a:off x="1691938" y="4226838"/>
            <a:ext cx="421200" cy="4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0" name="Google Shape;580;p25"/>
          <p:cNvSpPr/>
          <p:nvPr/>
        </p:nvSpPr>
        <p:spPr>
          <a:xfrm>
            <a:off x="3301738" y="3939138"/>
            <a:ext cx="295200" cy="2796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 txBox="1"/>
          <p:nvPr/>
        </p:nvSpPr>
        <p:spPr>
          <a:xfrm>
            <a:off x="3243713" y="3681313"/>
            <a:ext cx="47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82" name="Google Shape;582;p25"/>
          <p:cNvCxnSpPr>
            <a:endCxn id="580" idx="4"/>
          </p:cNvCxnSpPr>
          <p:nvPr/>
        </p:nvCxnSpPr>
        <p:spPr>
          <a:xfrm rot="10800000">
            <a:off x="3596938" y="4078938"/>
            <a:ext cx="292800" cy="23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3" name="Google Shape;583;p25"/>
          <p:cNvSpPr/>
          <p:nvPr/>
        </p:nvSpPr>
        <p:spPr>
          <a:xfrm>
            <a:off x="6883138" y="4015338"/>
            <a:ext cx="295200" cy="2796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 txBox="1"/>
          <p:nvPr/>
        </p:nvSpPr>
        <p:spPr>
          <a:xfrm>
            <a:off x="6825113" y="3757513"/>
            <a:ext cx="47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85" name="Google Shape;585;p25"/>
          <p:cNvCxnSpPr>
            <a:endCxn id="583" idx="2"/>
          </p:cNvCxnSpPr>
          <p:nvPr/>
        </p:nvCxnSpPr>
        <p:spPr>
          <a:xfrm flipH="1" rot="10800000">
            <a:off x="6611938" y="4155138"/>
            <a:ext cx="271200" cy="10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25"/>
          <p:cNvSpPr/>
          <p:nvPr/>
        </p:nvSpPr>
        <p:spPr>
          <a:xfrm>
            <a:off x="8372663" y="2511350"/>
            <a:ext cx="295200" cy="279600"/>
          </a:xfrm>
          <a:prstGeom prst="can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5"/>
          <p:cNvSpPr txBox="1"/>
          <p:nvPr/>
        </p:nvSpPr>
        <p:spPr>
          <a:xfrm>
            <a:off x="8314638" y="2253525"/>
            <a:ext cx="47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88" name="Google Shape;588;p25"/>
          <p:cNvCxnSpPr>
            <a:stCxn id="544" idx="0"/>
            <a:endCxn id="586" idx="3"/>
          </p:cNvCxnSpPr>
          <p:nvPr/>
        </p:nvCxnSpPr>
        <p:spPr>
          <a:xfrm flipH="1" rot="10800000">
            <a:off x="8202850" y="2790850"/>
            <a:ext cx="317400" cy="43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9" name="Google Shape;589;p25"/>
          <p:cNvSpPr/>
          <p:nvPr/>
        </p:nvSpPr>
        <p:spPr>
          <a:xfrm>
            <a:off x="2111600" y="2101888"/>
            <a:ext cx="295200" cy="279600"/>
          </a:xfrm>
          <a:prstGeom prst="can">
            <a:avLst>
              <a:gd fmla="val 25000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 txBox="1"/>
          <p:nvPr/>
        </p:nvSpPr>
        <p:spPr>
          <a:xfrm>
            <a:off x="1984825" y="1844075"/>
            <a:ext cx="702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mongodb</a:t>
            </a:r>
            <a:endParaRPr sz="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91" name="Google Shape;591;p25"/>
          <p:cNvCxnSpPr>
            <a:stCxn id="546" idx="5"/>
            <a:endCxn id="589" idx="3"/>
          </p:cNvCxnSpPr>
          <p:nvPr/>
        </p:nvCxnSpPr>
        <p:spPr>
          <a:xfrm flipH="1" rot="10800000">
            <a:off x="1879575" y="2381500"/>
            <a:ext cx="379500" cy="327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6"/>
          <p:cNvSpPr txBox="1"/>
          <p:nvPr>
            <p:ph type="ctrTitle"/>
          </p:nvPr>
        </p:nvSpPr>
        <p:spPr>
          <a:xfrm>
            <a:off x="0" y="54625"/>
            <a:ext cx="90882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Stack tecnológico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97" name="Google Shape;5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275" y="735325"/>
            <a:ext cx="5970246" cy="425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7"/>
          <p:cNvSpPr txBox="1"/>
          <p:nvPr>
            <p:ph type="ctrTitle"/>
          </p:nvPr>
        </p:nvSpPr>
        <p:spPr>
          <a:xfrm>
            <a:off x="126750" y="108775"/>
            <a:ext cx="8890500" cy="49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Casos de uso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8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Casos de uso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08" name="Google Shape;608;p28"/>
          <p:cNvSpPr txBox="1"/>
          <p:nvPr>
            <p:ph idx="1" type="subTitle"/>
          </p:nvPr>
        </p:nvSpPr>
        <p:spPr>
          <a:xfrm>
            <a:off x="106725" y="730350"/>
            <a:ext cx="89526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Los usuarios pueden </a:t>
            </a:r>
            <a:r>
              <a:rPr b="1" lang="es" sz="1900">
                <a:solidFill>
                  <a:schemeClr val="accent1"/>
                </a:solidFill>
              </a:rPr>
              <a:t>autenticarse</a:t>
            </a:r>
            <a:r>
              <a:rPr lang="es" sz="1900"/>
              <a:t> en la aplicación.</a:t>
            </a:r>
            <a:endParaRPr/>
          </a:p>
        </p:txBody>
      </p:sp>
      <p:pic>
        <p:nvPicPr>
          <p:cNvPr id="609" name="Google Shape;6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075" y="1608329"/>
            <a:ext cx="5762574" cy="19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9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Casos de uso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5" name="Google Shape;615;p29"/>
          <p:cNvSpPr txBox="1"/>
          <p:nvPr>
            <p:ph idx="1" type="subTitle"/>
          </p:nvPr>
        </p:nvSpPr>
        <p:spPr>
          <a:xfrm>
            <a:off x="106725" y="730350"/>
            <a:ext cx="89526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900"/>
              <a:t>Los usuarios pueden </a:t>
            </a:r>
            <a:r>
              <a:rPr b="1" lang="es" sz="1900">
                <a:solidFill>
                  <a:schemeClr val="accent1"/>
                </a:solidFill>
              </a:rPr>
              <a:t>visualizar todos los expedientes</a:t>
            </a:r>
            <a:r>
              <a:rPr lang="es" sz="1900"/>
              <a:t> creados en la aplicación.</a:t>
            </a:r>
            <a:endParaRPr/>
          </a:p>
        </p:txBody>
      </p:sp>
      <p:pic>
        <p:nvPicPr>
          <p:cNvPr id="616" name="Google Shape;6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625" y="1258650"/>
            <a:ext cx="6358496" cy="358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0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Casos de uso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22" name="Google Shape;622;p30"/>
          <p:cNvSpPr txBox="1"/>
          <p:nvPr>
            <p:ph idx="1" type="subTitle"/>
          </p:nvPr>
        </p:nvSpPr>
        <p:spPr>
          <a:xfrm>
            <a:off x="106725" y="730350"/>
            <a:ext cx="89526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Los usuarios pueden </a:t>
            </a:r>
            <a:r>
              <a:rPr b="1" lang="es" sz="1900">
                <a:solidFill>
                  <a:schemeClr val="accent1"/>
                </a:solidFill>
              </a:rPr>
              <a:t>crear</a:t>
            </a:r>
            <a:r>
              <a:rPr lang="es" sz="1900"/>
              <a:t> expedientes.</a:t>
            </a:r>
            <a:endParaRPr/>
          </a:p>
        </p:txBody>
      </p:sp>
      <p:pic>
        <p:nvPicPr>
          <p:cNvPr id="623" name="Google Shape;6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25" y="1297475"/>
            <a:ext cx="6957675" cy="33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1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Casos de uso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29" name="Google Shape;629;p31"/>
          <p:cNvSpPr txBox="1"/>
          <p:nvPr>
            <p:ph idx="1" type="subTitle"/>
          </p:nvPr>
        </p:nvSpPr>
        <p:spPr>
          <a:xfrm>
            <a:off x="106725" y="730350"/>
            <a:ext cx="4189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900"/>
              <a:t>Los usuarios pueden </a:t>
            </a:r>
            <a:r>
              <a:rPr b="1" lang="es" sz="1900">
                <a:solidFill>
                  <a:schemeClr val="accent1"/>
                </a:solidFill>
              </a:rPr>
              <a:t>ver el detalle</a:t>
            </a:r>
            <a:r>
              <a:rPr lang="es" sz="1900"/>
              <a:t> de un expediente y </a:t>
            </a:r>
            <a:r>
              <a:rPr b="1" lang="es" sz="1900">
                <a:solidFill>
                  <a:schemeClr val="accent1"/>
                </a:solidFill>
              </a:rPr>
              <a:t>editarlo</a:t>
            </a:r>
            <a:r>
              <a:rPr lang="es" sz="1900"/>
              <a:t>.</a:t>
            </a:r>
            <a:endParaRPr/>
          </a:p>
        </p:txBody>
      </p:sp>
      <p:pic>
        <p:nvPicPr>
          <p:cNvPr id="630" name="Google Shape;6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975" y="739600"/>
            <a:ext cx="4242149" cy="429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ctrTitle"/>
          </p:nvPr>
        </p:nvSpPr>
        <p:spPr>
          <a:xfrm>
            <a:off x="106725" y="101025"/>
            <a:ext cx="89682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Presentación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6" name="Google Shape;286;p14"/>
          <p:cNvSpPr txBox="1"/>
          <p:nvPr>
            <p:ph idx="1" type="subTitle"/>
          </p:nvPr>
        </p:nvSpPr>
        <p:spPr>
          <a:xfrm>
            <a:off x="1499950" y="1499550"/>
            <a:ext cx="6681600" cy="30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/>
              <a:t>Antonio Gat Alba</a:t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</a:rPr>
              <a:t>Estudios</a:t>
            </a:r>
            <a:r>
              <a:rPr lang="es">
                <a:solidFill>
                  <a:schemeClr val="accent1"/>
                </a:solidFill>
              </a:rPr>
              <a:t>:</a:t>
            </a:r>
            <a:r>
              <a:rPr lang="es"/>
              <a:t> Grado Informática UNED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</a:rPr>
              <a:t>Experiencia: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/>
              <a:t>19 años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</a:rPr>
              <a:t>Perfil actual</a:t>
            </a:r>
            <a:r>
              <a:rPr lang="es">
                <a:solidFill>
                  <a:schemeClr val="accent1"/>
                </a:solidFill>
              </a:rPr>
              <a:t>: </a:t>
            </a:r>
            <a:r>
              <a:rPr lang="es"/>
              <a:t>Desarrollador Senior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</a:rPr>
              <a:t>linkedin</a:t>
            </a:r>
            <a:r>
              <a:rPr lang="es">
                <a:solidFill>
                  <a:schemeClr val="accent1"/>
                </a:solidFill>
              </a:rPr>
              <a:t>: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https://www.linkedin.com/in/antonio-gat-alba-71653a88/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</a:rPr>
              <a:t>email</a:t>
            </a:r>
            <a:r>
              <a:rPr lang="es">
                <a:solidFill>
                  <a:schemeClr val="accent1"/>
                </a:solidFill>
              </a:rPr>
              <a:t>:</a:t>
            </a:r>
            <a:r>
              <a:rPr lang="es"/>
              <a:t> agatalba@gmail.com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2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Casos de uso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36" name="Google Shape;636;p32"/>
          <p:cNvSpPr txBox="1"/>
          <p:nvPr>
            <p:ph idx="1" type="subTitle"/>
          </p:nvPr>
        </p:nvSpPr>
        <p:spPr>
          <a:xfrm>
            <a:off x="106725" y="730350"/>
            <a:ext cx="89526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Los usuarios pueden </a:t>
            </a:r>
            <a:r>
              <a:rPr b="1" lang="es" sz="1900">
                <a:solidFill>
                  <a:schemeClr val="accent1"/>
                </a:solidFill>
              </a:rPr>
              <a:t>tramitar</a:t>
            </a:r>
            <a:r>
              <a:rPr lang="es" sz="1900"/>
              <a:t> un expediente a su siguiente fase.</a:t>
            </a:r>
            <a:endParaRPr/>
          </a:p>
        </p:txBody>
      </p:sp>
      <p:pic>
        <p:nvPicPr>
          <p:cNvPr id="637" name="Google Shape;6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475" y="1258650"/>
            <a:ext cx="5941197" cy="3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3"/>
          <p:cNvSpPr txBox="1"/>
          <p:nvPr>
            <p:ph type="ctrTitle"/>
          </p:nvPr>
        </p:nvSpPr>
        <p:spPr>
          <a:xfrm>
            <a:off x="126750" y="108775"/>
            <a:ext cx="8890500" cy="49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Despliegues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4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Okteto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48" name="Google Shape;648;p34"/>
          <p:cNvSpPr txBox="1"/>
          <p:nvPr>
            <p:ph idx="1" type="subTitle"/>
          </p:nvPr>
        </p:nvSpPr>
        <p:spPr>
          <a:xfrm>
            <a:off x="1876475" y="730350"/>
            <a:ext cx="6249900" cy="4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Okteto es un proyecto de código abierto que ofrece una distribución de Kubernetes en cloud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Disponibles 5 namespaces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10 pods máximos por namespace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1 Gb de RAM por pod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1 CPU por pod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5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Entornos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54" name="Google Shape;654;p35"/>
          <p:cNvSpPr txBox="1"/>
          <p:nvPr>
            <p:ph idx="1" type="subTitle"/>
          </p:nvPr>
        </p:nvSpPr>
        <p:spPr>
          <a:xfrm>
            <a:off x="946025" y="654150"/>
            <a:ext cx="29904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9900"/>
                </a:solidFill>
              </a:rPr>
              <a:t>Preproducción</a:t>
            </a:r>
            <a:endParaRPr sz="1900">
              <a:solidFill>
                <a:srgbClr val="FF9900"/>
              </a:solidFill>
            </a:endParaRPr>
          </a:p>
        </p:txBody>
      </p:sp>
      <p:sp>
        <p:nvSpPr>
          <p:cNvPr id="655" name="Google Shape;655;p35"/>
          <p:cNvSpPr txBox="1"/>
          <p:nvPr>
            <p:ph idx="1" type="subTitle"/>
          </p:nvPr>
        </p:nvSpPr>
        <p:spPr>
          <a:xfrm>
            <a:off x="5069450" y="654150"/>
            <a:ext cx="29904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980000"/>
                </a:solidFill>
              </a:rPr>
              <a:t>P</a:t>
            </a:r>
            <a:r>
              <a:rPr lang="es" sz="1900">
                <a:solidFill>
                  <a:srgbClr val="980000"/>
                </a:solidFill>
              </a:rPr>
              <a:t>roducción</a:t>
            </a:r>
            <a:endParaRPr sz="1900">
              <a:solidFill>
                <a:srgbClr val="980000"/>
              </a:solidFill>
            </a:endParaRPr>
          </a:p>
        </p:txBody>
      </p:sp>
      <p:sp>
        <p:nvSpPr>
          <p:cNvPr id="656" name="Google Shape;656;p35"/>
          <p:cNvSpPr/>
          <p:nvPr/>
        </p:nvSpPr>
        <p:spPr>
          <a:xfrm>
            <a:off x="946025" y="1257700"/>
            <a:ext cx="2990400" cy="161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tfm-</a:t>
            </a:r>
            <a:r>
              <a:rPr b="1" lang="es">
                <a:solidFill>
                  <a:schemeClr val="accent1"/>
                </a:solidFill>
              </a:rPr>
              <a:t>pre</a:t>
            </a:r>
            <a:r>
              <a:rPr lang="es">
                <a:solidFill>
                  <a:schemeClr val="lt1"/>
                </a:solidFill>
              </a:rPr>
              <a:t>-</a:t>
            </a:r>
            <a:r>
              <a:rPr b="1" lang="es">
                <a:solidFill>
                  <a:schemeClr val="accent1"/>
                </a:solidFill>
              </a:rPr>
              <a:t>svc</a:t>
            </a:r>
            <a:r>
              <a:rPr lang="es">
                <a:solidFill>
                  <a:schemeClr val="lt1"/>
                </a:solidFill>
              </a:rPr>
              <a:t>-agat-prog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57" name="Google Shape;6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875" y="1716075"/>
            <a:ext cx="862800" cy="4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450" y="1716075"/>
            <a:ext cx="965753" cy="4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5400" y="2266950"/>
            <a:ext cx="606450" cy="5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5250" y="2266950"/>
            <a:ext cx="912525" cy="5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35"/>
          <p:cNvSpPr/>
          <p:nvPr/>
        </p:nvSpPr>
        <p:spPr>
          <a:xfrm>
            <a:off x="5069450" y="1257700"/>
            <a:ext cx="2990400" cy="161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tfm-</a:t>
            </a:r>
            <a:r>
              <a:rPr b="1" lang="es">
                <a:solidFill>
                  <a:schemeClr val="accent1"/>
                </a:solidFill>
              </a:rPr>
              <a:t>prod</a:t>
            </a:r>
            <a:r>
              <a:rPr lang="es">
                <a:solidFill>
                  <a:schemeClr val="lt1"/>
                </a:solidFill>
              </a:rPr>
              <a:t>-</a:t>
            </a:r>
            <a:r>
              <a:rPr b="1" lang="es">
                <a:solidFill>
                  <a:schemeClr val="accent1"/>
                </a:solidFill>
              </a:rPr>
              <a:t>svc</a:t>
            </a:r>
            <a:r>
              <a:rPr lang="es">
                <a:solidFill>
                  <a:schemeClr val="lt1"/>
                </a:solidFill>
              </a:rPr>
              <a:t>-agat-prog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62" name="Google Shape;6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300" y="1716075"/>
            <a:ext cx="862800" cy="4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875" y="1716075"/>
            <a:ext cx="965753" cy="4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8825" y="2266950"/>
            <a:ext cx="606450" cy="5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8675" y="2266950"/>
            <a:ext cx="912525" cy="5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35"/>
          <p:cNvSpPr/>
          <p:nvPr/>
        </p:nvSpPr>
        <p:spPr>
          <a:xfrm>
            <a:off x="946025" y="3249200"/>
            <a:ext cx="2990400" cy="161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tfm-</a:t>
            </a:r>
            <a:r>
              <a:rPr b="1" lang="es">
                <a:solidFill>
                  <a:schemeClr val="accent1"/>
                </a:solidFill>
              </a:rPr>
              <a:t>pre</a:t>
            </a:r>
            <a:r>
              <a:rPr lang="es">
                <a:solidFill>
                  <a:schemeClr val="lt1"/>
                </a:solidFill>
              </a:rPr>
              <a:t>-agat-prog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7" name="Google Shape;667;p35"/>
          <p:cNvSpPr txBox="1"/>
          <p:nvPr/>
        </p:nvSpPr>
        <p:spPr>
          <a:xfrm>
            <a:off x="1037475" y="3685675"/>
            <a:ext cx="1270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Ingress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BPM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DOCS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Files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8" name="Google Shape;668;p35"/>
          <p:cNvSpPr txBox="1"/>
          <p:nvPr/>
        </p:nvSpPr>
        <p:spPr>
          <a:xfrm>
            <a:off x="2558000" y="3685675"/>
            <a:ext cx="127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OAuth2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Gateway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Front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Eventuate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69" name="Google Shape;669;p35"/>
          <p:cNvCxnSpPr/>
          <p:nvPr/>
        </p:nvCxnSpPr>
        <p:spPr>
          <a:xfrm>
            <a:off x="4463175" y="874700"/>
            <a:ext cx="15000" cy="4074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35"/>
          <p:cNvSpPr/>
          <p:nvPr/>
        </p:nvSpPr>
        <p:spPr>
          <a:xfrm>
            <a:off x="5069450" y="3249200"/>
            <a:ext cx="2990400" cy="161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tfm-</a:t>
            </a:r>
            <a:r>
              <a:rPr b="1" lang="es">
                <a:solidFill>
                  <a:schemeClr val="accent1"/>
                </a:solidFill>
              </a:rPr>
              <a:t>prod</a:t>
            </a:r>
            <a:r>
              <a:rPr lang="es">
                <a:solidFill>
                  <a:schemeClr val="lt1"/>
                </a:solidFill>
              </a:rPr>
              <a:t>-agat-prog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1" name="Google Shape;671;p35"/>
          <p:cNvSpPr txBox="1"/>
          <p:nvPr/>
        </p:nvSpPr>
        <p:spPr>
          <a:xfrm>
            <a:off x="5160900" y="3685675"/>
            <a:ext cx="1270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Ingress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BPM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DOCS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Files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Index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2" name="Google Shape;672;p35"/>
          <p:cNvSpPr txBox="1"/>
          <p:nvPr/>
        </p:nvSpPr>
        <p:spPr>
          <a:xfrm>
            <a:off x="6681425" y="3685675"/>
            <a:ext cx="127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OAuth2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Gateway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Front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Eventuate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6"/>
          <p:cNvSpPr txBox="1"/>
          <p:nvPr>
            <p:ph type="ctrTitle"/>
          </p:nvPr>
        </p:nvSpPr>
        <p:spPr>
          <a:xfrm>
            <a:off x="106725" y="101025"/>
            <a:ext cx="8890500" cy="49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CI/CD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7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CI/CD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83" name="Google Shape;683;p37"/>
          <p:cNvSpPr txBox="1"/>
          <p:nvPr>
            <p:ph idx="1" type="subTitle"/>
          </p:nvPr>
        </p:nvSpPr>
        <p:spPr>
          <a:xfrm>
            <a:off x="106725" y="730350"/>
            <a:ext cx="8931900" cy="14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Servicio de integración y despliegue continuo mediante </a:t>
            </a:r>
            <a:r>
              <a:rPr b="1" lang="es" sz="1900">
                <a:solidFill>
                  <a:schemeClr val="accent1"/>
                </a:solidFill>
              </a:rPr>
              <a:t>Jenkins</a:t>
            </a:r>
            <a:endParaRPr b="1" sz="1900">
              <a:solidFill>
                <a:schemeClr val="accen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Permite la ejecución de </a:t>
            </a:r>
            <a:r>
              <a:rPr b="1" lang="es" sz="1900">
                <a:solidFill>
                  <a:schemeClr val="accent1"/>
                </a:solidFill>
              </a:rPr>
              <a:t>pipelines </a:t>
            </a:r>
            <a:r>
              <a:rPr lang="es" sz="1900"/>
              <a:t>con tareas predefinidas y customizadas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Creación de procesos “Multibranch” para cada repositorio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Ejecución del Jenkinsfile de cada repositorio</a:t>
            </a:r>
            <a:endParaRPr sz="1900"/>
          </a:p>
        </p:txBody>
      </p:sp>
      <p:pic>
        <p:nvPicPr>
          <p:cNvPr id="684" name="Google Shape;6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275" y="2858675"/>
            <a:ext cx="1458200" cy="962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00000" dist="76200">
              <a:srgbClr val="000000">
                <a:alpha val="50000"/>
              </a:srgbClr>
            </a:outerShdw>
          </a:effectLst>
        </p:spPr>
      </p:pic>
      <p:pic>
        <p:nvPicPr>
          <p:cNvPr id="685" name="Google Shape;6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675" y="2079000"/>
            <a:ext cx="1357006" cy="52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100000" dist="76200">
              <a:srgbClr val="000000">
                <a:alpha val="50000"/>
              </a:srgbClr>
            </a:outerShdw>
          </a:effectLst>
        </p:spPr>
      </p:pic>
      <p:pic>
        <p:nvPicPr>
          <p:cNvPr id="686" name="Google Shape;68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7675" y="2847350"/>
            <a:ext cx="2006353" cy="52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00000" dist="76200">
              <a:srgbClr val="000000">
                <a:alpha val="50000"/>
              </a:srgbClr>
            </a:outerShdw>
          </a:effectLst>
        </p:spPr>
      </p:pic>
      <p:pic>
        <p:nvPicPr>
          <p:cNvPr id="687" name="Google Shape;68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7675" y="3529475"/>
            <a:ext cx="1152650" cy="74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60000" dist="85725">
              <a:srgbClr val="000000">
                <a:alpha val="50000"/>
              </a:srgbClr>
            </a:outerShdw>
          </a:effectLst>
        </p:spPr>
      </p:pic>
      <p:pic>
        <p:nvPicPr>
          <p:cNvPr id="688" name="Google Shape;68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7675" y="4504750"/>
            <a:ext cx="1480401" cy="52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040000" dist="104775">
              <a:srgbClr val="000000">
                <a:alpha val="50000"/>
              </a:srgbClr>
            </a:outerShdw>
          </a:effectLst>
        </p:spPr>
      </p:pic>
      <p:cxnSp>
        <p:nvCxnSpPr>
          <p:cNvPr id="689" name="Google Shape;689;p37"/>
          <p:cNvCxnSpPr>
            <a:stCxn id="685" idx="1"/>
            <a:endCxn id="684" idx="3"/>
          </p:cNvCxnSpPr>
          <p:nvPr/>
        </p:nvCxnSpPr>
        <p:spPr>
          <a:xfrm flipH="1">
            <a:off x="3053575" y="2343150"/>
            <a:ext cx="2894100" cy="996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37"/>
          <p:cNvCxnSpPr>
            <a:stCxn id="684" idx="3"/>
            <a:endCxn id="686" idx="1"/>
          </p:cNvCxnSpPr>
          <p:nvPr/>
        </p:nvCxnSpPr>
        <p:spPr>
          <a:xfrm flipH="1" rot="10800000">
            <a:off x="3053475" y="3111500"/>
            <a:ext cx="2894100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37"/>
          <p:cNvCxnSpPr>
            <a:stCxn id="684" idx="3"/>
            <a:endCxn id="687" idx="1"/>
          </p:cNvCxnSpPr>
          <p:nvPr/>
        </p:nvCxnSpPr>
        <p:spPr>
          <a:xfrm>
            <a:off x="3053475" y="3340100"/>
            <a:ext cx="2894100" cy="56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2" name="Google Shape;692;p37"/>
          <p:cNvCxnSpPr>
            <a:stCxn id="684" idx="3"/>
            <a:endCxn id="688" idx="1"/>
          </p:cNvCxnSpPr>
          <p:nvPr/>
        </p:nvCxnSpPr>
        <p:spPr>
          <a:xfrm>
            <a:off x="3053475" y="3340100"/>
            <a:ext cx="2894100" cy="142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8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Estructura repositorios git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8" name="Google Shape;698;p38"/>
          <p:cNvSpPr txBox="1"/>
          <p:nvPr>
            <p:ph idx="1" type="subTitle"/>
          </p:nvPr>
        </p:nvSpPr>
        <p:spPr>
          <a:xfrm>
            <a:off x="106725" y="730350"/>
            <a:ext cx="4017600" cy="4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Se ha optado por </a:t>
            </a:r>
            <a:r>
              <a:rPr b="1" lang="es" sz="1900">
                <a:solidFill>
                  <a:schemeClr val="accent1"/>
                </a:solidFill>
              </a:rPr>
              <a:t>gitflow </a:t>
            </a:r>
            <a:r>
              <a:rPr lang="es" sz="1900"/>
              <a:t>como metodología de trabajo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Rama “</a:t>
            </a:r>
            <a:r>
              <a:rPr b="1" lang="es" sz="1900">
                <a:solidFill>
                  <a:schemeClr val="accent1"/>
                </a:solidFill>
              </a:rPr>
              <a:t>feature</a:t>
            </a:r>
            <a:r>
              <a:rPr lang="es" sz="1900"/>
              <a:t>” para el desarrollo de una nueva funcionalidad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Rama “</a:t>
            </a:r>
            <a:r>
              <a:rPr b="1" lang="es" sz="1900">
                <a:solidFill>
                  <a:schemeClr val="accent1"/>
                </a:solidFill>
              </a:rPr>
              <a:t>develop</a:t>
            </a:r>
            <a:r>
              <a:rPr lang="es" sz="1900"/>
              <a:t>” contiene las nuevas funcionalidades y está alineada con el entorno de </a:t>
            </a:r>
            <a:r>
              <a:rPr b="1" lang="es" sz="1900">
                <a:solidFill>
                  <a:schemeClr val="accent1"/>
                </a:solidFill>
              </a:rPr>
              <a:t>preproducción</a:t>
            </a:r>
            <a:endParaRPr b="1" sz="1900">
              <a:solidFill>
                <a:schemeClr val="accen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Rama “</a:t>
            </a:r>
            <a:r>
              <a:rPr b="1" lang="es" sz="1900">
                <a:solidFill>
                  <a:schemeClr val="accent1"/>
                </a:solidFill>
              </a:rPr>
              <a:t>master</a:t>
            </a:r>
            <a:r>
              <a:rPr lang="es" sz="1900"/>
              <a:t>” que contiene el código desplegado en producción y por tanto con versiones release finales. Se realizan “</a:t>
            </a:r>
            <a:r>
              <a:rPr b="1" lang="es" sz="1900">
                <a:solidFill>
                  <a:schemeClr val="accent1"/>
                </a:solidFill>
              </a:rPr>
              <a:t>pull request</a:t>
            </a:r>
            <a:r>
              <a:rPr lang="es" sz="1900"/>
              <a:t>” sobre ella.</a:t>
            </a:r>
            <a:endParaRPr sz="1900"/>
          </a:p>
        </p:txBody>
      </p:sp>
      <p:pic>
        <p:nvPicPr>
          <p:cNvPr id="699" name="Google Shape;6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250" y="1252650"/>
            <a:ext cx="4803526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9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Flujo CI/CD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05" name="Google Shape;705;p39"/>
          <p:cNvSpPr/>
          <p:nvPr/>
        </p:nvSpPr>
        <p:spPr>
          <a:xfrm>
            <a:off x="484650" y="1954150"/>
            <a:ext cx="1080600" cy="704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compile</a:t>
            </a:r>
            <a:endParaRPr/>
          </a:p>
        </p:txBody>
      </p:sp>
      <p:sp>
        <p:nvSpPr>
          <p:cNvPr id="706" name="Google Shape;706;p39"/>
          <p:cNvSpPr/>
          <p:nvPr/>
        </p:nvSpPr>
        <p:spPr>
          <a:xfrm>
            <a:off x="2203350" y="1954150"/>
            <a:ext cx="1080600" cy="704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testing</a:t>
            </a:r>
            <a:endParaRPr/>
          </a:p>
        </p:txBody>
      </p:sp>
      <p:sp>
        <p:nvSpPr>
          <p:cNvPr id="707" name="Google Shape;707;p39"/>
          <p:cNvSpPr/>
          <p:nvPr/>
        </p:nvSpPr>
        <p:spPr>
          <a:xfrm>
            <a:off x="3922050" y="1954150"/>
            <a:ext cx="1080600" cy="704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checkstyle</a:t>
            </a:r>
            <a:endParaRPr sz="1300"/>
          </a:p>
        </p:txBody>
      </p:sp>
      <p:sp>
        <p:nvSpPr>
          <p:cNvPr id="708" name="Google Shape;708;p39"/>
          <p:cNvSpPr/>
          <p:nvPr/>
        </p:nvSpPr>
        <p:spPr>
          <a:xfrm>
            <a:off x="5640750" y="1954150"/>
            <a:ext cx="1080600" cy="704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PMD</a:t>
            </a:r>
            <a:endParaRPr/>
          </a:p>
        </p:txBody>
      </p:sp>
      <p:sp>
        <p:nvSpPr>
          <p:cNvPr id="709" name="Google Shape;709;p39"/>
          <p:cNvSpPr/>
          <p:nvPr/>
        </p:nvSpPr>
        <p:spPr>
          <a:xfrm>
            <a:off x="7359450" y="1954150"/>
            <a:ext cx="1080600" cy="704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coverages</a:t>
            </a:r>
            <a:endParaRPr/>
          </a:p>
        </p:txBody>
      </p:sp>
      <p:sp>
        <p:nvSpPr>
          <p:cNvPr id="710" name="Google Shape;710;p39"/>
          <p:cNvSpPr/>
          <p:nvPr/>
        </p:nvSpPr>
        <p:spPr>
          <a:xfrm>
            <a:off x="7359450" y="3531125"/>
            <a:ext cx="1080600" cy="704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deploy artifactory</a:t>
            </a:r>
            <a:endParaRPr/>
          </a:p>
        </p:txBody>
      </p:sp>
      <p:sp>
        <p:nvSpPr>
          <p:cNvPr id="711" name="Google Shape;711;p39"/>
          <p:cNvSpPr/>
          <p:nvPr/>
        </p:nvSpPr>
        <p:spPr>
          <a:xfrm>
            <a:off x="5640750" y="3531125"/>
            <a:ext cx="1080600" cy="704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build image</a:t>
            </a:r>
            <a:endParaRPr/>
          </a:p>
        </p:txBody>
      </p:sp>
      <p:sp>
        <p:nvSpPr>
          <p:cNvPr id="712" name="Google Shape;712;p39"/>
          <p:cNvSpPr/>
          <p:nvPr/>
        </p:nvSpPr>
        <p:spPr>
          <a:xfrm>
            <a:off x="3922050" y="3531125"/>
            <a:ext cx="1080600" cy="704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deploy image</a:t>
            </a:r>
            <a:endParaRPr/>
          </a:p>
        </p:txBody>
      </p:sp>
      <p:sp>
        <p:nvSpPr>
          <p:cNvPr id="713" name="Google Shape;713;p39"/>
          <p:cNvSpPr/>
          <p:nvPr/>
        </p:nvSpPr>
        <p:spPr>
          <a:xfrm>
            <a:off x="2203350" y="3531125"/>
            <a:ext cx="1080600" cy="704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deploy Okteto</a:t>
            </a:r>
            <a:endParaRPr/>
          </a:p>
        </p:txBody>
      </p:sp>
      <p:sp>
        <p:nvSpPr>
          <p:cNvPr id="714" name="Google Shape;714;p39"/>
          <p:cNvSpPr/>
          <p:nvPr/>
        </p:nvSpPr>
        <p:spPr>
          <a:xfrm>
            <a:off x="1757700" y="2171000"/>
            <a:ext cx="2532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9"/>
          <p:cNvSpPr/>
          <p:nvPr/>
        </p:nvSpPr>
        <p:spPr>
          <a:xfrm>
            <a:off x="3476400" y="2200300"/>
            <a:ext cx="2532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9"/>
          <p:cNvSpPr/>
          <p:nvPr/>
        </p:nvSpPr>
        <p:spPr>
          <a:xfrm>
            <a:off x="5195100" y="2200300"/>
            <a:ext cx="2532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9"/>
          <p:cNvSpPr/>
          <p:nvPr/>
        </p:nvSpPr>
        <p:spPr>
          <a:xfrm>
            <a:off x="6913800" y="2200300"/>
            <a:ext cx="2532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9"/>
          <p:cNvSpPr/>
          <p:nvPr/>
        </p:nvSpPr>
        <p:spPr>
          <a:xfrm rot="5257352">
            <a:off x="7773186" y="3020598"/>
            <a:ext cx="253118" cy="21199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9"/>
          <p:cNvSpPr/>
          <p:nvPr/>
        </p:nvSpPr>
        <p:spPr>
          <a:xfrm rot="10800000">
            <a:off x="6913800" y="3777275"/>
            <a:ext cx="2532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9"/>
          <p:cNvSpPr/>
          <p:nvPr/>
        </p:nvSpPr>
        <p:spPr>
          <a:xfrm rot="10800000">
            <a:off x="5195100" y="3777275"/>
            <a:ext cx="2532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9"/>
          <p:cNvSpPr/>
          <p:nvPr/>
        </p:nvSpPr>
        <p:spPr>
          <a:xfrm rot="10800000">
            <a:off x="3476400" y="3777275"/>
            <a:ext cx="2532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9"/>
          <p:cNvSpPr txBox="1"/>
          <p:nvPr>
            <p:ph idx="1" type="subTitle"/>
          </p:nvPr>
        </p:nvSpPr>
        <p:spPr>
          <a:xfrm>
            <a:off x="471450" y="703000"/>
            <a:ext cx="8037300" cy="11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Cuando Jenkins detecta un cambio en alguna de las ramas que tiene monitorizadas realiza el siguiente flujo:</a:t>
            </a:r>
            <a:endParaRPr sz="1900"/>
          </a:p>
        </p:txBody>
      </p:sp>
      <p:sp>
        <p:nvSpPr>
          <p:cNvPr id="723" name="Google Shape;723;p39"/>
          <p:cNvSpPr txBox="1"/>
          <p:nvPr/>
        </p:nvSpPr>
        <p:spPr>
          <a:xfrm>
            <a:off x="3556675" y="2995650"/>
            <a:ext cx="134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estilos aplicados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24" name="Google Shape;724;p39"/>
          <p:cNvCxnSpPr>
            <a:stCxn id="707" idx="2"/>
            <a:endCxn id="723" idx="0"/>
          </p:cNvCxnSpPr>
          <p:nvPr/>
        </p:nvCxnSpPr>
        <p:spPr>
          <a:xfrm flipH="1">
            <a:off x="4230450" y="2658550"/>
            <a:ext cx="231900" cy="33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" name="Google Shape;725;p39"/>
          <p:cNvSpPr txBox="1"/>
          <p:nvPr/>
        </p:nvSpPr>
        <p:spPr>
          <a:xfrm>
            <a:off x="5195100" y="2995650"/>
            <a:ext cx="143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analizador estático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26" name="Google Shape;726;p39"/>
          <p:cNvCxnSpPr>
            <a:stCxn id="708" idx="2"/>
            <a:endCxn id="725" idx="0"/>
          </p:cNvCxnSpPr>
          <p:nvPr/>
        </p:nvCxnSpPr>
        <p:spPr>
          <a:xfrm flipH="1">
            <a:off x="5911950" y="2658550"/>
            <a:ext cx="269100" cy="337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39"/>
          <p:cNvSpPr txBox="1"/>
          <p:nvPr/>
        </p:nvSpPr>
        <p:spPr>
          <a:xfrm>
            <a:off x="8205875" y="1523525"/>
            <a:ext cx="636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&gt; 90%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28" name="Google Shape;728;p39"/>
          <p:cNvCxnSpPr>
            <a:stCxn id="727" idx="1"/>
            <a:endCxn id="709" idx="0"/>
          </p:cNvCxnSpPr>
          <p:nvPr/>
        </p:nvCxnSpPr>
        <p:spPr>
          <a:xfrm flipH="1">
            <a:off x="7899875" y="1700525"/>
            <a:ext cx="306000" cy="25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9" name="Google Shape;729;p39"/>
          <p:cNvSpPr txBox="1"/>
          <p:nvPr/>
        </p:nvSpPr>
        <p:spPr>
          <a:xfrm>
            <a:off x="7493700" y="4509100"/>
            <a:ext cx="143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SNAPSHOT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RELEASES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30" name="Google Shape;730;p39"/>
          <p:cNvCxnSpPr>
            <a:stCxn id="710" idx="2"/>
            <a:endCxn id="729" idx="0"/>
          </p:cNvCxnSpPr>
          <p:nvPr/>
        </p:nvCxnSpPr>
        <p:spPr>
          <a:xfrm>
            <a:off x="7899750" y="4235525"/>
            <a:ext cx="310800" cy="273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39"/>
          <p:cNvSpPr txBox="1"/>
          <p:nvPr/>
        </p:nvSpPr>
        <p:spPr>
          <a:xfrm>
            <a:off x="5448300" y="4593700"/>
            <a:ext cx="10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mediante JIB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32" name="Google Shape;732;p39"/>
          <p:cNvCxnSpPr>
            <a:stCxn id="711" idx="2"/>
            <a:endCxn id="731" idx="0"/>
          </p:cNvCxnSpPr>
          <p:nvPr/>
        </p:nvCxnSpPr>
        <p:spPr>
          <a:xfrm flipH="1">
            <a:off x="5988750" y="4235525"/>
            <a:ext cx="192300" cy="35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39"/>
          <p:cNvSpPr txBox="1"/>
          <p:nvPr/>
        </p:nvSpPr>
        <p:spPr>
          <a:xfrm>
            <a:off x="3922050" y="4593700"/>
            <a:ext cx="123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 docker-hub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34" name="Google Shape;734;p39"/>
          <p:cNvCxnSpPr>
            <a:stCxn id="712" idx="2"/>
            <a:endCxn id="733" idx="0"/>
          </p:cNvCxnSpPr>
          <p:nvPr/>
        </p:nvCxnSpPr>
        <p:spPr>
          <a:xfrm>
            <a:off x="4462350" y="4235525"/>
            <a:ext cx="79500" cy="35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5" name="Google Shape;735;p39"/>
          <p:cNvSpPr txBox="1"/>
          <p:nvPr/>
        </p:nvSpPr>
        <p:spPr>
          <a:xfrm>
            <a:off x="1906425" y="4509100"/>
            <a:ext cx="123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preproducción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producción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36" name="Google Shape;736;p39"/>
          <p:cNvCxnSpPr>
            <a:stCxn id="713" idx="2"/>
            <a:endCxn id="735" idx="0"/>
          </p:cNvCxnSpPr>
          <p:nvPr/>
        </p:nvCxnSpPr>
        <p:spPr>
          <a:xfrm flipH="1">
            <a:off x="2526150" y="4235525"/>
            <a:ext cx="217500" cy="273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0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Resultado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42" name="Google Shape;742;p40"/>
          <p:cNvSpPr txBox="1"/>
          <p:nvPr>
            <p:ph idx="1" type="subTitle"/>
          </p:nvPr>
        </p:nvSpPr>
        <p:spPr>
          <a:xfrm>
            <a:off x="233150" y="709025"/>
            <a:ext cx="20082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Artifactory</a:t>
            </a:r>
            <a:endParaRPr sz="1900"/>
          </a:p>
        </p:txBody>
      </p:sp>
      <p:sp>
        <p:nvSpPr>
          <p:cNvPr id="743" name="Google Shape;743;p40"/>
          <p:cNvSpPr txBox="1"/>
          <p:nvPr>
            <p:ph idx="1" type="subTitle"/>
          </p:nvPr>
        </p:nvSpPr>
        <p:spPr>
          <a:xfrm>
            <a:off x="3521225" y="709025"/>
            <a:ext cx="20082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Docker hub</a:t>
            </a:r>
            <a:endParaRPr sz="1900"/>
          </a:p>
        </p:txBody>
      </p:sp>
      <p:sp>
        <p:nvSpPr>
          <p:cNvPr id="744" name="Google Shape;744;p40"/>
          <p:cNvSpPr txBox="1"/>
          <p:nvPr>
            <p:ph idx="1" type="subTitle"/>
          </p:nvPr>
        </p:nvSpPr>
        <p:spPr>
          <a:xfrm>
            <a:off x="6961700" y="709025"/>
            <a:ext cx="20082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Okteto</a:t>
            </a:r>
            <a:endParaRPr sz="1900"/>
          </a:p>
        </p:txBody>
      </p:sp>
      <p:pic>
        <p:nvPicPr>
          <p:cNvPr id="745" name="Google Shape;7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250" y="1467675"/>
            <a:ext cx="3253199" cy="2494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60000" dist="66675">
              <a:srgbClr val="000000">
                <a:alpha val="50000"/>
              </a:srgbClr>
            </a:outerShdw>
          </a:effectLst>
        </p:spPr>
      </p:pic>
      <p:pic>
        <p:nvPicPr>
          <p:cNvPr id="746" name="Google Shape;74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025" y="1434300"/>
            <a:ext cx="2058802" cy="3529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60000" dist="76200">
              <a:srgbClr val="000000">
                <a:alpha val="50000"/>
              </a:srgbClr>
            </a:outerShdw>
          </a:effectLst>
        </p:spPr>
      </p:pic>
      <p:pic>
        <p:nvPicPr>
          <p:cNvPr id="747" name="Google Shape;74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461725"/>
            <a:ext cx="2689849" cy="266656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86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1"/>
          <p:cNvSpPr txBox="1"/>
          <p:nvPr>
            <p:ph type="ctrTitle"/>
          </p:nvPr>
        </p:nvSpPr>
        <p:spPr>
          <a:xfrm>
            <a:off x="106725" y="101025"/>
            <a:ext cx="8890500" cy="49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Demo</a:t>
            </a:r>
            <a:r>
              <a:rPr lang="es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Objetivos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2" name="Google Shape;292;p15"/>
          <p:cNvSpPr txBox="1"/>
          <p:nvPr>
            <p:ph idx="1" type="subTitle"/>
          </p:nvPr>
        </p:nvSpPr>
        <p:spPr>
          <a:xfrm>
            <a:off x="106725" y="730350"/>
            <a:ext cx="8952600" cy="4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Implementar un sistema de microservicios </a:t>
            </a:r>
            <a:r>
              <a:rPr b="1" lang="es" sz="1900">
                <a:solidFill>
                  <a:schemeClr val="accent1"/>
                </a:solidFill>
              </a:rPr>
              <a:t>independientes</a:t>
            </a:r>
            <a:r>
              <a:rPr lang="es" sz="1900"/>
              <a:t> y </a:t>
            </a:r>
            <a:r>
              <a:rPr lang="es" sz="1900"/>
              <a:t>reusables</a:t>
            </a:r>
            <a:r>
              <a:rPr lang="es" sz="1900"/>
              <a:t>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Que el sistema pueda ser desplegado mediante: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 sz="1900"/>
              <a:t>docker-compose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 sz="1900"/>
              <a:t>clúster </a:t>
            </a:r>
            <a:r>
              <a:rPr b="1" lang="es" sz="1900">
                <a:solidFill>
                  <a:schemeClr val="accent1"/>
                </a:solidFill>
              </a:rPr>
              <a:t>k8s</a:t>
            </a:r>
            <a:endParaRPr b="1" sz="1900">
              <a:solidFill>
                <a:schemeClr val="accen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Que disponga de una batería de </a:t>
            </a:r>
            <a:r>
              <a:rPr b="1" lang="es" sz="1900">
                <a:solidFill>
                  <a:schemeClr val="accent1"/>
                </a:solidFill>
              </a:rPr>
              <a:t>tests</a:t>
            </a:r>
            <a:r>
              <a:rPr lang="es" sz="1900"/>
              <a:t> con un alto nivel de </a:t>
            </a:r>
            <a:r>
              <a:rPr b="1" lang="es" sz="1900">
                <a:solidFill>
                  <a:schemeClr val="accent1"/>
                </a:solidFill>
              </a:rPr>
              <a:t>cobertura</a:t>
            </a:r>
            <a:endParaRPr b="1" sz="1900">
              <a:solidFill>
                <a:schemeClr val="accen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Proporcionar un mecanismo automatizado de </a:t>
            </a:r>
            <a:r>
              <a:rPr b="1" lang="es" sz="1900">
                <a:solidFill>
                  <a:schemeClr val="accent1"/>
                </a:solidFill>
              </a:rPr>
              <a:t>CI/CD</a:t>
            </a:r>
            <a:r>
              <a:rPr lang="es" sz="1900"/>
              <a:t> que asegure la calidad y el despliegue en entornos productivos.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Trabajar con distintos tipos de bases de datos: relacional, NoSQL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Uso de middleware de mensajería: Kafka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Implementar arquitecturas: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</a:pPr>
            <a:r>
              <a:rPr b="1" lang="es" sz="1900">
                <a:solidFill>
                  <a:schemeClr val="accent1"/>
                </a:solidFill>
              </a:rPr>
              <a:t>Hexagonal</a:t>
            </a:r>
            <a:endParaRPr b="1" sz="1900">
              <a:solidFill>
                <a:schemeClr val="accen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</a:pPr>
            <a:r>
              <a:rPr b="1" lang="es" sz="1900">
                <a:solidFill>
                  <a:schemeClr val="accent1"/>
                </a:solidFill>
              </a:rPr>
              <a:t>DDD</a:t>
            </a:r>
            <a:endParaRPr b="1" sz="1900">
              <a:solidFill>
                <a:schemeClr val="accen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Patrones </a:t>
            </a:r>
            <a:r>
              <a:rPr b="1" lang="es" sz="1900">
                <a:solidFill>
                  <a:schemeClr val="accent1"/>
                </a:solidFill>
              </a:rPr>
              <a:t>SAGA</a:t>
            </a:r>
            <a:r>
              <a:rPr lang="es" sz="1900"/>
              <a:t> y </a:t>
            </a:r>
            <a:r>
              <a:rPr b="1" lang="es" sz="1900">
                <a:solidFill>
                  <a:schemeClr val="accent1"/>
                </a:solidFill>
              </a:rPr>
              <a:t>CQRS</a:t>
            </a:r>
            <a:endParaRPr b="1"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2"/>
          <p:cNvSpPr txBox="1"/>
          <p:nvPr>
            <p:ph type="ctrTitle"/>
          </p:nvPr>
        </p:nvSpPr>
        <p:spPr>
          <a:xfrm>
            <a:off x="106725" y="101025"/>
            <a:ext cx="88905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Mejoras a futuro</a:t>
            </a:r>
            <a:r>
              <a:rPr lang="es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58" name="Google Shape;758;p42"/>
          <p:cNvSpPr txBox="1"/>
          <p:nvPr>
            <p:ph idx="1" type="subTitle"/>
          </p:nvPr>
        </p:nvSpPr>
        <p:spPr>
          <a:xfrm>
            <a:off x="1876475" y="730350"/>
            <a:ext cx="6249900" cy="42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OpenApi y Swagger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Test de integración con Testcontainer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Pruebas de carga con Artillery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Despliegues mediante Canary o Blue/Green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Herramientas de observabilidad: Grafana, Prometheus, Kibana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Trazabilidad distribuída mediante Zipkin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Completar CI/CD con Sonar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Websocket para el frontal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Conectar el entorno de producción con AWS: S3, Mongodb y Mysql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3"/>
          <p:cNvSpPr txBox="1"/>
          <p:nvPr>
            <p:ph type="ctrTitle"/>
          </p:nvPr>
        </p:nvSpPr>
        <p:spPr>
          <a:xfrm>
            <a:off x="106725" y="101025"/>
            <a:ext cx="8890500" cy="49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¿Preguntas?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4"/>
          <p:cNvSpPr txBox="1"/>
          <p:nvPr>
            <p:ph type="ctrTitle"/>
          </p:nvPr>
        </p:nvSpPr>
        <p:spPr>
          <a:xfrm>
            <a:off x="106725" y="101025"/>
            <a:ext cx="8890500" cy="21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¿Aplausos</a:t>
            </a:r>
            <a:r>
              <a:rPr lang="es">
                <a:solidFill>
                  <a:schemeClr val="accent1"/>
                </a:solidFill>
              </a:rPr>
              <a:t>?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69" name="Google Shape;7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750" y="2050375"/>
            <a:ext cx="16573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5"/>
          <p:cNvSpPr txBox="1"/>
          <p:nvPr>
            <p:ph type="ctrTitle"/>
          </p:nvPr>
        </p:nvSpPr>
        <p:spPr>
          <a:xfrm>
            <a:off x="106725" y="101025"/>
            <a:ext cx="8890500" cy="49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Fin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Muchas gracias!!!</a:t>
            </a:r>
            <a:r>
              <a:rPr lang="es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La aplicación Filemanagement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8" name="Google Shape;298;p16"/>
          <p:cNvSpPr txBox="1"/>
          <p:nvPr>
            <p:ph idx="1" type="subTitle"/>
          </p:nvPr>
        </p:nvSpPr>
        <p:spPr>
          <a:xfrm>
            <a:off x="106725" y="1359675"/>
            <a:ext cx="8952600" cy="32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Gestor de expedientes habitual en administraciones públicas.</a:t>
            </a:r>
            <a:endParaRPr sz="1900"/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Entre las funcionalidades más habituales se encuentran: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 sz="1900"/>
              <a:t>iniciados desde sedes electrónicas o por organismos públicos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 sz="1900"/>
              <a:t>gestión documental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s" sz="1900"/>
              <a:t>tramitación mediante BPM (Business Process Management)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Se ha seleccionado este tipo de aplicación, porque los subsistemas de los que está compuesto pueden ser implementados mediante microservicios, dada su </a:t>
            </a:r>
            <a:r>
              <a:rPr b="1" lang="es" sz="1900">
                <a:solidFill>
                  <a:schemeClr val="accent1"/>
                </a:solidFill>
              </a:rPr>
              <a:t>independencia</a:t>
            </a:r>
            <a:r>
              <a:rPr lang="es" sz="1900"/>
              <a:t> funcional y técnica.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07" name="Google Shape;307;p17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09" name="Google Shape;309;p17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311" name="Google Shape;311;p17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17"/>
          <p:cNvCxnSpPr>
            <a:stCxn id="310" idx="3"/>
            <a:endCxn id="308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17"/>
          <p:cNvCxnSpPr>
            <a:stCxn id="310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17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17"/>
          <p:cNvCxnSpPr>
            <a:stCxn id="310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17"/>
          <p:cNvCxnSpPr>
            <a:endCxn id="306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17"/>
          <p:cNvCxnSpPr>
            <a:stCxn id="308" idx="0"/>
            <a:endCxn id="304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17"/>
          <p:cNvCxnSpPr>
            <a:stCxn id="307" idx="0"/>
            <a:endCxn id="304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17"/>
          <p:cNvCxnSpPr>
            <a:stCxn id="306" idx="3"/>
            <a:endCxn id="304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17"/>
          <p:cNvCxnSpPr>
            <a:stCxn id="305" idx="3"/>
            <a:endCxn id="304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6" name="Google Shape;326;p18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28" name="Google Shape;328;p18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29" name="Google Shape;329;p18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31" name="Google Shape;331;p18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32" name="Google Shape;332;p18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333" name="Google Shape;333;p18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18"/>
          <p:cNvCxnSpPr>
            <a:stCxn id="332" idx="3"/>
            <a:endCxn id="330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18"/>
          <p:cNvCxnSpPr>
            <a:stCxn id="332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18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18"/>
          <p:cNvCxnSpPr>
            <a:stCxn id="332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18"/>
          <p:cNvCxnSpPr>
            <a:endCxn id="328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18"/>
          <p:cNvCxnSpPr>
            <a:stCxn id="330" idx="0"/>
            <a:endCxn id="326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18"/>
          <p:cNvCxnSpPr>
            <a:stCxn id="329" idx="0"/>
            <a:endCxn id="326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18"/>
          <p:cNvCxnSpPr>
            <a:stCxn id="328" idx="3"/>
            <a:endCxn id="326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18"/>
          <p:cNvCxnSpPr>
            <a:stCxn id="327" idx="3"/>
            <a:endCxn id="326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18"/>
          <p:cNvSpPr txBox="1"/>
          <p:nvPr/>
        </p:nvSpPr>
        <p:spPr>
          <a:xfrm>
            <a:off x="5252250" y="784725"/>
            <a:ext cx="2496300" cy="1031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MVC 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Thymeleaf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Todas las acciones de usuario son canalizadas hacía el “Gateway” y hacía OAuth2 para la autenticación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4" name="Google Shape;344;p18"/>
          <p:cNvCxnSpPr>
            <a:stCxn id="331" idx="0"/>
            <a:endCxn id="343" idx="1"/>
          </p:cNvCxnSpPr>
          <p:nvPr/>
        </p:nvCxnSpPr>
        <p:spPr>
          <a:xfrm>
            <a:off x="4876800" y="1206325"/>
            <a:ext cx="375600" cy="9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53" name="Google Shape;353;p19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54" name="Google Shape;354;p19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55" name="Google Shape;355;p19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56" name="Google Shape;356;p19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357" name="Google Shape;357;p19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19"/>
          <p:cNvCxnSpPr>
            <a:stCxn id="356" idx="3"/>
            <a:endCxn id="354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19"/>
          <p:cNvCxnSpPr>
            <a:stCxn id="356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19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19"/>
          <p:cNvCxnSpPr>
            <a:stCxn id="356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19"/>
          <p:cNvCxnSpPr>
            <a:endCxn id="352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19"/>
          <p:cNvCxnSpPr>
            <a:stCxn id="354" idx="0"/>
            <a:endCxn id="350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19"/>
          <p:cNvCxnSpPr>
            <a:stCxn id="353" idx="0"/>
            <a:endCxn id="350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19"/>
          <p:cNvCxnSpPr>
            <a:stCxn id="352" idx="3"/>
            <a:endCxn id="350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19"/>
          <p:cNvCxnSpPr>
            <a:stCxn id="351" idx="3"/>
            <a:endCxn id="350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19"/>
          <p:cNvSpPr txBox="1"/>
          <p:nvPr/>
        </p:nvSpPr>
        <p:spPr>
          <a:xfrm>
            <a:off x="5252250" y="784725"/>
            <a:ext cx="2496300" cy="1031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MVC 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Thymeleaf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Todas las acciones de usuario son canalizadas hacía el “Gateway” y hacía OAuth2 para la autenticación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8" name="Google Shape;368;p19"/>
          <p:cNvCxnSpPr>
            <a:stCxn id="355" idx="0"/>
            <a:endCxn id="367" idx="1"/>
          </p:cNvCxnSpPr>
          <p:nvPr/>
        </p:nvCxnSpPr>
        <p:spPr>
          <a:xfrm>
            <a:off x="4876800" y="1206325"/>
            <a:ext cx="375600" cy="9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9" name="Google Shape;369;p19"/>
          <p:cNvSpPr txBox="1"/>
          <p:nvPr/>
        </p:nvSpPr>
        <p:spPr>
          <a:xfrm>
            <a:off x="697450" y="987475"/>
            <a:ext cx="2496300" cy="692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Cloud Apigateway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Programación reactiva (Mono)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Composición de DTO complejos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0" name="Google Shape;370;p19"/>
          <p:cNvCxnSpPr>
            <a:stCxn id="356" idx="4"/>
            <a:endCxn id="369" idx="2"/>
          </p:cNvCxnSpPr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6" name="Google Shape;376;p20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80" name="Google Shape;380;p20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82" name="Google Shape;382;p20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383" name="Google Shape;383;p20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20"/>
          <p:cNvCxnSpPr>
            <a:stCxn id="382" idx="3"/>
            <a:endCxn id="380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20"/>
          <p:cNvCxnSpPr>
            <a:stCxn id="382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0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20"/>
          <p:cNvCxnSpPr>
            <a:stCxn id="382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0"/>
          <p:cNvCxnSpPr>
            <a:endCxn id="378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0"/>
          <p:cNvCxnSpPr>
            <a:stCxn id="380" idx="0"/>
            <a:endCxn id="376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20"/>
          <p:cNvCxnSpPr>
            <a:stCxn id="379" idx="0"/>
            <a:endCxn id="376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20"/>
          <p:cNvCxnSpPr>
            <a:stCxn id="378" idx="3"/>
            <a:endCxn id="376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20"/>
          <p:cNvCxnSpPr>
            <a:stCxn id="377" idx="3"/>
            <a:endCxn id="376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20"/>
          <p:cNvSpPr txBox="1"/>
          <p:nvPr/>
        </p:nvSpPr>
        <p:spPr>
          <a:xfrm>
            <a:off x="5252250" y="784725"/>
            <a:ext cx="2496300" cy="1031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MVC 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Thymeleaf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Todas las acciones de usuario son canalizadas hacía el “Gateway” y hacía OAuth2 para la autenticación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4" name="Google Shape;394;p20"/>
          <p:cNvCxnSpPr>
            <a:stCxn id="381" idx="0"/>
            <a:endCxn id="393" idx="1"/>
          </p:cNvCxnSpPr>
          <p:nvPr/>
        </p:nvCxnSpPr>
        <p:spPr>
          <a:xfrm>
            <a:off x="4876800" y="1206325"/>
            <a:ext cx="375600" cy="9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5" name="Google Shape;395;p20"/>
          <p:cNvSpPr txBox="1"/>
          <p:nvPr/>
        </p:nvSpPr>
        <p:spPr>
          <a:xfrm>
            <a:off x="697450" y="987475"/>
            <a:ext cx="24963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Cloud Apigateway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Programación reactiva (Mono)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Composición de DTO complejos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6" name="Google Shape;396;p20"/>
          <p:cNvCxnSpPr>
            <a:stCxn id="382" idx="4"/>
            <a:endCxn id="395" idx="2"/>
          </p:cNvCxnSpPr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7" name="Google Shape;397;p20"/>
          <p:cNvSpPr txBox="1"/>
          <p:nvPr/>
        </p:nvSpPr>
        <p:spPr>
          <a:xfrm>
            <a:off x="3057025" y="3082300"/>
            <a:ext cx="3018900" cy="692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Estándar que permite a una aplicación acceder a recursos de otras aplicaciones en nombre de un usuario (SSO)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8" name="Google Shape;398;p20"/>
          <p:cNvCxnSpPr>
            <a:stCxn id="376" idx="4"/>
            <a:endCxn id="397" idx="2"/>
          </p:cNvCxnSpPr>
          <p:nvPr/>
        </p:nvCxnSpPr>
        <p:spPr>
          <a:xfrm flipH="1" rot="10800000">
            <a:off x="4074900" y="3775100"/>
            <a:ext cx="491700" cy="18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"/>
          <p:cNvSpPr txBox="1"/>
          <p:nvPr>
            <p:ph type="ctrTitle"/>
          </p:nvPr>
        </p:nvSpPr>
        <p:spPr>
          <a:xfrm>
            <a:off x="106725" y="101025"/>
            <a:ext cx="8890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Arquitectura de la aplicación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4" name="Google Shape;404;p21"/>
          <p:cNvSpPr/>
          <p:nvPr/>
        </p:nvSpPr>
        <p:spPr>
          <a:xfrm>
            <a:off x="381847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OAuth2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05" name="Google Shape;405;p21"/>
          <p:cNvSpPr/>
          <p:nvPr/>
        </p:nvSpPr>
        <p:spPr>
          <a:xfrm>
            <a:off x="56521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BPM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06" name="Google Shape;406;p21"/>
          <p:cNvSpPr/>
          <p:nvPr/>
        </p:nvSpPr>
        <p:spPr>
          <a:xfrm>
            <a:off x="713065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DOCS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07" name="Google Shape;407;p21"/>
          <p:cNvSpPr/>
          <p:nvPr/>
        </p:nvSpPr>
        <p:spPr>
          <a:xfrm>
            <a:off x="1984825" y="39572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Files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08" name="Google Shape;408;p21"/>
          <p:cNvSpPr/>
          <p:nvPr/>
        </p:nvSpPr>
        <p:spPr>
          <a:xfrm>
            <a:off x="1063800" y="27091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Index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09" name="Google Shape;409;p21"/>
          <p:cNvSpPr/>
          <p:nvPr/>
        </p:nvSpPr>
        <p:spPr>
          <a:xfrm>
            <a:off x="3804600" y="693475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Front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10" name="Google Shape;410;p21"/>
          <p:cNvSpPr/>
          <p:nvPr/>
        </p:nvSpPr>
        <p:spPr>
          <a:xfrm>
            <a:off x="3804600" y="1982700"/>
            <a:ext cx="1072200" cy="10257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Gateway</a:t>
            </a:r>
            <a:endParaRPr b="1" sz="1000">
              <a:solidFill>
                <a:schemeClr val="lt1"/>
              </a:solidFill>
            </a:endParaRPr>
          </a:p>
        </p:txBody>
      </p:sp>
      <p:cxnSp>
        <p:nvCxnSpPr>
          <p:cNvPr id="411" name="Google Shape;411;p21"/>
          <p:cNvCxnSpPr/>
          <p:nvPr/>
        </p:nvCxnSpPr>
        <p:spPr>
          <a:xfrm>
            <a:off x="4354575" y="1734125"/>
            <a:ext cx="0" cy="27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21"/>
          <p:cNvCxnSpPr>
            <a:stCxn id="410" idx="3"/>
            <a:endCxn id="408" idx="0"/>
          </p:cNvCxnSpPr>
          <p:nvPr/>
        </p:nvCxnSpPr>
        <p:spPr>
          <a:xfrm flipH="1">
            <a:off x="2136000" y="2495550"/>
            <a:ext cx="16686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21"/>
          <p:cNvCxnSpPr>
            <a:stCxn id="410" idx="2"/>
          </p:cNvCxnSpPr>
          <p:nvPr/>
        </p:nvCxnSpPr>
        <p:spPr>
          <a:xfrm flipH="1">
            <a:off x="2940525" y="3008400"/>
            <a:ext cx="1120500" cy="115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21"/>
          <p:cNvCxnSpPr/>
          <p:nvPr/>
        </p:nvCxnSpPr>
        <p:spPr>
          <a:xfrm>
            <a:off x="4354575" y="3031650"/>
            <a:ext cx="7800" cy="91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21"/>
          <p:cNvCxnSpPr>
            <a:stCxn id="410" idx="1"/>
          </p:cNvCxnSpPr>
          <p:nvPr/>
        </p:nvCxnSpPr>
        <p:spPr>
          <a:xfrm>
            <a:off x="4620375" y="3008400"/>
            <a:ext cx="1599000" cy="94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21"/>
          <p:cNvCxnSpPr>
            <a:endCxn id="406" idx="3"/>
          </p:cNvCxnSpPr>
          <p:nvPr/>
        </p:nvCxnSpPr>
        <p:spPr>
          <a:xfrm>
            <a:off x="4876750" y="2495650"/>
            <a:ext cx="2253900" cy="72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21"/>
          <p:cNvCxnSpPr>
            <a:stCxn id="408" idx="0"/>
            <a:endCxn id="404" idx="4"/>
          </p:cNvCxnSpPr>
          <p:nvPr/>
        </p:nvCxnSpPr>
        <p:spPr>
          <a:xfrm>
            <a:off x="2136000" y="3221950"/>
            <a:ext cx="19389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1"/>
          <p:cNvCxnSpPr>
            <a:stCxn id="407" idx="0"/>
            <a:endCxn id="404" idx="3"/>
          </p:cNvCxnSpPr>
          <p:nvPr/>
        </p:nvCxnSpPr>
        <p:spPr>
          <a:xfrm>
            <a:off x="30570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21"/>
          <p:cNvCxnSpPr>
            <a:stCxn id="406" idx="3"/>
            <a:endCxn id="404" idx="5"/>
          </p:cNvCxnSpPr>
          <p:nvPr/>
        </p:nvCxnSpPr>
        <p:spPr>
          <a:xfrm flipH="1">
            <a:off x="4634350" y="3221950"/>
            <a:ext cx="2496300" cy="735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21"/>
          <p:cNvCxnSpPr>
            <a:stCxn id="405" idx="3"/>
            <a:endCxn id="404" idx="0"/>
          </p:cNvCxnSpPr>
          <p:nvPr/>
        </p:nvCxnSpPr>
        <p:spPr>
          <a:xfrm rot="10800000">
            <a:off x="4890725" y="4470050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21"/>
          <p:cNvSpPr txBox="1"/>
          <p:nvPr/>
        </p:nvSpPr>
        <p:spPr>
          <a:xfrm>
            <a:off x="5252250" y="784725"/>
            <a:ext cx="2496300" cy="1031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MVC 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Thymeleaf 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Todas las acciones de usuario son canalizadas hacía el “Gateway” y hacía OAuth2 para la autenticación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22" name="Google Shape;422;p21"/>
          <p:cNvCxnSpPr>
            <a:stCxn id="409" idx="0"/>
            <a:endCxn id="421" idx="1"/>
          </p:cNvCxnSpPr>
          <p:nvPr/>
        </p:nvCxnSpPr>
        <p:spPr>
          <a:xfrm>
            <a:off x="4876800" y="1206325"/>
            <a:ext cx="375600" cy="94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3" name="Google Shape;423;p21"/>
          <p:cNvSpPr txBox="1"/>
          <p:nvPr/>
        </p:nvSpPr>
        <p:spPr>
          <a:xfrm>
            <a:off x="697450" y="987475"/>
            <a:ext cx="24963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Cloud Apigateway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Programación reactiva (Mono)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Composición de DTO complejos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24" name="Google Shape;424;p21"/>
          <p:cNvCxnSpPr>
            <a:stCxn id="410" idx="4"/>
            <a:endCxn id="423" idx="2"/>
          </p:cNvCxnSpPr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5" name="Google Shape;425;p21"/>
          <p:cNvSpPr txBox="1"/>
          <p:nvPr/>
        </p:nvSpPr>
        <p:spPr>
          <a:xfrm>
            <a:off x="3057025" y="3082300"/>
            <a:ext cx="3018900" cy="69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Estándar que permite a una aplicación acceder a recursos de otras aplicaciones en nombre de un usuario (SSO)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26" name="Google Shape;426;p21"/>
          <p:cNvCxnSpPr>
            <a:stCxn id="404" idx="4"/>
            <a:endCxn id="425" idx="2"/>
          </p:cNvCxnSpPr>
          <p:nvPr/>
        </p:nvCxnSpPr>
        <p:spPr>
          <a:xfrm flipH="1" rot="10800000">
            <a:off x="4074900" y="3775100"/>
            <a:ext cx="491700" cy="18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1"/>
          <p:cNvCxnSpPr/>
          <p:nvPr/>
        </p:nvCxnSpPr>
        <p:spPr>
          <a:xfrm rot="10800000">
            <a:off x="1945725" y="1680300"/>
            <a:ext cx="2115300" cy="30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8" name="Google Shape;428;p21"/>
          <p:cNvSpPr txBox="1"/>
          <p:nvPr/>
        </p:nvSpPr>
        <p:spPr>
          <a:xfrm>
            <a:off x="7078700" y="2001013"/>
            <a:ext cx="1429200" cy="523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Spring boot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29" name="Google Shape;429;p21"/>
          <p:cNvCxnSpPr>
            <a:stCxn id="406" idx="4"/>
            <a:endCxn id="428" idx="2"/>
          </p:cNvCxnSpPr>
          <p:nvPr/>
        </p:nvCxnSpPr>
        <p:spPr>
          <a:xfrm flipH="1" rot="10800000">
            <a:off x="7387075" y="2524300"/>
            <a:ext cx="406200" cy="18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