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Nunito"/>
      <p:regular r:id="rId33"/>
      <p:bold r:id="rId34"/>
      <p:italic r:id="rId35"/>
      <p:boldItalic r:id="rId36"/>
    </p:embeddedFont>
    <p:embeddedFont>
      <p:font typeface="Maven Pro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italic.fntdata"/><Relationship Id="rId12" Type="http://schemas.openxmlformats.org/officeDocument/2006/relationships/slide" Target="slides/slide7.xml"/><Relationship Id="rId34" Type="http://schemas.openxmlformats.org/officeDocument/2006/relationships/font" Target="fonts/Nunito-bold.fntdata"/><Relationship Id="rId15" Type="http://schemas.openxmlformats.org/officeDocument/2006/relationships/slide" Target="slides/slide10.xml"/><Relationship Id="rId37" Type="http://schemas.openxmlformats.org/officeDocument/2006/relationships/font" Target="fonts/MavenPro-regular.fntdata"/><Relationship Id="rId14" Type="http://schemas.openxmlformats.org/officeDocument/2006/relationships/slide" Target="slides/slide9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MavenPr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2d311104f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2d311104f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2d311104fe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2d311104fe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2d311104fe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2d311104fe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2f525292f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2f525292f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2d311104fe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2d311104fe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2d311104f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22d311104f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2d311104f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22d311104f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2d311104f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2d311104f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2d311104f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2d311104f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2f7c4795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22f7c4795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2d311104f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2d311104f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2f525292f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22f525292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2d97f98fb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22d97f98fb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2d311104fe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22d311104fe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2d97f98fb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22d97f98fb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2d97f98fb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22d97f98fb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22f525292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22f525292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309f0347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2309f0347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22f525292f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22f525292f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2d311104f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2d311104f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2d311104f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2d311104f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2d311104f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2d311104f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2d311104f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2d311104f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2d311104fe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2d311104f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2d311104fe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2d311104f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2d311104fe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2d311104fe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rive.google.com/file/d/1TJwtYYj-Gnxnr-q6iW1SAw0R-wO6W1S8/view?usp=drive_link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93225" y="1128450"/>
            <a:ext cx="8880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TFM Gestión de expedientes con microservicios y CI/CD en la nube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2766000" y="3001350"/>
            <a:ext cx="49254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1"/>
                </a:solidFill>
              </a:rPr>
              <a:t>Autor</a:t>
            </a:r>
            <a:r>
              <a:rPr lang="es"/>
              <a:t>: Antonio Gat Alba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1"/>
                </a:solidFill>
              </a:rPr>
              <a:t>Tutor</a:t>
            </a:r>
            <a:r>
              <a:rPr lang="es"/>
              <a:t>: Micael Gallego Carrillo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Curso 2021/2022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25" y="64700"/>
            <a:ext cx="1575701" cy="100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3"/>
          <p:cNvSpPr txBox="1"/>
          <p:nvPr>
            <p:ph type="ctrTitle"/>
          </p:nvPr>
        </p:nvSpPr>
        <p:spPr>
          <a:xfrm>
            <a:off x="5234150" y="64700"/>
            <a:ext cx="3856200" cy="6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Universidad Rey Juan Carlos I</a:t>
            </a:r>
            <a:endParaRPr sz="1900"/>
          </a:p>
        </p:txBody>
      </p:sp>
      <p:pic>
        <p:nvPicPr>
          <p:cNvPr id="281" name="Google Shape;28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200" y="4712575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3"/>
          <p:cNvSpPr txBox="1"/>
          <p:nvPr/>
        </p:nvSpPr>
        <p:spPr>
          <a:xfrm>
            <a:off x="1197800" y="4618975"/>
            <a:ext cx="76878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</a:rPr>
              <a:t>“</a:t>
            </a:r>
            <a:r>
              <a:rPr i="1" lang="es" sz="900">
                <a:solidFill>
                  <a:schemeClr val="lt1"/>
                </a:solidFill>
              </a:rPr>
              <a:t>Gestión de expedientes con microservicios y CI/CD en cluster k8s en la nube</a:t>
            </a:r>
            <a:r>
              <a:rPr lang="es" sz="900">
                <a:solidFill>
                  <a:schemeClr val="lt1"/>
                </a:solidFill>
              </a:rPr>
              <a:t>” por </a:t>
            </a:r>
            <a:r>
              <a:rPr i="1" lang="es" sz="900">
                <a:solidFill>
                  <a:schemeClr val="lt1"/>
                </a:solidFill>
              </a:rPr>
              <a:t>Antonio Gat Alba</a:t>
            </a:r>
            <a:r>
              <a:rPr lang="es" sz="900">
                <a:solidFill>
                  <a:schemeClr val="lt1"/>
                </a:solidFill>
              </a:rPr>
              <a:t> tiene licencia Creative Commons Attribution Share-Alike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2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Arquitectura de la aplicación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64" name="Google Shape;464;p22"/>
          <p:cNvSpPr/>
          <p:nvPr/>
        </p:nvSpPr>
        <p:spPr>
          <a:xfrm>
            <a:off x="381847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OAuth2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65" name="Google Shape;465;p22"/>
          <p:cNvSpPr/>
          <p:nvPr/>
        </p:nvSpPr>
        <p:spPr>
          <a:xfrm>
            <a:off x="56521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BPM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66" name="Google Shape;466;p22"/>
          <p:cNvSpPr/>
          <p:nvPr/>
        </p:nvSpPr>
        <p:spPr>
          <a:xfrm>
            <a:off x="713065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DOCS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67" name="Google Shape;467;p22"/>
          <p:cNvSpPr/>
          <p:nvPr/>
        </p:nvSpPr>
        <p:spPr>
          <a:xfrm>
            <a:off x="19848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Files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68" name="Google Shape;468;p22"/>
          <p:cNvSpPr/>
          <p:nvPr/>
        </p:nvSpPr>
        <p:spPr>
          <a:xfrm>
            <a:off x="106380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Index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69" name="Google Shape;469;p22"/>
          <p:cNvSpPr/>
          <p:nvPr/>
        </p:nvSpPr>
        <p:spPr>
          <a:xfrm>
            <a:off x="3804600" y="693475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Front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70" name="Google Shape;470;p22"/>
          <p:cNvSpPr/>
          <p:nvPr/>
        </p:nvSpPr>
        <p:spPr>
          <a:xfrm>
            <a:off x="3804600" y="19827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Gateway</a:t>
            </a:r>
            <a:endParaRPr b="1" sz="1000">
              <a:solidFill>
                <a:schemeClr val="lt1"/>
              </a:solidFill>
            </a:endParaRPr>
          </a:p>
        </p:txBody>
      </p:sp>
      <p:cxnSp>
        <p:nvCxnSpPr>
          <p:cNvPr id="471" name="Google Shape;471;p22"/>
          <p:cNvCxnSpPr/>
          <p:nvPr/>
        </p:nvCxnSpPr>
        <p:spPr>
          <a:xfrm>
            <a:off x="4354575" y="1734125"/>
            <a:ext cx="0" cy="27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2" name="Google Shape;472;p22"/>
          <p:cNvCxnSpPr>
            <a:stCxn id="470" idx="3"/>
            <a:endCxn id="468" idx="0"/>
          </p:cNvCxnSpPr>
          <p:nvPr/>
        </p:nvCxnSpPr>
        <p:spPr>
          <a:xfrm flipH="1">
            <a:off x="2136000" y="2495550"/>
            <a:ext cx="16686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3" name="Google Shape;473;p22"/>
          <p:cNvCxnSpPr>
            <a:stCxn id="470" idx="2"/>
          </p:cNvCxnSpPr>
          <p:nvPr/>
        </p:nvCxnSpPr>
        <p:spPr>
          <a:xfrm flipH="1">
            <a:off x="2940525" y="3008400"/>
            <a:ext cx="1120500" cy="1157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4" name="Google Shape;474;p22"/>
          <p:cNvCxnSpPr/>
          <p:nvPr/>
        </p:nvCxnSpPr>
        <p:spPr>
          <a:xfrm>
            <a:off x="4354575" y="3031650"/>
            <a:ext cx="7800" cy="916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5" name="Google Shape;475;p22"/>
          <p:cNvCxnSpPr>
            <a:stCxn id="470" idx="1"/>
          </p:cNvCxnSpPr>
          <p:nvPr/>
        </p:nvCxnSpPr>
        <p:spPr>
          <a:xfrm>
            <a:off x="4620375" y="3008400"/>
            <a:ext cx="1599000" cy="940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6" name="Google Shape;476;p22"/>
          <p:cNvCxnSpPr>
            <a:endCxn id="466" idx="3"/>
          </p:cNvCxnSpPr>
          <p:nvPr/>
        </p:nvCxnSpPr>
        <p:spPr>
          <a:xfrm>
            <a:off x="4876750" y="2495650"/>
            <a:ext cx="22539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7" name="Google Shape;477;p22"/>
          <p:cNvCxnSpPr>
            <a:stCxn id="468" idx="0"/>
            <a:endCxn id="464" idx="4"/>
          </p:cNvCxnSpPr>
          <p:nvPr/>
        </p:nvCxnSpPr>
        <p:spPr>
          <a:xfrm>
            <a:off x="2136000" y="3221950"/>
            <a:ext cx="19389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8" name="Google Shape;478;p22"/>
          <p:cNvCxnSpPr>
            <a:stCxn id="467" idx="0"/>
            <a:endCxn id="464" idx="3"/>
          </p:cNvCxnSpPr>
          <p:nvPr/>
        </p:nvCxnSpPr>
        <p:spPr>
          <a:xfrm>
            <a:off x="30570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9" name="Google Shape;479;p22"/>
          <p:cNvCxnSpPr>
            <a:stCxn id="466" idx="3"/>
            <a:endCxn id="464" idx="5"/>
          </p:cNvCxnSpPr>
          <p:nvPr/>
        </p:nvCxnSpPr>
        <p:spPr>
          <a:xfrm flipH="1">
            <a:off x="4634350" y="3221950"/>
            <a:ext cx="24963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0" name="Google Shape;480;p22"/>
          <p:cNvCxnSpPr>
            <a:stCxn id="465" idx="3"/>
            <a:endCxn id="464" idx="0"/>
          </p:cNvCxnSpPr>
          <p:nvPr/>
        </p:nvCxnSpPr>
        <p:spPr>
          <a:xfrm rot="10800000">
            <a:off x="48907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1" name="Google Shape;481;p22"/>
          <p:cNvSpPr txBox="1"/>
          <p:nvPr/>
        </p:nvSpPr>
        <p:spPr>
          <a:xfrm>
            <a:off x="5252250" y="784725"/>
            <a:ext cx="2496300" cy="1031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MVC  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Thymeleaf 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Todas las acciones de usuario son canalizadas hacía el “Gateway” y hacía OAuth2 para la autenticación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82" name="Google Shape;482;p22"/>
          <p:cNvCxnSpPr>
            <a:stCxn id="469" idx="0"/>
            <a:endCxn id="481" idx="1"/>
          </p:cNvCxnSpPr>
          <p:nvPr/>
        </p:nvCxnSpPr>
        <p:spPr>
          <a:xfrm>
            <a:off x="4876800" y="1206325"/>
            <a:ext cx="375600" cy="94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83" name="Google Shape;483;p22"/>
          <p:cNvSpPr txBox="1"/>
          <p:nvPr/>
        </p:nvSpPr>
        <p:spPr>
          <a:xfrm>
            <a:off x="697450" y="987475"/>
            <a:ext cx="2496300" cy="692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Cloud Apigateway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Programación reactiva (Mono)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Composición de DTO complejos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84" name="Google Shape;484;p22"/>
          <p:cNvCxnSpPr>
            <a:stCxn id="470" idx="4"/>
            <a:endCxn id="483" idx="2"/>
          </p:cNvCxnSpPr>
          <p:nvPr/>
        </p:nvCxnSpPr>
        <p:spPr>
          <a:xfrm rot="10800000">
            <a:off x="1945725" y="1680300"/>
            <a:ext cx="2115300" cy="302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85" name="Google Shape;485;p22"/>
          <p:cNvSpPr txBox="1"/>
          <p:nvPr/>
        </p:nvSpPr>
        <p:spPr>
          <a:xfrm>
            <a:off x="3057025" y="3082300"/>
            <a:ext cx="3018900" cy="692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Estándar que permite a una aplicación acceder a recursos de otras aplicaciones en nombre de un usuario (SSO)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86" name="Google Shape;486;p22"/>
          <p:cNvCxnSpPr>
            <a:stCxn id="464" idx="4"/>
            <a:endCxn id="485" idx="2"/>
          </p:cNvCxnSpPr>
          <p:nvPr/>
        </p:nvCxnSpPr>
        <p:spPr>
          <a:xfrm flipH="1" rot="10800000">
            <a:off x="4074900" y="3775100"/>
            <a:ext cx="491700" cy="182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22"/>
          <p:cNvCxnSpPr/>
          <p:nvPr/>
        </p:nvCxnSpPr>
        <p:spPr>
          <a:xfrm rot="10800000">
            <a:off x="1945725" y="1680300"/>
            <a:ext cx="2115300" cy="302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88" name="Google Shape;488;p22"/>
          <p:cNvSpPr txBox="1"/>
          <p:nvPr/>
        </p:nvSpPr>
        <p:spPr>
          <a:xfrm>
            <a:off x="7078700" y="2001013"/>
            <a:ext cx="1429200" cy="523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boot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MySql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89" name="Google Shape;489;p22"/>
          <p:cNvCxnSpPr>
            <a:stCxn id="466" idx="4"/>
            <a:endCxn id="488" idx="2"/>
          </p:cNvCxnSpPr>
          <p:nvPr/>
        </p:nvCxnSpPr>
        <p:spPr>
          <a:xfrm flipH="1" rot="10800000">
            <a:off x="7387075" y="2524300"/>
            <a:ext cx="406200" cy="184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90" name="Google Shape;490;p22"/>
          <p:cNvSpPr txBox="1"/>
          <p:nvPr/>
        </p:nvSpPr>
        <p:spPr>
          <a:xfrm>
            <a:off x="7192250" y="4016895"/>
            <a:ext cx="1429200" cy="692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boot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MySql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Flujo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91" name="Google Shape;491;p22"/>
          <p:cNvCxnSpPr>
            <a:stCxn id="465" idx="0"/>
            <a:endCxn id="490" idx="1"/>
          </p:cNvCxnSpPr>
          <p:nvPr/>
        </p:nvCxnSpPr>
        <p:spPr>
          <a:xfrm flipH="1" rot="10800000">
            <a:off x="6724325" y="4363250"/>
            <a:ext cx="468000" cy="106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22"/>
          <p:cNvCxnSpPr/>
          <p:nvPr/>
        </p:nvCxnSpPr>
        <p:spPr>
          <a:xfrm flipH="1" rot="10800000">
            <a:off x="7387075" y="2524300"/>
            <a:ext cx="406200" cy="184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93" name="Google Shape;493;p22"/>
          <p:cNvSpPr txBox="1"/>
          <p:nvPr/>
        </p:nvSpPr>
        <p:spPr>
          <a:xfrm>
            <a:off x="212150" y="4070295"/>
            <a:ext cx="1429200" cy="6927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boot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MySql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Principal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94" name="Google Shape;494;p22"/>
          <p:cNvCxnSpPr>
            <a:stCxn id="493" idx="3"/>
            <a:endCxn id="467" idx="3"/>
          </p:cNvCxnSpPr>
          <p:nvPr/>
        </p:nvCxnSpPr>
        <p:spPr>
          <a:xfrm>
            <a:off x="1641350" y="4416645"/>
            <a:ext cx="343500" cy="53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3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Arquitectura de la aplicación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00" name="Google Shape;500;p23"/>
          <p:cNvSpPr/>
          <p:nvPr/>
        </p:nvSpPr>
        <p:spPr>
          <a:xfrm>
            <a:off x="381847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OAuth2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501" name="Google Shape;501;p23"/>
          <p:cNvSpPr/>
          <p:nvPr/>
        </p:nvSpPr>
        <p:spPr>
          <a:xfrm>
            <a:off x="56521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BPM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502" name="Google Shape;502;p23"/>
          <p:cNvSpPr/>
          <p:nvPr/>
        </p:nvSpPr>
        <p:spPr>
          <a:xfrm>
            <a:off x="713065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DOCS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503" name="Google Shape;503;p23"/>
          <p:cNvSpPr/>
          <p:nvPr/>
        </p:nvSpPr>
        <p:spPr>
          <a:xfrm>
            <a:off x="19848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Files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504" name="Google Shape;504;p23"/>
          <p:cNvSpPr/>
          <p:nvPr/>
        </p:nvSpPr>
        <p:spPr>
          <a:xfrm>
            <a:off x="106380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Index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505" name="Google Shape;505;p23"/>
          <p:cNvSpPr/>
          <p:nvPr/>
        </p:nvSpPr>
        <p:spPr>
          <a:xfrm>
            <a:off x="3804600" y="693475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Front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506" name="Google Shape;506;p23"/>
          <p:cNvSpPr/>
          <p:nvPr/>
        </p:nvSpPr>
        <p:spPr>
          <a:xfrm>
            <a:off x="3804600" y="19827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Gateway</a:t>
            </a:r>
            <a:endParaRPr b="1" sz="1000">
              <a:solidFill>
                <a:schemeClr val="lt1"/>
              </a:solidFill>
            </a:endParaRPr>
          </a:p>
        </p:txBody>
      </p:sp>
      <p:cxnSp>
        <p:nvCxnSpPr>
          <p:cNvPr id="507" name="Google Shape;507;p23"/>
          <p:cNvCxnSpPr/>
          <p:nvPr/>
        </p:nvCxnSpPr>
        <p:spPr>
          <a:xfrm>
            <a:off x="4354575" y="1734125"/>
            <a:ext cx="0" cy="27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8" name="Google Shape;508;p23"/>
          <p:cNvCxnSpPr>
            <a:stCxn id="506" idx="3"/>
            <a:endCxn id="504" idx="0"/>
          </p:cNvCxnSpPr>
          <p:nvPr/>
        </p:nvCxnSpPr>
        <p:spPr>
          <a:xfrm flipH="1">
            <a:off x="2136000" y="2495550"/>
            <a:ext cx="16686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9" name="Google Shape;509;p23"/>
          <p:cNvCxnSpPr>
            <a:stCxn id="506" idx="2"/>
          </p:cNvCxnSpPr>
          <p:nvPr/>
        </p:nvCxnSpPr>
        <p:spPr>
          <a:xfrm flipH="1">
            <a:off x="2940525" y="3008400"/>
            <a:ext cx="1120500" cy="1157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23"/>
          <p:cNvCxnSpPr/>
          <p:nvPr/>
        </p:nvCxnSpPr>
        <p:spPr>
          <a:xfrm>
            <a:off x="4354575" y="3031650"/>
            <a:ext cx="7800" cy="916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23"/>
          <p:cNvCxnSpPr>
            <a:stCxn id="506" idx="1"/>
          </p:cNvCxnSpPr>
          <p:nvPr/>
        </p:nvCxnSpPr>
        <p:spPr>
          <a:xfrm>
            <a:off x="4620375" y="3008400"/>
            <a:ext cx="1599000" cy="940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23"/>
          <p:cNvCxnSpPr>
            <a:endCxn id="502" idx="3"/>
          </p:cNvCxnSpPr>
          <p:nvPr/>
        </p:nvCxnSpPr>
        <p:spPr>
          <a:xfrm>
            <a:off x="4876750" y="2495650"/>
            <a:ext cx="22539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3" name="Google Shape;513;p23"/>
          <p:cNvCxnSpPr>
            <a:stCxn id="504" idx="0"/>
            <a:endCxn id="500" idx="4"/>
          </p:cNvCxnSpPr>
          <p:nvPr/>
        </p:nvCxnSpPr>
        <p:spPr>
          <a:xfrm>
            <a:off x="2136000" y="3221950"/>
            <a:ext cx="19389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" name="Google Shape;514;p23"/>
          <p:cNvCxnSpPr>
            <a:stCxn id="503" idx="0"/>
            <a:endCxn id="500" idx="3"/>
          </p:cNvCxnSpPr>
          <p:nvPr/>
        </p:nvCxnSpPr>
        <p:spPr>
          <a:xfrm>
            <a:off x="30570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23"/>
          <p:cNvCxnSpPr>
            <a:stCxn id="502" idx="3"/>
            <a:endCxn id="500" idx="5"/>
          </p:cNvCxnSpPr>
          <p:nvPr/>
        </p:nvCxnSpPr>
        <p:spPr>
          <a:xfrm flipH="1">
            <a:off x="4634350" y="3221950"/>
            <a:ext cx="24963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23"/>
          <p:cNvCxnSpPr>
            <a:stCxn id="501" idx="3"/>
            <a:endCxn id="500" idx="0"/>
          </p:cNvCxnSpPr>
          <p:nvPr/>
        </p:nvCxnSpPr>
        <p:spPr>
          <a:xfrm rot="10800000">
            <a:off x="48907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7" name="Google Shape;517;p23"/>
          <p:cNvSpPr txBox="1"/>
          <p:nvPr/>
        </p:nvSpPr>
        <p:spPr>
          <a:xfrm>
            <a:off x="5252250" y="784725"/>
            <a:ext cx="2496300" cy="1031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MVC  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Thymeleaf 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Todas las acciones de usuario son canalizadas hacía el “Gateway” y hacía OAuth2 para la autenticación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18" name="Google Shape;518;p23"/>
          <p:cNvCxnSpPr>
            <a:stCxn id="505" idx="0"/>
            <a:endCxn id="517" idx="1"/>
          </p:cNvCxnSpPr>
          <p:nvPr/>
        </p:nvCxnSpPr>
        <p:spPr>
          <a:xfrm>
            <a:off x="4876800" y="1206325"/>
            <a:ext cx="375600" cy="94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19" name="Google Shape;519;p23"/>
          <p:cNvSpPr txBox="1"/>
          <p:nvPr/>
        </p:nvSpPr>
        <p:spPr>
          <a:xfrm>
            <a:off x="697450" y="987475"/>
            <a:ext cx="2496300" cy="692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Cloud Apigateway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Programación reactiva (Mono)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Composición de DTO complejos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20" name="Google Shape;520;p23"/>
          <p:cNvCxnSpPr>
            <a:stCxn id="506" idx="4"/>
            <a:endCxn id="519" idx="2"/>
          </p:cNvCxnSpPr>
          <p:nvPr/>
        </p:nvCxnSpPr>
        <p:spPr>
          <a:xfrm rot="10800000">
            <a:off x="1945725" y="1680300"/>
            <a:ext cx="2115300" cy="302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21" name="Google Shape;521;p23"/>
          <p:cNvSpPr txBox="1"/>
          <p:nvPr/>
        </p:nvSpPr>
        <p:spPr>
          <a:xfrm>
            <a:off x="3057025" y="3082300"/>
            <a:ext cx="3018900" cy="692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Estándar que permite a una aplicación acceder a recursos de otras aplicaciones en nombre de un usuario (SSO)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22" name="Google Shape;522;p23"/>
          <p:cNvCxnSpPr>
            <a:stCxn id="500" idx="4"/>
            <a:endCxn id="521" idx="2"/>
          </p:cNvCxnSpPr>
          <p:nvPr/>
        </p:nvCxnSpPr>
        <p:spPr>
          <a:xfrm flipH="1" rot="10800000">
            <a:off x="4074900" y="3775100"/>
            <a:ext cx="491700" cy="182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23"/>
          <p:cNvCxnSpPr/>
          <p:nvPr/>
        </p:nvCxnSpPr>
        <p:spPr>
          <a:xfrm rot="10800000">
            <a:off x="1945725" y="1680300"/>
            <a:ext cx="2115300" cy="302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24" name="Google Shape;524;p23"/>
          <p:cNvSpPr txBox="1"/>
          <p:nvPr/>
        </p:nvSpPr>
        <p:spPr>
          <a:xfrm>
            <a:off x="7078700" y="2001013"/>
            <a:ext cx="1429200" cy="523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boot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MySql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25" name="Google Shape;525;p23"/>
          <p:cNvCxnSpPr>
            <a:stCxn id="502" idx="4"/>
            <a:endCxn id="524" idx="2"/>
          </p:cNvCxnSpPr>
          <p:nvPr/>
        </p:nvCxnSpPr>
        <p:spPr>
          <a:xfrm flipH="1" rot="10800000">
            <a:off x="7387075" y="2524300"/>
            <a:ext cx="406200" cy="184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26" name="Google Shape;526;p23"/>
          <p:cNvSpPr txBox="1"/>
          <p:nvPr/>
        </p:nvSpPr>
        <p:spPr>
          <a:xfrm>
            <a:off x="7192250" y="4016895"/>
            <a:ext cx="1429200" cy="692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boot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MySql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Flujo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27" name="Google Shape;527;p23"/>
          <p:cNvCxnSpPr>
            <a:stCxn id="501" idx="0"/>
            <a:endCxn id="526" idx="1"/>
          </p:cNvCxnSpPr>
          <p:nvPr/>
        </p:nvCxnSpPr>
        <p:spPr>
          <a:xfrm flipH="1" rot="10800000">
            <a:off x="6724325" y="4363250"/>
            <a:ext cx="468000" cy="106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23"/>
          <p:cNvCxnSpPr/>
          <p:nvPr/>
        </p:nvCxnSpPr>
        <p:spPr>
          <a:xfrm flipH="1" rot="10800000">
            <a:off x="7387075" y="2524300"/>
            <a:ext cx="406200" cy="184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29" name="Google Shape;529;p23"/>
          <p:cNvSpPr txBox="1"/>
          <p:nvPr/>
        </p:nvSpPr>
        <p:spPr>
          <a:xfrm>
            <a:off x="212150" y="4070295"/>
            <a:ext cx="1429200" cy="692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boot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MySql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Principal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30" name="Google Shape;530;p23"/>
          <p:cNvCxnSpPr>
            <a:stCxn id="529" idx="3"/>
            <a:endCxn id="503" idx="3"/>
          </p:cNvCxnSpPr>
          <p:nvPr/>
        </p:nvCxnSpPr>
        <p:spPr>
          <a:xfrm>
            <a:off x="1641350" y="4416645"/>
            <a:ext cx="343500" cy="53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31" name="Google Shape;531;p23"/>
          <p:cNvSpPr txBox="1"/>
          <p:nvPr/>
        </p:nvSpPr>
        <p:spPr>
          <a:xfrm>
            <a:off x="222975" y="1848275"/>
            <a:ext cx="1938900" cy="6927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boot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MongoDB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Consulta CQRS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32" name="Google Shape;532;p23"/>
          <p:cNvCxnSpPr>
            <a:stCxn id="531" idx="2"/>
            <a:endCxn id="504" idx="3"/>
          </p:cNvCxnSpPr>
          <p:nvPr/>
        </p:nvCxnSpPr>
        <p:spPr>
          <a:xfrm flipH="1">
            <a:off x="1063725" y="2540975"/>
            <a:ext cx="128700" cy="681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4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Arquitectura de la aplicación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38" name="Google Shape;538;p24"/>
          <p:cNvSpPr/>
          <p:nvPr/>
        </p:nvSpPr>
        <p:spPr>
          <a:xfrm>
            <a:off x="381847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OAuth2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539" name="Google Shape;539;p24"/>
          <p:cNvSpPr/>
          <p:nvPr/>
        </p:nvSpPr>
        <p:spPr>
          <a:xfrm>
            <a:off x="56521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BPM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540" name="Google Shape;540;p24"/>
          <p:cNvSpPr/>
          <p:nvPr/>
        </p:nvSpPr>
        <p:spPr>
          <a:xfrm>
            <a:off x="713065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DOCS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541" name="Google Shape;541;p24"/>
          <p:cNvSpPr/>
          <p:nvPr/>
        </p:nvSpPr>
        <p:spPr>
          <a:xfrm>
            <a:off x="19848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Files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542" name="Google Shape;542;p24"/>
          <p:cNvSpPr/>
          <p:nvPr/>
        </p:nvSpPr>
        <p:spPr>
          <a:xfrm>
            <a:off x="106380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Index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543" name="Google Shape;543;p24"/>
          <p:cNvSpPr/>
          <p:nvPr/>
        </p:nvSpPr>
        <p:spPr>
          <a:xfrm>
            <a:off x="3804600" y="693475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Front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544" name="Google Shape;544;p24"/>
          <p:cNvSpPr/>
          <p:nvPr/>
        </p:nvSpPr>
        <p:spPr>
          <a:xfrm>
            <a:off x="3804600" y="19827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Gateway</a:t>
            </a:r>
            <a:endParaRPr b="1" sz="1000">
              <a:solidFill>
                <a:schemeClr val="lt1"/>
              </a:solidFill>
            </a:endParaRPr>
          </a:p>
        </p:txBody>
      </p:sp>
      <p:cxnSp>
        <p:nvCxnSpPr>
          <p:cNvPr id="545" name="Google Shape;545;p24"/>
          <p:cNvCxnSpPr/>
          <p:nvPr/>
        </p:nvCxnSpPr>
        <p:spPr>
          <a:xfrm>
            <a:off x="4354575" y="1734125"/>
            <a:ext cx="0" cy="27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6" name="Google Shape;546;p24"/>
          <p:cNvCxnSpPr>
            <a:stCxn id="544" idx="3"/>
            <a:endCxn id="542" idx="0"/>
          </p:cNvCxnSpPr>
          <p:nvPr/>
        </p:nvCxnSpPr>
        <p:spPr>
          <a:xfrm flipH="1">
            <a:off x="2136000" y="2495550"/>
            <a:ext cx="16686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7" name="Google Shape;547;p24"/>
          <p:cNvCxnSpPr>
            <a:stCxn id="544" idx="2"/>
          </p:cNvCxnSpPr>
          <p:nvPr/>
        </p:nvCxnSpPr>
        <p:spPr>
          <a:xfrm flipH="1">
            <a:off x="2940525" y="3008400"/>
            <a:ext cx="1120500" cy="1157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24"/>
          <p:cNvCxnSpPr/>
          <p:nvPr/>
        </p:nvCxnSpPr>
        <p:spPr>
          <a:xfrm>
            <a:off x="4354575" y="3031650"/>
            <a:ext cx="7800" cy="916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24"/>
          <p:cNvCxnSpPr>
            <a:stCxn id="544" idx="1"/>
          </p:cNvCxnSpPr>
          <p:nvPr/>
        </p:nvCxnSpPr>
        <p:spPr>
          <a:xfrm>
            <a:off x="4620375" y="3008400"/>
            <a:ext cx="1599000" cy="940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0" name="Google Shape;550;p24"/>
          <p:cNvCxnSpPr>
            <a:endCxn id="540" idx="3"/>
          </p:cNvCxnSpPr>
          <p:nvPr/>
        </p:nvCxnSpPr>
        <p:spPr>
          <a:xfrm>
            <a:off x="4876750" y="2495650"/>
            <a:ext cx="22539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24"/>
          <p:cNvCxnSpPr>
            <a:stCxn id="542" idx="0"/>
            <a:endCxn id="538" idx="4"/>
          </p:cNvCxnSpPr>
          <p:nvPr/>
        </p:nvCxnSpPr>
        <p:spPr>
          <a:xfrm>
            <a:off x="2136000" y="3221950"/>
            <a:ext cx="19389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Google Shape;552;p24"/>
          <p:cNvCxnSpPr>
            <a:stCxn id="541" idx="0"/>
            <a:endCxn id="538" idx="3"/>
          </p:cNvCxnSpPr>
          <p:nvPr/>
        </p:nvCxnSpPr>
        <p:spPr>
          <a:xfrm>
            <a:off x="30570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3" name="Google Shape;553;p24"/>
          <p:cNvCxnSpPr>
            <a:stCxn id="540" idx="3"/>
            <a:endCxn id="538" idx="5"/>
          </p:cNvCxnSpPr>
          <p:nvPr/>
        </p:nvCxnSpPr>
        <p:spPr>
          <a:xfrm flipH="1">
            <a:off x="4634350" y="3221950"/>
            <a:ext cx="24963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4" name="Google Shape;554;p24"/>
          <p:cNvCxnSpPr>
            <a:stCxn id="539" idx="3"/>
            <a:endCxn id="538" idx="0"/>
          </p:cNvCxnSpPr>
          <p:nvPr/>
        </p:nvCxnSpPr>
        <p:spPr>
          <a:xfrm rot="10800000">
            <a:off x="48907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5" name="Google Shape;555;p24"/>
          <p:cNvSpPr/>
          <p:nvPr/>
        </p:nvSpPr>
        <p:spPr>
          <a:xfrm>
            <a:off x="6010150" y="903325"/>
            <a:ext cx="1120500" cy="606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Ingress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56" name="Google Shape;556;p24"/>
          <p:cNvSpPr/>
          <p:nvPr/>
        </p:nvSpPr>
        <p:spPr>
          <a:xfrm>
            <a:off x="389700" y="903325"/>
            <a:ext cx="1120500" cy="606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Eventuate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57" name="Google Shape;557;p24"/>
          <p:cNvSpPr/>
          <p:nvPr/>
        </p:nvSpPr>
        <p:spPr>
          <a:xfrm>
            <a:off x="427325" y="1934388"/>
            <a:ext cx="1042525" cy="349650"/>
          </a:xfrm>
          <a:prstGeom prst="flowChartMagneticDrum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Kafka</a:t>
            </a:r>
            <a:endParaRPr sz="1000"/>
          </a:p>
        </p:txBody>
      </p:sp>
      <p:cxnSp>
        <p:nvCxnSpPr>
          <p:cNvPr id="558" name="Google Shape;558;p24"/>
          <p:cNvCxnSpPr/>
          <p:nvPr/>
        </p:nvCxnSpPr>
        <p:spPr>
          <a:xfrm flipH="1" rot="10800000">
            <a:off x="955675" y="5081325"/>
            <a:ext cx="7000500" cy="7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p24"/>
          <p:cNvCxnSpPr>
            <a:stCxn id="557" idx="2"/>
          </p:cNvCxnSpPr>
          <p:nvPr/>
        </p:nvCxnSpPr>
        <p:spPr>
          <a:xfrm flipH="1">
            <a:off x="947988" y="2284038"/>
            <a:ext cx="600" cy="2805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24"/>
          <p:cNvCxnSpPr>
            <a:stCxn id="556" idx="2"/>
            <a:endCxn id="557" idx="0"/>
          </p:cNvCxnSpPr>
          <p:nvPr/>
        </p:nvCxnSpPr>
        <p:spPr>
          <a:xfrm flipH="1">
            <a:off x="948450" y="1509325"/>
            <a:ext cx="1500" cy="42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24"/>
          <p:cNvCxnSpPr/>
          <p:nvPr/>
        </p:nvCxnSpPr>
        <p:spPr>
          <a:xfrm>
            <a:off x="7948350" y="3752725"/>
            <a:ext cx="0" cy="1313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" name="Google Shape;562;p24"/>
          <p:cNvCxnSpPr>
            <a:stCxn id="541" idx="3"/>
          </p:cNvCxnSpPr>
          <p:nvPr/>
        </p:nvCxnSpPr>
        <p:spPr>
          <a:xfrm flipH="1">
            <a:off x="1616125" y="4470050"/>
            <a:ext cx="368700" cy="6192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24"/>
          <p:cNvCxnSpPr>
            <a:stCxn id="539" idx="0"/>
          </p:cNvCxnSpPr>
          <p:nvPr/>
        </p:nvCxnSpPr>
        <p:spPr>
          <a:xfrm>
            <a:off x="6724325" y="4470050"/>
            <a:ext cx="384900" cy="6114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Google Shape;564;p24"/>
          <p:cNvCxnSpPr>
            <a:stCxn id="542" idx="2"/>
          </p:cNvCxnSpPr>
          <p:nvPr/>
        </p:nvCxnSpPr>
        <p:spPr>
          <a:xfrm rot="5400000">
            <a:off x="1000725" y="3666400"/>
            <a:ext cx="251100" cy="3879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" name="Google Shape;565;p24"/>
          <p:cNvCxnSpPr>
            <a:stCxn id="555" idx="1"/>
            <a:endCxn id="543" idx="0"/>
          </p:cNvCxnSpPr>
          <p:nvPr/>
        </p:nvCxnSpPr>
        <p:spPr>
          <a:xfrm rot="10800000">
            <a:off x="4876750" y="1206325"/>
            <a:ext cx="1133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6" name="Google Shape;566;p24"/>
          <p:cNvSpPr txBox="1"/>
          <p:nvPr/>
        </p:nvSpPr>
        <p:spPr>
          <a:xfrm>
            <a:off x="1939950" y="746075"/>
            <a:ext cx="1668600" cy="692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Implementación: 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CQRS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Orquestador SAGA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67" name="Google Shape;567;p24"/>
          <p:cNvCxnSpPr>
            <a:stCxn id="566" idx="1"/>
            <a:endCxn id="556" idx="3"/>
          </p:cNvCxnSpPr>
          <p:nvPr/>
        </p:nvCxnSpPr>
        <p:spPr>
          <a:xfrm flipH="1">
            <a:off x="1510050" y="1092425"/>
            <a:ext cx="429900" cy="114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68" name="Google Shape;568;p24"/>
          <p:cNvSpPr txBox="1"/>
          <p:nvPr/>
        </p:nvSpPr>
        <p:spPr>
          <a:xfrm>
            <a:off x="7531100" y="669875"/>
            <a:ext cx="1299900" cy="523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Acceso desde fuera del clúster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69" name="Google Shape;569;p24"/>
          <p:cNvCxnSpPr>
            <a:stCxn id="568" idx="1"/>
            <a:endCxn id="555" idx="3"/>
          </p:cNvCxnSpPr>
          <p:nvPr/>
        </p:nvCxnSpPr>
        <p:spPr>
          <a:xfrm flipH="1">
            <a:off x="7130600" y="931475"/>
            <a:ext cx="400500" cy="274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70" name="Google Shape;570;p24"/>
          <p:cNvSpPr/>
          <p:nvPr/>
        </p:nvSpPr>
        <p:spPr>
          <a:xfrm>
            <a:off x="847175" y="366050"/>
            <a:ext cx="295200" cy="279600"/>
          </a:xfrm>
          <a:prstGeom prst="can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4"/>
          <p:cNvSpPr txBox="1"/>
          <p:nvPr/>
        </p:nvSpPr>
        <p:spPr>
          <a:xfrm>
            <a:off x="789150" y="108225"/>
            <a:ext cx="474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MySql</a:t>
            </a:r>
            <a:endParaRPr sz="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2" name="Google Shape;572;p24"/>
          <p:cNvSpPr/>
          <p:nvPr/>
        </p:nvSpPr>
        <p:spPr>
          <a:xfrm>
            <a:off x="1396738" y="4091538"/>
            <a:ext cx="295200" cy="279600"/>
          </a:xfrm>
          <a:prstGeom prst="can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4"/>
          <p:cNvSpPr txBox="1"/>
          <p:nvPr/>
        </p:nvSpPr>
        <p:spPr>
          <a:xfrm>
            <a:off x="1338713" y="3833713"/>
            <a:ext cx="474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MySql</a:t>
            </a:r>
            <a:endParaRPr sz="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74" name="Google Shape;574;p24"/>
          <p:cNvCxnSpPr>
            <a:stCxn id="556" idx="0"/>
            <a:endCxn id="570" idx="3"/>
          </p:cNvCxnSpPr>
          <p:nvPr/>
        </p:nvCxnSpPr>
        <p:spPr>
          <a:xfrm flipH="1" rot="10800000">
            <a:off x="949950" y="645625"/>
            <a:ext cx="44700" cy="257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5" name="Google Shape;575;p24"/>
          <p:cNvCxnSpPr>
            <a:endCxn id="572" idx="4"/>
          </p:cNvCxnSpPr>
          <p:nvPr/>
        </p:nvCxnSpPr>
        <p:spPr>
          <a:xfrm flipH="1">
            <a:off x="1691938" y="4226838"/>
            <a:ext cx="421200" cy="4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6" name="Google Shape;576;p24"/>
          <p:cNvSpPr/>
          <p:nvPr/>
        </p:nvSpPr>
        <p:spPr>
          <a:xfrm>
            <a:off x="3301738" y="3939138"/>
            <a:ext cx="295200" cy="279600"/>
          </a:xfrm>
          <a:prstGeom prst="can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4"/>
          <p:cNvSpPr txBox="1"/>
          <p:nvPr/>
        </p:nvSpPr>
        <p:spPr>
          <a:xfrm>
            <a:off x="3243713" y="3681313"/>
            <a:ext cx="474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MySql</a:t>
            </a:r>
            <a:endParaRPr sz="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78" name="Google Shape;578;p24"/>
          <p:cNvCxnSpPr>
            <a:endCxn id="576" idx="4"/>
          </p:cNvCxnSpPr>
          <p:nvPr/>
        </p:nvCxnSpPr>
        <p:spPr>
          <a:xfrm rot="10800000">
            <a:off x="3596938" y="4078938"/>
            <a:ext cx="292800" cy="238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9" name="Google Shape;579;p24"/>
          <p:cNvSpPr/>
          <p:nvPr/>
        </p:nvSpPr>
        <p:spPr>
          <a:xfrm>
            <a:off x="6883138" y="4015338"/>
            <a:ext cx="295200" cy="279600"/>
          </a:xfrm>
          <a:prstGeom prst="can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4"/>
          <p:cNvSpPr txBox="1"/>
          <p:nvPr/>
        </p:nvSpPr>
        <p:spPr>
          <a:xfrm>
            <a:off x="6825113" y="3757513"/>
            <a:ext cx="474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MySql</a:t>
            </a:r>
            <a:endParaRPr sz="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81" name="Google Shape;581;p24"/>
          <p:cNvCxnSpPr>
            <a:endCxn id="579" idx="2"/>
          </p:cNvCxnSpPr>
          <p:nvPr/>
        </p:nvCxnSpPr>
        <p:spPr>
          <a:xfrm flipH="1" rot="10800000">
            <a:off x="6611938" y="4155138"/>
            <a:ext cx="271200" cy="102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2" name="Google Shape;582;p24"/>
          <p:cNvSpPr/>
          <p:nvPr/>
        </p:nvSpPr>
        <p:spPr>
          <a:xfrm>
            <a:off x="8372663" y="2511350"/>
            <a:ext cx="295200" cy="279600"/>
          </a:xfrm>
          <a:prstGeom prst="can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4"/>
          <p:cNvSpPr txBox="1"/>
          <p:nvPr/>
        </p:nvSpPr>
        <p:spPr>
          <a:xfrm>
            <a:off x="8314638" y="2253525"/>
            <a:ext cx="474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MySql</a:t>
            </a:r>
            <a:endParaRPr sz="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84" name="Google Shape;584;p24"/>
          <p:cNvCxnSpPr>
            <a:stCxn id="540" idx="0"/>
            <a:endCxn id="582" idx="3"/>
          </p:cNvCxnSpPr>
          <p:nvPr/>
        </p:nvCxnSpPr>
        <p:spPr>
          <a:xfrm flipH="1" rot="10800000">
            <a:off x="8202850" y="2790850"/>
            <a:ext cx="317400" cy="431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5" name="Google Shape;585;p24"/>
          <p:cNvSpPr/>
          <p:nvPr/>
        </p:nvSpPr>
        <p:spPr>
          <a:xfrm>
            <a:off x="2111600" y="2101888"/>
            <a:ext cx="295200" cy="279600"/>
          </a:xfrm>
          <a:prstGeom prst="can">
            <a:avLst>
              <a:gd fmla="val 25000" name="adj"/>
            </a:avLst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4"/>
          <p:cNvSpPr txBox="1"/>
          <p:nvPr/>
        </p:nvSpPr>
        <p:spPr>
          <a:xfrm>
            <a:off x="1984825" y="1844075"/>
            <a:ext cx="702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mongodb</a:t>
            </a:r>
            <a:endParaRPr sz="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87" name="Google Shape;587;p24"/>
          <p:cNvCxnSpPr>
            <a:stCxn id="542" idx="5"/>
            <a:endCxn id="585" idx="3"/>
          </p:cNvCxnSpPr>
          <p:nvPr/>
        </p:nvCxnSpPr>
        <p:spPr>
          <a:xfrm flipH="1" rot="10800000">
            <a:off x="1879575" y="2381500"/>
            <a:ext cx="379500" cy="327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5"/>
          <p:cNvSpPr txBox="1"/>
          <p:nvPr>
            <p:ph type="ctrTitle"/>
          </p:nvPr>
        </p:nvSpPr>
        <p:spPr>
          <a:xfrm>
            <a:off x="126750" y="108775"/>
            <a:ext cx="8890500" cy="49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Casos de uso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6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Casos de uso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98" name="Google Shape;598;p26"/>
          <p:cNvSpPr txBox="1"/>
          <p:nvPr>
            <p:ph idx="1" type="subTitle"/>
          </p:nvPr>
        </p:nvSpPr>
        <p:spPr>
          <a:xfrm>
            <a:off x="106725" y="730350"/>
            <a:ext cx="8952600" cy="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Los usuarios pueden </a:t>
            </a:r>
            <a:r>
              <a:rPr b="1" lang="es" sz="1900">
                <a:solidFill>
                  <a:schemeClr val="accent1"/>
                </a:solidFill>
              </a:rPr>
              <a:t>autenticarse</a:t>
            </a:r>
            <a:r>
              <a:rPr lang="es" sz="1900"/>
              <a:t> en la aplicación.</a:t>
            </a:r>
            <a:endParaRPr/>
          </a:p>
        </p:txBody>
      </p:sp>
      <p:pic>
        <p:nvPicPr>
          <p:cNvPr id="599" name="Google Shape;5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075" y="1608329"/>
            <a:ext cx="5762574" cy="19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7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Casos de uso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05" name="Google Shape;605;p27"/>
          <p:cNvSpPr txBox="1"/>
          <p:nvPr>
            <p:ph idx="1" type="subTitle"/>
          </p:nvPr>
        </p:nvSpPr>
        <p:spPr>
          <a:xfrm>
            <a:off x="106725" y="730350"/>
            <a:ext cx="8952600" cy="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900"/>
              <a:t>Los usuarios pueden </a:t>
            </a:r>
            <a:r>
              <a:rPr b="1" lang="es" sz="1900">
                <a:solidFill>
                  <a:schemeClr val="accent1"/>
                </a:solidFill>
              </a:rPr>
              <a:t>visualizar todos los expedientes</a:t>
            </a:r>
            <a:r>
              <a:rPr lang="es" sz="1900"/>
              <a:t> creados en la aplicación.</a:t>
            </a:r>
            <a:endParaRPr/>
          </a:p>
        </p:txBody>
      </p:sp>
      <p:pic>
        <p:nvPicPr>
          <p:cNvPr id="606" name="Google Shape;6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625" y="1258650"/>
            <a:ext cx="6358496" cy="358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8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Casos de uso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12" name="Google Shape;612;p28"/>
          <p:cNvSpPr txBox="1"/>
          <p:nvPr>
            <p:ph idx="1" type="subTitle"/>
          </p:nvPr>
        </p:nvSpPr>
        <p:spPr>
          <a:xfrm>
            <a:off x="106725" y="730350"/>
            <a:ext cx="8952600" cy="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Los usuarios pueden </a:t>
            </a:r>
            <a:r>
              <a:rPr b="1" lang="es" sz="1900">
                <a:solidFill>
                  <a:schemeClr val="accent1"/>
                </a:solidFill>
              </a:rPr>
              <a:t>crear</a:t>
            </a:r>
            <a:r>
              <a:rPr lang="es" sz="1900"/>
              <a:t> expedientes.</a:t>
            </a:r>
            <a:endParaRPr/>
          </a:p>
        </p:txBody>
      </p:sp>
      <p:pic>
        <p:nvPicPr>
          <p:cNvPr id="613" name="Google Shape;6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525" y="1297475"/>
            <a:ext cx="6957675" cy="333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9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Casos de uso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19" name="Google Shape;619;p29"/>
          <p:cNvSpPr txBox="1"/>
          <p:nvPr>
            <p:ph idx="1" type="subTitle"/>
          </p:nvPr>
        </p:nvSpPr>
        <p:spPr>
          <a:xfrm>
            <a:off x="106725" y="730350"/>
            <a:ext cx="4189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900"/>
              <a:t>Los usuarios pueden </a:t>
            </a:r>
            <a:r>
              <a:rPr b="1" lang="es" sz="1900">
                <a:solidFill>
                  <a:schemeClr val="accent1"/>
                </a:solidFill>
              </a:rPr>
              <a:t>ver el detalle</a:t>
            </a:r>
            <a:r>
              <a:rPr lang="es" sz="1900"/>
              <a:t> de un expediente y </a:t>
            </a:r>
            <a:r>
              <a:rPr b="1" lang="es" sz="1900">
                <a:solidFill>
                  <a:schemeClr val="accent1"/>
                </a:solidFill>
              </a:rPr>
              <a:t>editarlo</a:t>
            </a:r>
            <a:r>
              <a:rPr lang="es" sz="1900"/>
              <a:t>.</a:t>
            </a:r>
            <a:endParaRPr/>
          </a:p>
        </p:txBody>
      </p:sp>
      <p:pic>
        <p:nvPicPr>
          <p:cNvPr id="620" name="Google Shape;6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975" y="739600"/>
            <a:ext cx="4242149" cy="429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0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Casos de uso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26" name="Google Shape;626;p30"/>
          <p:cNvSpPr txBox="1"/>
          <p:nvPr>
            <p:ph idx="1" type="subTitle"/>
          </p:nvPr>
        </p:nvSpPr>
        <p:spPr>
          <a:xfrm>
            <a:off x="106725" y="730350"/>
            <a:ext cx="8952600" cy="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Los usuarios pueden </a:t>
            </a:r>
            <a:r>
              <a:rPr b="1" lang="es" sz="1900">
                <a:solidFill>
                  <a:schemeClr val="accent1"/>
                </a:solidFill>
              </a:rPr>
              <a:t>tramitar</a:t>
            </a:r>
            <a:r>
              <a:rPr lang="es" sz="1900"/>
              <a:t> un expediente a su siguiente fase.</a:t>
            </a:r>
            <a:endParaRPr/>
          </a:p>
        </p:txBody>
      </p:sp>
      <p:pic>
        <p:nvPicPr>
          <p:cNvPr id="627" name="Google Shape;6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475" y="1258650"/>
            <a:ext cx="5941197" cy="35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1"/>
          <p:cNvSpPr txBox="1"/>
          <p:nvPr>
            <p:ph type="ctrTitle"/>
          </p:nvPr>
        </p:nvSpPr>
        <p:spPr>
          <a:xfrm>
            <a:off x="126750" y="108775"/>
            <a:ext cx="8890500" cy="49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Despliegues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Objetivos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8" name="Google Shape;288;p14"/>
          <p:cNvSpPr txBox="1"/>
          <p:nvPr>
            <p:ph idx="1" type="subTitle"/>
          </p:nvPr>
        </p:nvSpPr>
        <p:spPr>
          <a:xfrm>
            <a:off x="106725" y="730350"/>
            <a:ext cx="8952600" cy="43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Implementar un sistema de microservicios </a:t>
            </a:r>
            <a:r>
              <a:rPr b="1" lang="es" sz="1900">
                <a:solidFill>
                  <a:schemeClr val="accent1"/>
                </a:solidFill>
              </a:rPr>
              <a:t>independientes</a:t>
            </a:r>
            <a:r>
              <a:rPr lang="es" sz="1900"/>
              <a:t> y </a:t>
            </a:r>
            <a:r>
              <a:rPr lang="es" sz="1900"/>
              <a:t>reusables</a:t>
            </a:r>
            <a:r>
              <a:rPr lang="es" sz="1900"/>
              <a:t>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Que el sistema pueda ser desplegado mediante: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s" sz="1900"/>
              <a:t>docker-compose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s" sz="1900"/>
              <a:t>clúster </a:t>
            </a:r>
            <a:r>
              <a:rPr b="1" lang="es" sz="1900">
                <a:solidFill>
                  <a:schemeClr val="accent1"/>
                </a:solidFill>
              </a:rPr>
              <a:t>k8s</a:t>
            </a:r>
            <a:endParaRPr b="1" sz="1900">
              <a:solidFill>
                <a:schemeClr val="accen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Que disponga de una batería de </a:t>
            </a:r>
            <a:r>
              <a:rPr b="1" lang="es" sz="1900">
                <a:solidFill>
                  <a:schemeClr val="accent1"/>
                </a:solidFill>
              </a:rPr>
              <a:t>tests</a:t>
            </a:r>
            <a:r>
              <a:rPr lang="es" sz="1900"/>
              <a:t> con un alto nivel de </a:t>
            </a:r>
            <a:r>
              <a:rPr b="1" lang="es" sz="1900">
                <a:solidFill>
                  <a:schemeClr val="accent1"/>
                </a:solidFill>
              </a:rPr>
              <a:t>cobertura</a:t>
            </a:r>
            <a:endParaRPr b="1" sz="1900">
              <a:solidFill>
                <a:schemeClr val="accen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Proporcionar un mecanismo automatizado de </a:t>
            </a:r>
            <a:r>
              <a:rPr b="1" lang="es" sz="1900">
                <a:solidFill>
                  <a:schemeClr val="accent1"/>
                </a:solidFill>
              </a:rPr>
              <a:t>CI/CD</a:t>
            </a:r>
            <a:r>
              <a:rPr lang="es" sz="1900"/>
              <a:t> que asegure la calidad y el despliegue en entornos productivos.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Trabajar con distintos tipos de bases de datos: relacional, NoSQL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Uso de mensajería mediante Kafka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Implementar arquitecturas: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</a:pPr>
            <a:r>
              <a:rPr b="1" lang="es" sz="1900">
                <a:solidFill>
                  <a:schemeClr val="accent1"/>
                </a:solidFill>
              </a:rPr>
              <a:t>Hexagonal</a:t>
            </a:r>
            <a:endParaRPr b="1" sz="1900">
              <a:solidFill>
                <a:schemeClr val="accent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</a:pPr>
            <a:r>
              <a:rPr b="1" lang="es" sz="1900">
                <a:solidFill>
                  <a:schemeClr val="accent1"/>
                </a:solidFill>
              </a:rPr>
              <a:t>DDD</a:t>
            </a:r>
            <a:endParaRPr b="1" sz="1900">
              <a:solidFill>
                <a:schemeClr val="accen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Patrones </a:t>
            </a:r>
            <a:r>
              <a:rPr b="1" lang="es" sz="1900">
                <a:solidFill>
                  <a:schemeClr val="accent1"/>
                </a:solidFill>
              </a:rPr>
              <a:t>SAGA</a:t>
            </a:r>
            <a:r>
              <a:rPr lang="es" sz="1900"/>
              <a:t> y </a:t>
            </a:r>
            <a:r>
              <a:rPr b="1" lang="es" sz="1900">
                <a:solidFill>
                  <a:schemeClr val="accent1"/>
                </a:solidFill>
              </a:rPr>
              <a:t>CQRS</a:t>
            </a:r>
            <a:endParaRPr b="1" sz="19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2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Okteto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38" name="Google Shape;638;p32"/>
          <p:cNvSpPr txBox="1"/>
          <p:nvPr>
            <p:ph idx="1" type="subTitle"/>
          </p:nvPr>
        </p:nvSpPr>
        <p:spPr>
          <a:xfrm>
            <a:off x="1876475" y="730350"/>
            <a:ext cx="6249900" cy="42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Okteto es un proyecto de código abierto que ofrece una distribución de Kubernetes en cloud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Disponibles 5 namespaces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10 pods máximos por namespace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1 Gb de RAM por pod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1 CPU por pod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3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Entornos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44" name="Google Shape;644;p33"/>
          <p:cNvSpPr txBox="1"/>
          <p:nvPr>
            <p:ph idx="1" type="subTitle"/>
          </p:nvPr>
        </p:nvSpPr>
        <p:spPr>
          <a:xfrm>
            <a:off x="946025" y="654150"/>
            <a:ext cx="29904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9900"/>
                </a:solidFill>
              </a:rPr>
              <a:t>Preproducción</a:t>
            </a:r>
            <a:endParaRPr sz="1900">
              <a:solidFill>
                <a:srgbClr val="FF9900"/>
              </a:solidFill>
            </a:endParaRPr>
          </a:p>
        </p:txBody>
      </p:sp>
      <p:sp>
        <p:nvSpPr>
          <p:cNvPr id="645" name="Google Shape;645;p33"/>
          <p:cNvSpPr txBox="1"/>
          <p:nvPr>
            <p:ph idx="1" type="subTitle"/>
          </p:nvPr>
        </p:nvSpPr>
        <p:spPr>
          <a:xfrm>
            <a:off x="5069450" y="654150"/>
            <a:ext cx="29904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980000"/>
                </a:solidFill>
              </a:rPr>
              <a:t>P</a:t>
            </a:r>
            <a:r>
              <a:rPr lang="es" sz="1900">
                <a:solidFill>
                  <a:srgbClr val="980000"/>
                </a:solidFill>
              </a:rPr>
              <a:t>roducción</a:t>
            </a:r>
            <a:endParaRPr sz="1900">
              <a:solidFill>
                <a:srgbClr val="980000"/>
              </a:solidFill>
            </a:endParaRPr>
          </a:p>
        </p:txBody>
      </p:sp>
      <p:sp>
        <p:nvSpPr>
          <p:cNvPr id="646" name="Google Shape;646;p33"/>
          <p:cNvSpPr/>
          <p:nvPr/>
        </p:nvSpPr>
        <p:spPr>
          <a:xfrm>
            <a:off x="946025" y="1257700"/>
            <a:ext cx="2990400" cy="1614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tfm-</a:t>
            </a:r>
            <a:r>
              <a:rPr b="1" lang="es">
                <a:solidFill>
                  <a:schemeClr val="accent1"/>
                </a:solidFill>
              </a:rPr>
              <a:t>pre</a:t>
            </a:r>
            <a:r>
              <a:rPr lang="es">
                <a:solidFill>
                  <a:schemeClr val="lt1"/>
                </a:solidFill>
              </a:rPr>
              <a:t>-</a:t>
            </a:r>
            <a:r>
              <a:rPr b="1" lang="es">
                <a:solidFill>
                  <a:schemeClr val="accent1"/>
                </a:solidFill>
              </a:rPr>
              <a:t>svc</a:t>
            </a:r>
            <a:r>
              <a:rPr lang="es">
                <a:solidFill>
                  <a:schemeClr val="lt1"/>
                </a:solidFill>
              </a:rPr>
              <a:t>-agat-prog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47" name="Google Shape;64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875" y="1716075"/>
            <a:ext cx="862800" cy="48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0450" y="1716075"/>
            <a:ext cx="965753" cy="48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5400" y="2266950"/>
            <a:ext cx="606450" cy="52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65250" y="2266950"/>
            <a:ext cx="912525" cy="528300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33"/>
          <p:cNvSpPr/>
          <p:nvPr/>
        </p:nvSpPr>
        <p:spPr>
          <a:xfrm>
            <a:off x="5069450" y="1257700"/>
            <a:ext cx="2990400" cy="1614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tfm-</a:t>
            </a:r>
            <a:r>
              <a:rPr b="1" lang="es">
                <a:solidFill>
                  <a:schemeClr val="accent1"/>
                </a:solidFill>
              </a:rPr>
              <a:t>prod</a:t>
            </a:r>
            <a:r>
              <a:rPr lang="es">
                <a:solidFill>
                  <a:schemeClr val="lt1"/>
                </a:solidFill>
              </a:rPr>
              <a:t>-</a:t>
            </a:r>
            <a:r>
              <a:rPr b="1" lang="es">
                <a:solidFill>
                  <a:schemeClr val="accent1"/>
                </a:solidFill>
              </a:rPr>
              <a:t>svc</a:t>
            </a:r>
            <a:r>
              <a:rPr lang="es">
                <a:solidFill>
                  <a:schemeClr val="lt1"/>
                </a:solidFill>
              </a:rPr>
              <a:t>-agat-prog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52" name="Google Shape;65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4300" y="1716075"/>
            <a:ext cx="862800" cy="48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3875" y="1716075"/>
            <a:ext cx="965753" cy="48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8825" y="2266950"/>
            <a:ext cx="606450" cy="52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8675" y="2266950"/>
            <a:ext cx="912525" cy="528300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33"/>
          <p:cNvSpPr/>
          <p:nvPr/>
        </p:nvSpPr>
        <p:spPr>
          <a:xfrm>
            <a:off x="946025" y="3249200"/>
            <a:ext cx="2990400" cy="1614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tfm-</a:t>
            </a:r>
            <a:r>
              <a:rPr b="1" lang="es">
                <a:solidFill>
                  <a:schemeClr val="accent1"/>
                </a:solidFill>
              </a:rPr>
              <a:t>pre</a:t>
            </a:r>
            <a:r>
              <a:rPr lang="es">
                <a:solidFill>
                  <a:schemeClr val="lt1"/>
                </a:solidFill>
              </a:rPr>
              <a:t>-agat-prog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7" name="Google Shape;657;p33"/>
          <p:cNvSpPr txBox="1"/>
          <p:nvPr/>
        </p:nvSpPr>
        <p:spPr>
          <a:xfrm>
            <a:off x="1037475" y="3685675"/>
            <a:ext cx="1270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Ingress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BPM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DOCS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Files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Index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58" name="Google Shape;658;p33"/>
          <p:cNvSpPr txBox="1"/>
          <p:nvPr/>
        </p:nvSpPr>
        <p:spPr>
          <a:xfrm>
            <a:off x="2558000" y="3685675"/>
            <a:ext cx="1270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OAuth2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Gateway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Front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Eventuate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659" name="Google Shape;659;p33"/>
          <p:cNvCxnSpPr/>
          <p:nvPr/>
        </p:nvCxnSpPr>
        <p:spPr>
          <a:xfrm>
            <a:off x="4463175" y="874700"/>
            <a:ext cx="15000" cy="4074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0" name="Google Shape;660;p33"/>
          <p:cNvSpPr/>
          <p:nvPr/>
        </p:nvSpPr>
        <p:spPr>
          <a:xfrm>
            <a:off x="5069450" y="3249200"/>
            <a:ext cx="2990400" cy="1614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tfm-</a:t>
            </a:r>
            <a:r>
              <a:rPr b="1" lang="es">
                <a:solidFill>
                  <a:schemeClr val="accent1"/>
                </a:solidFill>
              </a:rPr>
              <a:t>prod</a:t>
            </a:r>
            <a:r>
              <a:rPr lang="es">
                <a:solidFill>
                  <a:schemeClr val="lt1"/>
                </a:solidFill>
              </a:rPr>
              <a:t>-agat-prog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1" name="Google Shape;661;p33"/>
          <p:cNvSpPr txBox="1"/>
          <p:nvPr/>
        </p:nvSpPr>
        <p:spPr>
          <a:xfrm>
            <a:off x="5160900" y="3685675"/>
            <a:ext cx="1270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Ingress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BPM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DOCS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Files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Index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62" name="Google Shape;662;p33"/>
          <p:cNvSpPr txBox="1"/>
          <p:nvPr/>
        </p:nvSpPr>
        <p:spPr>
          <a:xfrm>
            <a:off x="6681425" y="3685675"/>
            <a:ext cx="1270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OAuth2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Gateway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Front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Eventuate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4"/>
          <p:cNvSpPr txBox="1"/>
          <p:nvPr>
            <p:ph type="ctrTitle"/>
          </p:nvPr>
        </p:nvSpPr>
        <p:spPr>
          <a:xfrm>
            <a:off x="106725" y="101025"/>
            <a:ext cx="8890500" cy="49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CI/CD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5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CI/CD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73" name="Google Shape;673;p35"/>
          <p:cNvSpPr txBox="1"/>
          <p:nvPr>
            <p:ph idx="1" type="subTitle"/>
          </p:nvPr>
        </p:nvSpPr>
        <p:spPr>
          <a:xfrm>
            <a:off x="106725" y="730350"/>
            <a:ext cx="8931900" cy="14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Servicio de integración y despliegue continuo mediante </a:t>
            </a:r>
            <a:r>
              <a:rPr b="1" lang="es" sz="1900">
                <a:solidFill>
                  <a:schemeClr val="accent1"/>
                </a:solidFill>
              </a:rPr>
              <a:t>Jenkins</a:t>
            </a:r>
            <a:endParaRPr b="1" sz="1900">
              <a:solidFill>
                <a:schemeClr val="accen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Permite la ejecución de </a:t>
            </a:r>
            <a:r>
              <a:rPr b="1" lang="es" sz="1900">
                <a:solidFill>
                  <a:schemeClr val="accent1"/>
                </a:solidFill>
              </a:rPr>
              <a:t>pipelines </a:t>
            </a:r>
            <a:r>
              <a:rPr lang="es" sz="1900"/>
              <a:t>con tareas predefinidas y customizadas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Creación de procesos “Multibranch” para cada repositorio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Ejecución del Jenkinsfile de cada repositorio</a:t>
            </a:r>
            <a:endParaRPr sz="1900"/>
          </a:p>
        </p:txBody>
      </p:sp>
      <p:pic>
        <p:nvPicPr>
          <p:cNvPr id="674" name="Google Shape;67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275" y="2858675"/>
            <a:ext cx="1458200" cy="962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0800000" dist="76200">
              <a:srgbClr val="000000">
                <a:alpha val="50000"/>
              </a:srgbClr>
            </a:outerShdw>
          </a:effectLst>
        </p:spPr>
      </p:pic>
      <p:pic>
        <p:nvPicPr>
          <p:cNvPr id="675" name="Google Shape;67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7675" y="2079000"/>
            <a:ext cx="1357006" cy="528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1100000" dist="76200">
              <a:srgbClr val="000000">
                <a:alpha val="50000"/>
              </a:srgbClr>
            </a:outerShdw>
          </a:effectLst>
        </p:spPr>
      </p:pic>
      <p:pic>
        <p:nvPicPr>
          <p:cNvPr id="676" name="Google Shape;67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7675" y="2847350"/>
            <a:ext cx="2006353" cy="528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0800000" dist="76200">
              <a:srgbClr val="000000">
                <a:alpha val="50000"/>
              </a:srgbClr>
            </a:outerShdw>
          </a:effectLst>
        </p:spPr>
      </p:pic>
      <p:pic>
        <p:nvPicPr>
          <p:cNvPr id="677" name="Google Shape;677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47675" y="3529475"/>
            <a:ext cx="1152650" cy="74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0860000" dist="85725">
              <a:srgbClr val="000000">
                <a:alpha val="50000"/>
              </a:srgbClr>
            </a:outerShdw>
          </a:effectLst>
        </p:spPr>
      </p:pic>
      <p:pic>
        <p:nvPicPr>
          <p:cNvPr id="678" name="Google Shape;678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47675" y="4504750"/>
            <a:ext cx="1480401" cy="528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1040000" dist="104775">
              <a:srgbClr val="000000">
                <a:alpha val="50000"/>
              </a:srgbClr>
            </a:outerShdw>
          </a:effectLst>
        </p:spPr>
      </p:pic>
      <p:cxnSp>
        <p:nvCxnSpPr>
          <p:cNvPr id="679" name="Google Shape;679;p35"/>
          <p:cNvCxnSpPr>
            <a:stCxn id="675" idx="1"/>
            <a:endCxn id="674" idx="3"/>
          </p:cNvCxnSpPr>
          <p:nvPr/>
        </p:nvCxnSpPr>
        <p:spPr>
          <a:xfrm flipH="1">
            <a:off x="3053575" y="2343150"/>
            <a:ext cx="2894100" cy="996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0" name="Google Shape;680;p35"/>
          <p:cNvCxnSpPr>
            <a:stCxn id="674" idx="3"/>
            <a:endCxn id="676" idx="1"/>
          </p:cNvCxnSpPr>
          <p:nvPr/>
        </p:nvCxnSpPr>
        <p:spPr>
          <a:xfrm flipH="1" rot="10800000">
            <a:off x="3053475" y="3111500"/>
            <a:ext cx="28941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1" name="Google Shape;681;p35"/>
          <p:cNvCxnSpPr>
            <a:stCxn id="674" idx="3"/>
            <a:endCxn id="677" idx="1"/>
          </p:cNvCxnSpPr>
          <p:nvPr/>
        </p:nvCxnSpPr>
        <p:spPr>
          <a:xfrm>
            <a:off x="3053475" y="3340100"/>
            <a:ext cx="2894100" cy="56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2" name="Google Shape;682;p35"/>
          <p:cNvCxnSpPr>
            <a:stCxn id="674" idx="3"/>
            <a:endCxn id="678" idx="1"/>
          </p:cNvCxnSpPr>
          <p:nvPr/>
        </p:nvCxnSpPr>
        <p:spPr>
          <a:xfrm>
            <a:off x="3053475" y="3340100"/>
            <a:ext cx="2894100" cy="1428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6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Estructura repositorios git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88" name="Google Shape;688;p36"/>
          <p:cNvSpPr txBox="1"/>
          <p:nvPr>
            <p:ph idx="1" type="subTitle"/>
          </p:nvPr>
        </p:nvSpPr>
        <p:spPr>
          <a:xfrm>
            <a:off x="106725" y="730350"/>
            <a:ext cx="4017600" cy="4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Se ha optado por </a:t>
            </a:r>
            <a:r>
              <a:rPr b="1" lang="es" sz="1900">
                <a:solidFill>
                  <a:schemeClr val="accent1"/>
                </a:solidFill>
              </a:rPr>
              <a:t>gitflow </a:t>
            </a:r>
            <a:r>
              <a:rPr lang="es" sz="1900"/>
              <a:t>como metodología de trabajo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Rama “</a:t>
            </a:r>
            <a:r>
              <a:rPr b="1" lang="es" sz="1900">
                <a:solidFill>
                  <a:schemeClr val="accent1"/>
                </a:solidFill>
              </a:rPr>
              <a:t>feature</a:t>
            </a:r>
            <a:r>
              <a:rPr lang="es" sz="1900"/>
              <a:t>” para el desarrollo de una nueva funcionalidad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Rama “</a:t>
            </a:r>
            <a:r>
              <a:rPr b="1" lang="es" sz="1900">
                <a:solidFill>
                  <a:schemeClr val="accent1"/>
                </a:solidFill>
              </a:rPr>
              <a:t>develop</a:t>
            </a:r>
            <a:r>
              <a:rPr lang="es" sz="1900"/>
              <a:t>” contiene las nuevas funcionalidades y está alineada con el entorno de </a:t>
            </a:r>
            <a:r>
              <a:rPr b="1" lang="es" sz="1900">
                <a:solidFill>
                  <a:schemeClr val="accent1"/>
                </a:solidFill>
              </a:rPr>
              <a:t>preproducción</a:t>
            </a:r>
            <a:endParaRPr b="1" sz="1900">
              <a:solidFill>
                <a:schemeClr val="accen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Rama “</a:t>
            </a:r>
            <a:r>
              <a:rPr b="1" lang="es" sz="1900">
                <a:solidFill>
                  <a:schemeClr val="accent1"/>
                </a:solidFill>
              </a:rPr>
              <a:t>master</a:t>
            </a:r>
            <a:r>
              <a:rPr lang="es" sz="1900"/>
              <a:t>” que contiene el código desplegado en producción y por tanto con versiones release finales. Se realizan “</a:t>
            </a:r>
            <a:r>
              <a:rPr b="1" lang="es" sz="1900">
                <a:solidFill>
                  <a:schemeClr val="accent1"/>
                </a:solidFill>
              </a:rPr>
              <a:t>pull request</a:t>
            </a:r>
            <a:r>
              <a:rPr lang="es" sz="1900"/>
              <a:t>” sobre ella.</a:t>
            </a:r>
            <a:endParaRPr sz="1900"/>
          </a:p>
        </p:txBody>
      </p:sp>
      <p:pic>
        <p:nvPicPr>
          <p:cNvPr id="689" name="Google Shape;6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3250" y="1252650"/>
            <a:ext cx="4803526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7"/>
          <p:cNvSpPr txBox="1"/>
          <p:nvPr>
            <p:ph type="ctrTitle"/>
          </p:nvPr>
        </p:nvSpPr>
        <p:spPr>
          <a:xfrm>
            <a:off x="106725" y="101025"/>
            <a:ext cx="8890500" cy="492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Demo</a:t>
            </a:r>
            <a:r>
              <a:rPr lang="es">
                <a:solidFill>
                  <a:schemeClr val="accent1"/>
                </a:solidFill>
              </a:rPr>
              <a:t> 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8"/>
          <p:cNvSpPr txBox="1"/>
          <p:nvPr>
            <p:ph type="ctrTitle"/>
          </p:nvPr>
        </p:nvSpPr>
        <p:spPr>
          <a:xfrm>
            <a:off x="106725" y="101025"/>
            <a:ext cx="88905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Mejoras a futuro</a:t>
            </a:r>
            <a:r>
              <a:rPr lang="es">
                <a:solidFill>
                  <a:schemeClr val="accent1"/>
                </a:solidFill>
              </a:rPr>
              <a:t>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00" name="Google Shape;700;p38"/>
          <p:cNvSpPr txBox="1"/>
          <p:nvPr>
            <p:ph idx="1" type="subTitle"/>
          </p:nvPr>
        </p:nvSpPr>
        <p:spPr>
          <a:xfrm>
            <a:off x="1876475" y="730350"/>
            <a:ext cx="6249900" cy="42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OpenApi y Swagger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Test de integración con Testcontainer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Pruebas de carga con Artillery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Despliegues mediante Canary o Blue/Green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Herramientas de observabilidad: Grafana, Kibana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Completar CI/CD con Sonar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Conectar el entorno de producción con AWS: S3, Mongodb y Mysql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9"/>
          <p:cNvSpPr txBox="1"/>
          <p:nvPr>
            <p:ph type="ctrTitle"/>
          </p:nvPr>
        </p:nvSpPr>
        <p:spPr>
          <a:xfrm>
            <a:off x="106725" y="101025"/>
            <a:ext cx="8890500" cy="49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Fin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Muchas gracias!!!</a:t>
            </a:r>
            <a:r>
              <a:rPr lang="es">
                <a:solidFill>
                  <a:schemeClr val="accent1"/>
                </a:solidFill>
              </a:rPr>
              <a:t> 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La aplicación Gestor de Expedientes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4" name="Google Shape;294;p15"/>
          <p:cNvSpPr txBox="1"/>
          <p:nvPr>
            <p:ph idx="1" type="subTitle"/>
          </p:nvPr>
        </p:nvSpPr>
        <p:spPr>
          <a:xfrm>
            <a:off x="106725" y="1359675"/>
            <a:ext cx="8952600" cy="32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Gestor de expedientes habitual en administraciones públicas.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Entre las funcionalidades más habituales se encuentran: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s" sz="1900"/>
              <a:t>gestión documental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s" sz="1900"/>
              <a:t>tramitación mediante BPM (Business Process Management)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Se ha seleccionado este tipo de aplicación, porque los subsistemas de los que está compuesto pueden ser implementados mediante microservicios, dada su </a:t>
            </a:r>
            <a:r>
              <a:rPr b="1" lang="es" sz="1900">
                <a:solidFill>
                  <a:schemeClr val="accent1"/>
                </a:solidFill>
              </a:rPr>
              <a:t>independencia</a:t>
            </a:r>
            <a:r>
              <a:rPr lang="es" sz="1900"/>
              <a:t> funcional y técnica.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Arquitectura de la aplicación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00" name="Google Shape;300;p16"/>
          <p:cNvSpPr/>
          <p:nvPr/>
        </p:nvSpPr>
        <p:spPr>
          <a:xfrm>
            <a:off x="381847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OAuth2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01" name="Google Shape;301;p16"/>
          <p:cNvSpPr/>
          <p:nvPr/>
        </p:nvSpPr>
        <p:spPr>
          <a:xfrm>
            <a:off x="56521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BPM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02" name="Google Shape;302;p16"/>
          <p:cNvSpPr/>
          <p:nvPr/>
        </p:nvSpPr>
        <p:spPr>
          <a:xfrm>
            <a:off x="713065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DOCS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03" name="Google Shape;303;p16"/>
          <p:cNvSpPr/>
          <p:nvPr/>
        </p:nvSpPr>
        <p:spPr>
          <a:xfrm>
            <a:off x="19848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Files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04" name="Google Shape;304;p16"/>
          <p:cNvSpPr/>
          <p:nvPr/>
        </p:nvSpPr>
        <p:spPr>
          <a:xfrm>
            <a:off x="106380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Index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05" name="Google Shape;305;p16"/>
          <p:cNvSpPr/>
          <p:nvPr/>
        </p:nvSpPr>
        <p:spPr>
          <a:xfrm>
            <a:off x="3804600" y="693475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Front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06" name="Google Shape;306;p16"/>
          <p:cNvSpPr/>
          <p:nvPr/>
        </p:nvSpPr>
        <p:spPr>
          <a:xfrm>
            <a:off x="3804600" y="19827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Gateway</a:t>
            </a:r>
            <a:endParaRPr b="1" sz="1000">
              <a:solidFill>
                <a:schemeClr val="lt1"/>
              </a:solidFill>
            </a:endParaRPr>
          </a:p>
        </p:txBody>
      </p:sp>
      <p:cxnSp>
        <p:nvCxnSpPr>
          <p:cNvPr id="307" name="Google Shape;307;p16"/>
          <p:cNvCxnSpPr/>
          <p:nvPr/>
        </p:nvCxnSpPr>
        <p:spPr>
          <a:xfrm>
            <a:off x="4354575" y="1734125"/>
            <a:ext cx="0" cy="27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16"/>
          <p:cNvCxnSpPr>
            <a:stCxn id="306" idx="3"/>
            <a:endCxn id="304" idx="0"/>
          </p:cNvCxnSpPr>
          <p:nvPr/>
        </p:nvCxnSpPr>
        <p:spPr>
          <a:xfrm flipH="1">
            <a:off x="2136000" y="2495550"/>
            <a:ext cx="16686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16"/>
          <p:cNvCxnSpPr>
            <a:stCxn id="306" idx="2"/>
          </p:cNvCxnSpPr>
          <p:nvPr/>
        </p:nvCxnSpPr>
        <p:spPr>
          <a:xfrm flipH="1">
            <a:off x="2940525" y="3008400"/>
            <a:ext cx="1120500" cy="1157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16"/>
          <p:cNvCxnSpPr/>
          <p:nvPr/>
        </p:nvCxnSpPr>
        <p:spPr>
          <a:xfrm>
            <a:off x="4354575" y="3031650"/>
            <a:ext cx="7800" cy="916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16"/>
          <p:cNvCxnSpPr>
            <a:stCxn id="306" idx="1"/>
          </p:cNvCxnSpPr>
          <p:nvPr/>
        </p:nvCxnSpPr>
        <p:spPr>
          <a:xfrm>
            <a:off x="4620375" y="3008400"/>
            <a:ext cx="1599000" cy="940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16"/>
          <p:cNvCxnSpPr>
            <a:endCxn id="302" idx="3"/>
          </p:cNvCxnSpPr>
          <p:nvPr/>
        </p:nvCxnSpPr>
        <p:spPr>
          <a:xfrm>
            <a:off x="4876750" y="2495650"/>
            <a:ext cx="22539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16"/>
          <p:cNvCxnSpPr>
            <a:stCxn id="304" idx="0"/>
            <a:endCxn id="300" idx="4"/>
          </p:cNvCxnSpPr>
          <p:nvPr/>
        </p:nvCxnSpPr>
        <p:spPr>
          <a:xfrm>
            <a:off x="2136000" y="3221950"/>
            <a:ext cx="19389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16"/>
          <p:cNvCxnSpPr>
            <a:stCxn id="303" idx="0"/>
            <a:endCxn id="300" idx="3"/>
          </p:cNvCxnSpPr>
          <p:nvPr/>
        </p:nvCxnSpPr>
        <p:spPr>
          <a:xfrm>
            <a:off x="30570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16"/>
          <p:cNvCxnSpPr>
            <a:stCxn id="302" idx="3"/>
            <a:endCxn id="300" idx="5"/>
          </p:cNvCxnSpPr>
          <p:nvPr/>
        </p:nvCxnSpPr>
        <p:spPr>
          <a:xfrm flipH="1">
            <a:off x="4634350" y="3221950"/>
            <a:ext cx="24963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16"/>
          <p:cNvCxnSpPr>
            <a:stCxn id="301" idx="3"/>
            <a:endCxn id="300" idx="0"/>
          </p:cNvCxnSpPr>
          <p:nvPr/>
        </p:nvCxnSpPr>
        <p:spPr>
          <a:xfrm rot="10800000">
            <a:off x="48907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Arquitectura de la aplicación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22" name="Google Shape;322;p17"/>
          <p:cNvSpPr/>
          <p:nvPr/>
        </p:nvSpPr>
        <p:spPr>
          <a:xfrm>
            <a:off x="381847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OAuth2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23" name="Google Shape;323;p17"/>
          <p:cNvSpPr/>
          <p:nvPr/>
        </p:nvSpPr>
        <p:spPr>
          <a:xfrm>
            <a:off x="56521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BPM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24" name="Google Shape;324;p17"/>
          <p:cNvSpPr/>
          <p:nvPr/>
        </p:nvSpPr>
        <p:spPr>
          <a:xfrm>
            <a:off x="713065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DOCS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25" name="Google Shape;325;p17"/>
          <p:cNvSpPr/>
          <p:nvPr/>
        </p:nvSpPr>
        <p:spPr>
          <a:xfrm>
            <a:off x="19848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Files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26" name="Google Shape;326;p17"/>
          <p:cNvSpPr/>
          <p:nvPr/>
        </p:nvSpPr>
        <p:spPr>
          <a:xfrm>
            <a:off x="106380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Index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27" name="Google Shape;327;p17"/>
          <p:cNvSpPr/>
          <p:nvPr/>
        </p:nvSpPr>
        <p:spPr>
          <a:xfrm>
            <a:off x="3804600" y="693475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Front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28" name="Google Shape;328;p17"/>
          <p:cNvSpPr/>
          <p:nvPr/>
        </p:nvSpPr>
        <p:spPr>
          <a:xfrm>
            <a:off x="3804600" y="19827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Gateway</a:t>
            </a:r>
            <a:endParaRPr b="1" sz="1000">
              <a:solidFill>
                <a:schemeClr val="lt1"/>
              </a:solidFill>
            </a:endParaRPr>
          </a:p>
        </p:txBody>
      </p:sp>
      <p:cxnSp>
        <p:nvCxnSpPr>
          <p:cNvPr id="329" name="Google Shape;329;p17"/>
          <p:cNvCxnSpPr/>
          <p:nvPr/>
        </p:nvCxnSpPr>
        <p:spPr>
          <a:xfrm>
            <a:off x="4354575" y="1734125"/>
            <a:ext cx="0" cy="27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17"/>
          <p:cNvCxnSpPr>
            <a:stCxn id="328" idx="3"/>
            <a:endCxn id="326" idx="0"/>
          </p:cNvCxnSpPr>
          <p:nvPr/>
        </p:nvCxnSpPr>
        <p:spPr>
          <a:xfrm flipH="1">
            <a:off x="2136000" y="2495550"/>
            <a:ext cx="16686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17"/>
          <p:cNvCxnSpPr>
            <a:stCxn id="328" idx="2"/>
          </p:cNvCxnSpPr>
          <p:nvPr/>
        </p:nvCxnSpPr>
        <p:spPr>
          <a:xfrm flipH="1">
            <a:off x="2940525" y="3008400"/>
            <a:ext cx="1120500" cy="1157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17"/>
          <p:cNvCxnSpPr/>
          <p:nvPr/>
        </p:nvCxnSpPr>
        <p:spPr>
          <a:xfrm>
            <a:off x="4354575" y="3031650"/>
            <a:ext cx="7800" cy="916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17"/>
          <p:cNvCxnSpPr>
            <a:stCxn id="328" idx="1"/>
          </p:cNvCxnSpPr>
          <p:nvPr/>
        </p:nvCxnSpPr>
        <p:spPr>
          <a:xfrm>
            <a:off x="4620375" y="3008400"/>
            <a:ext cx="1599000" cy="940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17"/>
          <p:cNvCxnSpPr>
            <a:endCxn id="324" idx="3"/>
          </p:cNvCxnSpPr>
          <p:nvPr/>
        </p:nvCxnSpPr>
        <p:spPr>
          <a:xfrm>
            <a:off x="4876750" y="2495650"/>
            <a:ext cx="22539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17"/>
          <p:cNvCxnSpPr>
            <a:stCxn id="326" idx="0"/>
            <a:endCxn id="322" idx="4"/>
          </p:cNvCxnSpPr>
          <p:nvPr/>
        </p:nvCxnSpPr>
        <p:spPr>
          <a:xfrm>
            <a:off x="2136000" y="3221950"/>
            <a:ext cx="19389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p17"/>
          <p:cNvCxnSpPr>
            <a:stCxn id="325" idx="0"/>
            <a:endCxn id="322" idx="3"/>
          </p:cNvCxnSpPr>
          <p:nvPr/>
        </p:nvCxnSpPr>
        <p:spPr>
          <a:xfrm>
            <a:off x="30570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17"/>
          <p:cNvCxnSpPr>
            <a:stCxn id="324" idx="3"/>
            <a:endCxn id="322" idx="5"/>
          </p:cNvCxnSpPr>
          <p:nvPr/>
        </p:nvCxnSpPr>
        <p:spPr>
          <a:xfrm flipH="1">
            <a:off x="4634350" y="3221950"/>
            <a:ext cx="24963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17"/>
          <p:cNvCxnSpPr>
            <a:stCxn id="323" idx="3"/>
            <a:endCxn id="322" idx="0"/>
          </p:cNvCxnSpPr>
          <p:nvPr/>
        </p:nvCxnSpPr>
        <p:spPr>
          <a:xfrm rot="10800000">
            <a:off x="48907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17"/>
          <p:cNvSpPr txBox="1"/>
          <p:nvPr/>
        </p:nvSpPr>
        <p:spPr>
          <a:xfrm>
            <a:off x="5252250" y="784725"/>
            <a:ext cx="2496300" cy="10314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MVC  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Thymeleaf 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Todas las acciones de usuario son canalizadas hacía el “Gateway” y hacía OAuth2 para la autenticación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40" name="Google Shape;340;p17"/>
          <p:cNvCxnSpPr>
            <a:stCxn id="327" idx="0"/>
            <a:endCxn id="339" idx="1"/>
          </p:cNvCxnSpPr>
          <p:nvPr/>
        </p:nvCxnSpPr>
        <p:spPr>
          <a:xfrm>
            <a:off x="4876800" y="1206325"/>
            <a:ext cx="375600" cy="94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8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Arquitectura de la aplicación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46" name="Google Shape;346;p18"/>
          <p:cNvSpPr/>
          <p:nvPr/>
        </p:nvSpPr>
        <p:spPr>
          <a:xfrm>
            <a:off x="381847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OAuth2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47" name="Google Shape;347;p18"/>
          <p:cNvSpPr/>
          <p:nvPr/>
        </p:nvSpPr>
        <p:spPr>
          <a:xfrm>
            <a:off x="56521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BPM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48" name="Google Shape;348;p18"/>
          <p:cNvSpPr/>
          <p:nvPr/>
        </p:nvSpPr>
        <p:spPr>
          <a:xfrm>
            <a:off x="713065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DOCS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49" name="Google Shape;349;p18"/>
          <p:cNvSpPr/>
          <p:nvPr/>
        </p:nvSpPr>
        <p:spPr>
          <a:xfrm>
            <a:off x="19848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Files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50" name="Google Shape;350;p18"/>
          <p:cNvSpPr/>
          <p:nvPr/>
        </p:nvSpPr>
        <p:spPr>
          <a:xfrm>
            <a:off x="106380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Index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51" name="Google Shape;351;p18"/>
          <p:cNvSpPr/>
          <p:nvPr/>
        </p:nvSpPr>
        <p:spPr>
          <a:xfrm>
            <a:off x="3804600" y="693475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Front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52" name="Google Shape;352;p18"/>
          <p:cNvSpPr/>
          <p:nvPr/>
        </p:nvSpPr>
        <p:spPr>
          <a:xfrm>
            <a:off x="3804600" y="19827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Gateway</a:t>
            </a:r>
            <a:endParaRPr b="1" sz="1000">
              <a:solidFill>
                <a:schemeClr val="lt1"/>
              </a:solidFill>
            </a:endParaRPr>
          </a:p>
        </p:txBody>
      </p:sp>
      <p:cxnSp>
        <p:nvCxnSpPr>
          <p:cNvPr id="353" name="Google Shape;353;p18"/>
          <p:cNvCxnSpPr/>
          <p:nvPr/>
        </p:nvCxnSpPr>
        <p:spPr>
          <a:xfrm>
            <a:off x="4354575" y="1734125"/>
            <a:ext cx="0" cy="27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18"/>
          <p:cNvCxnSpPr>
            <a:stCxn id="352" idx="3"/>
            <a:endCxn id="350" idx="0"/>
          </p:cNvCxnSpPr>
          <p:nvPr/>
        </p:nvCxnSpPr>
        <p:spPr>
          <a:xfrm flipH="1">
            <a:off x="2136000" y="2495550"/>
            <a:ext cx="16686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18"/>
          <p:cNvCxnSpPr>
            <a:stCxn id="352" idx="2"/>
          </p:cNvCxnSpPr>
          <p:nvPr/>
        </p:nvCxnSpPr>
        <p:spPr>
          <a:xfrm flipH="1">
            <a:off x="2940525" y="3008400"/>
            <a:ext cx="1120500" cy="1157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p18"/>
          <p:cNvCxnSpPr/>
          <p:nvPr/>
        </p:nvCxnSpPr>
        <p:spPr>
          <a:xfrm>
            <a:off x="4354575" y="3031650"/>
            <a:ext cx="7800" cy="916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18"/>
          <p:cNvCxnSpPr>
            <a:stCxn id="352" idx="1"/>
          </p:cNvCxnSpPr>
          <p:nvPr/>
        </p:nvCxnSpPr>
        <p:spPr>
          <a:xfrm>
            <a:off x="4620375" y="3008400"/>
            <a:ext cx="1599000" cy="940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18"/>
          <p:cNvCxnSpPr>
            <a:endCxn id="348" idx="3"/>
          </p:cNvCxnSpPr>
          <p:nvPr/>
        </p:nvCxnSpPr>
        <p:spPr>
          <a:xfrm>
            <a:off x="4876750" y="2495650"/>
            <a:ext cx="22539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18"/>
          <p:cNvCxnSpPr>
            <a:stCxn id="350" idx="0"/>
            <a:endCxn id="346" idx="4"/>
          </p:cNvCxnSpPr>
          <p:nvPr/>
        </p:nvCxnSpPr>
        <p:spPr>
          <a:xfrm>
            <a:off x="2136000" y="3221950"/>
            <a:ext cx="19389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18"/>
          <p:cNvCxnSpPr>
            <a:stCxn id="349" idx="0"/>
            <a:endCxn id="346" idx="3"/>
          </p:cNvCxnSpPr>
          <p:nvPr/>
        </p:nvCxnSpPr>
        <p:spPr>
          <a:xfrm>
            <a:off x="30570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18"/>
          <p:cNvCxnSpPr>
            <a:stCxn id="348" idx="3"/>
            <a:endCxn id="346" idx="5"/>
          </p:cNvCxnSpPr>
          <p:nvPr/>
        </p:nvCxnSpPr>
        <p:spPr>
          <a:xfrm flipH="1">
            <a:off x="4634350" y="3221950"/>
            <a:ext cx="24963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18"/>
          <p:cNvCxnSpPr>
            <a:stCxn id="347" idx="3"/>
            <a:endCxn id="346" idx="0"/>
          </p:cNvCxnSpPr>
          <p:nvPr/>
        </p:nvCxnSpPr>
        <p:spPr>
          <a:xfrm rot="10800000">
            <a:off x="48907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Google Shape;363;p18"/>
          <p:cNvSpPr txBox="1"/>
          <p:nvPr/>
        </p:nvSpPr>
        <p:spPr>
          <a:xfrm>
            <a:off x="5252250" y="784725"/>
            <a:ext cx="2496300" cy="1031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MVC  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Thymeleaf 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Todas las acciones de usuario son canalizadas hacía el “Gateway” y hacía OAuth2 para la autenticación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64" name="Google Shape;364;p18"/>
          <p:cNvCxnSpPr>
            <a:stCxn id="351" idx="0"/>
            <a:endCxn id="363" idx="1"/>
          </p:cNvCxnSpPr>
          <p:nvPr/>
        </p:nvCxnSpPr>
        <p:spPr>
          <a:xfrm>
            <a:off x="4876800" y="1206325"/>
            <a:ext cx="375600" cy="94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65" name="Google Shape;365;p18"/>
          <p:cNvSpPr txBox="1"/>
          <p:nvPr/>
        </p:nvSpPr>
        <p:spPr>
          <a:xfrm>
            <a:off x="697450" y="987475"/>
            <a:ext cx="2496300" cy="6927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Cloud Gateway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Programación reactiva (Mono)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Composición de DTO complejos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66" name="Google Shape;366;p18"/>
          <p:cNvCxnSpPr>
            <a:stCxn id="352" idx="4"/>
            <a:endCxn id="365" idx="2"/>
          </p:cNvCxnSpPr>
          <p:nvPr/>
        </p:nvCxnSpPr>
        <p:spPr>
          <a:xfrm rot="10800000">
            <a:off x="1945725" y="1680300"/>
            <a:ext cx="2115300" cy="302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9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Arquitectura de la aplicación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72" name="Google Shape;372;p19"/>
          <p:cNvSpPr/>
          <p:nvPr/>
        </p:nvSpPr>
        <p:spPr>
          <a:xfrm>
            <a:off x="381847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OAuth2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73" name="Google Shape;373;p19"/>
          <p:cNvSpPr/>
          <p:nvPr/>
        </p:nvSpPr>
        <p:spPr>
          <a:xfrm>
            <a:off x="56521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BPM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74" name="Google Shape;374;p19"/>
          <p:cNvSpPr/>
          <p:nvPr/>
        </p:nvSpPr>
        <p:spPr>
          <a:xfrm>
            <a:off x="713065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DOCS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75" name="Google Shape;375;p19"/>
          <p:cNvSpPr/>
          <p:nvPr/>
        </p:nvSpPr>
        <p:spPr>
          <a:xfrm>
            <a:off x="19848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Files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76" name="Google Shape;376;p19"/>
          <p:cNvSpPr/>
          <p:nvPr/>
        </p:nvSpPr>
        <p:spPr>
          <a:xfrm>
            <a:off x="106380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Index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3804600" y="693475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Front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3804600" y="19827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Gateway</a:t>
            </a:r>
            <a:endParaRPr b="1" sz="1000">
              <a:solidFill>
                <a:schemeClr val="lt1"/>
              </a:solidFill>
            </a:endParaRPr>
          </a:p>
        </p:txBody>
      </p:sp>
      <p:cxnSp>
        <p:nvCxnSpPr>
          <p:cNvPr id="379" name="Google Shape;379;p19"/>
          <p:cNvCxnSpPr/>
          <p:nvPr/>
        </p:nvCxnSpPr>
        <p:spPr>
          <a:xfrm>
            <a:off x="4354575" y="1734125"/>
            <a:ext cx="0" cy="27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p19"/>
          <p:cNvCxnSpPr>
            <a:stCxn id="378" idx="3"/>
            <a:endCxn id="376" idx="0"/>
          </p:cNvCxnSpPr>
          <p:nvPr/>
        </p:nvCxnSpPr>
        <p:spPr>
          <a:xfrm flipH="1">
            <a:off x="2136000" y="2495550"/>
            <a:ext cx="16686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19"/>
          <p:cNvCxnSpPr>
            <a:stCxn id="378" idx="2"/>
          </p:cNvCxnSpPr>
          <p:nvPr/>
        </p:nvCxnSpPr>
        <p:spPr>
          <a:xfrm flipH="1">
            <a:off x="2940525" y="3008400"/>
            <a:ext cx="1120500" cy="1157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19"/>
          <p:cNvCxnSpPr/>
          <p:nvPr/>
        </p:nvCxnSpPr>
        <p:spPr>
          <a:xfrm>
            <a:off x="4354575" y="3031650"/>
            <a:ext cx="7800" cy="916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19"/>
          <p:cNvCxnSpPr>
            <a:stCxn id="378" idx="1"/>
          </p:cNvCxnSpPr>
          <p:nvPr/>
        </p:nvCxnSpPr>
        <p:spPr>
          <a:xfrm>
            <a:off x="4620375" y="3008400"/>
            <a:ext cx="1599000" cy="940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" name="Google Shape;384;p19"/>
          <p:cNvCxnSpPr>
            <a:endCxn id="374" idx="3"/>
          </p:cNvCxnSpPr>
          <p:nvPr/>
        </p:nvCxnSpPr>
        <p:spPr>
          <a:xfrm>
            <a:off x="4876750" y="2495650"/>
            <a:ext cx="22539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5" name="Google Shape;385;p19"/>
          <p:cNvCxnSpPr>
            <a:stCxn id="376" idx="0"/>
            <a:endCxn id="372" idx="4"/>
          </p:cNvCxnSpPr>
          <p:nvPr/>
        </p:nvCxnSpPr>
        <p:spPr>
          <a:xfrm>
            <a:off x="2136000" y="3221950"/>
            <a:ext cx="19389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" name="Google Shape;386;p19"/>
          <p:cNvCxnSpPr>
            <a:stCxn id="375" idx="0"/>
            <a:endCxn id="372" idx="3"/>
          </p:cNvCxnSpPr>
          <p:nvPr/>
        </p:nvCxnSpPr>
        <p:spPr>
          <a:xfrm>
            <a:off x="30570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" name="Google Shape;387;p19"/>
          <p:cNvCxnSpPr>
            <a:stCxn id="374" idx="3"/>
            <a:endCxn id="372" idx="5"/>
          </p:cNvCxnSpPr>
          <p:nvPr/>
        </p:nvCxnSpPr>
        <p:spPr>
          <a:xfrm flipH="1">
            <a:off x="4634350" y="3221950"/>
            <a:ext cx="24963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19"/>
          <p:cNvCxnSpPr>
            <a:stCxn id="373" idx="3"/>
            <a:endCxn id="372" idx="0"/>
          </p:cNvCxnSpPr>
          <p:nvPr/>
        </p:nvCxnSpPr>
        <p:spPr>
          <a:xfrm rot="10800000">
            <a:off x="48907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9" name="Google Shape;389;p19"/>
          <p:cNvSpPr txBox="1"/>
          <p:nvPr/>
        </p:nvSpPr>
        <p:spPr>
          <a:xfrm>
            <a:off x="5252250" y="784725"/>
            <a:ext cx="2496300" cy="1031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MVC  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Thymeleaf 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Todas las acciones de usuario son canalizadas hacía el “Gateway” y hacía OAuth2 para la autenticación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90" name="Google Shape;390;p19"/>
          <p:cNvCxnSpPr>
            <a:stCxn id="377" idx="0"/>
            <a:endCxn id="389" idx="1"/>
          </p:cNvCxnSpPr>
          <p:nvPr/>
        </p:nvCxnSpPr>
        <p:spPr>
          <a:xfrm>
            <a:off x="4876800" y="1206325"/>
            <a:ext cx="375600" cy="94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91" name="Google Shape;391;p19"/>
          <p:cNvSpPr txBox="1"/>
          <p:nvPr/>
        </p:nvSpPr>
        <p:spPr>
          <a:xfrm>
            <a:off x="697450" y="987475"/>
            <a:ext cx="2496300" cy="692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Cloud Apigateway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Programación reactiva (Mono)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Composición de DTO complejos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92" name="Google Shape;392;p19"/>
          <p:cNvCxnSpPr>
            <a:stCxn id="378" idx="4"/>
            <a:endCxn id="391" idx="2"/>
          </p:cNvCxnSpPr>
          <p:nvPr/>
        </p:nvCxnSpPr>
        <p:spPr>
          <a:xfrm rot="10800000">
            <a:off x="1945725" y="1680300"/>
            <a:ext cx="2115300" cy="302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93" name="Google Shape;393;p19"/>
          <p:cNvSpPr txBox="1"/>
          <p:nvPr/>
        </p:nvSpPr>
        <p:spPr>
          <a:xfrm>
            <a:off x="3057025" y="3082300"/>
            <a:ext cx="3018900" cy="6927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Estándar que permite a una aplicación acceder a recursos de otras aplicaciones en nombre de un usuario (SSO)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94" name="Google Shape;394;p19"/>
          <p:cNvCxnSpPr>
            <a:stCxn id="372" idx="4"/>
            <a:endCxn id="393" idx="2"/>
          </p:cNvCxnSpPr>
          <p:nvPr/>
        </p:nvCxnSpPr>
        <p:spPr>
          <a:xfrm flipH="1" rot="10800000">
            <a:off x="4074900" y="3775100"/>
            <a:ext cx="491700" cy="182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0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Arquitectura de la aplicación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0" name="Google Shape;400;p20"/>
          <p:cNvSpPr/>
          <p:nvPr/>
        </p:nvSpPr>
        <p:spPr>
          <a:xfrm>
            <a:off x="381847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OAuth2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01" name="Google Shape;401;p20"/>
          <p:cNvSpPr/>
          <p:nvPr/>
        </p:nvSpPr>
        <p:spPr>
          <a:xfrm>
            <a:off x="56521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BPM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02" name="Google Shape;402;p20"/>
          <p:cNvSpPr/>
          <p:nvPr/>
        </p:nvSpPr>
        <p:spPr>
          <a:xfrm>
            <a:off x="713065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DOCS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03" name="Google Shape;403;p20"/>
          <p:cNvSpPr/>
          <p:nvPr/>
        </p:nvSpPr>
        <p:spPr>
          <a:xfrm>
            <a:off x="19848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Files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04" name="Google Shape;404;p20"/>
          <p:cNvSpPr/>
          <p:nvPr/>
        </p:nvSpPr>
        <p:spPr>
          <a:xfrm>
            <a:off x="106380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Index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05" name="Google Shape;405;p20"/>
          <p:cNvSpPr/>
          <p:nvPr/>
        </p:nvSpPr>
        <p:spPr>
          <a:xfrm>
            <a:off x="3804600" y="693475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Front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06" name="Google Shape;406;p20"/>
          <p:cNvSpPr/>
          <p:nvPr/>
        </p:nvSpPr>
        <p:spPr>
          <a:xfrm>
            <a:off x="3804600" y="19827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Gateway</a:t>
            </a:r>
            <a:endParaRPr b="1" sz="1000">
              <a:solidFill>
                <a:schemeClr val="lt1"/>
              </a:solidFill>
            </a:endParaRPr>
          </a:p>
        </p:txBody>
      </p:sp>
      <p:cxnSp>
        <p:nvCxnSpPr>
          <p:cNvPr id="407" name="Google Shape;407;p20"/>
          <p:cNvCxnSpPr/>
          <p:nvPr/>
        </p:nvCxnSpPr>
        <p:spPr>
          <a:xfrm>
            <a:off x="4354575" y="1734125"/>
            <a:ext cx="0" cy="27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8" name="Google Shape;408;p20"/>
          <p:cNvCxnSpPr>
            <a:stCxn id="406" idx="3"/>
            <a:endCxn id="404" idx="0"/>
          </p:cNvCxnSpPr>
          <p:nvPr/>
        </p:nvCxnSpPr>
        <p:spPr>
          <a:xfrm flipH="1">
            <a:off x="2136000" y="2495550"/>
            <a:ext cx="16686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20"/>
          <p:cNvCxnSpPr>
            <a:stCxn id="406" idx="2"/>
          </p:cNvCxnSpPr>
          <p:nvPr/>
        </p:nvCxnSpPr>
        <p:spPr>
          <a:xfrm flipH="1">
            <a:off x="2940525" y="3008400"/>
            <a:ext cx="1120500" cy="1157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20"/>
          <p:cNvCxnSpPr/>
          <p:nvPr/>
        </p:nvCxnSpPr>
        <p:spPr>
          <a:xfrm>
            <a:off x="4354575" y="3031650"/>
            <a:ext cx="7800" cy="916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20"/>
          <p:cNvCxnSpPr>
            <a:stCxn id="406" idx="1"/>
          </p:cNvCxnSpPr>
          <p:nvPr/>
        </p:nvCxnSpPr>
        <p:spPr>
          <a:xfrm>
            <a:off x="4620375" y="3008400"/>
            <a:ext cx="1599000" cy="940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p20"/>
          <p:cNvCxnSpPr>
            <a:endCxn id="402" idx="3"/>
          </p:cNvCxnSpPr>
          <p:nvPr/>
        </p:nvCxnSpPr>
        <p:spPr>
          <a:xfrm>
            <a:off x="4876750" y="2495650"/>
            <a:ext cx="22539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p20"/>
          <p:cNvCxnSpPr>
            <a:stCxn id="404" idx="0"/>
            <a:endCxn id="400" idx="4"/>
          </p:cNvCxnSpPr>
          <p:nvPr/>
        </p:nvCxnSpPr>
        <p:spPr>
          <a:xfrm>
            <a:off x="2136000" y="3221950"/>
            <a:ext cx="19389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4" name="Google Shape;414;p20"/>
          <p:cNvCxnSpPr>
            <a:stCxn id="403" idx="0"/>
            <a:endCxn id="400" idx="3"/>
          </p:cNvCxnSpPr>
          <p:nvPr/>
        </p:nvCxnSpPr>
        <p:spPr>
          <a:xfrm>
            <a:off x="30570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" name="Google Shape;415;p20"/>
          <p:cNvCxnSpPr>
            <a:stCxn id="402" idx="3"/>
            <a:endCxn id="400" idx="5"/>
          </p:cNvCxnSpPr>
          <p:nvPr/>
        </p:nvCxnSpPr>
        <p:spPr>
          <a:xfrm flipH="1">
            <a:off x="4634350" y="3221950"/>
            <a:ext cx="24963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20"/>
          <p:cNvCxnSpPr>
            <a:stCxn id="401" idx="3"/>
            <a:endCxn id="400" idx="0"/>
          </p:cNvCxnSpPr>
          <p:nvPr/>
        </p:nvCxnSpPr>
        <p:spPr>
          <a:xfrm rot="10800000">
            <a:off x="48907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7" name="Google Shape;417;p20"/>
          <p:cNvSpPr txBox="1"/>
          <p:nvPr/>
        </p:nvSpPr>
        <p:spPr>
          <a:xfrm>
            <a:off x="5252250" y="784725"/>
            <a:ext cx="2496300" cy="1031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MVC  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Thymeleaf 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Todas las acciones de usuario son canalizadas hacía el “Gateway” y hacía OAuth2 para la autenticación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18" name="Google Shape;418;p20"/>
          <p:cNvCxnSpPr>
            <a:stCxn id="405" idx="0"/>
            <a:endCxn id="417" idx="1"/>
          </p:cNvCxnSpPr>
          <p:nvPr/>
        </p:nvCxnSpPr>
        <p:spPr>
          <a:xfrm>
            <a:off x="4876800" y="1206325"/>
            <a:ext cx="375600" cy="94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19" name="Google Shape;419;p20"/>
          <p:cNvSpPr txBox="1"/>
          <p:nvPr/>
        </p:nvSpPr>
        <p:spPr>
          <a:xfrm>
            <a:off x="697450" y="987475"/>
            <a:ext cx="2496300" cy="692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Cloud Apigateway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Programación reactiva (Mono)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Composición de DTO complejos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20" name="Google Shape;420;p20"/>
          <p:cNvCxnSpPr>
            <a:stCxn id="406" idx="4"/>
            <a:endCxn id="419" idx="2"/>
          </p:cNvCxnSpPr>
          <p:nvPr/>
        </p:nvCxnSpPr>
        <p:spPr>
          <a:xfrm rot="10800000">
            <a:off x="1945725" y="1680300"/>
            <a:ext cx="2115300" cy="302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21" name="Google Shape;421;p20"/>
          <p:cNvSpPr txBox="1"/>
          <p:nvPr/>
        </p:nvSpPr>
        <p:spPr>
          <a:xfrm>
            <a:off x="3057025" y="3082300"/>
            <a:ext cx="3018900" cy="692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Estándar que permite a una aplicación acceder a recursos de otras aplicaciones en nombre de un usuario (SSO)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22" name="Google Shape;422;p20"/>
          <p:cNvCxnSpPr>
            <a:stCxn id="400" idx="4"/>
            <a:endCxn id="421" idx="2"/>
          </p:cNvCxnSpPr>
          <p:nvPr/>
        </p:nvCxnSpPr>
        <p:spPr>
          <a:xfrm flipH="1" rot="10800000">
            <a:off x="4074900" y="3775100"/>
            <a:ext cx="491700" cy="182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20"/>
          <p:cNvCxnSpPr/>
          <p:nvPr/>
        </p:nvCxnSpPr>
        <p:spPr>
          <a:xfrm rot="10800000">
            <a:off x="1945725" y="1680300"/>
            <a:ext cx="2115300" cy="302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24" name="Google Shape;424;p20"/>
          <p:cNvSpPr txBox="1"/>
          <p:nvPr/>
        </p:nvSpPr>
        <p:spPr>
          <a:xfrm>
            <a:off x="7078700" y="2001013"/>
            <a:ext cx="1429200" cy="5232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boot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MySql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25" name="Google Shape;425;p20"/>
          <p:cNvCxnSpPr>
            <a:stCxn id="402" idx="4"/>
            <a:endCxn id="424" idx="2"/>
          </p:cNvCxnSpPr>
          <p:nvPr/>
        </p:nvCxnSpPr>
        <p:spPr>
          <a:xfrm flipH="1" rot="10800000">
            <a:off x="7387075" y="2524300"/>
            <a:ext cx="406200" cy="184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Arquitectura de la aplicación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31" name="Google Shape;431;p21"/>
          <p:cNvSpPr/>
          <p:nvPr/>
        </p:nvSpPr>
        <p:spPr>
          <a:xfrm>
            <a:off x="381847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OAuth2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32" name="Google Shape;432;p21"/>
          <p:cNvSpPr/>
          <p:nvPr/>
        </p:nvSpPr>
        <p:spPr>
          <a:xfrm>
            <a:off x="56521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BPM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33" name="Google Shape;433;p21"/>
          <p:cNvSpPr/>
          <p:nvPr/>
        </p:nvSpPr>
        <p:spPr>
          <a:xfrm>
            <a:off x="713065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DOCS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34" name="Google Shape;434;p21"/>
          <p:cNvSpPr/>
          <p:nvPr/>
        </p:nvSpPr>
        <p:spPr>
          <a:xfrm>
            <a:off x="19848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Files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35" name="Google Shape;435;p21"/>
          <p:cNvSpPr/>
          <p:nvPr/>
        </p:nvSpPr>
        <p:spPr>
          <a:xfrm>
            <a:off x="106380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Index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36" name="Google Shape;436;p21"/>
          <p:cNvSpPr/>
          <p:nvPr/>
        </p:nvSpPr>
        <p:spPr>
          <a:xfrm>
            <a:off x="3804600" y="693475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Front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37" name="Google Shape;437;p21"/>
          <p:cNvSpPr/>
          <p:nvPr/>
        </p:nvSpPr>
        <p:spPr>
          <a:xfrm>
            <a:off x="3804600" y="19827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Gateway</a:t>
            </a:r>
            <a:endParaRPr b="1" sz="1000">
              <a:solidFill>
                <a:schemeClr val="lt1"/>
              </a:solidFill>
            </a:endParaRPr>
          </a:p>
        </p:txBody>
      </p:sp>
      <p:cxnSp>
        <p:nvCxnSpPr>
          <p:cNvPr id="438" name="Google Shape;438;p21"/>
          <p:cNvCxnSpPr/>
          <p:nvPr/>
        </p:nvCxnSpPr>
        <p:spPr>
          <a:xfrm>
            <a:off x="4354575" y="1734125"/>
            <a:ext cx="0" cy="27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9" name="Google Shape;439;p21"/>
          <p:cNvCxnSpPr>
            <a:stCxn id="437" idx="3"/>
            <a:endCxn id="435" idx="0"/>
          </p:cNvCxnSpPr>
          <p:nvPr/>
        </p:nvCxnSpPr>
        <p:spPr>
          <a:xfrm flipH="1">
            <a:off x="2136000" y="2495550"/>
            <a:ext cx="16686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0" name="Google Shape;440;p21"/>
          <p:cNvCxnSpPr>
            <a:stCxn id="437" idx="2"/>
          </p:cNvCxnSpPr>
          <p:nvPr/>
        </p:nvCxnSpPr>
        <p:spPr>
          <a:xfrm flipH="1">
            <a:off x="2940525" y="3008400"/>
            <a:ext cx="1120500" cy="1157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21"/>
          <p:cNvCxnSpPr/>
          <p:nvPr/>
        </p:nvCxnSpPr>
        <p:spPr>
          <a:xfrm>
            <a:off x="4354575" y="3031650"/>
            <a:ext cx="7800" cy="916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" name="Google Shape;442;p21"/>
          <p:cNvCxnSpPr>
            <a:stCxn id="437" idx="1"/>
          </p:cNvCxnSpPr>
          <p:nvPr/>
        </p:nvCxnSpPr>
        <p:spPr>
          <a:xfrm>
            <a:off x="4620375" y="3008400"/>
            <a:ext cx="1599000" cy="940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" name="Google Shape;443;p21"/>
          <p:cNvCxnSpPr>
            <a:endCxn id="433" idx="3"/>
          </p:cNvCxnSpPr>
          <p:nvPr/>
        </p:nvCxnSpPr>
        <p:spPr>
          <a:xfrm>
            <a:off x="4876750" y="2495650"/>
            <a:ext cx="22539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" name="Google Shape;444;p21"/>
          <p:cNvCxnSpPr>
            <a:stCxn id="435" idx="0"/>
            <a:endCxn id="431" idx="4"/>
          </p:cNvCxnSpPr>
          <p:nvPr/>
        </p:nvCxnSpPr>
        <p:spPr>
          <a:xfrm>
            <a:off x="2136000" y="3221950"/>
            <a:ext cx="19389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" name="Google Shape;445;p21"/>
          <p:cNvCxnSpPr>
            <a:stCxn id="434" idx="0"/>
            <a:endCxn id="431" idx="3"/>
          </p:cNvCxnSpPr>
          <p:nvPr/>
        </p:nvCxnSpPr>
        <p:spPr>
          <a:xfrm>
            <a:off x="30570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6" name="Google Shape;446;p21"/>
          <p:cNvCxnSpPr>
            <a:stCxn id="433" idx="3"/>
            <a:endCxn id="431" idx="5"/>
          </p:cNvCxnSpPr>
          <p:nvPr/>
        </p:nvCxnSpPr>
        <p:spPr>
          <a:xfrm flipH="1">
            <a:off x="4634350" y="3221950"/>
            <a:ext cx="24963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" name="Google Shape;447;p21"/>
          <p:cNvCxnSpPr>
            <a:stCxn id="432" idx="3"/>
            <a:endCxn id="431" idx="0"/>
          </p:cNvCxnSpPr>
          <p:nvPr/>
        </p:nvCxnSpPr>
        <p:spPr>
          <a:xfrm rot="10800000">
            <a:off x="48907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8" name="Google Shape;448;p21"/>
          <p:cNvSpPr txBox="1"/>
          <p:nvPr/>
        </p:nvSpPr>
        <p:spPr>
          <a:xfrm>
            <a:off x="5252250" y="784725"/>
            <a:ext cx="2496300" cy="1031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MVC  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Thymeleaf 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Todas las acciones de usuario son canalizadas hacía el “Gateway” y hacía OAuth2 para la autenticación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49" name="Google Shape;449;p21"/>
          <p:cNvCxnSpPr>
            <a:stCxn id="436" idx="0"/>
            <a:endCxn id="448" idx="1"/>
          </p:cNvCxnSpPr>
          <p:nvPr/>
        </p:nvCxnSpPr>
        <p:spPr>
          <a:xfrm>
            <a:off x="4876800" y="1206325"/>
            <a:ext cx="375600" cy="94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50" name="Google Shape;450;p21"/>
          <p:cNvSpPr txBox="1"/>
          <p:nvPr/>
        </p:nvSpPr>
        <p:spPr>
          <a:xfrm>
            <a:off x="697450" y="987475"/>
            <a:ext cx="2496300" cy="692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Cloud Apigateway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Programación reactiva (Mono)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Composición de DTO complejos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51" name="Google Shape;451;p21"/>
          <p:cNvCxnSpPr>
            <a:stCxn id="437" idx="4"/>
            <a:endCxn id="450" idx="2"/>
          </p:cNvCxnSpPr>
          <p:nvPr/>
        </p:nvCxnSpPr>
        <p:spPr>
          <a:xfrm rot="10800000">
            <a:off x="1945725" y="1680300"/>
            <a:ext cx="2115300" cy="302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52" name="Google Shape;452;p21"/>
          <p:cNvSpPr txBox="1"/>
          <p:nvPr/>
        </p:nvSpPr>
        <p:spPr>
          <a:xfrm>
            <a:off x="3057025" y="3082300"/>
            <a:ext cx="3018900" cy="692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Estándar que permite a una aplicación acceder a recursos de otras aplicaciones en nombre de un usuario (SSO)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53" name="Google Shape;453;p21"/>
          <p:cNvCxnSpPr>
            <a:stCxn id="431" idx="4"/>
            <a:endCxn id="452" idx="2"/>
          </p:cNvCxnSpPr>
          <p:nvPr/>
        </p:nvCxnSpPr>
        <p:spPr>
          <a:xfrm flipH="1" rot="10800000">
            <a:off x="4074900" y="3775100"/>
            <a:ext cx="491700" cy="182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21"/>
          <p:cNvCxnSpPr/>
          <p:nvPr/>
        </p:nvCxnSpPr>
        <p:spPr>
          <a:xfrm rot="10800000">
            <a:off x="1945725" y="1680300"/>
            <a:ext cx="2115300" cy="302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55" name="Google Shape;455;p21"/>
          <p:cNvSpPr txBox="1"/>
          <p:nvPr/>
        </p:nvSpPr>
        <p:spPr>
          <a:xfrm>
            <a:off x="7078700" y="2001013"/>
            <a:ext cx="1429200" cy="523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boot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MySql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56" name="Google Shape;456;p21"/>
          <p:cNvCxnSpPr>
            <a:stCxn id="433" idx="4"/>
            <a:endCxn id="455" idx="2"/>
          </p:cNvCxnSpPr>
          <p:nvPr/>
        </p:nvCxnSpPr>
        <p:spPr>
          <a:xfrm flipH="1" rot="10800000">
            <a:off x="7387075" y="2524300"/>
            <a:ext cx="406200" cy="184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57" name="Google Shape;457;p21"/>
          <p:cNvSpPr txBox="1"/>
          <p:nvPr/>
        </p:nvSpPr>
        <p:spPr>
          <a:xfrm>
            <a:off x="7192250" y="4016895"/>
            <a:ext cx="1429200" cy="6927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boot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MySql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Flujo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58" name="Google Shape;458;p21"/>
          <p:cNvCxnSpPr>
            <a:stCxn id="432" idx="0"/>
            <a:endCxn id="457" idx="1"/>
          </p:cNvCxnSpPr>
          <p:nvPr/>
        </p:nvCxnSpPr>
        <p:spPr>
          <a:xfrm flipH="1" rot="10800000">
            <a:off x="6724325" y="4363250"/>
            <a:ext cx="468000" cy="106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