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57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1582-FA7F-49E9-BE46-813182F43E5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5F6E-7B9B-44EA-B23B-B668CA8C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DC9B-26D8-A87A-A602-9D61963B2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D7258-376B-E03F-39D8-EB73DDB56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562B-CEE0-4976-E2EE-C3796721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54FD-0A0D-D8CF-6134-33A25CC3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E99B-AAD2-1FE9-3E42-1F0F5E69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1789-DA15-BC3A-511C-8D186DD2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4D0D-9DA4-6821-6ED4-725B78F27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BF4-0A61-138F-0ECA-9A4E96C2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01E6-98DE-FE36-5DC7-D70A5153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63CC-26A4-19BF-6EEE-6A999E72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E02D3-CD2E-9993-C931-D4E0EE55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747DF-CD02-8C24-7387-3E96242A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52F5-C568-9149-4F4A-6D08931C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306C-1014-E1FA-90C0-8266D78F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9026-330D-C54B-3CCD-2F21AF00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D860-E3C2-8B7E-E69C-4F6A8C93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493A-73BD-0F9A-66BC-33E7920B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EEFA-E48B-00E5-FCDC-ADF3918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991C-DD8D-9321-BF0A-4F41C654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9450-6ADC-BBF9-5A7A-99AE826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052-9146-4461-BACF-3F0009EA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AFAF-1D76-24F8-5BD7-2F72A884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5C41-95AE-ECB9-268C-D6A179B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49C7-90AB-12EC-4E57-4C5E8C4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C8A2-47D2-500A-8F98-40FC2410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8937-C094-A2EA-6AA2-29DED2EE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65A5-6507-C548-0ACD-97A81B9E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AC60-66BE-DD67-3837-FC2F7F1C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A8E45-3F93-1DFE-7A7E-81983BA8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C22DC-AE21-2EE8-5E53-27A9221E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57D08-0A33-16BE-E5FF-81DE133E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E756-00D7-7126-50EB-3180DA39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F7FA-B037-E1AE-B834-152B8FFB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A5300-3494-C6E1-D5D6-8CFDC13E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57575-3C6D-5165-7D04-6EDA744D4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01EF8-A2A6-736C-CBAF-9F4BFB89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2C715-9DE5-C899-5B76-30248129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6A5C6-45A6-74BD-8BB5-DB43362A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8D544-9081-4C1D-1B17-20755DB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3EA2-292C-4391-4DE7-2774152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C9ABF-D210-3877-0E63-B1DF7F78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CBEF4-A26A-E956-D588-659474DE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E42DA-D036-D32C-2AEF-0AF3C1F8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C5D07-D445-A01F-9F51-76ABB51E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20586-FD53-DAC4-9380-74616872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C5014-3FE3-0EE5-F443-74976407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F125-D133-EA3C-3379-020CED2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DB7C-845D-06F2-D7F2-83842872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70F3E-F41F-57B6-1233-F103E2D7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2BCD-796E-0B97-270A-0B4574DA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65CF1-C425-5115-B6B1-F9A39EEA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B95A-C0C7-1C19-3272-3BAA5D72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1CE4-51C6-D072-5AD6-FB668B13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A997D-57DC-7196-1FCE-CB64B5A9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FBA99-C29C-C5E0-8FC1-BCEAF75E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5186-728C-69A9-E8FC-90C6A925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E7C9-4710-2D39-5BB7-B9065FE3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B2EFB-DC6A-9D3F-B6A9-83D72D65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A5BE0-597C-9D8A-1913-22CC9B71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AE4B-6DDB-F986-F0AB-F7C16E0E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43B5-05F4-EAD9-974D-249D4103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7C808-2A49-425F-8F98-1CDDD0F3100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43B9-9925-CA6F-D86A-A234645D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8E1D-58C2-B975-4A75-546755A33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F4D90-C17B-4E4A-BE8A-ACCBE605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reyanshverma27/online-sales-dataset-popular-marketplac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F7024-698A-1FA7-93B4-46317C4C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zeitung"/>
              </a:rPr>
              <a:t>Online Sales Dataset - Popular Marketplace Data</a:t>
            </a:r>
            <a:br>
              <a:rPr lang="en-US" sz="2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zeitung"/>
              </a:rPr>
            </a:b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8C447-B34A-3FDC-17CB-66F7E7832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pl-PL" sz="2000" dirty="0">
                <a:solidFill>
                  <a:schemeClr val="tx2"/>
                </a:solidFill>
              </a:rPr>
              <a:t>Agata Gera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AFE5C6D-FE46-C71E-F497-B29B13E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8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CEB9-2522-D739-7C39-32848A2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Investigate the impact of payment methods on sales volume or revenue.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3351E-68D9-C9B3-9308-1BFEBC8D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81900" cy="151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532CD-37C8-A342-41EC-979AD1182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86" y="3429000"/>
            <a:ext cx="2962688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85D79-9B41-6EEB-7770-6558D468A0D8}"/>
              </a:ext>
            </a:extLst>
          </p:cNvPr>
          <p:cNvSpPr txBox="1"/>
          <p:nvPr/>
        </p:nvSpPr>
        <p:spPr>
          <a:xfrm>
            <a:off x="1019686" y="4844146"/>
            <a:ext cx="463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impact on revenue and sales volume </a:t>
            </a:r>
            <a:endParaRPr lang="pl-PL" dirty="0"/>
          </a:p>
          <a:p>
            <a:r>
              <a:rPr lang="en-US" dirty="0"/>
              <a:t>from credit cards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5A97-D412-6823-9358-8B4C2B55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Identify top-selling products within each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630C1-DC42-EFE1-E925-0EF63325E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176" y="2006162"/>
            <a:ext cx="7116168" cy="3791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4AF69-E4B5-CFED-2131-29671CB1B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09" y="4703218"/>
            <a:ext cx="477269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B58B-EF32-232F-ABBE-31988E5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Evaluate the performance of specific products or categories in different regions to tailor marketing campaigns accordingly.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5CA1-CCFF-4850-9808-B34C3D81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4484"/>
            <a:ext cx="4801270" cy="2772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D0384-1DC4-5AFB-F79C-F3B2C74E8A66}"/>
              </a:ext>
            </a:extLst>
          </p:cNvPr>
          <p:cNvSpPr txBox="1"/>
          <p:nvPr/>
        </p:nvSpPr>
        <p:spPr>
          <a:xfrm>
            <a:off x="940133" y="5241110"/>
            <a:ext cx="730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[</a:t>
            </a:r>
            <a:r>
              <a:rPr lang="en-US" dirty="0"/>
              <a:t>There is only code because the output table is too long to present here.</a:t>
            </a:r>
            <a:r>
              <a:rPr lang="pl-PL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8C64-A8AB-763C-813A-8AC7744F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Conclusions</a:t>
            </a:r>
            <a:r>
              <a:rPr lang="pl-PL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240D-CF76-C9CE-6CBF-6684E6B6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 most </a:t>
            </a:r>
            <a:r>
              <a:rPr lang="pl-PL" dirty="0" err="1"/>
              <a:t>months</a:t>
            </a:r>
            <a:r>
              <a:rPr lang="pl-PL" dirty="0"/>
              <a:t>, the </a:t>
            </a:r>
            <a:r>
              <a:rPr lang="pl-PL" dirty="0" err="1"/>
              <a:t>best-selling</a:t>
            </a:r>
            <a:r>
              <a:rPr lang="pl-PL" dirty="0"/>
              <a:t> </a:t>
            </a:r>
            <a:r>
              <a:rPr lang="pl-PL" dirty="0" err="1"/>
              <a:t>product</a:t>
            </a:r>
            <a:r>
              <a:rPr lang="pl-PL" dirty="0"/>
              <a:t> </a:t>
            </a:r>
            <a:r>
              <a:rPr lang="pl-PL" dirty="0" err="1"/>
              <a:t>Category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 </a:t>
            </a:r>
            <a:r>
              <a:rPr lang="pl-PL" i="1" dirty="0" err="1"/>
              <a:t>clothing</a:t>
            </a:r>
            <a:r>
              <a:rPr lang="pl-PL" dirty="0"/>
              <a:t> with th </a:t>
            </a:r>
            <a:r>
              <a:rPr lang="pl-PL" dirty="0" err="1"/>
              <a:t>exception</a:t>
            </a:r>
            <a:r>
              <a:rPr lang="pl-PL" dirty="0"/>
              <a:t> of </a:t>
            </a:r>
            <a:r>
              <a:rPr lang="pl-PL" dirty="0" err="1"/>
              <a:t>months</a:t>
            </a:r>
            <a:r>
              <a:rPr lang="pl-PL" dirty="0"/>
              <a:t>: January and March,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category</a:t>
            </a:r>
            <a:r>
              <a:rPr lang="pl-PL" dirty="0"/>
              <a:t> </a:t>
            </a:r>
            <a:r>
              <a:rPr lang="pl-PL" i="1" dirty="0"/>
              <a:t>sport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-seler.</a:t>
            </a:r>
          </a:p>
          <a:p>
            <a:r>
              <a:rPr lang="en-US" dirty="0"/>
              <a:t>Largest impact on revenue and sales volume from credit cards</a:t>
            </a:r>
            <a:r>
              <a:rPr lang="pl-PL" dirty="0"/>
              <a:t>.</a:t>
            </a:r>
          </a:p>
          <a:p>
            <a:r>
              <a:rPr lang="en-US" dirty="0"/>
              <a:t>The most popular product for each region: </a:t>
            </a:r>
            <a:r>
              <a:rPr lang="pl-PL" i="1" dirty="0"/>
              <a:t>c</a:t>
            </a:r>
            <a:r>
              <a:rPr lang="en-US" i="1" dirty="0" err="1"/>
              <a:t>lothing</a:t>
            </a:r>
            <a:r>
              <a:rPr lang="en-US" dirty="0"/>
              <a:t> for Asia, </a:t>
            </a:r>
            <a:r>
              <a:rPr lang="en-US" i="1" dirty="0"/>
              <a:t>home appliances </a:t>
            </a:r>
            <a:r>
              <a:rPr lang="en-US" dirty="0"/>
              <a:t>for Europe, </a:t>
            </a:r>
            <a:r>
              <a:rPr lang="en-US" i="1" dirty="0"/>
              <a:t>electronics</a:t>
            </a:r>
            <a:r>
              <a:rPr lang="en-US" dirty="0"/>
              <a:t> for North America</a:t>
            </a:r>
            <a:endParaRPr lang="pl-PL" dirty="0"/>
          </a:p>
          <a:p>
            <a:r>
              <a:rPr lang="pl-PL" dirty="0"/>
              <a:t>T</a:t>
            </a:r>
            <a:r>
              <a:rPr lang="en-US" dirty="0"/>
              <a:t>op-selling products within each category</a:t>
            </a:r>
            <a:r>
              <a:rPr lang="pl-PL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C5A8D-4467-A3AA-EE4A-B4A4B0EC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4" r="35837"/>
          <a:stretch/>
        </p:blipFill>
        <p:spPr>
          <a:xfrm>
            <a:off x="8179495" y="4579176"/>
            <a:ext cx="285593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2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8368-6636-E18A-596F-88081C01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706E-0ED1-17CE-3737-E14C8D0E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Optimize Inventory and Marketing for Clothing Category</a:t>
            </a:r>
            <a:endParaRPr lang="pl-PL" dirty="0"/>
          </a:p>
          <a:p>
            <a:pPr marL="514350" indent="-514350">
              <a:buAutoNum type="arabicPeriod"/>
            </a:pPr>
            <a:r>
              <a:rPr lang="en-US" dirty="0"/>
              <a:t>Special Promotions for Sports Category in January and March</a:t>
            </a:r>
            <a:endParaRPr lang="pl-PL" dirty="0"/>
          </a:p>
          <a:p>
            <a:pPr marL="514350" indent="-514350">
              <a:buAutoNum type="arabicPeriod"/>
            </a:pPr>
            <a:r>
              <a:rPr lang="en-US" dirty="0"/>
              <a:t>Leverage Credit Card Payment Preferences</a:t>
            </a:r>
            <a:r>
              <a:rPr lang="pl-PL" dirty="0"/>
              <a:t> </a:t>
            </a:r>
            <a:r>
              <a:rPr lang="pl-PL" dirty="0" err="1"/>
              <a:t>e.g</a:t>
            </a:r>
            <a:r>
              <a:rPr lang="pl-PL" dirty="0"/>
              <a:t>.: </a:t>
            </a:r>
            <a:r>
              <a:rPr lang="en-US" dirty="0"/>
              <a:t>introduce incentives for using credit cards, such as cashback offers, reward points, or discounts on credit card payments. Collaborate with credit card companies to create co-branded promotions.</a:t>
            </a:r>
          </a:p>
        </p:txBody>
      </p:sp>
    </p:spTree>
    <p:extLst>
      <p:ext uri="{BB962C8B-B14F-4D97-AF65-F5344CB8AC3E}">
        <p14:creationId xmlns:p14="http://schemas.microsoft.com/office/powerpoint/2010/main" val="184122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21E1-66AD-B337-BBF9-6E0A23B8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844C-5C29-93B3-8267-FD929E6B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primary goal of this project is to analyze and gain insights from sales data to enhance business decision-making processes. The analysis focuses on several key areas including sales trends, product popularity, payment methods, and regional performance. The findings may help tailor marketing strategies and optimize product offerings.</a:t>
            </a:r>
          </a:p>
        </p:txBody>
      </p:sp>
    </p:spTree>
    <p:extLst>
      <p:ext uri="{BB962C8B-B14F-4D97-AF65-F5344CB8AC3E}">
        <p14:creationId xmlns:p14="http://schemas.microsoft.com/office/powerpoint/2010/main" val="281183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1DF7-0A01-A155-F7DC-59FC326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Source: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467-CD49-665C-8545-E7547CCA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https://www.kaggle.com/datasets/shreyanshverma27/online-sales-dataset-popular-marketplace-data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C2D58-3EB1-BDC7-71D0-0E10FA4C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About Dataset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2149-9A99-E145-EC55-B5258447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Order ID:</a:t>
            </a:r>
            <a:r>
              <a:rPr lang="en-US" sz="2000" b="0" i="0">
                <a:effectLst/>
                <a:latin typeface="inherit"/>
              </a:rPr>
              <a:t> Unique identifier for each sales order.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Date:</a:t>
            </a:r>
            <a:r>
              <a:rPr lang="pl-PL" sz="2000" b="1" i="0">
                <a:effectLst/>
                <a:latin typeface="inherit"/>
              </a:rPr>
              <a:t> </a:t>
            </a:r>
            <a:r>
              <a:rPr lang="en-US" sz="2000" b="0" i="0">
                <a:effectLst/>
                <a:latin typeface="inherit"/>
              </a:rPr>
              <a:t>Date of the sales transaction.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Category:</a:t>
            </a:r>
            <a:r>
              <a:rPr lang="pl-PL" sz="2000" b="1" i="0">
                <a:effectLst/>
                <a:latin typeface="inherit"/>
              </a:rPr>
              <a:t> </a:t>
            </a:r>
            <a:r>
              <a:rPr lang="en-US" sz="2000" b="0" i="0">
                <a:effectLst/>
                <a:latin typeface="inherit"/>
              </a:rPr>
              <a:t>Broad category of the product sold (e.g., Electronics, Home Appliances, Clothing, Books, Beauty Products, Sports).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Product Name:</a:t>
            </a:r>
            <a:r>
              <a:rPr lang="pl-PL" sz="2000" b="1" i="0">
                <a:effectLst/>
                <a:latin typeface="inherit"/>
              </a:rPr>
              <a:t> </a:t>
            </a:r>
            <a:r>
              <a:rPr lang="en-US" sz="2000" b="0" i="0">
                <a:effectLst/>
                <a:latin typeface="inherit"/>
              </a:rPr>
              <a:t>Specific name or model of the product sold.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Quantity:</a:t>
            </a:r>
            <a:r>
              <a:rPr lang="pl-PL" sz="2000" b="1" i="0">
                <a:effectLst/>
                <a:latin typeface="inherit"/>
              </a:rPr>
              <a:t> </a:t>
            </a:r>
            <a:r>
              <a:rPr lang="en-US" sz="2000" b="0" i="0">
                <a:effectLst/>
                <a:latin typeface="inherit"/>
              </a:rPr>
              <a:t>Number of units of the product sold in the transaction.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Unit Price:</a:t>
            </a:r>
            <a:r>
              <a:rPr lang="pl-PL" sz="2000" b="1" i="0">
                <a:effectLst/>
                <a:latin typeface="inherit"/>
              </a:rPr>
              <a:t> </a:t>
            </a:r>
            <a:r>
              <a:rPr lang="en-US" sz="2000" b="0" i="0">
                <a:effectLst/>
                <a:latin typeface="inherit"/>
              </a:rPr>
              <a:t>Price of one unit of the product.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Total Price:</a:t>
            </a:r>
            <a:r>
              <a:rPr lang="en-US" sz="2000" b="0" i="0">
                <a:effectLst/>
                <a:latin typeface="inherit"/>
              </a:rPr>
              <a:t> Total revenue generated from the sales transaction (Quantity * Unit Price).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Region:</a:t>
            </a:r>
            <a:r>
              <a:rPr lang="pl-PL" sz="2000" b="1" i="0">
                <a:effectLst/>
                <a:latin typeface="inherit"/>
              </a:rPr>
              <a:t> </a:t>
            </a:r>
            <a:r>
              <a:rPr lang="en-US" sz="2000" b="0" i="0">
                <a:effectLst/>
                <a:latin typeface="inherit"/>
              </a:rPr>
              <a:t>Geographic region where the transaction occurred (e.g., North America, Europe, Asia).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herit"/>
              </a:rPr>
              <a:t>Payment Method:</a:t>
            </a:r>
            <a:r>
              <a:rPr lang="en-US" sz="2000" b="0" i="0">
                <a:effectLst/>
                <a:latin typeface="inherit"/>
              </a:rPr>
              <a:t> Method used for payment (e.g., Credit Card, PayPal, Debit Card).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655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5666-3A58-A6A9-51A0-64F4FE1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6DD3-971D-D2B1-255D-F14B20C1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b="0" dirty="0"/>
              <a:t>1. Analyze sales trends over time to identify seasonal patterns </a:t>
            </a:r>
            <a:endParaRPr lang="pl-PL" b="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b="0" dirty="0"/>
              <a:t>2. Explore the popularity of different product categories across regions.</a:t>
            </a:r>
            <a:endParaRPr lang="pl-PL" b="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b="0" dirty="0"/>
              <a:t>3. Investigate the impact of payment methods on sales volume or revenue.</a:t>
            </a:r>
            <a:endParaRPr lang="pl-PL" b="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b="0" dirty="0"/>
              <a:t>4. Identify top-selling products within each category</a:t>
            </a:r>
            <a:endParaRPr lang="pl-PL" b="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b="0" dirty="0"/>
              <a:t>5. Evaluate the performance of specific products or categories in different regions to tailor marketing campaigns accordingly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5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0F2-D8E3-9F9A-7B0A-48F0F8E7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Change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6A49-86F7-4941-2A02-97046717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column </a:t>
            </a:r>
            <a:r>
              <a:rPr lang="en-US" dirty="0" err="1"/>
              <a:t>date_sale</a:t>
            </a:r>
            <a:r>
              <a:rPr lang="en-US" dirty="0"/>
              <a:t> has been added and the insert from the </a:t>
            </a:r>
            <a:r>
              <a:rPr lang="pl-PL" dirty="0"/>
              <a:t>D</a:t>
            </a:r>
            <a:r>
              <a:rPr lang="en-US" dirty="0"/>
              <a:t>ate column has been converted from TEXT to DATE.</a:t>
            </a:r>
            <a:endParaRPr lang="pl-PL" dirty="0"/>
          </a:p>
          <a:p>
            <a:r>
              <a:rPr lang="pl-PL" dirty="0" err="1"/>
              <a:t>Column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dropped</a:t>
            </a:r>
            <a:r>
              <a:rPr lang="pl-PL" dirty="0"/>
              <a:t>. </a:t>
            </a:r>
          </a:p>
          <a:p>
            <a:r>
              <a:rPr lang="pl-PL" dirty="0"/>
              <a:t>D</a:t>
            </a:r>
            <a:r>
              <a:rPr lang="en-US" dirty="0" err="1"/>
              <a:t>ate_month</a:t>
            </a:r>
            <a:r>
              <a:rPr lang="en-US" dirty="0"/>
              <a:t> column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addes</a:t>
            </a:r>
            <a:r>
              <a:rPr lang="pl-P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0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5D867-68A3-008A-A889-B0817C11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80540"/>
            <a:ext cx="2293372" cy="828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9A760-ACEF-D494-084D-EC9EA8E9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30" y="3936525"/>
            <a:ext cx="1823645" cy="396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079764-8BFF-16CA-52BE-7B7D52660E3D}"/>
              </a:ext>
            </a:extLst>
          </p:cNvPr>
          <p:cNvSpPr txBox="1"/>
          <p:nvPr/>
        </p:nvSpPr>
        <p:spPr>
          <a:xfrm>
            <a:off x="3553820" y="1855060"/>
            <a:ext cx="1375009" cy="53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pl-PL" sz="288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Regions</a:t>
            </a:r>
            <a:endParaRPr lang="en-US" sz="300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1E54AF-BA65-423F-C12A-D02EF14AC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885" y="2680540"/>
            <a:ext cx="1676280" cy="414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7175A-6190-DCDB-2F6C-D0FD30300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25" y="3614163"/>
            <a:ext cx="1077609" cy="644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D8E83-9DA1-B8F2-8F78-7464252DD045}"/>
              </a:ext>
            </a:extLst>
          </p:cNvPr>
          <p:cNvSpPr txBox="1"/>
          <p:nvPr/>
        </p:nvSpPr>
        <p:spPr>
          <a:xfrm>
            <a:off x="5522645" y="1823174"/>
            <a:ext cx="3076024" cy="53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pl-PL" sz="2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 Category</a:t>
            </a:r>
            <a:endParaRPr lang="en-US" sz="3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ED1C3-6B8A-35FD-744C-0B051A24D6B3}"/>
              </a:ext>
            </a:extLst>
          </p:cNvPr>
          <p:cNvSpPr txBox="1"/>
          <p:nvPr/>
        </p:nvSpPr>
        <p:spPr>
          <a:xfrm>
            <a:off x="8735778" y="1855060"/>
            <a:ext cx="2812755" cy="53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2880" kern="1200">
                <a:solidFill>
                  <a:srgbClr val="3C4043"/>
                </a:solidFill>
                <a:highlight>
                  <a:srgbClr val="FFFFFF"/>
                </a:highlight>
                <a:latin typeface="+mj-lt"/>
                <a:ea typeface="+mn-ea"/>
                <a:cs typeface="+mn-cs"/>
              </a:rPr>
              <a:t>Payment Method</a:t>
            </a:r>
            <a:endParaRPr lang="en-US" sz="3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3F94F-04AE-67D4-2496-A7D4DA2CA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0474" y="2593041"/>
            <a:ext cx="2643365" cy="589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D0F09-28D1-FAA0-AB76-9872C82C9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0449" y="3662485"/>
            <a:ext cx="1178922" cy="874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88245-7D59-87D6-F9AB-866F443A18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659" y="2784987"/>
            <a:ext cx="2413106" cy="451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F84D7-0F99-41C3-B3D7-0ECDCDBC64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412" y="3662485"/>
            <a:ext cx="1280236" cy="13723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377D94-130C-7AFF-189A-9CAA9904B7C4}"/>
              </a:ext>
            </a:extLst>
          </p:cNvPr>
          <p:cNvSpPr txBox="1"/>
          <p:nvPr/>
        </p:nvSpPr>
        <p:spPr>
          <a:xfrm>
            <a:off x="643467" y="1855060"/>
            <a:ext cx="2261024" cy="53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pl-PL" sz="2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period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58155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85EF-C95A-DB95-6211-B3DFD2D6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Analyze sales trends over time to identify seasonal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04C71-B38B-9D46-EAD9-900C8452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016"/>
            <a:ext cx="491041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C143D-C515-EEC3-06CB-8EF6CA33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15" y="1690688"/>
            <a:ext cx="3620005" cy="1619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1A8FF-E3E3-7E5F-2713-BE889DB1F4DA}"/>
              </a:ext>
            </a:extLst>
          </p:cNvPr>
          <p:cNvSpPr txBox="1"/>
          <p:nvPr/>
        </p:nvSpPr>
        <p:spPr>
          <a:xfrm>
            <a:off x="6601815" y="4100685"/>
            <a:ext cx="4588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For most </a:t>
            </a:r>
            <a:r>
              <a:rPr lang="pl-PL" dirty="0" err="1"/>
              <a:t>months</a:t>
            </a:r>
            <a:r>
              <a:rPr lang="pl-PL" dirty="0"/>
              <a:t>, the </a:t>
            </a:r>
            <a:r>
              <a:rPr lang="pl-PL" dirty="0" err="1"/>
              <a:t>best-selling</a:t>
            </a:r>
            <a:r>
              <a:rPr lang="pl-PL" dirty="0"/>
              <a:t> </a:t>
            </a:r>
            <a:r>
              <a:rPr lang="pl-PL" dirty="0" err="1"/>
              <a:t>product</a:t>
            </a:r>
            <a:endParaRPr lang="pl-PL" dirty="0"/>
          </a:p>
          <a:p>
            <a:r>
              <a:rPr lang="pl-PL" dirty="0" err="1"/>
              <a:t>Category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 </a:t>
            </a:r>
            <a:r>
              <a:rPr lang="pl-PL" i="1" dirty="0" err="1"/>
              <a:t>clothing</a:t>
            </a:r>
            <a:r>
              <a:rPr lang="pl-PL" dirty="0"/>
              <a:t> with th </a:t>
            </a:r>
            <a:r>
              <a:rPr lang="pl-PL" dirty="0" err="1"/>
              <a:t>exception</a:t>
            </a:r>
            <a:r>
              <a:rPr lang="pl-PL" dirty="0"/>
              <a:t> of</a:t>
            </a:r>
          </a:p>
          <a:p>
            <a:r>
              <a:rPr lang="pl-PL" dirty="0" err="1"/>
              <a:t>Months</a:t>
            </a:r>
            <a:r>
              <a:rPr lang="pl-PL" dirty="0"/>
              <a:t>: January and March,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category</a:t>
            </a:r>
            <a:r>
              <a:rPr lang="pl-PL" dirty="0"/>
              <a:t> </a:t>
            </a:r>
          </a:p>
          <a:p>
            <a:r>
              <a:rPr lang="pl-PL" i="1" dirty="0"/>
              <a:t>sport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-seler.</a:t>
            </a:r>
          </a:p>
        </p:txBody>
      </p:sp>
    </p:spTree>
    <p:extLst>
      <p:ext uri="{BB962C8B-B14F-4D97-AF65-F5344CB8AC3E}">
        <p14:creationId xmlns:p14="http://schemas.microsoft.com/office/powerpoint/2010/main" val="40295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2535-C5F5-5816-5629-281E4665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Explore the popularity of different product categories across regions.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8EE88-E7EB-DCDC-3A02-72BF6D8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956"/>
            <a:ext cx="478161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7CF6A-4C5A-28A2-ECB2-C14E9E3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49" y="4110625"/>
            <a:ext cx="3791479" cy="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A9CC1-2BA1-0C2B-CC38-F9D716A0722C}"/>
              </a:ext>
            </a:extLst>
          </p:cNvPr>
          <p:cNvSpPr txBox="1"/>
          <p:nvPr/>
        </p:nvSpPr>
        <p:spPr>
          <a:xfrm>
            <a:off x="6697449" y="3554449"/>
            <a:ext cx="449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The most popular </a:t>
            </a:r>
            <a:r>
              <a:rPr lang="pl-PL" dirty="0" err="1"/>
              <a:t>product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regions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inherit</vt:lpstr>
      <vt:lpstr>zeitung</vt:lpstr>
      <vt:lpstr>Office Theme</vt:lpstr>
      <vt:lpstr>Online Sales Dataset - Popular Marketplace Data </vt:lpstr>
      <vt:lpstr>Project Overview</vt:lpstr>
      <vt:lpstr>Source:</vt:lpstr>
      <vt:lpstr>About Dataset</vt:lpstr>
      <vt:lpstr>Analysis</vt:lpstr>
      <vt:lpstr>Change in the dataset</vt:lpstr>
      <vt:lpstr>PowerPoint Presentation</vt:lpstr>
      <vt:lpstr>1. Analyze sales trends over time to identify seasonal patterns</vt:lpstr>
      <vt:lpstr>2. Explore the popularity of different product categories across regions.</vt:lpstr>
      <vt:lpstr>3. Investigate the impact of payment methods on sales volume or revenue.</vt:lpstr>
      <vt:lpstr>4. Identify top-selling products within each category</vt:lpstr>
      <vt:lpstr>5. Evaluate the performance of specific products or categories in different regions to tailor marketing campaigns accordingly.</vt:lpstr>
      <vt:lpstr>Conclusions:</vt:lpstr>
      <vt:lpstr>Recommendations Based on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Sales Dataset - Popular Marketplace Data </dc:title>
  <dc:creator>Agata Gera</dc:creator>
  <cp:lastModifiedBy>Agata Gera</cp:lastModifiedBy>
  <cp:revision>14</cp:revision>
  <dcterms:created xsi:type="dcterms:W3CDTF">2024-06-10T20:55:05Z</dcterms:created>
  <dcterms:modified xsi:type="dcterms:W3CDTF">2024-06-19T16:02:59Z</dcterms:modified>
</cp:coreProperties>
</file>