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22A97-AEAF-4C0B-80A6-04071615F305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189D3-38D8-4490-8FEB-DD9839987B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6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016-5AD5-4BBF-9F0C-57BAD48F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438A-1860-495E-95A4-688BCAC27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0675-7DE2-45D6-BEF1-F59038B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2478-2E2A-46E3-AEA2-5849FAAA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4F81-FA0F-41F7-AE43-5EE9276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12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54B1-1E87-406E-9B0D-C96466C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C7AE-FF79-42E3-B3B8-87E8B76A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EB3A-1F04-4AB8-AB26-093D2C66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9116-0173-4C2F-A9D3-28BE2714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B113-B954-479F-B67A-FB277C3E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5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6159D-001E-4294-9DAD-370583CB1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F51AE-AC48-48A5-B137-C52DB73E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1551-C9C1-492F-A621-654AD030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B5BA-9A7B-4429-B547-55BCB8F0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8436C-747D-4436-9D54-96CF87A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5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368A-7736-4DC7-9819-51385CB0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D6BB-ED6B-4EB2-8792-156CEB36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37F0-4FEB-4961-9FD0-503C2831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2EDA-2461-457A-A829-D18082A4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EC22-DDE6-4E1D-9432-D7F8181A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8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5D21-2F0B-47E2-B245-3F68B875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1BAE-E0D8-4231-81E3-63995BCB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0A25-101E-4D8A-B179-844625E3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3EA4-D61F-490C-9B80-91442933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6EC9-B593-430F-896E-ADD0649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8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4C66-418E-4247-81F5-1C60FC8F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7244-991D-437C-A83F-CBB2484DA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B467-E357-486E-86A3-D58CB74D3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D324-386C-4F62-9D47-7E215754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97992-CDC9-429C-93FB-0F9E1FD8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E10B-DB9A-48B5-9E1B-EE0B623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7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15E4-5463-445A-889A-43035E66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15733-AE64-45A6-BB98-22791876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22C82-CEEF-4493-92BB-7A4B2474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08D40-0C06-4D9C-B9AB-BFA7FB29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84655-7C88-4E56-8D30-8057D32D4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6035C-16C5-44C6-8B95-6497AC59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574BC-1060-40CE-8071-B86269D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8245-B62B-4B09-A94D-1BCB9A94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1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CFA3-953B-45AE-99E0-005A9073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28BA9-1D6C-4AC3-8E3B-526433E8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EF8E-06F8-4E83-AC05-099933D1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94547-D618-4A14-8AAA-1F1E9AF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6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0DEDD-93E2-4776-A790-78367E14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2313-8F34-4A07-9198-BDCBE58E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BEC-4851-4DB2-859F-9D4990E9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4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816-4687-412A-858D-EE59FB08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D5ED-FBF4-4E93-9B05-88FAF08F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B99DC-E671-4418-AD32-20DA3726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6C4C-99DE-4619-9770-5C0A6B24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36073-1CAC-47BC-8BC3-218062F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1CF0-30C2-46EF-BFDF-5D92B283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9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A08-ADDF-4C7B-91E7-B863C26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B597A-04D0-47F7-A4D4-DFAEEECB3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690D-7F33-4FE7-8DAA-BA0B1ED1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C8E3-4F12-4E68-83F3-59A28B8B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F296-1764-40D3-B9B9-51FD5208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C031-56A6-4CCD-8A2B-04CA513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6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ABE68-350F-4D0D-8584-AC223917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DA8DB-F22F-4776-B738-2FF21A92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66F4-0DB6-4B53-90AF-7FE4966B2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A651-95F5-4CB3-8B83-46E4C229196D}" type="datetimeFigureOut">
              <a:rPr lang="en-IE" smtClean="0"/>
              <a:t>02/05/2021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3927-F3DF-4367-8DDC-F6967E56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E17-CC7E-4F62-A5A9-CE578B15D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40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SH.MED.BEDS.ZS" TargetMode="External"/><Relationship Id="rId3" Type="http://schemas.openxmlformats.org/officeDocument/2006/relationships/hyperlink" Target="https://ourworldindata.org/covid-cases" TargetMode="External"/><Relationship Id="rId7" Type="http://schemas.openxmlformats.org/officeDocument/2006/relationships/hyperlink" Target="https://ec.europa.eu/eurostat/statistics-explained/index.php/Healthcare_resource_statistics_-_beds" TargetMode="External"/><Relationship Id="rId2" Type="http://schemas.openxmlformats.org/officeDocument/2006/relationships/hyperlink" Target="https://www.ecdc.europa.eu/en/publications-data/data-national-14-day-notification-rate-covid-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worldbank.org/indicator/SH.MED.BEDS.ZS?locations=EU" TargetMode="External"/><Relationship Id="rId5" Type="http://schemas.openxmlformats.org/officeDocument/2006/relationships/hyperlink" Target="https://en.wikipedia.org/wiki/List_of_countries_by_hospital_beds" TargetMode="External"/><Relationship Id="rId10" Type="http://schemas.openxmlformats.org/officeDocument/2006/relationships/hyperlink" Target="https://apps.who.int/gho/data/node.main.HWFGRP?lang=en" TargetMode="External"/><Relationship Id="rId4" Type="http://schemas.openxmlformats.org/officeDocument/2006/relationships/hyperlink" Target="https://www.ecdc.europa.eu/en/publications-data/covid-19-testing" TargetMode="External"/><Relationship Id="rId9" Type="http://schemas.openxmlformats.org/officeDocument/2006/relationships/hyperlink" Target="https://annalsofintensivecare.springeropen.com/articles/10.1186/2110-5820-3-37/tables/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median_age" TargetMode="External"/><Relationship Id="rId2" Type="http://schemas.openxmlformats.org/officeDocument/2006/relationships/hyperlink" Target="https://www.worlddata.info/average-age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covid-vaccinations" TargetMode="External"/><Relationship Id="rId5" Type="http://schemas.openxmlformats.org/officeDocument/2006/relationships/hyperlink" Target="https://ourworldindata.org/policy-responses-covid" TargetMode="External"/><Relationship Id="rId4" Type="http://schemas.openxmlformats.org/officeDocument/2006/relationships/hyperlink" Target="https://data.worldbank.org/region/european-un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S.M.A.R.T GOAL</a:t>
            </a:r>
            <a:endParaRPr lang="en-IE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DE21F-5DF4-42A9-A972-B43C35C8DB64}"/>
              </a:ext>
            </a:extLst>
          </p:cNvPr>
          <p:cNvSpPr txBox="1"/>
          <p:nvPr/>
        </p:nvSpPr>
        <p:spPr>
          <a:xfrm>
            <a:off x="5271117" y="1177601"/>
            <a:ext cx="164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To research an influence of various healthcare, social and other factors on  course of COVID pandemic in Europe.</a:t>
            </a:r>
            <a:endParaRPr lang="en-IE" sz="12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04D3774-3778-45C3-AF33-53B31840631F}"/>
              </a:ext>
            </a:extLst>
          </p:cNvPr>
          <p:cNvSpPr/>
          <p:nvPr/>
        </p:nvSpPr>
        <p:spPr>
          <a:xfrm>
            <a:off x="204186" y="585926"/>
            <a:ext cx="11783628" cy="612559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DE3D4F-EEBC-4E1C-BC54-DC9B347DEC1F}"/>
              </a:ext>
            </a:extLst>
          </p:cNvPr>
          <p:cNvCxnSpPr>
            <a:cxnSpLocks/>
            <a:stCxn id="8" idx="1"/>
            <a:endCxn id="8" idx="5"/>
          </p:cNvCxnSpPr>
          <p:nvPr/>
        </p:nvCxnSpPr>
        <p:spPr>
          <a:xfrm>
            <a:off x="3150093" y="3648722"/>
            <a:ext cx="5891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084E81-5C73-49E4-ADFC-A32685942BE4}"/>
              </a:ext>
            </a:extLst>
          </p:cNvPr>
          <p:cNvGrpSpPr/>
          <p:nvPr/>
        </p:nvGrpSpPr>
        <p:grpSpPr>
          <a:xfrm>
            <a:off x="2760955" y="4275447"/>
            <a:ext cx="6676007" cy="276999"/>
            <a:chOff x="3142694" y="3428998"/>
            <a:chExt cx="5270377" cy="27699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71A74F-6999-445F-8386-6E824E3E4EB4}"/>
                </a:ext>
              </a:extLst>
            </p:cNvPr>
            <p:cNvSpPr txBox="1"/>
            <p:nvPr/>
          </p:nvSpPr>
          <p:spPr>
            <a:xfrm>
              <a:off x="3142694" y="3428998"/>
              <a:ext cx="169563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Healthcare system</a:t>
              </a:r>
              <a:endParaRPr lang="en-IE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53FED-FAF6-46D9-AFB2-177F345DBF3B}"/>
                </a:ext>
              </a:extLst>
            </p:cNvPr>
            <p:cNvSpPr txBox="1"/>
            <p:nvPr/>
          </p:nvSpPr>
          <p:spPr>
            <a:xfrm>
              <a:off x="4930065" y="3428998"/>
              <a:ext cx="169563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Demographics</a:t>
              </a:r>
              <a:endParaRPr lang="en-IE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1D1348-4D4C-4B14-83C1-0E8D63D21748}"/>
                </a:ext>
              </a:extLst>
            </p:cNvPr>
            <p:cNvSpPr txBox="1"/>
            <p:nvPr/>
          </p:nvSpPr>
          <p:spPr>
            <a:xfrm>
              <a:off x="6717436" y="3428998"/>
              <a:ext cx="169563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Others</a:t>
              </a:r>
              <a:endParaRPr lang="en-IE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12D604-1E06-47E6-8989-3464A3329742}"/>
              </a:ext>
            </a:extLst>
          </p:cNvPr>
          <p:cNvGrpSpPr/>
          <p:nvPr/>
        </p:nvGrpSpPr>
        <p:grpSpPr>
          <a:xfrm>
            <a:off x="4305671" y="3019083"/>
            <a:ext cx="3826275" cy="494971"/>
            <a:chOff x="4404803" y="2469315"/>
            <a:chExt cx="3798163" cy="4949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978F-2E23-49B1-B179-1AF73EA1E13D}"/>
                </a:ext>
              </a:extLst>
            </p:cNvPr>
            <p:cNvSpPr txBox="1"/>
            <p:nvPr/>
          </p:nvSpPr>
          <p:spPr>
            <a:xfrm>
              <a:off x="4404804" y="2469315"/>
              <a:ext cx="3382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DV1</a:t>
              </a:r>
              <a:r>
                <a:rPr lang="en-GB" sz="1200" dirty="0"/>
                <a:t>: Number of COVID cases per capita fortnightly. </a:t>
              </a:r>
              <a:endParaRPr lang="en-IE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F16711-200A-46B4-8CC4-43E4C2735CE7}"/>
                </a:ext>
              </a:extLst>
            </p:cNvPr>
            <p:cNvSpPr txBox="1"/>
            <p:nvPr/>
          </p:nvSpPr>
          <p:spPr>
            <a:xfrm>
              <a:off x="4404803" y="2687287"/>
              <a:ext cx="37981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/>
                <a:t>DV2</a:t>
              </a:r>
              <a:r>
                <a:rPr lang="en-GB" sz="1200" dirty="0"/>
                <a:t>: Number of COVID deaths per capita fortnightly. </a:t>
              </a:r>
              <a:endParaRPr lang="en-IE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99CB71-0CF7-4727-B302-401F9B1DA23E}"/>
              </a:ext>
            </a:extLst>
          </p:cNvPr>
          <p:cNvGrpSpPr/>
          <p:nvPr/>
        </p:nvGrpSpPr>
        <p:grpSpPr>
          <a:xfrm>
            <a:off x="2760956" y="4871049"/>
            <a:ext cx="6676006" cy="1277273"/>
            <a:chOff x="3304873" y="3873909"/>
            <a:chExt cx="5595464" cy="12772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D45968-5509-4021-9F29-4080356CC630}"/>
                </a:ext>
              </a:extLst>
            </p:cNvPr>
            <p:cNvSpPr txBox="1"/>
            <p:nvPr/>
          </p:nvSpPr>
          <p:spPr>
            <a:xfrm>
              <a:off x="7149482" y="3873909"/>
              <a:ext cx="17508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Opening/ Lockdown of economy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Vaccination of population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Urbanization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Weather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9DF3A6-F287-46E8-9020-F4BE942266D0}"/>
                </a:ext>
              </a:extLst>
            </p:cNvPr>
            <p:cNvSpPr txBox="1"/>
            <p:nvPr/>
          </p:nvSpPr>
          <p:spPr>
            <a:xfrm>
              <a:off x="5170028" y="3919023"/>
              <a:ext cx="17508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Age of society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Average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GDP per capita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07D95-15C9-4CBD-92DF-069ACF6E6B7A}"/>
                </a:ext>
              </a:extLst>
            </p:cNvPr>
            <p:cNvSpPr txBox="1"/>
            <p:nvPr/>
          </p:nvSpPr>
          <p:spPr>
            <a:xfrm>
              <a:off x="3304873" y="3873909"/>
              <a:ext cx="1750855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Daily COVID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Positive tests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Number of hospital beds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Number of ICU beds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Number of healthcare workers</a:t>
              </a:r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E86A4E9-BD81-4A8B-A5DF-0060EC1931D3}"/>
              </a:ext>
            </a:extLst>
          </p:cNvPr>
          <p:cNvSpPr/>
          <p:nvPr/>
        </p:nvSpPr>
        <p:spPr>
          <a:xfrm>
            <a:off x="5921406" y="2438882"/>
            <a:ext cx="174594" cy="44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E351BA-A145-4BA0-A23B-F2AD3872B703}"/>
              </a:ext>
            </a:extLst>
          </p:cNvPr>
          <p:cNvGrpSpPr/>
          <p:nvPr/>
        </p:nvGrpSpPr>
        <p:grpSpPr>
          <a:xfrm>
            <a:off x="3840949" y="3706780"/>
            <a:ext cx="4587982" cy="496421"/>
            <a:chOff x="3834888" y="3677734"/>
            <a:chExt cx="4587982" cy="496421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412A44FF-91FB-4EA7-8209-AEA2F9E18757}"/>
                </a:ext>
              </a:extLst>
            </p:cNvPr>
            <p:cNvSpPr/>
            <p:nvPr/>
          </p:nvSpPr>
          <p:spPr>
            <a:xfrm>
              <a:off x="3834888" y="3728622"/>
              <a:ext cx="174594" cy="445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B9F0BF34-2D22-4525-A0D8-69EB3E64A56E}"/>
                </a:ext>
              </a:extLst>
            </p:cNvPr>
            <p:cNvSpPr/>
            <p:nvPr/>
          </p:nvSpPr>
          <p:spPr>
            <a:xfrm>
              <a:off x="5921406" y="3693353"/>
              <a:ext cx="174594" cy="445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80AE4B8-DE68-49AE-AA34-762C6CF1F8FD}"/>
                </a:ext>
              </a:extLst>
            </p:cNvPr>
            <p:cNvSpPr/>
            <p:nvPr/>
          </p:nvSpPr>
          <p:spPr>
            <a:xfrm>
              <a:off x="8248276" y="3677734"/>
              <a:ext cx="174594" cy="445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429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SAMPLE ANALYSIS</a:t>
            </a:r>
            <a:endParaRPr lang="en-IE" sz="2400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90833A-D6D6-4703-BD72-176A97AC8BD6}"/>
              </a:ext>
            </a:extLst>
          </p:cNvPr>
          <p:cNvCxnSpPr>
            <a:cxnSpLocks/>
          </p:cNvCxnSpPr>
          <p:nvPr/>
        </p:nvCxnSpPr>
        <p:spPr>
          <a:xfrm flipV="1">
            <a:off x="4083728" y="1083077"/>
            <a:ext cx="0" cy="352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C9BB0F-F24D-4EF2-8CC7-F43FA0862D20}"/>
              </a:ext>
            </a:extLst>
          </p:cNvPr>
          <p:cNvCxnSpPr/>
          <p:nvPr/>
        </p:nvCxnSpPr>
        <p:spPr>
          <a:xfrm flipV="1">
            <a:off x="4083728" y="4527612"/>
            <a:ext cx="4500979" cy="7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67F08F8E-F982-4604-9652-47B0D6B76B37}"/>
              </a:ext>
            </a:extLst>
          </p:cNvPr>
          <p:cNvSpPr/>
          <p:nvPr/>
        </p:nvSpPr>
        <p:spPr>
          <a:xfrm rot="17432475">
            <a:off x="3868220" y="2555022"/>
            <a:ext cx="6525464" cy="4878437"/>
          </a:xfrm>
          <a:prstGeom prst="arc">
            <a:avLst>
              <a:gd name="adj1" fmla="val 16200000"/>
              <a:gd name="adj2" fmla="val 20916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6398DB-71C8-4587-96BC-2B2F7C5A1E0A}"/>
              </a:ext>
            </a:extLst>
          </p:cNvPr>
          <p:cNvSpPr txBox="1"/>
          <p:nvPr/>
        </p:nvSpPr>
        <p:spPr>
          <a:xfrm>
            <a:off x="1269507" y="2193308"/>
            <a:ext cx="33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Deaths per capita</a:t>
            </a:r>
          </a:p>
          <a:p>
            <a:r>
              <a:rPr lang="en-GB" sz="1200" dirty="0"/>
              <a:t>Units: death/100 000 population per day</a:t>
            </a:r>
            <a:endParaRPr lang="en-IE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DBF63-A153-49B8-8543-BC9E7F5E32E2}"/>
              </a:ext>
            </a:extLst>
          </p:cNvPr>
          <p:cNvSpPr txBox="1"/>
          <p:nvPr/>
        </p:nvSpPr>
        <p:spPr>
          <a:xfrm>
            <a:off x="5113538" y="4873841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288D5-5A91-4B4E-95E6-3A69072F0508}"/>
              </a:ext>
            </a:extLst>
          </p:cNvPr>
          <p:cNvSpPr txBox="1"/>
          <p:nvPr/>
        </p:nvSpPr>
        <p:spPr>
          <a:xfrm>
            <a:off x="1753336" y="1738258"/>
            <a:ext cx="120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endParaRPr lang="en-I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73816-9810-456A-9096-23F244F51D92}"/>
              </a:ext>
            </a:extLst>
          </p:cNvPr>
          <p:cNvSpPr txBox="1"/>
          <p:nvPr/>
        </p:nvSpPr>
        <p:spPr>
          <a:xfrm>
            <a:off x="5017363" y="5184560"/>
            <a:ext cx="33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Hospital beds per capita </a:t>
            </a:r>
          </a:p>
          <a:p>
            <a:r>
              <a:rPr lang="en-GB" sz="1200" dirty="0"/>
              <a:t>Units: Bed/100 000 population</a:t>
            </a:r>
          </a:p>
        </p:txBody>
      </p:sp>
    </p:spTree>
    <p:extLst>
      <p:ext uri="{BB962C8B-B14F-4D97-AF65-F5344CB8AC3E}">
        <p14:creationId xmlns:p14="http://schemas.microsoft.com/office/powerpoint/2010/main" val="20229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DATA SOURCES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552C84-ABA1-4AB8-B479-482470EDEF95}"/>
              </a:ext>
            </a:extLst>
          </p:cNvPr>
          <p:cNvGrpSpPr/>
          <p:nvPr/>
        </p:nvGrpSpPr>
        <p:grpSpPr>
          <a:xfrm>
            <a:off x="2074416" y="964875"/>
            <a:ext cx="3598414" cy="306724"/>
            <a:chOff x="5170028" y="3873909"/>
            <a:chExt cx="3730309" cy="3067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0E1AD-2A04-46C8-A1F4-061F32FAE863}"/>
                </a:ext>
              </a:extLst>
            </p:cNvPr>
            <p:cNvSpPr txBox="1"/>
            <p:nvPr/>
          </p:nvSpPr>
          <p:spPr>
            <a:xfrm>
              <a:off x="7149482" y="3873909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9C7B0-54CA-47C8-9B33-6DAE827C0D75}"/>
                </a:ext>
              </a:extLst>
            </p:cNvPr>
            <p:cNvSpPr txBox="1"/>
            <p:nvPr/>
          </p:nvSpPr>
          <p:spPr>
            <a:xfrm>
              <a:off x="5170028" y="3919023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5FE5CE-D9A1-4017-AEFC-E93167511C6A}"/>
              </a:ext>
            </a:extLst>
          </p:cNvPr>
          <p:cNvSpPr txBox="1"/>
          <p:nvPr/>
        </p:nvSpPr>
        <p:spPr>
          <a:xfrm>
            <a:off x="372863" y="805205"/>
            <a:ext cx="11549847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Cases Per Capita			</a:t>
            </a:r>
            <a:r>
              <a:rPr lang="en-GB" sz="1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https://www.ecdc.europa.eu/en/publications-data/data-national-14-day-notification-rate-covid-19</a:t>
            </a:r>
            <a:endParaRPr lang="en-GB" sz="1100" dirty="0"/>
          </a:p>
          <a:p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Death Per Capita			</a:t>
            </a:r>
            <a:r>
              <a:rPr lang="en-GB" sz="1100" dirty="0"/>
              <a:t>https://www.ecdc.europa.eu/en/publications-data/data-national-14-day-notification-rate-covid-19</a:t>
            </a:r>
          </a:p>
          <a:p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Daily COVID tests			</a:t>
            </a:r>
            <a:r>
              <a:rPr lang="en-GB" sz="1100" dirty="0">
                <a:hlinkClick r:id="rId3"/>
              </a:rPr>
              <a:t>https://ourworldindata.org/covid-cases</a:t>
            </a:r>
            <a:endParaRPr lang="en-GB" sz="1100" dirty="0"/>
          </a:p>
          <a:p>
            <a:pPr lvl="8"/>
            <a:r>
              <a:rPr lang="en-GB" sz="1100" dirty="0">
                <a:hlinkClick r:id="rId4"/>
              </a:rPr>
              <a:t>https://www.ecdc.europa.eu/en/publications-data/covid-19-testing</a:t>
            </a:r>
            <a:endParaRPr lang="en-GB" sz="1100" dirty="0"/>
          </a:p>
          <a:p>
            <a:pPr lvl="8"/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Positive tests rate			</a:t>
            </a:r>
            <a:r>
              <a:rPr lang="en-GB" sz="1100" dirty="0">
                <a:hlinkClick r:id="rId4"/>
              </a:rPr>
              <a:t>https://www.ecdc.europa.eu/en/publications-data/covid-19-testing</a:t>
            </a:r>
            <a:endParaRPr lang="en-GB" sz="1100" dirty="0"/>
          </a:p>
          <a:p>
            <a:pPr lvl="8"/>
            <a:r>
              <a:rPr lang="en-GB" sz="1100" dirty="0"/>
              <a:t>https://ourworldindata.org/coronavirus-testing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Number of hospital beds			</a:t>
            </a:r>
            <a:r>
              <a:rPr lang="en-GB" sz="1100" dirty="0">
                <a:hlinkClick r:id="rId5"/>
              </a:rPr>
              <a:t>https://en.wikipedia.org/wiki/List_of_countries_by_hospital_beds</a:t>
            </a:r>
            <a:endParaRPr lang="en-GB" sz="1100" dirty="0"/>
          </a:p>
          <a:p>
            <a:pPr lvl="8"/>
            <a:r>
              <a:rPr lang="en-GB" sz="1100" dirty="0">
                <a:hlinkClick r:id="rId6"/>
              </a:rPr>
              <a:t>https://data.worldbank.org/indicator/SH.MED.BEDS.ZS?locations=EU</a:t>
            </a:r>
            <a:endParaRPr lang="en-GB" sz="1100" dirty="0"/>
          </a:p>
          <a:p>
            <a:pPr lvl="8"/>
            <a:r>
              <a:rPr lang="en-GB" sz="1100" dirty="0">
                <a:hlinkClick r:id="rId7"/>
              </a:rPr>
              <a:t>https://ec.europa.eu/eurostat/statistics-explained/index.php/Healthcare_resource_statistics_-_beds</a:t>
            </a:r>
            <a:endParaRPr lang="en-GB" sz="1100" dirty="0"/>
          </a:p>
          <a:p>
            <a:pPr lvl="8"/>
            <a:r>
              <a:rPr lang="en-GB" sz="1100" dirty="0">
                <a:hlinkClick r:id="rId8"/>
              </a:rPr>
              <a:t>https://data.worldbank.org/indicator/SH.MED.BEDS.ZS</a:t>
            </a:r>
            <a:endParaRPr lang="en-GB" sz="1100" dirty="0"/>
          </a:p>
          <a:p>
            <a:pPr lvl="8"/>
            <a:endParaRPr lang="en-GB" sz="1100" dirty="0"/>
          </a:p>
          <a:p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Number of ICU beds			</a:t>
            </a:r>
            <a:r>
              <a:rPr lang="en-GB" sz="1100" dirty="0">
                <a:hlinkClick r:id="rId5"/>
              </a:rPr>
              <a:t>https://en.wikipedia.org/wiki/List_of_countries_by_hospital_beds</a:t>
            </a:r>
            <a:endParaRPr lang="en-GB" sz="1100" dirty="0"/>
          </a:p>
          <a:p>
            <a:pPr lvl="8"/>
            <a:r>
              <a:rPr lang="en-GB" sz="1100" dirty="0">
                <a:hlinkClick r:id="rId9"/>
              </a:rPr>
              <a:t>https://annalsofintensivecare.springeropen.com/articles/10.1186/2110-5820-3-37/tables/2</a:t>
            </a:r>
            <a:endParaRPr lang="en-GB" sz="1100" dirty="0"/>
          </a:p>
          <a:p>
            <a:pPr lvl="8"/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Number of healthcare workers		</a:t>
            </a:r>
            <a:r>
              <a:rPr lang="en-GB" sz="1100" dirty="0">
                <a:hlinkClick r:id="rId10"/>
              </a:rPr>
              <a:t>https://apps.who.int/gho/data/node.main.HWFGRP?lang=en</a:t>
            </a:r>
            <a:endParaRPr lang="en-GB" sz="1100" dirty="0"/>
          </a:p>
          <a:p>
            <a:pPr lvl="8"/>
            <a:r>
              <a:rPr lang="en-GB" sz="1100" dirty="0"/>
              <a:t>https://data.worldbank.org/indicator/SH.MED.PHYS.ZS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Age of society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Average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Opening/ Lockdown of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Vaccination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Urbanization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903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DATA SOURCES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552C84-ABA1-4AB8-B479-482470EDEF95}"/>
              </a:ext>
            </a:extLst>
          </p:cNvPr>
          <p:cNvGrpSpPr/>
          <p:nvPr/>
        </p:nvGrpSpPr>
        <p:grpSpPr>
          <a:xfrm>
            <a:off x="2074416" y="964875"/>
            <a:ext cx="3598414" cy="306724"/>
            <a:chOff x="5170028" y="3873909"/>
            <a:chExt cx="3730309" cy="3067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0E1AD-2A04-46C8-A1F4-061F32FAE863}"/>
                </a:ext>
              </a:extLst>
            </p:cNvPr>
            <p:cNvSpPr txBox="1"/>
            <p:nvPr/>
          </p:nvSpPr>
          <p:spPr>
            <a:xfrm>
              <a:off x="7149482" y="3873909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9C7B0-54CA-47C8-9B33-6DAE827C0D75}"/>
                </a:ext>
              </a:extLst>
            </p:cNvPr>
            <p:cNvSpPr txBox="1"/>
            <p:nvPr/>
          </p:nvSpPr>
          <p:spPr>
            <a:xfrm>
              <a:off x="5170028" y="3919023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5FE5CE-D9A1-4017-AEFC-E93167511C6A}"/>
              </a:ext>
            </a:extLst>
          </p:cNvPr>
          <p:cNvSpPr txBox="1"/>
          <p:nvPr/>
        </p:nvSpPr>
        <p:spPr>
          <a:xfrm>
            <a:off x="372863" y="805205"/>
            <a:ext cx="1154984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Demographics 			https://data.worldbank.org/region/european-union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Age of society			</a:t>
            </a:r>
            <a:r>
              <a:rPr lang="en-GB" sz="1100" dirty="0">
                <a:hlinkClick r:id="rId2"/>
              </a:rPr>
              <a:t>https://www.worlddata.info/average-age.php</a:t>
            </a:r>
            <a:endParaRPr lang="en-GB" sz="1100" dirty="0"/>
          </a:p>
          <a:p>
            <a:pPr lvl="8"/>
            <a:r>
              <a:rPr lang="en-GB" sz="1100" dirty="0">
                <a:hlinkClick r:id="rId3"/>
              </a:rPr>
              <a:t>https://en.wikipedia.org/wiki/List_of_countries_by_median_age</a:t>
            </a:r>
            <a:endParaRPr lang="en-GB" sz="1100" dirty="0"/>
          </a:p>
          <a:p>
            <a:pPr lvl="8"/>
            <a:r>
              <a:rPr lang="en-GB" sz="11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GNI index				https://data.worldbank.org/region/european-union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Poverty headcount ratio			https://data.worldbank.org/region/european-union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GDP per capita			</a:t>
            </a:r>
            <a:r>
              <a:rPr lang="en-GB" sz="1100" dirty="0">
                <a:hlinkClick r:id="rId4"/>
              </a:rPr>
              <a:t>https://data.worldbank.org/region/european-union</a:t>
            </a: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Population density			https://www.statista.com/statistics/264683/top-fifty-countries-with-the-highest-population-density/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Opening/ Lockdown of economy		</a:t>
            </a:r>
            <a:r>
              <a:rPr lang="en-GB" sz="1100" dirty="0">
                <a:hlinkClick r:id="rId5"/>
              </a:rPr>
              <a:t>https://ourworldindata.org/policy-responses-covid</a:t>
            </a: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Vaccination of population			</a:t>
            </a:r>
            <a:r>
              <a:rPr lang="en-GB" sz="1100" dirty="0">
                <a:hlinkClick r:id="rId6"/>
              </a:rPr>
              <a:t>https://ourworldindata.org/covid-vaccinations</a:t>
            </a:r>
            <a:endParaRPr lang="en-GB" sz="1100" dirty="0"/>
          </a:p>
          <a:p>
            <a:r>
              <a:rPr lang="en-GB" sz="1100" dirty="0"/>
              <a:t>				https://www.statista.com/statistics/1196071/covid-19-vaccination-rate-in-europe-by-country/</a:t>
            </a:r>
          </a:p>
          <a:p>
            <a:r>
              <a:rPr lang="en-GB" sz="1100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Urbanization rate			https://www.statista.com/statistics/270221/ranking-of-the-30-countries-with-the-highest-degree-of-urbanization/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Weather ( Temperature)			https://www.currentresults.com/Weather/Europe/Cities/temperature-annual-average.php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125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644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Agata Malucha</dc:creator>
  <cp:lastModifiedBy>Agata Malucha</cp:lastModifiedBy>
  <cp:revision>16</cp:revision>
  <dcterms:created xsi:type="dcterms:W3CDTF">2021-05-02T13:22:15Z</dcterms:created>
  <dcterms:modified xsi:type="dcterms:W3CDTF">2021-05-02T15:03:46Z</dcterms:modified>
</cp:coreProperties>
</file>