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1" r:id="rId4"/>
    <p:sldId id="259" r:id="rId5"/>
    <p:sldId id="260" r:id="rId6"/>
    <p:sldId id="277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AE211-D093-7F4E-B02B-0D597196855E}" type="datetimeFigureOut">
              <a:rPr kumimoji="1" lang="ja-JP" altLang="en-US" smtClean="0"/>
              <a:t>1/21/15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1C3A-5663-1148-A414-6B5E33F22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9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01C3A-5663-1148-A414-6B5E33F2204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05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01C3A-5663-1148-A414-6B5E33F2204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9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01C3A-5663-1148-A414-6B5E33F2204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5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7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8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 userDrawn="1"/>
        </p:nvCxnSpPr>
        <p:spPr>
          <a:xfrm>
            <a:off x="0" y="1093689"/>
            <a:ext cx="9144000" cy="0"/>
          </a:xfrm>
          <a:prstGeom prst="straightConnector1">
            <a:avLst/>
          </a:prstGeom>
          <a:ln>
            <a:gradFill flip="none" rotWithShape="1">
              <a:gsLst>
                <a:gs pos="100000">
                  <a:srgbClr val="3366FF"/>
                </a:gs>
                <a:gs pos="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2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292100" y="660400"/>
            <a:ext cx="18466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7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FF7509-5FC9-C147-8EFD-9F20939F7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4943" y="-1"/>
            <a:ext cx="8784000" cy="1047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17083"/>
            <a:ext cx="8229600" cy="531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96839" y="-16825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2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30000"/>
        <a:buFont typeface="Lucida Grande"/>
        <a:buChar char="+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130000"/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SzPct val="60000"/>
        <a:buFont typeface="Wingdings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SzPct val="130000"/>
        <a:buFont typeface="Lucida Grande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SzPct val="130000"/>
        <a:buFont typeface="Lucida Grande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卒論の図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62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マシン配置図２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90796" y="3872966"/>
            <a:ext cx="2219501" cy="1292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r>
              <a:rPr kumimoji="1" lang="ja-JP" altLang="en-US" sz="1400" dirty="0" smtClean="0"/>
              <a:t>移送先ホストマシン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5528" y="3872966"/>
            <a:ext cx="3142862" cy="1292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移送元ホストマシン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138037" y="2708663"/>
            <a:ext cx="1224158" cy="981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VM1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138038" y="4445060"/>
            <a:ext cx="1430090" cy="3661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メモリ</a:t>
            </a:r>
            <a:r>
              <a:rPr lang="en-US" altLang="ja-JP" dirty="0" smtClean="0"/>
              <a:t>(VM1)</a:t>
            </a:r>
            <a:endParaRPr kumimoji="1" lang="ja-JP" altLang="en-US" dirty="0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2736616" y="5491728"/>
            <a:ext cx="3238639" cy="1053050"/>
            <a:chOff x="3223605" y="2462297"/>
            <a:chExt cx="3072460" cy="1187675"/>
          </a:xfrm>
        </p:grpSpPr>
        <p:sp>
          <p:nvSpPr>
            <p:cNvPr id="3" name="正方形/長方形 2"/>
            <p:cNvSpPr/>
            <p:nvPr/>
          </p:nvSpPr>
          <p:spPr>
            <a:xfrm>
              <a:off x="3223605" y="2462297"/>
              <a:ext cx="3072460" cy="118767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r>
                <a:rPr kumimoji="1" lang="ja-JP" altLang="en-US" dirty="0" smtClean="0"/>
                <a:t>共有ストレージ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415059" y="2608364"/>
              <a:ext cx="1141772" cy="3661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HDD(VM1)</a:t>
              </a:r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827990" y="2608364"/>
              <a:ext cx="1127075" cy="3661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HDD(VM2)</a:t>
              </a:r>
              <a:endParaRPr kumimoji="1" lang="ja-JP" altLang="en-US" dirty="0"/>
            </a:p>
          </p:txBody>
        </p:sp>
      </p:grpSp>
      <p:sp>
        <p:nvSpPr>
          <p:cNvPr id="21" name="正方形/長方形 20"/>
          <p:cNvSpPr/>
          <p:nvPr/>
        </p:nvSpPr>
        <p:spPr>
          <a:xfrm>
            <a:off x="2636774" y="4445060"/>
            <a:ext cx="1384328" cy="3661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メモリ</a:t>
            </a:r>
            <a:r>
              <a:rPr kumimoji="1" lang="en-US" altLang="ja-JP" dirty="0" smtClean="0"/>
              <a:t>(VM2)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05423" y="2708663"/>
            <a:ext cx="1269932" cy="981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VM2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483447" y="4445060"/>
            <a:ext cx="1384328" cy="366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メモリ</a:t>
            </a:r>
            <a:r>
              <a:rPr kumimoji="1" lang="en-US" altLang="ja-JP" dirty="0" smtClean="0"/>
              <a:t>(VM2)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609301" y="2708663"/>
            <a:ext cx="1269932" cy="981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VM2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21" idx="3"/>
            <a:endCxn id="24" idx="1"/>
          </p:cNvCxnSpPr>
          <p:nvPr/>
        </p:nvCxnSpPr>
        <p:spPr>
          <a:xfrm>
            <a:off x="4021102" y="4628131"/>
            <a:ext cx="1462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392627" y="4256847"/>
            <a:ext cx="54373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移送</a:t>
            </a:r>
          </a:p>
        </p:txBody>
      </p:sp>
      <p:cxnSp>
        <p:nvCxnSpPr>
          <p:cNvPr id="33" name="カギ線コネクタ 32"/>
          <p:cNvCxnSpPr>
            <a:stCxn id="3" idx="3"/>
            <a:endCxn id="4" idx="2"/>
          </p:cNvCxnSpPr>
          <p:nvPr/>
        </p:nvCxnSpPr>
        <p:spPr>
          <a:xfrm flipV="1">
            <a:off x="5975255" y="5165903"/>
            <a:ext cx="225292" cy="85235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" idx="1"/>
            <a:endCxn id="12" idx="2"/>
          </p:cNvCxnSpPr>
          <p:nvPr/>
        </p:nvCxnSpPr>
        <p:spPr>
          <a:xfrm rot="10800000">
            <a:off x="2586960" y="5165903"/>
            <a:ext cx="149657" cy="85235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35194" y="5549331"/>
            <a:ext cx="95891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ネット接続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21611" y="5640866"/>
            <a:ext cx="95891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ネット接続</a:t>
            </a:r>
          </a:p>
        </p:txBody>
      </p:sp>
    </p:spTree>
    <p:extLst>
      <p:ext uri="{BB962C8B-B14F-4D97-AF65-F5344CB8AC3E}">
        <p14:creationId xmlns:p14="http://schemas.microsoft.com/office/powerpoint/2010/main" val="100111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本提案の流れ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59331" y="1441681"/>
            <a:ext cx="4793664" cy="7437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/>
              <a:t>stage0: </a:t>
            </a:r>
            <a:r>
              <a:rPr kumimoji="1" lang="ja-JP" altLang="en-US" dirty="0" smtClean="0"/>
              <a:t>仮想マシン間の共有可能メモリを共有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59331" y="2620199"/>
            <a:ext cx="4793664" cy="7093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/>
              <a:t>stage1: </a:t>
            </a:r>
            <a:r>
              <a:rPr kumimoji="1" lang="ja-JP" altLang="en-US" dirty="0" smtClean="0"/>
              <a:t>非転送ページの決定と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　　　移送先での共有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2059331" y="3888469"/>
            <a:ext cx="4793664" cy="7093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/>
              <a:t>stage2: </a:t>
            </a:r>
            <a:r>
              <a:rPr kumimoji="1" lang="ja-JP" altLang="en-US" dirty="0" smtClean="0"/>
              <a:t>非転送ページ以外を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              Pre-copy </a:t>
            </a:r>
            <a:r>
              <a:rPr lang="ja-JP" altLang="en-US" dirty="0" smtClean="0"/>
              <a:t>方式で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Live Migration</a:t>
            </a:r>
            <a:endParaRPr kumimoji="1" lang="ja-JP" altLang="en-US" dirty="0" smtClean="0"/>
          </a:p>
        </p:txBody>
      </p:sp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>
            <a:off x="4456163" y="2185406"/>
            <a:ext cx="0" cy="434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2"/>
            <a:endCxn id="7" idx="0"/>
          </p:cNvCxnSpPr>
          <p:nvPr/>
        </p:nvCxnSpPr>
        <p:spPr>
          <a:xfrm>
            <a:off x="4456163" y="3329598"/>
            <a:ext cx="0" cy="55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2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図形グループ 32"/>
          <p:cNvGrpSpPr/>
          <p:nvPr/>
        </p:nvGrpSpPr>
        <p:grpSpPr>
          <a:xfrm>
            <a:off x="4126002" y="2446505"/>
            <a:ext cx="1292802" cy="2711733"/>
            <a:chOff x="4126002" y="2446505"/>
            <a:chExt cx="1292802" cy="2711733"/>
          </a:xfrm>
        </p:grpSpPr>
        <p:sp>
          <p:nvSpPr>
            <p:cNvPr id="21" name="角丸四角形 20"/>
            <p:cNvSpPr/>
            <p:nvPr/>
          </p:nvSpPr>
          <p:spPr>
            <a:xfrm>
              <a:off x="4126002" y="2446505"/>
              <a:ext cx="1292802" cy="2711733"/>
            </a:xfrm>
            <a:prstGeom prst="roundRect">
              <a:avLst/>
            </a:prstGeom>
            <a:noFill/>
            <a:ln w="381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ドメイン</a:t>
              </a:r>
              <a:r>
                <a:rPr lang="en-US" altLang="ja-JP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U</a:t>
              </a: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kumimoji="1" lang="ja-JP" altLang="en-US" dirty="0" smtClean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228970" y="4334420"/>
              <a:ext cx="1063986" cy="732282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仮想マシン</a:t>
              </a:r>
              <a:endParaRPr kumimoji="1" lang="ja-JP" altLang="en-US" sz="14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220817" y="3670790"/>
              <a:ext cx="1072139" cy="6636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/>
                <a:t>ゲスト</a:t>
              </a:r>
              <a:r>
                <a:rPr kumimoji="1" lang="en-US" altLang="ja-JP" sz="1400" dirty="0" smtClean="0"/>
                <a:t> OS</a:t>
              </a:r>
              <a:endParaRPr kumimoji="1" lang="ja-JP" altLang="en-US" sz="14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220817" y="2949949"/>
              <a:ext cx="1072139" cy="720841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00" dirty="0" smtClean="0"/>
                <a:t>アプリケーション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XEN </a:t>
            </a:r>
            <a:r>
              <a:rPr kumimoji="1"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77130" y="5720958"/>
            <a:ext cx="4170145" cy="503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物理マシン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677130" y="5194630"/>
            <a:ext cx="4170145" cy="526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XEN</a:t>
            </a:r>
            <a:endParaRPr kumimoji="1" lang="ja-JP" altLang="en-US" sz="32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2677130" y="2425687"/>
            <a:ext cx="1292802" cy="2711733"/>
            <a:chOff x="2677130" y="2425687"/>
            <a:chExt cx="1292802" cy="2711733"/>
          </a:xfrm>
        </p:grpSpPr>
        <p:sp>
          <p:nvSpPr>
            <p:cNvPr id="6" name="正方形/長方形 5"/>
            <p:cNvSpPr/>
            <p:nvPr/>
          </p:nvSpPr>
          <p:spPr>
            <a:xfrm>
              <a:off x="2780098" y="4313602"/>
              <a:ext cx="1063986" cy="73228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仮想マシン</a:t>
              </a:r>
              <a:endParaRPr kumimoji="1" lang="ja-JP" altLang="en-US" sz="14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71945" y="3649972"/>
              <a:ext cx="1072139" cy="6636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ホスト</a:t>
              </a:r>
              <a:r>
                <a:rPr kumimoji="1" lang="en-US" altLang="ja-JP" sz="1400" dirty="0" smtClean="0"/>
                <a:t> OS</a:t>
              </a:r>
              <a:endParaRPr kumimoji="1" lang="ja-JP" altLang="en-US" sz="14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71945" y="2929131"/>
              <a:ext cx="1072139" cy="72084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00" dirty="0" smtClean="0"/>
                <a:t>アプリケーション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677130" y="2425687"/>
              <a:ext cx="1292802" cy="2711733"/>
            </a:xfrm>
            <a:prstGeom prst="roundRect">
              <a:avLst/>
            </a:prstGeom>
            <a:noFill/>
            <a:ln w="38100" cmpd="sng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 smtClean="0">
                  <a:solidFill>
                    <a:schemeClr val="accent6"/>
                  </a:solidFill>
                </a:rPr>
                <a:t>ドメイン０</a:t>
              </a:r>
              <a:endParaRPr lang="en-US" altLang="ja-JP" dirty="0" smtClean="0">
                <a:solidFill>
                  <a:schemeClr val="accent6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kumimoji="1" lang="ja-JP" altLang="en-US" dirty="0" smtClean="0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5554473" y="2446505"/>
            <a:ext cx="1292802" cy="2711733"/>
            <a:chOff x="4126002" y="2446505"/>
            <a:chExt cx="1292802" cy="2711733"/>
          </a:xfrm>
        </p:grpSpPr>
        <p:sp>
          <p:nvSpPr>
            <p:cNvPr id="35" name="角丸四角形 34"/>
            <p:cNvSpPr/>
            <p:nvPr/>
          </p:nvSpPr>
          <p:spPr>
            <a:xfrm>
              <a:off x="4126002" y="2446505"/>
              <a:ext cx="1292802" cy="2711733"/>
            </a:xfrm>
            <a:prstGeom prst="roundRect">
              <a:avLst/>
            </a:prstGeom>
            <a:noFill/>
            <a:ln w="381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ドメイン</a:t>
              </a:r>
              <a:r>
                <a:rPr lang="en-US" altLang="ja-JP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U</a:t>
              </a: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lang="en-US" altLang="ja-JP" dirty="0" smtClean="0">
                <a:solidFill>
                  <a:srgbClr val="FF0000"/>
                </a:solidFill>
              </a:endParaRPr>
            </a:p>
            <a:p>
              <a:pPr algn="ctr"/>
              <a:endParaRPr kumimoji="1" lang="en-US" altLang="ja-JP" dirty="0">
                <a:solidFill>
                  <a:srgbClr val="FF0000"/>
                </a:solidFill>
              </a:endParaRPr>
            </a:p>
            <a:p>
              <a:pPr algn="ctr"/>
              <a:endParaRPr kumimoji="1" lang="ja-JP" altLang="en-US" dirty="0" smtClean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28970" y="4334420"/>
              <a:ext cx="1063986" cy="732282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仮想マシン</a:t>
              </a:r>
              <a:endParaRPr kumimoji="1"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220817" y="3670790"/>
              <a:ext cx="1072139" cy="6636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/>
                <a:t>ゲスト</a:t>
              </a:r>
              <a:r>
                <a:rPr kumimoji="1" lang="en-US" altLang="ja-JP" sz="1400" dirty="0" smtClean="0"/>
                <a:t> OS</a:t>
              </a:r>
              <a:endParaRPr kumimoji="1"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220817" y="2949949"/>
              <a:ext cx="1072139" cy="720841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00" dirty="0" smtClean="0"/>
                <a:t>アプリケーション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78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XEN </a:t>
            </a:r>
            <a:r>
              <a:rPr kumimoji="1" lang="ja-JP" altLang="en-US" dirty="0" smtClean="0"/>
              <a:t>のメモリ用語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52121" y="5183189"/>
            <a:ext cx="7791135" cy="8352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物理マシン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27334" y="5377702"/>
            <a:ext cx="329782" cy="32037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2757116" y="5377702"/>
            <a:ext cx="329782" cy="32037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098584" y="5377702"/>
            <a:ext cx="329782" cy="32037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445708" y="5377702"/>
            <a:ext cx="329782" cy="320374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4115926" y="5377702"/>
            <a:ext cx="329782" cy="320374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3786143" y="5377702"/>
            <a:ext cx="329782" cy="320374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3456361" y="5377702"/>
            <a:ext cx="329782" cy="32037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793784" y="5377702"/>
            <a:ext cx="329782" cy="32037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123566" y="5377702"/>
            <a:ext cx="329782" cy="320374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465033" y="5377702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10</a:t>
            </a:r>
            <a:endParaRPr kumimoji="1" lang="ja-JP" altLang="en-US" sz="11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6812158" y="5377702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14</a:t>
            </a:r>
            <a:endParaRPr kumimoji="1" lang="ja-JP" altLang="en-US" sz="11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482375" y="5377702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13</a:t>
            </a:r>
            <a:endParaRPr kumimoji="1" lang="ja-JP" altLang="en-US" sz="11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6152593" y="5377702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12</a:t>
            </a:r>
            <a:endParaRPr kumimoji="1" lang="ja-JP" altLang="en-US" sz="11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5822811" y="5377702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11</a:t>
            </a:r>
            <a:endParaRPr kumimoji="1" lang="ja-JP" altLang="en-US" sz="11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652123" y="4759837"/>
            <a:ext cx="7791133" cy="4233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XEN</a:t>
            </a:r>
            <a:endParaRPr kumimoji="1" lang="ja-JP" altLang="en-US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09457" y="2344561"/>
            <a:ext cx="3228259" cy="10048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OS</a:t>
            </a:r>
            <a:endParaRPr kumimoji="1" lang="ja-JP" altLang="en-US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0257" y="5310205"/>
            <a:ext cx="174399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物理メモリ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(MFN)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9457" y="3358648"/>
            <a:ext cx="3228259" cy="13190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sz="1200" dirty="0" smtClean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r>
              <a:rPr kumimoji="1" lang="ja-JP" altLang="en-US" sz="1200" dirty="0" smtClean="0"/>
              <a:t>仮想マシン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319712" y="3724078"/>
            <a:ext cx="329782" cy="388767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1</a:t>
            </a:r>
            <a:endParaRPr lang="en-US" altLang="ja-JP" dirty="0"/>
          </a:p>
        </p:txBody>
      </p:sp>
      <p:sp>
        <p:nvSpPr>
          <p:cNvPr id="26" name="正方形/長方形 25"/>
          <p:cNvSpPr/>
          <p:nvPr/>
        </p:nvSpPr>
        <p:spPr>
          <a:xfrm>
            <a:off x="2649495" y="3724078"/>
            <a:ext cx="329782" cy="388767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90962" y="3724078"/>
            <a:ext cx="329782" cy="388767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348739" y="3724078"/>
            <a:ext cx="329782" cy="388767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21315" y="3522368"/>
            <a:ext cx="102203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仮想マシン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物理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メモリ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(PFN)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04920" y="2342386"/>
            <a:ext cx="3785545" cy="10048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OS</a:t>
            </a:r>
            <a:endParaRPr kumimoji="1" lang="ja-JP" altLang="en-US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4504920" y="3358649"/>
            <a:ext cx="3773448" cy="13190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sz="1200" dirty="0" smtClean="0"/>
          </a:p>
          <a:p>
            <a:endParaRPr kumimoji="1" lang="en-US" altLang="ja-JP" sz="1200" dirty="0" smtClean="0"/>
          </a:p>
          <a:p>
            <a:r>
              <a:rPr kumimoji="1" lang="ja-JP" altLang="en-US" sz="1200" dirty="0" smtClean="0"/>
              <a:t>仮想マシン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87086" y="3537136"/>
            <a:ext cx="184128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仮想マシン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物理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メモリ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(PFN)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220709" y="3743091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6550492" y="3743091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891959" y="3743091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7579519" y="3743091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7249736" y="3743091"/>
            <a:ext cx="329782" cy="320374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 smtClean="0"/>
          </a:p>
        </p:txBody>
      </p:sp>
      <p:cxnSp>
        <p:nvCxnSpPr>
          <p:cNvPr id="53" name="直線コネクタ 52"/>
          <p:cNvCxnSpPr>
            <a:stCxn id="25" idx="1"/>
            <a:endCxn id="5" idx="1"/>
          </p:cNvCxnSpPr>
          <p:nvPr/>
        </p:nvCxnSpPr>
        <p:spPr>
          <a:xfrm>
            <a:off x="2319712" y="3918462"/>
            <a:ext cx="107622" cy="1619427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5" idx="3"/>
            <a:endCxn id="28" idx="3"/>
          </p:cNvCxnSpPr>
          <p:nvPr/>
        </p:nvCxnSpPr>
        <p:spPr>
          <a:xfrm flipH="1" flipV="1">
            <a:off x="3678521" y="3918462"/>
            <a:ext cx="107622" cy="1619427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47" idx="1"/>
            <a:endCxn id="18" idx="1"/>
          </p:cNvCxnSpPr>
          <p:nvPr/>
        </p:nvCxnSpPr>
        <p:spPr>
          <a:xfrm flipH="1">
            <a:off x="5465033" y="3903278"/>
            <a:ext cx="755676" cy="1634611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7152060" y="5377702"/>
            <a:ext cx="329782" cy="32037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15</a:t>
            </a:r>
            <a:endParaRPr kumimoji="1" lang="ja-JP" altLang="en-US" sz="1100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7481842" y="5377702"/>
            <a:ext cx="329782" cy="320374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16</a:t>
            </a:r>
            <a:endParaRPr kumimoji="1" lang="ja-JP" altLang="en-US" sz="1100" dirty="0" smtClean="0"/>
          </a:p>
        </p:txBody>
      </p:sp>
      <p:cxnSp>
        <p:nvCxnSpPr>
          <p:cNvPr id="68" name="直線コネクタ 67"/>
          <p:cNvCxnSpPr>
            <a:stCxn id="19" idx="3"/>
            <a:endCxn id="50" idx="3"/>
          </p:cNvCxnSpPr>
          <p:nvPr/>
        </p:nvCxnSpPr>
        <p:spPr>
          <a:xfrm flipV="1">
            <a:off x="7141940" y="3903278"/>
            <a:ext cx="767361" cy="1634611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非転送ページ確定と共有の流れ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77537" y="2391361"/>
            <a:ext cx="3661032" cy="5835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/>
              <a:t>stage1: </a:t>
            </a:r>
            <a:r>
              <a:rPr kumimoji="1" lang="ja-JP" altLang="en-US" dirty="0" smtClean="0"/>
              <a:t>移送する仮想マシンの共有</a:t>
            </a:r>
            <a:endParaRPr kumimoji="1" lang="en-US" altLang="ja-JP" dirty="0" smtClean="0"/>
          </a:p>
          <a:p>
            <a:r>
              <a:rPr kumimoji="1" lang="en-US" altLang="ja-JP" dirty="0" smtClean="0"/>
              <a:t>              </a:t>
            </a:r>
            <a:r>
              <a:rPr kumimoji="1" lang="ja-JP" altLang="en-US" dirty="0" smtClean="0"/>
              <a:t>できているページリスト作成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194089" y="2391362"/>
            <a:ext cx="3672473" cy="5835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/>
              <a:t>stage2: </a:t>
            </a:r>
            <a:r>
              <a:rPr kumimoji="1" lang="ja-JP" altLang="en-US" dirty="0" smtClean="0"/>
              <a:t>リストを元に共有を</a:t>
            </a:r>
            <a:r>
              <a:rPr lang="ja-JP" altLang="en-US" dirty="0" smtClean="0"/>
              <a:t>試みる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5194089" y="3352482"/>
            <a:ext cx="3672473" cy="5949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/>
              <a:t>stage3: </a:t>
            </a:r>
            <a:r>
              <a:rPr kumimoji="1" lang="ja-JP" altLang="en-US" dirty="0" smtClean="0"/>
              <a:t>共有できたページ</a:t>
            </a:r>
            <a:endParaRPr kumimoji="1" lang="en-US" altLang="ja-JP" dirty="0" smtClean="0"/>
          </a:p>
          <a:p>
            <a:r>
              <a:rPr lang="en-US" altLang="ja-JP" dirty="0" smtClean="0"/>
              <a:t>             </a:t>
            </a:r>
            <a:r>
              <a:rPr lang="ja-JP" altLang="en-US" dirty="0" smtClean="0"/>
              <a:t>（非転送ページ）</a:t>
            </a:r>
            <a:r>
              <a:rPr kumimoji="1" lang="ja-JP" altLang="en-US" dirty="0" smtClean="0"/>
              <a:t>のリスト作成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77537" y="3352482"/>
            <a:ext cx="3661032" cy="5835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/>
              <a:t>stage4: </a:t>
            </a:r>
            <a:r>
              <a:rPr lang="ja-JP" altLang="en-US" dirty="0" smtClean="0"/>
              <a:t>非転送ページを設定</a:t>
            </a:r>
            <a:endParaRPr kumimoji="1" lang="ja-JP" altLang="en-US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77537" y="4267835"/>
            <a:ext cx="3661032" cy="5835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/>
              <a:t>stage5: </a:t>
            </a:r>
            <a:r>
              <a:rPr kumimoji="1" lang="ja-JP" altLang="en-US" dirty="0" smtClean="0"/>
              <a:t>非転送ページ以外の</a:t>
            </a:r>
            <a:endParaRPr kumimoji="1" lang="en-US" altLang="ja-JP" dirty="0" smtClean="0"/>
          </a:p>
          <a:p>
            <a:r>
              <a:rPr lang="en-US" altLang="ja-JP" dirty="0" smtClean="0"/>
              <a:t>              Live Migration</a:t>
            </a:r>
            <a:endParaRPr kumimoji="1" lang="en-US" altLang="ja-JP" dirty="0" smtClean="0"/>
          </a:p>
        </p:txBody>
      </p:sp>
      <p:cxnSp>
        <p:nvCxnSpPr>
          <p:cNvPr id="14" name="直線矢印コネクタ 13"/>
          <p:cNvCxnSpPr>
            <a:stCxn id="6" idx="2"/>
            <a:endCxn id="7" idx="0"/>
          </p:cNvCxnSpPr>
          <p:nvPr/>
        </p:nvCxnSpPr>
        <p:spPr>
          <a:xfrm>
            <a:off x="7030326" y="2974900"/>
            <a:ext cx="0" cy="377582"/>
          </a:xfrm>
          <a:prstGeom prst="straightConnector1">
            <a:avLst/>
          </a:prstGeom>
          <a:ln w="381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6" idx="1"/>
          </p:cNvCxnSpPr>
          <p:nvPr/>
        </p:nvCxnSpPr>
        <p:spPr>
          <a:xfrm>
            <a:off x="4038569" y="2683130"/>
            <a:ext cx="1155520" cy="1"/>
          </a:xfrm>
          <a:prstGeom prst="straightConnector1">
            <a:avLst/>
          </a:prstGeom>
          <a:ln w="381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1"/>
            <a:endCxn id="9" idx="3"/>
          </p:cNvCxnSpPr>
          <p:nvPr/>
        </p:nvCxnSpPr>
        <p:spPr>
          <a:xfrm flipH="1" flipV="1">
            <a:off x="4038569" y="3644251"/>
            <a:ext cx="1155520" cy="5721"/>
          </a:xfrm>
          <a:prstGeom prst="straightConnector1">
            <a:avLst/>
          </a:prstGeom>
          <a:ln w="381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0" idx="0"/>
          </p:cNvCxnSpPr>
          <p:nvPr/>
        </p:nvCxnSpPr>
        <p:spPr>
          <a:xfrm>
            <a:off x="2208053" y="3936019"/>
            <a:ext cx="0" cy="331816"/>
          </a:xfrm>
          <a:prstGeom prst="straightConnector1">
            <a:avLst/>
          </a:prstGeom>
          <a:ln w="38100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556943" y="1235727"/>
            <a:ext cx="7907" cy="5622273"/>
          </a:xfrm>
          <a:prstGeom prst="line">
            <a:avLst/>
          </a:prstGeom>
          <a:ln w="28575" cmpd="sng"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292805" y="5297607"/>
            <a:ext cx="16826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移送元ホストマシン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66545" y="5297607"/>
            <a:ext cx="16826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移送先ホストマシン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208053" y="1476008"/>
            <a:ext cx="4822273" cy="5835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stage0: </a:t>
            </a:r>
            <a:r>
              <a:rPr kumimoji="1" lang="ja-JP" altLang="en-US" dirty="0" smtClean="0"/>
              <a:t>仮想マシン間のメモリ共有</a:t>
            </a:r>
          </a:p>
        </p:txBody>
      </p:sp>
    </p:spTree>
    <p:extLst>
      <p:ext uri="{BB962C8B-B14F-4D97-AF65-F5344CB8AC3E}">
        <p14:creationId xmlns:p14="http://schemas.microsoft.com/office/powerpoint/2010/main" val="408041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共有モジュール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5527" y="3535553"/>
            <a:ext cx="4922210" cy="2883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 smtClean="0"/>
              <a:t>XEN</a:t>
            </a:r>
            <a:endParaRPr kumimoji="1"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138037" y="2386760"/>
            <a:ext cx="2191214" cy="981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VM1 </a:t>
            </a:r>
            <a:r>
              <a:rPr lang="ja-JP" altLang="en-US" dirty="0" smtClean="0"/>
              <a:t>のメモリ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574704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A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904487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245954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</a:t>
            </a:r>
            <a:endParaRPr kumimoji="1" lang="ja-JP" altLang="en-US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580849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D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620675" y="2386760"/>
            <a:ext cx="2191214" cy="981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VM2 </a:t>
            </a:r>
            <a:r>
              <a:rPr lang="ja-JP" altLang="en-US" dirty="0" smtClean="0"/>
              <a:t>のメモリ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57342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A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387125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728592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</a:t>
            </a:r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63487" y="2555473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F</a:t>
            </a:r>
            <a:endParaRPr kumimoji="1" lang="ja-JP" altLang="en-US" dirty="0" smtClean="0"/>
          </a:p>
        </p:txBody>
      </p:sp>
      <p:sp>
        <p:nvSpPr>
          <p:cNvPr id="18" name="角丸四角形 17"/>
          <p:cNvSpPr/>
          <p:nvPr/>
        </p:nvSpPr>
        <p:spPr>
          <a:xfrm>
            <a:off x="1361446" y="3684298"/>
            <a:ext cx="4370358" cy="240280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共有モジュール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693227" y="3867365"/>
            <a:ext cx="1029666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hash_A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3227" y="4164855"/>
            <a:ext cx="1029666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hash_B</a:t>
            </a:r>
            <a:endParaRPr kumimoji="1" lang="ja-JP" altLang="en-US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3227" y="4454558"/>
            <a:ext cx="1029666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hash_C</a:t>
            </a:r>
            <a:endParaRPr kumimoji="1" lang="ja-JP" altLang="en-US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1693227" y="4752048"/>
            <a:ext cx="1029666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hash_D</a:t>
            </a:r>
            <a:endParaRPr kumimoji="1" lang="ja-JP" altLang="en-US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4363603" y="3871020"/>
            <a:ext cx="1029666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hash_A</a:t>
            </a:r>
            <a:endParaRPr kumimoji="1" lang="ja-JP" altLang="en-US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4363603" y="4168510"/>
            <a:ext cx="1029666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hash_B</a:t>
            </a:r>
            <a:endParaRPr kumimoji="1" lang="ja-JP" altLang="en-US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4363603" y="4458213"/>
            <a:ext cx="1029666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hash_E</a:t>
            </a:r>
            <a:endParaRPr kumimoji="1" lang="ja-JP" altLang="en-US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4363603" y="4755703"/>
            <a:ext cx="1029666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hash_F</a:t>
            </a:r>
            <a:endParaRPr kumimoji="1" lang="ja-JP" altLang="en-US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0809" y="5068769"/>
            <a:ext cx="14729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VM</a:t>
            </a:r>
            <a:r>
              <a:rPr lang="ja-JP" altLang="en-US" sz="1400" dirty="0" smtClean="0">
                <a:solidFill>
                  <a:srgbClr val="000000"/>
                </a:solidFill>
              </a:rPr>
              <a:t>１の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ハッシュテーブル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67297" y="5057327"/>
            <a:ext cx="14729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VM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２の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ハッシュテーブル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9" name="左右矢印 28"/>
          <p:cNvSpPr/>
          <p:nvPr/>
        </p:nvSpPr>
        <p:spPr>
          <a:xfrm>
            <a:off x="2722894" y="4168510"/>
            <a:ext cx="1640710" cy="583538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比較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40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実験のマシン配置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63297" y="4290720"/>
            <a:ext cx="3238051" cy="543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移送先ホストマシン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206958" y="4290719"/>
            <a:ext cx="3142862" cy="543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移送元ホストマシン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998374" y="2505780"/>
            <a:ext cx="1161072" cy="1638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VM2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9" idx="0"/>
            <a:endCxn id="4" idx="2"/>
          </p:cNvCxnSpPr>
          <p:nvPr/>
        </p:nvCxnSpPr>
        <p:spPr>
          <a:xfrm rot="5400000" flipH="1" flipV="1">
            <a:off x="3391670" y="3745685"/>
            <a:ext cx="702251" cy="287905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9" idx="0"/>
            <a:endCxn id="5" idx="2"/>
          </p:cNvCxnSpPr>
          <p:nvPr/>
        </p:nvCxnSpPr>
        <p:spPr>
          <a:xfrm rot="16200000" flipV="1">
            <a:off x="1689703" y="4922771"/>
            <a:ext cx="702252" cy="52487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774932" y="5171742"/>
            <a:ext cx="9589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ネット接続</a:t>
            </a:r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26776" y="5536337"/>
            <a:ext cx="4152984" cy="1053050"/>
            <a:chOff x="2070771" y="5159910"/>
            <a:chExt cx="4152984" cy="1053050"/>
          </a:xfrm>
        </p:grpSpPr>
        <p:grpSp>
          <p:nvGrpSpPr>
            <p:cNvPr id="8" name="図形グループ 7"/>
            <p:cNvGrpSpPr/>
            <p:nvPr/>
          </p:nvGrpSpPr>
          <p:grpSpPr>
            <a:xfrm>
              <a:off x="2070771" y="5159910"/>
              <a:ext cx="4152984" cy="1053050"/>
              <a:chOff x="3223605" y="2462297"/>
              <a:chExt cx="3072460" cy="1187675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3223605" y="2462297"/>
                <a:ext cx="3072460" cy="118767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r>
                  <a:rPr kumimoji="1" lang="ja-JP" altLang="en-US" dirty="0" smtClean="0"/>
                  <a:t>共有ストレージ</a:t>
                </a: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3317456" y="2608364"/>
                <a:ext cx="944262" cy="3661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HDD(VM1)</a:t>
                </a:r>
                <a:endParaRPr kumimoji="1" lang="ja-JP" altLang="en-US" dirty="0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340835" y="2612034"/>
                <a:ext cx="958997" cy="3661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HDD(VM2)</a:t>
                </a:r>
                <a:endParaRPr kumimoji="1" lang="ja-JP" altLang="en-US" dirty="0"/>
              </a:p>
            </p:txBody>
          </p:sp>
        </p:grpSp>
        <p:sp>
          <p:nvSpPr>
            <p:cNvPr id="27" name="正方形/長方形 26"/>
            <p:cNvSpPr/>
            <p:nvPr/>
          </p:nvSpPr>
          <p:spPr>
            <a:xfrm>
              <a:off x="4953837" y="5292674"/>
              <a:ext cx="1193033" cy="32463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/>
                <a:t>HDD(VM3)</a:t>
              </a:r>
              <a:endParaRPr kumimoji="1" lang="ja-JP" altLang="en-US" dirty="0" smtClean="0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256047" y="2505780"/>
            <a:ext cx="1224158" cy="1638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Ubuntu</a:t>
            </a:r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VM1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91952" y="2883363"/>
            <a:ext cx="743644" cy="137303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491952" y="3020666"/>
            <a:ext cx="743644" cy="137304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491952" y="3157970"/>
            <a:ext cx="743644" cy="163841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491952" y="3321811"/>
            <a:ext cx="743644" cy="137304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491952" y="3459115"/>
            <a:ext cx="743644" cy="148745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491952" y="3607860"/>
            <a:ext cx="743644" cy="16018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grpSp>
        <p:nvGrpSpPr>
          <p:cNvPr id="48" name="図形グループ 47"/>
          <p:cNvGrpSpPr/>
          <p:nvPr/>
        </p:nvGrpSpPr>
        <p:grpSpPr>
          <a:xfrm>
            <a:off x="2067363" y="2505780"/>
            <a:ext cx="1224158" cy="1638716"/>
            <a:chOff x="404780" y="2505780"/>
            <a:chExt cx="1224158" cy="1638716"/>
          </a:xfrm>
        </p:grpSpPr>
        <p:sp>
          <p:nvSpPr>
            <p:cNvPr id="49" name="正方形/長方形 48"/>
            <p:cNvSpPr/>
            <p:nvPr/>
          </p:nvSpPr>
          <p:spPr>
            <a:xfrm>
              <a:off x="404780" y="2505780"/>
              <a:ext cx="1224158" cy="16387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Ubuntu</a:t>
              </a:r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smtClean="0"/>
                <a:t>VM2</a:t>
              </a:r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40685" y="2883363"/>
              <a:ext cx="743644" cy="137303"/>
            </a:xfrm>
            <a:prstGeom prst="rect">
              <a:avLst/>
            </a:prstGeom>
            <a:solidFill>
              <a:srgbClr val="008000">
                <a:alpha val="67000"/>
              </a:srgbClr>
            </a:solidFill>
            <a:ln>
              <a:prstDash val="sys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40685" y="3020666"/>
              <a:ext cx="743644" cy="137304"/>
            </a:xfrm>
            <a:prstGeom prst="rect">
              <a:avLst/>
            </a:prstGeom>
            <a:solidFill>
              <a:srgbClr val="008000">
                <a:alpha val="65000"/>
              </a:srgbClr>
            </a:solidFill>
            <a:ln>
              <a:prstDash val="sys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640685" y="3157970"/>
              <a:ext cx="743644" cy="163841"/>
            </a:xfrm>
            <a:prstGeom prst="rect">
              <a:avLst/>
            </a:prstGeom>
            <a:solidFill>
              <a:srgbClr val="008000">
                <a:alpha val="70000"/>
              </a:srgbClr>
            </a:solidFill>
            <a:ln>
              <a:prstDash val="sys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640685" y="3321811"/>
              <a:ext cx="743644" cy="137304"/>
            </a:xfrm>
            <a:prstGeom prst="rect">
              <a:avLst/>
            </a:prstGeom>
            <a:solidFill>
              <a:srgbClr val="FFFFFF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40685" y="3459115"/>
              <a:ext cx="743644" cy="148745"/>
            </a:xfrm>
            <a:prstGeom prst="rect">
              <a:avLst/>
            </a:prstGeom>
            <a:solidFill>
              <a:srgbClr val="FFFFFF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40685" y="3607860"/>
              <a:ext cx="743644" cy="160188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</p:grpSp>
      <p:cxnSp>
        <p:nvCxnSpPr>
          <p:cNvPr id="57" name="直線コネクタ 56"/>
          <p:cNvCxnSpPr>
            <a:stCxn id="33" idx="3"/>
            <a:endCxn id="50" idx="1"/>
          </p:cNvCxnSpPr>
          <p:nvPr/>
        </p:nvCxnSpPr>
        <p:spPr>
          <a:xfrm>
            <a:off x="1235596" y="2952015"/>
            <a:ext cx="1067672" cy="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4" idx="3"/>
            <a:endCxn id="51" idx="1"/>
          </p:cNvCxnSpPr>
          <p:nvPr/>
        </p:nvCxnSpPr>
        <p:spPr>
          <a:xfrm>
            <a:off x="1235596" y="3089318"/>
            <a:ext cx="1067672" cy="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5" idx="3"/>
            <a:endCxn id="52" idx="1"/>
          </p:cNvCxnSpPr>
          <p:nvPr/>
        </p:nvCxnSpPr>
        <p:spPr>
          <a:xfrm>
            <a:off x="1235596" y="3239891"/>
            <a:ext cx="1067672" cy="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510172" y="2643083"/>
            <a:ext cx="5437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共有</a:t>
            </a:r>
          </a:p>
        </p:txBody>
      </p:sp>
      <p:grpSp>
        <p:nvGrpSpPr>
          <p:cNvPr id="63" name="図形グループ 62"/>
          <p:cNvGrpSpPr/>
          <p:nvPr/>
        </p:nvGrpSpPr>
        <p:grpSpPr>
          <a:xfrm>
            <a:off x="5465250" y="2491012"/>
            <a:ext cx="1224158" cy="1638716"/>
            <a:chOff x="404780" y="2505780"/>
            <a:chExt cx="1224158" cy="1638716"/>
          </a:xfrm>
        </p:grpSpPr>
        <p:sp>
          <p:nvSpPr>
            <p:cNvPr id="64" name="正方形/長方形 63"/>
            <p:cNvSpPr/>
            <p:nvPr/>
          </p:nvSpPr>
          <p:spPr>
            <a:xfrm>
              <a:off x="404780" y="2505780"/>
              <a:ext cx="1224158" cy="16387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Ubuntu</a:t>
              </a:r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smtClean="0"/>
                <a:t>VM3</a:t>
              </a:r>
              <a:endParaRPr kumimoji="1"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640685" y="2883363"/>
              <a:ext cx="743644" cy="137303"/>
            </a:xfrm>
            <a:prstGeom prst="rect">
              <a:avLst/>
            </a:prstGeom>
            <a:solidFill>
              <a:srgbClr val="008000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640685" y="3020666"/>
              <a:ext cx="743644" cy="137304"/>
            </a:xfrm>
            <a:prstGeom prst="rect">
              <a:avLst/>
            </a:prstGeom>
            <a:solidFill>
              <a:srgbClr val="008000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640685" y="3157970"/>
              <a:ext cx="743644" cy="163841"/>
            </a:xfrm>
            <a:prstGeom prst="rect">
              <a:avLst/>
            </a:prstGeom>
            <a:solidFill>
              <a:srgbClr val="008000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40685" y="3321811"/>
              <a:ext cx="743644" cy="137304"/>
            </a:xfrm>
            <a:prstGeom prst="rect">
              <a:avLst/>
            </a:prstGeom>
            <a:solidFill>
              <a:srgbClr val="FFFFFF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40685" y="3459115"/>
              <a:ext cx="743644" cy="148745"/>
            </a:xfrm>
            <a:prstGeom prst="rect">
              <a:avLst/>
            </a:prstGeom>
            <a:solidFill>
              <a:srgbClr val="FFFFFF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40685" y="3607860"/>
              <a:ext cx="743644" cy="160188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/>
            </a:p>
          </p:txBody>
        </p:sp>
      </p:grpSp>
      <p:cxnSp>
        <p:nvCxnSpPr>
          <p:cNvPr id="72" name="直線矢印コネクタ 71"/>
          <p:cNvCxnSpPr>
            <a:stCxn id="49" idx="3"/>
            <a:endCxn id="15" idx="1"/>
          </p:cNvCxnSpPr>
          <p:nvPr/>
        </p:nvCxnSpPr>
        <p:spPr>
          <a:xfrm>
            <a:off x="3291521" y="3325138"/>
            <a:ext cx="706853" cy="0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3389882" y="2974899"/>
            <a:ext cx="5437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移送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898755" y="2597315"/>
            <a:ext cx="743648" cy="137303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76724" y="2397658"/>
            <a:ext cx="1289235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000000"/>
                </a:solidFill>
              </a:rPr>
              <a:t>各</a:t>
            </a:r>
            <a:r>
              <a:rPr lang="en-US" altLang="ja-JP" sz="1400" dirty="0" smtClean="0">
                <a:solidFill>
                  <a:srgbClr val="000000"/>
                </a:solidFill>
              </a:rPr>
              <a:t> VM </a:t>
            </a:r>
            <a:r>
              <a:rPr lang="ja-JP" altLang="en-US" sz="1400" dirty="0" smtClean="0">
                <a:solidFill>
                  <a:srgbClr val="000000"/>
                </a:solidFill>
              </a:rPr>
              <a:t>が共通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して持つメモリ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NIC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14884" y="5236795"/>
            <a:ext cx="2193196" cy="8888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移送先ホストマシン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3257502" y="5228957"/>
            <a:ext cx="2019766" cy="888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移送元ホストマシン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66991" y="4766471"/>
            <a:ext cx="2197879" cy="6510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共有ストレージ</a:t>
            </a:r>
          </a:p>
        </p:txBody>
      </p:sp>
      <p:cxnSp>
        <p:nvCxnSpPr>
          <p:cNvPr id="17" name="直線コネクタ 16"/>
          <p:cNvCxnSpPr/>
          <p:nvPr/>
        </p:nvCxnSpPr>
        <p:spPr>
          <a:xfrm>
            <a:off x="566991" y="3581331"/>
            <a:ext cx="8158468" cy="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63134" y="3203741"/>
            <a:ext cx="12127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インターネット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H="1" flipV="1">
            <a:off x="2002135" y="3581331"/>
            <a:ext cx="7026" cy="118514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0"/>
          </p:cNvCxnSpPr>
          <p:nvPr/>
        </p:nvCxnSpPr>
        <p:spPr>
          <a:xfrm flipV="1">
            <a:off x="4267385" y="3581331"/>
            <a:ext cx="2055" cy="1647626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7514451" y="3581331"/>
            <a:ext cx="0" cy="1655464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311026" y="1510336"/>
            <a:ext cx="1911645" cy="5606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ベンチマーク</a:t>
            </a:r>
            <a:endParaRPr kumimoji="1" lang="ja-JP" altLang="en-US" dirty="0" smtClean="0"/>
          </a:p>
        </p:txBody>
      </p:sp>
      <p:cxnSp>
        <p:nvCxnSpPr>
          <p:cNvPr id="42" name="直線コネクタ 41"/>
          <p:cNvCxnSpPr>
            <a:stCxn id="40" idx="2"/>
          </p:cNvCxnSpPr>
          <p:nvPr/>
        </p:nvCxnSpPr>
        <p:spPr>
          <a:xfrm>
            <a:off x="3266849" y="2070990"/>
            <a:ext cx="0" cy="1510341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3502949" y="2265501"/>
            <a:ext cx="0" cy="640747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3616313" y="2414246"/>
            <a:ext cx="1876279" cy="320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Request </a:t>
            </a:r>
            <a:r>
              <a:rPr lang="ja-JP" altLang="en-US" dirty="0" smtClean="0"/>
              <a:t>パケット</a:t>
            </a:r>
            <a:endParaRPr kumimoji="1" lang="ja-JP" altLang="en-US" dirty="0" smtClean="0"/>
          </a:p>
        </p:txBody>
      </p:sp>
      <p:cxnSp>
        <p:nvCxnSpPr>
          <p:cNvPr id="49" name="直線矢印コネクタ 48"/>
          <p:cNvCxnSpPr/>
          <p:nvPr/>
        </p:nvCxnSpPr>
        <p:spPr>
          <a:xfrm flipH="1" flipV="1">
            <a:off x="1807635" y="3833045"/>
            <a:ext cx="11440" cy="778050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30620" y="3913139"/>
            <a:ext cx="1493962" cy="6293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ストレージ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使用パケット</a:t>
            </a: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4489473" y="3764394"/>
            <a:ext cx="0" cy="1155633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980381" y="3752951"/>
            <a:ext cx="1876279" cy="320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Request </a:t>
            </a:r>
            <a:r>
              <a:rPr lang="ja-JP" altLang="en-US" dirty="0" smtClean="0"/>
              <a:t>パケット</a:t>
            </a:r>
            <a:endParaRPr kumimoji="1" lang="ja-JP" altLang="en-US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4736455" y="4199179"/>
            <a:ext cx="2436875" cy="34326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ストレージ使用パケット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4736455" y="4766471"/>
            <a:ext cx="2436875" cy="2794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Migration </a:t>
            </a:r>
            <a:r>
              <a:rPr lang="ja-JP" altLang="en-US" dirty="0" smtClean="0"/>
              <a:t>パケット</a:t>
            </a:r>
            <a:endParaRPr kumimoji="1" lang="ja-JP" altLang="en-US" dirty="0" smtClean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7356384" y="3764394"/>
            <a:ext cx="0" cy="1155633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4073938" y="3833046"/>
            <a:ext cx="0" cy="1086981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814413" y="4114281"/>
            <a:ext cx="1098318" cy="4432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Migration </a:t>
            </a:r>
            <a:br>
              <a:rPr lang="en-US" altLang="ja-JP" dirty="0" smtClean="0"/>
            </a:br>
            <a:r>
              <a:rPr lang="ja-JP" altLang="en-US" dirty="0" smtClean="0"/>
              <a:t>パケット</a:t>
            </a:r>
            <a:endParaRPr kumimoji="1" lang="ja-JP" altLang="en-US" dirty="0" smtClean="0"/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7700640" y="3833046"/>
            <a:ext cx="0" cy="1086981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7919831" y="4176295"/>
            <a:ext cx="1098318" cy="4432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Migration </a:t>
            </a:r>
            <a:br>
              <a:rPr lang="en-US" altLang="ja-JP" dirty="0" smtClean="0"/>
            </a:br>
            <a:r>
              <a:rPr lang="ja-JP" altLang="en-US" dirty="0" smtClean="0"/>
              <a:t>パケット</a:t>
            </a:r>
            <a:endParaRPr kumimoji="1" lang="ja-JP" altLang="en-US" dirty="0" smtClean="0"/>
          </a:p>
        </p:txBody>
      </p:sp>
      <p:sp>
        <p:nvSpPr>
          <p:cNvPr id="73" name="円/楕円 72"/>
          <p:cNvSpPr/>
          <p:nvPr/>
        </p:nvSpPr>
        <p:spPr>
          <a:xfrm>
            <a:off x="3935613" y="3306717"/>
            <a:ext cx="732198" cy="1930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79" name="円/楕円 78"/>
          <p:cNvSpPr/>
          <p:nvPr/>
        </p:nvSpPr>
        <p:spPr>
          <a:xfrm>
            <a:off x="7194116" y="3341042"/>
            <a:ext cx="634187" cy="1930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0" name="四角形吹き出し 79"/>
          <p:cNvSpPr/>
          <p:nvPr/>
        </p:nvSpPr>
        <p:spPr>
          <a:xfrm>
            <a:off x="6314884" y="2070990"/>
            <a:ext cx="2193196" cy="926793"/>
          </a:xfrm>
          <a:prstGeom prst="wedgeRectCallout">
            <a:avLst>
              <a:gd name="adj1" fmla="val -18225"/>
              <a:gd name="adj2" fmla="val 2422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ネットワークが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混雑してしまう</a:t>
            </a:r>
            <a:endParaRPr kumimoji="1" lang="ja-JP" altLang="en-US" dirty="0" smtClean="0"/>
          </a:p>
        </p:txBody>
      </p:sp>
      <p:cxnSp>
        <p:nvCxnSpPr>
          <p:cNvPr id="84" name="直線コネクタ 83"/>
          <p:cNvCxnSpPr>
            <a:stCxn id="80" idx="1"/>
            <a:endCxn id="73" idx="0"/>
          </p:cNvCxnSpPr>
          <p:nvPr/>
        </p:nvCxnSpPr>
        <p:spPr>
          <a:xfrm flipH="1">
            <a:off x="4301712" y="2534387"/>
            <a:ext cx="2013172" cy="7723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80" idx="2"/>
            <a:endCxn id="79" idx="0"/>
          </p:cNvCxnSpPr>
          <p:nvPr/>
        </p:nvCxnSpPr>
        <p:spPr>
          <a:xfrm>
            <a:off x="7411482" y="2997783"/>
            <a:ext cx="99728" cy="343259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0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NIC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417853" y="4749041"/>
            <a:ext cx="2193196" cy="8888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移送先ホストマシン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3257502" y="4685842"/>
            <a:ext cx="2019766" cy="888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移送元ホストマシン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66991" y="4766471"/>
            <a:ext cx="2197879" cy="6510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共有ストレージ</a:t>
            </a:r>
          </a:p>
        </p:txBody>
      </p:sp>
      <p:cxnSp>
        <p:nvCxnSpPr>
          <p:cNvPr id="17" name="直線コネクタ 16"/>
          <p:cNvCxnSpPr/>
          <p:nvPr/>
        </p:nvCxnSpPr>
        <p:spPr>
          <a:xfrm>
            <a:off x="566991" y="3581331"/>
            <a:ext cx="8158468" cy="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63134" y="3203741"/>
            <a:ext cx="12127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インターネット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H="1" flipV="1">
            <a:off x="915266" y="3581331"/>
            <a:ext cx="7026" cy="118514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0"/>
          </p:cNvCxnSpPr>
          <p:nvPr/>
        </p:nvCxnSpPr>
        <p:spPr>
          <a:xfrm flipV="1">
            <a:off x="4267385" y="3581331"/>
            <a:ext cx="2055" cy="1104511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4" idx="0"/>
          </p:cNvCxnSpPr>
          <p:nvPr/>
        </p:nvCxnSpPr>
        <p:spPr>
          <a:xfrm flipV="1">
            <a:off x="7514451" y="3581331"/>
            <a:ext cx="0" cy="1167710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311026" y="1510336"/>
            <a:ext cx="1911645" cy="5606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ベンチマーク</a:t>
            </a:r>
            <a:endParaRPr kumimoji="1" lang="ja-JP" altLang="en-US" dirty="0" smtClean="0"/>
          </a:p>
        </p:txBody>
      </p:sp>
      <p:cxnSp>
        <p:nvCxnSpPr>
          <p:cNvPr id="42" name="直線コネクタ 41"/>
          <p:cNvCxnSpPr>
            <a:stCxn id="40" idx="2"/>
          </p:cNvCxnSpPr>
          <p:nvPr/>
        </p:nvCxnSpPr>
        <p:spPr>
          <a:xfrm>
            <a:off x="3266849" y="2070990"/>
            <a:ext cx="0" cy="1510341"/>
          </a:xfrm>
          <a:prstGeom prst="line">
            <a:avLst/>
          </a:prstGeom>
          <a:ln w="28575" cmpd="sng"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3502949" y="2265501"/>
            <a:ext cx="0" cy="938240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3616314" y="2414246"/>
            <a:ext cx="296418" cy="320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49" name="直線矢印コネクタ 48"/>
          <p:cNvCxnSpPr/>
          <p:nvPr/>
        </p:nvCxnSpPr>
        <p:spPr>
          <a:xfrm flipH="1" flipV="1">
            <a:off x="1109725" y="3798719"/>
            <a:ext cx="11440" cy="778050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52831" y="4037451"/>
            <a:ext cx="315568" cy="286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0" name="四角形吹き出し 79"/>
          <p:cNvSpPr/>
          <p:nvPr/>
        </p:nvSpPr>
        <p:spPr>
          <a:xfrm>
            <a:off x="6646665" y="1435966"/>
            <a:ext cx="2193196" cy="926793"/>
          </a:xfrm>
          <a:prstGeom prst="wedgeRectCallout">
            <a:avLst>
              <a:gd name="adj1" fmla="val -56305"/>
              <a:gd name="adj2" fmla="val 9336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ネットワークが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混雑してしまう</a:t>
            </a:r>
            <a:endParaRPr kumimoji="1" lang="ja-JP" altLang="en-US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12725" y="2414244"/>
            <a:ext cx="145158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Request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パケット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8337" y="3924582"/>
            <a:ext cx="94979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ストレージ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パケット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4450442" y="3831485"/>
            <a:ext cx="0" cy="722395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7299183" y="3831485"/>
            <a:ext cx="0" cy="722395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530527" y="4274465"/>
            <a:ext cx="251696" cy="2794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944520" y="4285907"/>
            <a:ext cx="263137" cy="2794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19508" y="4256390"/>
            <a:ext cx="19009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Live Migration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ja-JP" altLang="en-US" sz="1400" dirty="0" smtClean="0">
                <a:solidFill>
                  <a:srgbClr val="000000"/>
                </a:solidFill>
              </a:rPr>
              <a:t>パケット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491548" y="3444018"/>
            <a:ext cx="961021" cy="0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5491549" y="3272390"/>
            <a:ext cx="961020" cy="11442"/>
          </a:xfrm>
          <a:prstGeom prst="straightConnector1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450495" y="2836442"/>
            <a:ext cx="296418" cy="320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5838441" y="2836442"/>
            <a:ext cx="296418" cy="3203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237828" y="2836442"/>
            <a:ext cx="296418" cy="3203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カギ線コネクタ 30"/>
          <p:cNvCxnSpPr>
            <a:stCxn id="5" idx="2"/>
            <a:endCxn id="4" idx="2"/>
          </p:cNvCxnSpPr>
          <p:nvPr/>
        </p:nvCxnSpPr>
        <p:spPr>
          <a:xfrm rot="16200000" flipH="1">
            <a:off x="5859319" y="3982773"/>
            <a:ext cx="63198" cy="3247066"/>
          </a:xfrm>
          <a:prstGeom prst="bentConnector3">
            <a:avLst>
              <a:gd name="adj1" fmla="val 624664"/>
            </a:avLst>
          </a:prstGeom>
          <a:ln w="28575" cmpd="sng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171209" y="5972680"/>
            <a:ext cx="148069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</a:rPr>
              <a:t>Migration </a:t>
            </a:r>
            <a:r>
              <a:rPr lang="ja-JP" altLang="en-US" sz="1400" dirty="0" smtClean="0">
                <a:solidFill>
                  <a:srgbClr val="000000"/>
                </a:solidFill>
              </a:rPr>
              <a:t>専用の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回線が必要</a:t>
            </a:r>
          </a:p>
        </p:txBody>
      </p:sp>
    </p:spTree>
    <p:extLst>
      <p:ext uri="{BB962C8B-B14F-4D97-AF65-F5344CB8AC3E}">
        <p14:creationId xmlns:p14="http://schemas.microsoft.com/office/powerpoint/2010/main" val="210085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ハッシュ値の更新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8132" y="3535553"/>
            <a:ext cx="2119232" cy="2883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 smtClean="0"/>
              <a:t>XEN</a:t>
            </a:r>
            <a:endParaRPr kumimoji="1"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56015" y="1410845"/>
            <a:ext cx="2191214" cy="13993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VM </a:t>
            </a:r>
            <a:r>
              <a:rPr lang="ja-JP" altLang="en-US" dirty="0" smtClean="0"/>
              <a:t>のメモリ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とアドレス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92682" y="1532527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A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22465" y="1532527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563932" y="1532527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</a:t>
            </a:r>
            <a:endParaRPr kumimoji="1" lang="ja-JP" altLang="en-US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1898827" y="1532527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D</a:t>
            </a:r>
            <a:endParaRPr kumimoji="1" lang="ja-JP" altLang="en-US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626671" y="3684298"/>
            <a:ext cx="1887720" cy="240280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共有モジュール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892682" y="3867365"/>
            <a:ext cx="1418644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hash_A</a:t>
            </a:r>
            <a:r>
              <a:rPr lang="en-US" altLang="ja-JP" dirty="0" smtClean="0"/>
              <a:t>: 0</a:t>
            </a:r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892682" y="4164855"/>
            <a:ext cx="1418644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hash_B: 1</a:t>
            </a:r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892682" y="4454558"/>
            <a:ext cx="1418644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hash_C: 2</a:t>
            </a:r>
            <a:endParaRPr kumimoji="1" lang="ja-JP" altLang="en-US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892682" y="4752048"/>
            <a:ext cx="1418644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hash_D: 3</a:t>
            </a:r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347" y="5068769"/>
            <a:ext cx="14729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VM</a:t>
            </a:r>
            <a:r>
              <a:rPr lang="ja-JP" altLang="en-US" sz="1400" dirty="0" smtClean="0">
                <a:solidFill>
                  <a:srgbClr val="000000"/>
                </a:solidFill>
              </a:rPr>
              <a:t>１の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ハッシュテーブル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2892677" y="3139457"/>
            <a:ext cx="1787350" cy="84902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メモリの更新</a:t>
            </a:r>
            <a:endParaRPr kumimoji="1" lang="ja-JP" altLang="en-US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19477" y="1890709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0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237500" y="1890709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1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02486" y="1886020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2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908750" y="1890709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3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46" name="カギ線コネクタ 45"/>
          <p:cNvCxnSpPr>
            <a:stCxn id="5" idx="1"/>
          </p:cNvCxnSpPr>
          <p:nvPr/>
        </p:nvCxnSpPr>
        <p:spPr>
          <a:xfrm rot="10800000" flipH="1" flipV="1">
            <a:off x="456015" y="2110538"/>
            <a:ext cx="170656" cy="2916115"/>
          </a:xfrm>
          <a:prstGeom prst="bentConnector4">
            <a:avLst>
              <a:gd name="adj1" fmla="val -133954"/>
              <a:gd name="adj2" fmla="val 99899"/>
            </a:avLst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17489" y="2927808"/>
            <a:ext cx="201930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hash_reg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でメモリ内容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/>
            </a:r>
            <a:br>
              <a:rPr kumimoji="1" lang="en-US" altLang="ja-JP" sz="1400" dirty="0" smtClean="0">
                <a:solidFill>
                  <a:srgbClr val="000000"/>
                </a:solidFill>
              </a:rPr>
            </a:br>
            <a:r>
              <a:rPr kumimoji="1" lang="ja-JP" altLang="en-US" sz="1400" dirty="0" smtClean="0">
                <a:solidFill>
                  <a:srgbClr val="000000"/>
                </a:solidFill>
              </a:rPr>
              <a:t>ハッシュ値</a:t>
            </a:r>
            <a:r>
              <a:rPr lang="ja-JP" altLang="en-US" sz="1400" dirty="0" smtClean="0">
                <a:solidFill>
                  <a:srgbClr val="000000"/>
                </a:solidFill>
              </a:rPr>
              <a:t>と</a:t>
            </a:r>
            <a:r>
              <a:rPr lang="en-US" altLang="ja-JP" sz="1400" dirty="0" smtClean="0">
                <a:solidFill>
                  <a:srgbClr val="000000"/>
                </a:solidFill>
              </a:rPr>
              <a:t> PFN </a:t>
            </a:r>
            <a:r>
              <a:rPr lang="ja-JP" altLang="en-US" sz="1400" dirty="0" smtClean="0">
                <a:solidFill>
                  <a:srgbClr val="000000"/>
                </a:solidFill>
              </a:rPr>
              <a:t>を登録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930763" y="3535552"/>
            <a:ext cx="2119232" cy="2883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endParaRPr lang="en-US" altLang="ja-JP" sz="1400" dirty="0" smtClean="0"/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 smtClean="0"/>
              <a:t>XEN</a:t>
            </a:r>
            <a:endParaRPr kumimoji="1" lang="en-US" altLang="ja-JP" sz="14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4888646" y="1410844"/>
            <a:ext cx="2191214" cy="13993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VM </a:t>
            </a:r>
            <a:r>
              <a:rPr lang="ja-JP" altLang="en-US" dirty="0" smtClean="0"/>
              <a:t>のメモリ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とアドレス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325313" y="1532526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A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5655096" y="1532526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5996563" y="1532526"/>
            <a:ext cx="329782" cy="388767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W</a:t>
            </a:r>
            <a:endParaRPr kumimoji="1" lang="ja-JP" altLang="en-US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6331458" y="1532526"/>
            <a:ext cx="329782" cy="3887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D</a:t>
            </a:r>
            <a:endParaRPr kumimoji="1" lang="ja-JP" altLang="en-US" dirty="0" smtClean="0"/>
          </a:p>
        </p:txBody>
      </p:sp>
      <p:sp>
        <p:nvSpPr>
          <p:cNvPr id="56" name="角丸四角形 55"/>
          <p:cNvSpPr/>
          <p:nvPr/>
        </p:nvSpPr>
        <p:spPr>
          <a:xfrm>
            <a:off x="5059302" y="3684297"/>
            <a:ext cx="1887720" cy="240280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共有モジュール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325313" y="3867364"/>
            <a:ext cx="1418644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hash_A</a:t>
            </a:r>
            <a:r>
              <a:rPr lang="en-US" altLang="ja-JP" dirty="0" smtClean="0"/>
              <a:t>: 0</a:t>
            </a:r>
            <a:endParaRPr kumimoji="1" lang="ja-JP" altLang="en-US" dirty="0" smtClean="0"/>
          </a:p>
        </p:txBody>
      </p:sp>
      <p:sp>
        <p:nvSpPr>
          <p:cNvPr id="58" name="正方形/長方形 57"/>
          <p:cNvSpPr/>
          <p:nvPr/>
        </p:nvSpPr>
        <p:spPr>
          <a:xfrm>
            <a:off x="5325313" y="4164854"/>
            <a:ext cx="1418644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hash_B: 1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5325313" y="4454557"/>
            <a:ext cx="1418644" cy="29749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hash_C: 2</a:t>
            </a:r>
            <a:endParaRPr kumimoji="1" lang="ja-JP" altLang="en-US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5325313" y="4752047"/>
            <a:ext cx="1418644" cy="274606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hash_D: 3</a:t>
            </a:r>
            <a:endParaRPr kumimoji="1" lang="ja-JP" altLang="en-US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270978" y="5068768"/>
            <a:ext cx="14729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VM</a:t>
            </a:r>
            <a:r>
              <a:rPr lang="ja-JP" altLang="en-US" sz="1400" dirty="0" smtClean="0">
                <a:solidFill>
                  <a:srgbClr val="000000"/>
                </a:solidFill>
              </a:rPr>
              <a:t>１の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ハッシュテーブル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52108" y="1890708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0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81890" y="1890708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1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35117" y="1886019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2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341381" y="1890708"/>
            <a:ext cx="27566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00"/>
                </a:solidFill>
              </a:rPr>
              <a:t>3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7255230" y="2927808"/>
            <a:ext cx="1693713" cy="1060677"/>
          </a:xfrm>
          <a:prstGeom prst="wedgeRectCallout">
            <a:avLst>
              <a:gd name="adj1" fmla="val -89565"/>
              <a:gd name="adj2" fmla="val 11016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PFN </a:t>
            </a:r>
            <a:r>
              <a:rPr lang="ja-JP" altLang="en-US" dirty="0" smtClean="0"/>
              <a:t>に対する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ハッシュ値が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正しくない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PaaS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(Platform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Service)</a:t>
            </a:r>
            <a:endParaRPr kumimoji="1" lang="ja-JP" altLang="en-US" dirty="0"/>
          </a:p>
        </p:txBody>
      </p:sp>
      <p:grpSp>
        <p:nvGrpSpPr>
          <p:cNvPr id="48" name="図形グループ 47"/>
          <p:cNvGrpSpPr/>
          <p:nvPr/>
        </p:nvGrpSpPr>
        <p:grpSpPr>
          <a:xfrm>
            <a:off x="134158" y="2003825"/>
            <a:ext cx="1436229" cy="1897043"/>
            <a:chOff x="294332" y="1717775"/>
            <a:chExt cx="1436229" cy="1897043"/>
          </a:xfrm>
        </p:grpSpPr>
        <p:pic>
          <p:nvPicPr>
            <p:cNvPr id="17" name="図 16" descr="Screen Shot 2014-12-15 at 16.07.0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2" y="1717775"/>
              <a:ext cx="1436229" cy="1538817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385860" y="3214708"/>
              <a:ext cx="1146468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rgbClr val="000000"/>
                  </a:solidFill>
                </a:rPr>
                <a:t>ユーザ</a:t>
              </a:r>
              <a:r>
                <a:rPr kumimoji="1" lang="en-US" altLang="ja-JP" sz="2000" dirty="0" smtClean="0">
                  <a:solidFill>
                    <a:srgbClr val="000000"/>
                  </a:solidFill>
                </a:rPr>
                <a:t> A</a:t>
              </a:r>
              <a:endParaRPr kumimoji="1" lang="ja-JP" altLang="en-US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119255" y="4229783"/>
            <a:ext cx="1436229" cy="1872573"/>
            <a:chOff x="199342" y="4069595"/>
            <a:chExt cx="1436229" cy="1872573"/>
          </a:xfrm>
        </p:grpSpPr>
        <p:pic>
          <p:nvPicPr>
            <p:cNvPr id="18" name="図 17" descr="Screen Shot 2014-12-15 at 16.07.0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42" y="4069595"/>
              <a:ext cx="1436229" cy="1538817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94332" y="5542058"/>
              <a:ext cx="1131565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rgbClr val="000000"/>
                  </a:solidFill>
                </a:rPr>
                <a:t>ユーザ</a:t>
              </a:r>
              <a:r>
                <a:rPr kumimoji="1" lang="en-US" altLang="ja-JP" sz="2000" dirty="0" smtClean="0">
                  <a:solidFill>
                    <a:srgbClr val="000000"/>
                  </a:solidFill>
                </a:rPr>
                <a:t> B</a:t>
              </a:r>
              <a:endParaRPr kumimoji="1" lang="ja-JP" altLang="en-US" sz="2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1369587" y="3757028"/>
            <a:ext cx="165341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</a:rPr>
              <a:t>インターネット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</a:rPr>
              <a:t>を用いて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提供</a:t>
            </a: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3072150" y="2322708"/>
            <a:ext cx="5474084" cy="4060725"/>
            <a:chOff x="2934858" y="2505780"/>
            <a:chExt cx="5474084" cy="4060725"/>
          </a:xfrm>
        </p:grpSpPr>
        <p:sp>
          <p:nvSpPr>
            <p:cNvPr id="50" name="角丸四角形 49"/>
            <p:cNvSpPr/>
            <p:nvPr/>
          </p:nvSpPr>
          <p:spPr>
            <a:xfrm>
              <a:off x="2934858" y="2505780"/>
              <a:ext cx="5474084" cy="369515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9" name="図形グループ 38"/>
            <p:cNvGrpSpPr/>
            <p:nvPr/>
          </p:nvGrpSpPr>
          <p:grpSpPr>
            <a:xfrm>
              <a:off x="3196442" y="4487797"/>
              <a:ext cx="4948517" cy="1495739"/>
              <a:chOff x="2803781" y="2741966"/>
              <a:chExt cx="4948517" cy="1495739"/>
            </a:xfrm>
          </p:grpSpPr>
          <p:grpSp>
            <p:nvGrpSpPr>
              <p:cNvPr id="40" name="図形グループ 39"/>
              <p:cNvGrpSpPr/>
              <p:nvPr/>
            </p:nvGrpSpPr>
            <p:grpSpPr>
              <a:xfrm>
                <a:off x="2803781" y="2741966"/>
                <a:ext cx="4948517" cy="1495739"/>
                <a:chOff x="2770793" y="3335729"/>
                <a:chExt cx="3268133" cy="1021084"/>
              </a:xfrm>
              <a:solidFill>
                <a:schemeClr val="bg1"/>
              </a:solidFill>
            </p:grpSpPr>
            <p:sp>
              <p:nvSpPr>
                <p:cNvPr id="44" name="正方形/長方形 43"/>
                <p:cNvSpPr/>
                <p:nvPr/>
              </p:nvSpPr>
              <p:spPr>
                <a:xfrm>
                  <a:off x="2770793" y="3335729"/>
                  <a:ext cx="3268133" cy="73247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902535" y="4083673"/>
                  <a:ext cx="1328475" cy="2731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 smtClean="0">
                      <a:solidFill>
                        <a:srgbClr val="000000"/>
                      </a:solidFill>
                    </a:rPr>
                    <a:t>ホストマシン</a:t>
                  </a:r>
                  <a:r>
                    <a:rPr lang="en-US" altLang="ja-JP" sz="2000" dirty="0" smtClean="0">
                      <a:solidFill>
                        <a:srgbClr val="000000"/>
                      </a:solidFill>
                    </a:rPr>
                    <a:t> B</a:t>
                  </a:r>
                  <a:endParaRPr kumimoji="1" lang="ja-JP" altLang="en-US" sz="20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1" name="正方形/長方形 40"/>
              <p:cNvSpPr/>
              <p:nvPr/>
            </p:nvSpPr>
            <p:spPr>
              <a:xfrm>
                <a:off x="3034542" y="2794673"/>
                <a:ext cx="1402804" cy="9582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VM4</a:t>
                </a:r>
              </a:p>
              <a:p>
                <a:pPr algn="ctr"/>
                <a:r>
                  <a:rPr lang="en-US" altLang="ja-JP" dirty="0" smtClean="0"/>
                  <a:t>Windows</a:t>
                </a:r>
                <a:endParaRPr kumimoji="1" lang="ja-JP" altLang="en-US" dirty="0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4650522" y="2794673"/>
                <a:ext cx="1402804" cy="9582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VM5</a:t>
                </a:r>
              </a:p>
              <a:p>
                <a:pPr algn="ctr"/>
                <a:r>
                  <a:rPr lang="en-US" altLang="ja-JP" dirty="0" smtClean="0"/>
                  <a:t>Windows</a:t>
                </a:r>
                <a:endParaRPr kumimoji="1" lang="ja-JP" altLang="en-US" dirty="0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6205726" y="2794673"/>
                <a:ext cx="1402804" cy="9582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VM6</a:t>
                </a:r>
              </a:p>
              <a:p>
                <a:pPr algn="ctr"/>
                <a:r>
                  <a:rPr lang="en-US" altLang="ja-JP" dirty="0" smtClean="0"/>
                  <a:t>Windows</a:t>
                </a:r>
                <a:endParaRPr kumimoji="1" lang="ja-JP" altLang="en-US" dirty="0"/>
              </a:p>
            </p:txBody>
          </p:sp>
        </p:grpSp>
        <p:sp>
          <p:nvSpPr>
            <p:cNvPr id="51" name="テキスト ボックス 50"/>
            <p:cNvSpPr txBox="1"/>
            <p:nvPr/>
          </p:nvSpPr>
          <p:spPr>
            <a:xfrm>
              <a:off x="5194113" y="6258728"/>
              <a:ext cx="1123725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rgbClr val="000000"/>
                  </a:solidFill>
                </a:rPr>
                <a:t>データセンタ</a:t>
              </a:r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3211550" y="2878129"/>
              <a:ext cx="4948517" cy="1495739"/>
              <a:chOff x="2803781" y="2741966"/>
              <a:chExt cx="4948517" cy="1495739"/>
            </a:xfrm>
          </p:grpSpPr>
          <p:grpSp>
            <p:nvGrpSpPr>
              <p:cNvPr id="59" name="図形グループ 58"/>
              <p:cNvGrpSpPr/>
              <p:nvPr/>
            </p:nvGrpSpPr>
            <p:grpSpPr>
              <a:xfrm>
                <a:off x="2803781" y="2741966"/>
                <a:ext cx="4948517" cy="1495739"/>
                <a:chOff x="2770793" y="3335729"/>
                <a:chExt cx="3268133" cy="1021084"/>
              </a:xfrm>
              <a:solidFill>
                <a:schemeClr val="bg1"/>
              </a:solidFill>
            </p:grpSpPr>
            <p:sp>
              <p:nvSpPr>
                <p:cNvPr id="63" name="正方形/長方形 62"/>
                <p:cNvSpPr/>
                <p:nvPr/>
              </p:nvSpPr>
              <p:spPr>
                <a:xfrm>
                  <a:off x="2770793" y="3335729"/>
                  <a:ext cx="3268133" cy="73247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3902535" y="4083673"/>
                  <a:ext cx="1328475" cy="2731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 smtClean="0">
                      <a:solidFill>
                        <a:srgbClr val="000000"/>
                      </a:solidFill>
                    </a:rPr>
                    <a:t>ホストマシン</a:t>
                  </a:r>
                  <a:r>
                    <a:rPr lang="en-US" altLang="ja-JP" sz="2000" dirty="0" smtClean="0">
                      <a:solidFill>
                        <a:srgbClr val="000000"/>
                      </a:solidFill>
                    </a:rPr>
                    <a:t> A</a:t>
                  </a:r>
                  <a:endParaRPr kumimoji="1" lang="ja-JP" altLang="en-US" sz="20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" name="正方形/長方形 59"/>
              <p:cNvSpPr/>
              <p:nvPr/>
            </p:nvSpPr>
            <p:spPr>
              <a:xfrm>
                <a:off x="3034542" y="2794673"/>
                <a:ext cx="1402804" cy="9582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VM1</a:t>
                </a:r>
              </a:p>
              <a:p>
                <a:pPr algn="ctr"/>
                <a:r>
                  <a:rPr lang="en-US" altLang="ja-JP" dirty="0" smtClean="0"/>
                  <a:t>Windows</a:t>
                </a:r>
                <a:endParaRPr kumimoji="1" lang="ja-JP" altLang="en-US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4650522" y="2794673"/>
                <a:ext cx="1402804" cy="9582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VM2</a:t>
                </a:r>
              </a:p>
              <a:p>
                <a:pPr algn="ctr"/>
                <a:r>
                  <a:rPr lang="en-US" altLang="ja-JP" dirty="0" smtClean="0"/>
                  <a:t>Windows</a:t>
                </a:r>
                <a:endParaRPr kumimoji="1" lang="ja-JP" altLang="en-US" dirty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6205726" y="2794673"/>
                <a:ext cx="1402804" cy="9582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VM3</a:t>
                </a:r>
              </a:p>
              <a:p>
                <a:pPr algn="ctr"/>
                <a:r>
                  <a:rPr lang="en-US" altLang="ja-JP" dirty="0" smtClean="0"/>
                  <a:t>Windows</a:t>
                </a:r>
                <a:endParaRPr kumimoji="1" lang="ja-JP" altLang="en-US" dirty="0"/>
              </a:p>
            </p:txBody>
          </p:sp>
        </p:grpSp>
      </p:grpSp>
      <p:cxnSp>
        <p:nvCxnSpPr>
          <p:cNvPr id="27" name="直線矢印コネクタ 26"/>
          <p:cNvCxnSpPr>
            <a:stCxn id="41" idx="1"/>
            <a:endCxn id="18" idx="3"/>
          </p:cNvCxnSpPr>
          <p:nvPr/>
        </p:nvCxnSpPr>
        <p:spPr>
          <a:xfrm flipH="1">
            <a:off x="1555484" y="4836571"/>
            <a:ext cx="2009011" cy="162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0" idx="1"/>
          </p:cNvCxnSpPr>
          <p:nvPr/>
        </p:nvCxnSpPr>
        <p:spPr>
          <a:xfrm flipH="1" flipV="1">
            <a:off x="1555485" y="3147950"/>
            <a:ext cx="2024118" cy="7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非転送ページの設定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6430" y="5943273"/>
            <a:ext cx="2396378" cy="395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XEN</a:t>
            </a:r>
            <a:endParaRPr kumimoji="1"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6430" y="3901694"/>
            <a:ext cx="2396378" cy="1883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r>
              <a:rPr lang="en-US" altLang="ja-JP" dirty="0" smtClean="0"/>
              <a:t>VM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54661" y="3981788"/>
            <a:ext cx="2199291" cy="143023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移送モジュールの送信ビットマップ</a:t>
            </a:r>
          </a:p>
        </p:txBody>
      </p:sp>
      <p:grpSp>
        <p:nvGrpSpPr>
          <p:cNvPr id="26" name="図形グループ 25"/>
          <p:cNvGrpSpPr/>
          <p:nvPr/>
        </p:nvGrpSpPr>
        <p:grpSpPr>
          <a:xfrm>
            <a:off x="710115" y="4110352"/>
            <a:ext cx="1461010" cy="742658"/>
            <a:chOff x="892682" y="1532527"/>
            <a:chExt cx="1335927" cy="665959"/>
          </a:xfrm>
        </p:grpSpPr>
        <p:sp>
          <p:nvSpPr>
            <p:cNvPr id="6" name="正方形/長方形 5"/>
            <p:cNvSpPr/>
            <p:nvPr/>
          </p:nvSpPr>
          <p:spPr>
            <a:xfrm>
              <a:off x="892682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1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22465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1</a:t>
              </a:r>
              <a:endParaRPr kumimoji="1" lang="ja-JP" altLang="en-US" dirty="0" smtClean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563932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1</a:t>
              </a:r>
              <a:endParaRPr kumimoji="1" lang="ja-JP" altLang="en-US" dirty="0" smtClean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898827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1</a:t>
              </a:r>
              <a:endParaRPr kumimoji="1" lang="ja-JP" altLang="en-US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19477" y="1890709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0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237500" y="1890709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1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602486" y="1886020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2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940135" y="1890709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3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710115" y="2219731"/>
            <a:ext cx="1578030" cy="5835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3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共有できた</a:t>
            </a:r>
          </a:p>
        </p:txBody>
      </p:sp>
      <p:sp>
        <p:nvSpPr>
          <p:cNvPr id="31" name="下矢印 30"/>
          <p:cNvSpPr/>
          <p:nvPr/>
        </p:nvSpPr>
        <p:spPr>
          <a:xfrm>
            <a:off x="1212717" y="3020666"/>
            <a:ext cx="423307" cy="709399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99483" y="3123644"/>
            <a:ext cx="218641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0000"/>
                </a:solidFill>
              </a:rPr>
              <a:t>移送元から</a:t>
            </a:r>
            <a:r>
              <a:rPr lang="ja-JP" altLang="en-US" sz="2000" dirty="0" smtClean="0">
                <a:solidFill>
                  <a:srgbClr val="000000"/>
                </a:solidFill>
              </a:rPr>
              <a:t>の通知</a:t>
            </a:r>
            <a:endParaRPr kumimoji="1" lang="ja-JP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3214849" y="4485234"/>
            <a:ext cx="1681787" cy="686515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60173" y="5194632"/>
            <a:ext cx="244289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0000"/>
                </a:solidFill>
              </a:rPr>
              <a:t>非転送ページ</a:t>
            </a:r>
            <a:r>
              <a:rPr lang="ja-JP" altLang="en-US" sz="2000" dirty="0" smtClean="0">
                <a:solidFill>
                  <a:srgbClr val="000000"/>
                </a:solidFill>
              </a:rPr>
              <a:t>の設定</a:t>
            </a:r>
            <a:endParaRPr kumimoji="1" lang="en-US" altLang="ja-JP" sz="2000" dirty="0" smtClean="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547169" y="5938044"/>
            <a:ext cx="2396378" cy="395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XEN</a:t>
            </a:r>
            <a:endParaRPr kumimoji="1" lang="en-US" altLang="ja-JP" sz="1400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5547169" y="3896465"/>
            <a:ext cx="2396378" cy="1883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r>
              <a:rPr lang="en-US" altLang="ja-JP" dirty="0" smtClean="0"/>
              <a:t>VM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5655400" y="3976559"/>
            <a:ext cx="2199291" cy="143023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移送モジュールの送信ビットマップ</a:t>
            </a:r>
          </a:p>
        </p:txBody>
      </p:sp>
      <p:grpSp>
        <p:nvGrpSpPr>
          <p:cNvPr id="38" name="図形グループ 37"/>
          <p:cNvGrpSpPr/>
          <p:nvPr/>
        </p:nvGrpSpPr>
        <p:grpSpPr>
          <a:xfrm>
            <a:off x="6010854" y="4105123"/>
            <a:ext cx="1461010" cy="742658"/>
            <a:chOff x="892682" y="1532527"/>
            <a:chExt cx="1335927" cy="665959"/>
          </a:xfrm>
        </p:grpSpPr>
        <p:sp>
          <p:nvSpPr>
            <p:cNvPr id="39" name="正方形/長方形 38"/>
            <p:cNvSpPr/>
            <p:nvPr/>
          </p:nvSpPr>
          <p:spPr>
            <a:xfrm>
              <a:off x="892682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0</a:t>
              </a:r>
              <a:endParaRPr lang="en-US" altLang="ja-JP" dirty="0">
                <a:solidFill>
                  <a:srgbClr val="FF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222465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1</a:t>
              </a:r>
              <a:endParaRPr kumimoji="1" lang="ja-JP" altLang="en-US" dirty="0" smtClean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563932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/>
                <a:t>1</a:t>
              </a:r>
              <a:endParaRPr kumimoji="1" lang="ja-JP" altLang="en-US" dirty="0" smtClean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898827" y="1532527"/>
              <a:ext cx="329782" cy="3887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0</a:t>
              </a:r>
              <a:endParaRPr kumimoji="1" lang="ja-JP" alt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19477" y="1890709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0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237500" y="1890709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1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602486" y="1886020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2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940135" y="1890709"/>
              <a:ext cx="2756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0000"/>
                  </a:solidFill>
                </a:rPr>
                <a:t>3</a:t>
              </a:r>
              <a:endParaRPr kumimoji="1" lang="ja-JP" altLang="en-US" sz="14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四角形吹き出し 46"/>
          <p:cNvSpPr/>
          <p:nvPr/>
        </p:nvSpPr>
        <p:spPr>
          <a:xfrm>
            <a:off x="5770158" y="2242793"/>
            <a:ext cx="2467165" cy="1120951"/>
          </a:xfrm>
          <a:prstGeom prst="wedgeRectCallout">
            <a:avLst>
              <a:gd name="adj1" fmla="val -32889"/>
              <a:gd name="adj2" fmla="val 12068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非転送ページに対応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するビットを０にする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9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6325927" y="5515786"/>
            <a:ext cx="1172116" cy="1304133"/>
            <a:chOff x="148884" y="4069595"/>
            <a:chExt cx="1625688" cy="2097131"/>
          </a:xfrm>
        </p:grpSpPr>
        <p:pic>
          <p:nvPicPr>
            <p:cNvPr id="18" name="図 17" descr="Screen Shot 2014-12-15 at 16.07.0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42" y="4069595"/>
              <a:ext cx="1436229" cy="1538817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148884" y="5523323"/>
              <a:ext cx="1625688" cy="643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rgbClr val="000000"/>
                  </a:solidFill>
                </a:rPr>
                <a:t>ユーザ</a:t>
              </a:r>
              <a:r>
                <a:rPr kumimoji="1" lang="en-US" altLang="ja-JP" sz="2000" dirty="0" smtClean="0">
                  <a:solidFill>
                    <a:srgbClr val="000000"/>
                  </a:solidFill>
                </a:rPr>
                <a:t> A</a:t>
              </a:r>
              <a:endParaRPr kumimoji="1" lang="ja-JP" altLang="en-US" sz="2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PaaS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(Platform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Service)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51147" y="4219314"/>
            <a:ext cx="165341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</a:rPr>
              <a:t>インターネット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</a:rPr>
              <a:t>を</a:t>
            </a:r>
            <a:r>
              <a:rPr lang="en-US" altLang="en-US" sz="2000" dirty="0" smtClean="0">
                <a:solidFill>
                  <a:srgbClr val="000000"/>
                </a:solidFill>
              </a:rPr>
              <a:t>介して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提供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48105" y="1957348"/>
            <a:ext cx="5474084" cy="4281593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95708" y="6401884"/>
            <a:ext cx="1123725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データセンタ</a:t>
            </a:r>
          </a:p>
        </p:txBody>
      </p:sp>
      <p:grpSp>
        <p:nvGrpSpPr>
          <p:cNvPr id="96" name="図形グループ 95"/>
          <p:cNvGrpSpPr/>
          <p:nvPr/>
        </p:nvGrpSpPr>
        <p:grpSpPr>
          <a:xfrm>
            <a:off x="7668148" y="5524105"/>
            <a:ext cx="1071897" cy="1152837"/>
            <a:chOff x="148884" y="4069595"/>
            <a:chExt cx="1486687" cy="1853837"/>
          </a:xfrm>
        </p:grpSpPr>
        <p:pic>
          <p:nvPicPr>
            <p:cNvPr id="97" name="図 96" descr="Screen Shot 2014-12-15 at 16.07.0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42" y="4069595"/>
              <a:ext cx="1436229" cy="1538817"/>
            </a:xfrm>
            <a:prstGeom prst="rect">
              <a:avLst/>
            </a:prstGeom>
          </p:spPr>
        </p:pic>
        <p:sp>
          <p:nvSpPr>
            <p:cNvPr id="98" name="テキスト ボックス 97"/>
            <p:cNvSpPr txBox="1"/>
            <p:nvPr/>
          </p:nvSpPr>
          <p:spPr>
            <a:xfrm>
              <a:off x="148884" y="5523323"/>
              <a:ext cx="1131565" cy="4001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rgbClr val="000000"/>
                  </a:solidFill>
                </a:rPr>
                <a:t>ユーザ</a:t>
              </a:r>
              <a:r>
                <a:rPr kumimoji="1" lang="en-US" altLang="ja-JP" sz="2000" dirty="0" smtClean="0">
                  <a:solidFill>
                    <a:srgbClr val="000000"/>
                  </a:solidFill>
                </a:rPr>
                <a:t> B</a:t>
              </a:r>
              <a:endParaRPr kumimoji="1" lang="ja-JP" altLang="en-US" sz="20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1" name="カギ線コネクタ 20"/>
          <p:cNvCxnSpPr>
            <a:stCxn id="66" idx="2"/>
            <a:endCxn id="97" idx="0"/>
          </p:cNvCxnSpPr>
          <p:nvPr/>
        </p:nvCxnSpPr>
        <p:spPr>
          <a:xfrm rot="16200000" flipH="1">
            <a:off x="5511898" y="2813716"/>
            <a:ext cx="1811526" cy="3609251"/>
          </a:xfrm>
          <a:prstGeom prst="bentConnector3">
            <a:avLst>
              <a:gd name="adj1" fmla="val 23631"/>
            </a:avLst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824891" y="2260274"/>
            <a:ext cx="665344" cy="116509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36845" y="2155415"/>
            <a:ext cx="25917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Windows</a:t>
            </a:r>
            <a:r>
              <a:rPr kumimoji="1" lang="en-US" altLang="ja-JP" dirty="0" smtClean="0">
                <a:solidFill>
                  <a:srgbClr val="000000"/>
                </a:solidFill>
              </a:rPr>
              <a:t> 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のテキスト領域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818555" y="3480403"/>
            <a:ext cx="665344" cy="139812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06757" y="3367974"/>
            <a:ext cx="24307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ユーザアプリケーション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5818555" y="2807865"/>
            <a:ext cx="665344" cy="155041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546134" y="2644752"/>
            <a:ext cx="267513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000000"/>
                </a:solidFill>
              </a:rPr>
              <a:t>PaaS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提供用に用意された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</a:rPr>
              <a:t>共通のアプリケーション</a:t>
            </a:r>
          </a:p>
        </p:txBody>
      </p:sp>
      <p:grpSp>
        <p:nvGrpSpPr>
          <p:cNvPr id="144" name="図形グループ 143"/>
          <p:cNvGrpSpPr/>
          <p:nvPr/>
        </p:nvGrpSpPr>
        <p:grpSpPr>
          <a:xfrm>
            <a:off x="524797" y="2248621"/>
            <a:ext cx="4948517" cy="1965477"/>
            <a:chOff x="524797" y="2248621"/>
            <a:chExt cx="4948517" cy="1965477"/>
          </a:xfrm>
        </p:grpSpPr>
        <p:sp>
          <p:nvSpPr>
            <p:cNvPr id="63" name="正方形/長方形 62"/>
            <p:cNvSpPr/>
            <p:nvPr/>
          </p:nvSpPr>
          <p:spPr>
            <a:xfrm>
              <a:off x="524797" y="2248621"/>
              <a:ext cx="4948517" cy="154271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38450" y="3813988"/>
              <a:ext cx="2011540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000000"/>
                  </a:solidFill>
                </a:rPr>
                <a:t>ホストマシン</a:t>
              </a:r>
              <a:r>
                <a:rPr lang="en-US" altLang="ja-JP" sz="2000" dirty="0" smtClean="0">
                  <a:solidFill>
                    <a:srgbClr val="000000"/>
                  </a:solidFill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</a:rPr>
                <a:t>A</a:t>
              </a:r>
              <a:endParaRPr kumimoji="1" lang="ja-JP" altLang="en-US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29" name="図形グループ 128"/>
            <p:cNvGrpSpPr/>
            <p:nvPr/>
          </p:nvGrpSpPr>
          <p:grpSpPr>
            <a:xfrm>
              <a:off x="720602" y="2318524"/>
              <a:ext cx="1402804" cy="1387517"/>
              <a:chOff x="720602" y="2318524"/>
              <a:chExt cx="1402804" cy="1387517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720602" y="2318524"/>
                <a:ext cx="1402804" cy="13875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endParaRPr lang="en-US" altLang="ja-JP" sz="1600" dirty="0"/>
              </a:p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ja-JP" altLang="en-US" sz="1400" dirty="0" smtClean="0"/>
                  <a:t>メモリ</a:t>
                </a:r>
                <a:endParaRPr lang="en-US" altLang="ja-JP" sz="1400" dirty="0"/>
              </a:p>
              <a:p>
                <a:pPr algn="ctr"/>
                <a:r>
                  <a:rPr lang="en-US" altLang="ja-JP" sz="1600" dirty="0" smtClean="0"/>
                  <a:t>Windows VM1</a:t>
                </a:r>
                <a:endParaRPr kumimoji="1" lang="en-US" altLang="ja-JP" sz="1600" dirty="0" smtClean="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047022" y="2392007"/>
                <a:ext cx="743644" cy="137303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1047022" y="2529310"/>
                <a:ext cx="743644" cy="137304"/>
              </a:xfrm>
              <a:prstGeom prst="rect">
                <a:avLst/>
              </a:prstGeom>
              <a:solidFill>
                <a:srgbClr val="008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047022" y="2666614"/>
                <a:ext cx="743644" cy="163841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1047022" y="2830455"/>
                <a:ext cx="743644" cy="137304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1047022" y="2967759"/>
                <a:ext cx="743644" cy="148745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</p:grpSp>
        <p:grpSp>
          <p:nvGrpSpPr>
            <p:cNvPr id="130" name="図形グループ 129"/>
            <p:cNvGrpSpPr/>
            <p:nvPr/>
          </p:nvGrpSpPr>
          <p:grpSpPr>
            <a:xfrm>
              <a:off x="2361629" y="2330175"/>
              <a:ext cx="1402804" cy="1387517"/>
              <a:chOff x="720602" y="2318524"/>
              <a:chExt cx="1402804" cy="1387517"/>
            </a:xfrm>
          </p:grpSpPr>
          <p:sp>
            <p:nvSpPr>
              <p:cNvPr id="131" name="正方形/長方形 130"/>
              <p:cNvSpPr/>
              <p:nvPr/>
            </p:nvSpPr>
            <p:spPr>
              <a:xfrm>
                <a:off x="720602" y="2318524"/>
                <a:ext cx="1402804" cy="13875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endParaRPr lang="en-US" altLang="ja-JP" sz="1600" dirty="0"/>
              </a:p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ja-JP" altLang="en-US" sz="1400" dirty="0" smtClean="0"/>
                  <a:t>メモリ</a:t>
                </a:r>
                <a:endParaRPr lang="en-US" altLang="ja-JP" sz="1400" dirty="0"/>
              </a:p>
              <a:p>
                <a:pPr algn="ctr"/>
                <a:r>
                  <a:rPr lang="en-US" altLang="ja-JP" sz="1600" dirty="0" smtClean="0"/>
                  <a:t>Windows VM2</a:t>
                </a:r>
                <a:endParaRPr kumimoji="1" lang="en-US" altLang="ja-JP" sz="1600" dirty="0" smtClean="0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1047022" y="2392007"/>
                <a:ext cx="743644" cy="137303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1047022" y="2529310"/>
                <a:ext cx="743644" cy="137304"/>
              </a:xfrm>
              <a:prstGeom prst="rect">
                <a:avLst/>
              </a:prstGeom>
              <a:solidFill>
                <a:srgbClr val="008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1047022" y="2666614"/>
                <a:ext cx="743644" cy="163841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047022" y="2830455"/>
                <a:ext cx="743644" cy="137304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047022" y="2967759"/>
                <a:ext cx="743644" cy="148745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</p:grpSp>
        <p:grpSp>
          <p:nvGrpSpPr>
            <p:cNvPr id="137" name="図形グループ 136"/>
            <p:cNvGrpSpPr/>
            <p:nvPr/>
          </p:nvGrpSpPr>
          <p:grpSpPr>
            <a:xfrm>
              <a:off x="3958186" y="2325061"/>
              <a:ext cx="1402804" cy="1387517"/>
              <a:chOff x="720602" y="2318524"/>
              <a:chExt cx="1402804" cy="1387517"/>
            </a:xfrm>
          </p:grpSpPr>
          <p:sp>
            <p:nvSpPr>
              <p:cNvPr id="138" name="正方形/長方形 137"/>
              <p:cNvSpPr/>
              <p:nvPr/>
            </p:nvSpPr>
            <p:spPr>
              <a:xfrm>
                <a:off x="720602" y="2318524"/>
                <a:ext cx="1402804" cy="13875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endParaRPr lang="en-US" altLang="ja-JP" sz="1600" dirty="0"/>
              </a:p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ja-JP" altLang="en-US" sz="1400" dirty="0" smtClean="0"/>
                  <a:t>メモリ</a:t>
                </a:r>
                <a:endParaRPr lang="en-US" altLang="ja-JP" sz="1400" dirty="0"/>
              </a:p>
              <a:p>
                <a:pPr algn="ctr"/>
                <a:r>
                  <a:rPr lang="en-US" altLang="ja-JP" sz="1600" dirty="0" smtClean="0"/>
                  <a:t>Windows VM3</a:t>
                </a:r>
                <a:endParaRPr kumimoji="1" lang="en-US" altLang="ja-JP" sz="1600" dirty="0" smtClean="0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1047022" y="2392007"/>
                <a:ext cx="743644" cy="137303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1047022" y="2529310"/>
                <a:ext cx="743644" cy="137304"/>
              </a:xfrm>
              <a:prstGeom prst="rect">
                <a:avLst/>
              </a:prstGeom>
              <a:solidFill>
                <a:srgbClr val="008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1047022" y="2666614"/>
                <a:ext cx="743644" cy="163841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1047022" y="2830455"/>
                <a:ext cx="743644" cy="137304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1047022" y="2967759"/>
                <a:ext cx="743644" cy="148745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</p:grpSp>
      </p:grpSp>
      <p:grpSp>
        <p:nvGrpSpPr>
          <p:cNvPr id="145" name="図形グループ 144"/>
          <p:cNvGrpSpPr/>
          <p:nvPr/>
        </p:nvGrpSpPr>
        <p:grpSpPr>
          <a:xfrm>
            <a:off x="513145" y="4249051"/>
            <a:ext cx="4948517" cy="1965477"/>
            <a:chOff x="524797" y="2248621"/>
            <a:chExt cx="4948517" cy="1965477"/>
          </a:xfrm>
        </p:grpSpPr>
        <p:sp>
          <p:nvSpPr>
            <p:cNvPr id="146" name="正方形/長方形 145"/>
            <p:cNvSpPr/>
            <p:nvPr/>
          </p:nvSpPr>
          <p:spPr>
            <a:xfrm>
              <a:off x="524797" y="2248621"/>
              <a:ext cx="4948517" cy="154271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2238450" y="3813988"/>
              <a:ext cx="2011540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000000"/>
                  </a:solidFill>
                </a:rPr>
                <a:t>ホストマシン</a:t>
              </a:r>
              <a:r>
                <a:rPr lang="en-US" altLang="ja-JP" sz="2000" dirty="0" smtClean="0">
                  <a:solidFill>
                    <a:srgbClr val="000000"/>
                  </a:solidFill>
                </a:rPr>
                <a:t> B</a:t>
              </a:r>
            </a:p>
          </p:txBody>
        </p:sp>
        <p:grpSp>
          <p:nvGrpSpPr>
            <p:cNvPr id="148" name="図形グループ 147"/>
            <p:cNvGrpSpPr/>
            <p:nvPr/>
          </p:nvGrpSpPr>
          <p:grpSpPr>
            <a:xfrm>
              <a:off x="720602" y="2318524"/>
              <a:ext cx="1402804" cy="1387517"/>
              <a:chOff x="720602" y="2318524"/>
              <a:chExt cx="1402804" cy="1387517"/>
            </a:xfrm>
          </p:grpSpPr>
          <p:sp>
            <p:nvSpPr>
              <p:cNvPr id="163" name="正方形/長方形 162"/>
              <p:cNvSpPr/>
              <p:nvPr/>
            </p:nvSpPr>
            <p:spPr>
              <a:xfrm>
                <a:off x="720602" y="2318524"/>
                <a:ext cx="1402804" cy="13875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endParaRPr lang="en-US" altLang="ja-JP" sz="1600" dirty="0"/>
              </a:p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ja-JP" altLang="en-US" sz="1400" dirty="0" smtClean="0"/>
                  <a:t>メモリ</a:t>
                </a:r>
                <a:endParaRPr lang="en-US" altLang="ja-JP" sz="1400" dirty="0"/>
              </a:p>
              <a:p>
                <a:pPr algn="ctr"/>
                <a:r>
                  <a:rPr lang="en-US" altLang="ja-JP" sz="1600" dirty="0" smtClean="0"/>
                  <a:t>Windows VM1</a:t>
                </a:r>
                <a:endParaRPr kumimoji="1" lang="en-US" altLang="ja-JP" sz="1600" dirty="0" smtClean="0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1047022" y="2392007"/>
                <a:ext cx="743644" cy="137303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>
                <a:off x="1047022" y="2529310"/>
                <a:ext cx="743644" cy="137304"/>
              </a:xfrm>
              <a:prstGeom prst="rect">
                <a:avLst/>
              </a:prstGeom>
              <a:solidFill>
                <a:srgbClr val="008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1047022" y="2666614"/>
                <a:ext cx="743644" cy="163841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1047022" y="2830455"/>
                <a:ext cx="743644" cy="137304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>
                <a:off x="1047022" y="2967759"/>
                <a:ext cx="743644" cy="148745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</p:grpSp>
        <p:grpSp>
          <p:nvGrpSpPr>
            <p:cNvPr id="149" name="図形グループ 148"/>
            <p:cNvGrpSpPr/>
            <p:nvPr/>
          </p:nvGrpSpPr>
          <p:grpSpPr>
            <a:xfrm>
              <a:off x="2361629" y="2330175"/>
              <a:ext cx="1402804" cy="1387517"/>
              <a:chOff x="720602" y="2318524"/>
              <a:chExt cx="1402804" cy="1387517"/>
            </a:xfrm>
          </p:grpSpPr>
          <p:sp>
            <p:nvSpPr>
              <p:cNvPr id="157" name="正方形/長方形 156"/>
              <p:cNvSpPr/>
              <p:nvPr/>
            </p:nvSpPr>
            <p:spPr>
              <a:xfrm>
                <a:off x="720602" y="2318524"/>
                <a:ext cx="1402804" cy="13875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endParaRPr lang="en-US" altLang="ja-JP" sz="1600" dirty="0"/>
              </a:p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ja-JP" altLang="en-US" sz="1400" dirty="0" smtClean="0"/>
                  <a:t>メモリ</a:t>
                </a:r>
                <a:endParaRPr lang="en-US" altLang="ja-JP" sz="1400" dirty="0"/>
              </a:p>
              <a:p>
                <a:pPr algn="ctr"/>
                <a:r>
                  <a:rPr lang="en-US" altLang="ja-JP" sz="1600" dirty="0" smtClean="0"/>
                  <a:t>Windows VM2</a:t>
                </a:r>
                <a:endParaRPr kumimoji="1" lang="en-US" altLang="ja-JP" sz="1600" dirty="0" smtClean="0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047022" y="2392007"/>
                <a:ext cx="743644" cy="137303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1047022" y="2529310"/>
                <a:ext cx="743644" cy="137304"/>
              </a:xfrm>
              <a:prstGeom prst="rect">
                <a:avLst/>
              </a:prstGeom>
              <a:solidFill>
                <a:srgbClr val="008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1047022" y="2666614"/>
                <a:ext cx="743644" cy="163841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1047022" y="2830455"/>
                <a:ext cx="743644" cy="137304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1047022" y="2967759"/>
                <a:ext cx="743644" cy="148745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</p:grpSp>
        <p:grpSp>
          <p:nvGrpSpPr>
            <p:cNvPr id="150" name="図形グループ 149"/>
            <p:cNvGrpSpPr/>
            <p:nvPr/>
          </p:nvGrpSpPr>
          <p:grpSpPr>
            <a:xfrm>
              <a:off x="3958186" y="2325061"/>
              <a:ext cx="1402804" cy="1387517"/>
              <a:chOff x="720602" y="2318524"/>
              <a:chExt cx="1402804" cy="1387517"/>
            </a:xfrm>
          </p:grpSpPr>
          <p:sp>
            <p:nvSpPr>
              <p:cNvPr id="151" name="正方形/長方形 150"/>
              <p:cNvSpPr/>
              <p:nvPr/>
            </p:nvSpPr>
            <p:spPr>
              <a:xfrm>
                <a:off x="720602" y="2318524"/>
                <a:ext cx="1402804" cy="13875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/>
              </a:p>
              <a:p>
                <a:pPr algn="ctr"/>
                <a:endParaRPr lang="en-US" altLang="ja-JP" sz="1600" dirty="0"/>
              </a:p>
              <a:p>
                <a:pPr algn="ctr"/>
                <a:endParaRPr lang="en-US" altLang="ja-JP" sz="1600" dirty="0" smtClean="0"/>
              </a:p>
              <a:p>
                <a:pPr algn="ctr"/>
                <a:r>
                  <a:rPr lang="ja-JP" altLang="en-US" sz="1400" dirty="0" smtClean="0"/>
                  <a:t>メモリ</a:t>
                </a:r>
                <a:endParaRPr lang="en-US" altLang="ja-JP" sz="1400" dirty="0"/>
              </a:p>
              <a:p>
                <a:pPr algn="ctr"/>
                <a:r>
                  <a:rPr lang="en-US" altLang="ja-JP" sz="1600" dirty="0" smtClean="0"/>
                  <a:t>Windows VM3</a:t>
                </a:r>
                <a:endParaRPr kumimoji="1" lang="en-US" altLang="ja-JP" sz="1600" dirty="0" smtClean="0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1047022" y="2392007"/>
                <a:ext cx="743644" cy="137303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1047022" y="2529310"/>
                <a:ext cx="743644" cy="137304"/>
              </a:xfrm>
              <a:prstGeom prst="rect">
                <a:avLst/>
              </a:prstGeom>
              <a:solidFill>
                <a:srgbClr val="0080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1047022" y="2666614"/>
                <a:ext cx="743644" cy="163841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1047022" y="2830455"/>
                <a:ext cx="743644" cy="137304"/>
              </a:xfrm>
              <a:prstGeom prst="rect">
                <a:avLst/>
              </a:prstGeom>
              <a:solidFill>
                <a:srgbClr val="FF6600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1047022" y="2967759"/>
                <a:ext cx="743644" cy="148745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/>
              </a:p>
            </p:txBody>
          </p:sp>
        </p:grpSp>
      </p:grpSp>
      <p:cxnSp>
        <p:nvCxnSpPr>
          <p:cNvPr id="10" name="カギ線コネクタ 9"/>
          <p:cNvCxnSpPr>
            <a:stCxn id="151" idx="3"/>
            <a:endCxn id="18" idx="0"/>
          </p:cNvCxnSpPr>
          <p:nvPr/>
        </p:nvCxnSpPr>
        <p:spPr>
          <a:xfrm>
            <a:off x="5349338" y="5019250"/>
            <a:ext cx="1530728" cy="496536"/>
          </a:xfrm>
          <a:prstGeom prst="bentConnector2">
            <a:avLst/>
          </a:prstGeom>
          <a:ln w="28575" cmpd="sng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3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仮想マシン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747901" y="5103095"/>
            <a:ext cx="3821203" cy="858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物理マシン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4747901" y="4016112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18500" y="5103096"/>
            <a:ext cx="3821203" cy="858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物理マシン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518500" y="4130532"/>
            <a:ext cx="3821203" cy="938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OS</a:t>
            </a:r>
            <a:endParaRPr kumimoji="1"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747901" y="3089319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390709" y="4023420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390709" y="3096627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059509" y="4023420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059509" y="3096627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38990" y="6242144"/>
            <a:ext cx="1082348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通常の場合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51711" y="6201519"/>
            <a:ext cx="21097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仮想化技術を用いた場合</a:t>
            </a:r>
          </a:p>
        </p:txBody>
      </p:sp>
    </p:spTree>
    <p:extLst>
      <p:ext uri="{BB962C8B-B14F-4D97-AF65-F5344CB8AC3E}">
        <p14:creationId xmlns:p14="http://schemas.microsoft.com/office/powerpoint/2010/main" val="46509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サーバ仮想化方式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747901" y="5103095"/>
            <a:ext cx="3821203" cy="858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物理マシン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4747901" y="3226614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47901" y="2299821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390709" y="3233922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390709" y="2307129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059509" y="3233922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059509" y="2307129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7736" y="6201519"/>
            <a:ext cx="1550825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ハイパーバイザ型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747901" y="4302161"/>
            <a:ext cx="3821203" cy="8009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仮想マシン・モニタ</a:t>
            </a:r>
            <a:endParaRPr kumimoji="1" lang="ja-JP" altLang="en-US" sz="3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87143" y="5103095"/>
            <a:ext cx="3821203" cy="858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物理マシン</a:t>
            </a:r>
            <a:endParaRPr kumimoji="1"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76978" y="6201519"/>
            <a:ext cx="109067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000000"/>
                </a:solidFill>
              </a:rPr>
              <a:t>ホスト</a:t>
            </a:r>
            <a:r>
              <a:rPr lang="en-US" altLang="ja-JP" sz="1400" dirty="0" smtClean="0">
                <a:solidFill>
                  <a:srgbClr val="000000"/>
                </a:solidFill>
              </a:rPr>
              <a:t> OS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型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87143" y="3478337"/>
            <a:ext cx="3821203" cy="8009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仮想マシン・モニタ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87143" y="4302161"/>
            <a:ext cx="3821203" cy="800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ホスト</a:t>
            </a:r>
            <a:r>
              <a:rPr kumimoji="1" lang="en-US" altLang="ja-JP" sz="3200" dirty="0" smtClean="0"/>
              <a:t> OS</a:t>
            </a:r>
            <a:endParaRPr kumimoji="1" lang="ja-JP" altLang="en-US" sz="3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87143" y="2417894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87143" y="1491101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3229951" y="2425202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229951" y="1498409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898751" y="2425202"/>
            <a:ext cx="1178395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898751" y="1498409"/>
            <a:ext cx="1178395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OS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25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完全仮想化と準仮想化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2977" y="5389143"/>
            <a:ext cx="3821203" cy="858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物理マシン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2802977" y="3512662"/>
            <a:ext cx="1578821" cy="93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</a:t>
            </a:r>
            <a:r>
              <a:rPr lang="ja-JP" altLang="en-US" dirty="0" smtClean="0"/>
              <a:t>仮想化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02977" y="2585869"/>
            <a:ext cx="1578821" cy="9039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Native </a:t>
            </a:r>
            <a:r>
              <a:rPr kumimoji="1" lang="ja-JP" altLang="en-US" sz="2000" dirty="0" smtClean="0"/>
              <a:t>な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smtClean="0"/>
              <a:t>OS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5091123" y="3519970"/>
            <a:ext cx="1533057" cy="93823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6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準仮想化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マシン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91123" y="2593177"/>
            <a:ext cx="1533057" cy="903911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64000"/>
                </a:schemeClr>
              </a:gs>
              <a:gs pos="35000">
                <a:schemeClr val="accent6">
                  <a:tint val="37000"/>
                  <a:satMod val="300000"/>
                  <a:alpha val="64000"/>
                </a:schemeClr>
              </a:gs>
              <a:gs pos="100000">
                <a:schemeClr val="accent6">
                  <a:tint val="15000"/>
                  <a:satMod val="350000"/>
                  <a:alpha val="6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手を加えた</a:t>
            </a:r>
            <a:endParaRPr lang="en-US" altLang="ja-JP" sz="2000" dirty="0" smtClean="0"/>
          </a:p>
          <a:p>
            <a:pPr algn="ctr"/>
            <a:r>
              <a:rPr kumimoji="1" lang="en-US" altLang="ja-JP" sz="2000" dirty="0" smtClean="0"/>
              <a:t>OS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802977" y="4588209"/>
            <a:ext cx="3821203" cy="8009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仮想マシン・モニタ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441129" y="3272389"/>
            <a:ext cx="11440" cy="1659078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角丸四角形吹き出し 13"/>
          <p:cNvSpPr/>
          <p:nvPr/>
        </p:nvSpPr>
        <p:spPr>
          <a:xfrm>
            <a:off x="6807231" y="2723177"/>
            <a:ext cx="2002127" cy="1315820"/>
          </a:xfrm>
          <a:prstGeom prst="wedgeRoundRectCallout">
            <a:avLst>
              <a:gd name="adj1" fmla="val -67119"/>
              <a:gd name="adj2" fmla="val 6510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ハイパーコールが実行可能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9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負荷分散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71582" y="6130288"/>
            <a:ext cx="2771396" cy="407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移送元物理マシン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 A</a:t>
            </a:r>
            <a:endParaRPr kumimoji="1"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64530" y="6122675"/>
            <a:ext cx="2130421" cy="407032"/>
          </a:xfrm>
          <a:prstGeom prst="rect">
            <a:avLst/>
          </a:prstGeom>
          <a:solidFill>
            <a:srgbClr val="93CDDD"/>
          </a:solidFill>
          <a:ln w="28575" cmpd="sng"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移送先物理マシン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 B</a:t>
            </a:r>
            <a:endParaRPr kumimoji="1"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871582" y="5220224"/>
            <a:ext cx="784727" cy="749650"/>
          </a:xfrm>
          <a:prstGeom prst="rect">
            <a:avLst/>
          </a:prstGeom>
          <a:solidFill>
            <a:srgbClr val="FFA00E"/>
          </a:solidFill>
          <a:ln w="28575" cmpd="sng"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VM1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08564" y="5218839"/>
            <a:ext cx="784727" cy="74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VM2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58359" y="5209368"/>
            <a:ext cx="784727" cy="74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VM3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219688" y="5218523"/>
            <a:ext cx="784727" cy="74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ash"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VM3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3388830" y="3924577"/>
            <a:ext cx="1793819" cy="949679"/>
          </a:xfrm>
          <a:prstGeom prst="wedgeRoundRectCallout">
            <a:avLst>
              <a:gd name="adj1" fmla="val -57658"/>
              <a:gd name="adj2" fmla="val 835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1 </a:t>
            </a:r>
            <a:r>
              <a:rPr kumimoji="1" lang="ja-JP" altLang="en-US" dirty="0" smtClean="0"/>
              <a:t>が高負荷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な処理</a:t>
            </a:r>
            <a:r>
              <a:rPr lang="ja-JP" altLang="en-US" dirty="0" smtClean="0"/>
              <a:t>を実行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9" idx="3"/>
            <a:endCxn id="29" idx="1"/>
          </p:cNvCxnSpPr>
          <p:nvPr/>
        </p:nvCxnSpPr>
        <p:spPr>
          <a:xfrm>
            <a:off x="5543086" y="5584193"/>
            <a:ext cx="1676602" cy="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583069" y="4862816"/>
            <a:ext cx="1201571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負荷分散の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ため</a:t>
            </a:r>
            <a:r>
              <a:rPr lang="ja-JP" altLang="en-US" sz="1400" dirty="0" smtClean="0">
                <a:solidFill>
                  <a:srgbClr val="000000"/>
                </a:solidFill>
              </a:rPr>
              <a:t>他の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マシンへ移送</a:t>
            </a:r>
            <a:endParaRPr kumimoji="1" lang="ja-JP" alt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メンテナンス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23286" y="4596207"/>
            <a:ext cx="2771396" cy="407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移送元物理マシン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 A</a:t>
            </a:r>
            <a:endParaRPr kumimoji="1"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48024" y="4588594"/>
            <a:ext cx="2619568" cy="407032"/>
          </a:xfrm>
          <a:prstGeom prst="rect">
            <a:avLst/>
          </a:prstGeom>
          <a:solidFill>
            <a:srgbClr val="93CDDD"/>
          </a:solidFill>
          <a:ln w="28575" cmpd="sng"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移送先物理マシン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 B</a:t>
            </a:r>
            <a:endParaRPr kumimoji="1"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93256" y="3668263"/>
            <a:ext cx="784727" cy="74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VM2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92533" y="3675287"/>
            <a:ext cx="784727" cy="74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VM3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282865" y="3675287"/>
            <a:ext cx="784727" cy="74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ash"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VM3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79632" y="3658792"/>
            <a:ext cx="784727" cy="74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ash"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VM2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48024" y="3675287"/>
            <a:ext cx="784727" cy="74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ash"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VM1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23286" y="3684758"/>
            <a:ext cx="784727" cy="74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000000"/>
                </a:solidFill>
              </a:rPr>
              <a:t>VM1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357984" y="3731748"/>
            <a:ext cx="933028" cy="6623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移送</a:t>
            </a:r>
            <a:endParaRPr kumimoji="1" lang="ja-JP" altLang="en-US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3461179" y="5297609"/>
            <a:ext cx="2551282" cy="926796"/>
          </a:xfrm>
          <a:prstGeom prst="wedgeRoundRectCallout">
            <a:avLst>
              <a:gd name="adj1" fmla="val -41909"/>
              <a:gd name="adj2" fmla="val -7083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マシン</a:t>
            </a:r>
            <a:r>
              <a:rPr kumimoji="1" lang="en-US" altLang="ja-JP" dirty="0" smtClean="0"/>
              <a:t> A </a:t>
            </a:r>
            <a:r>
              <a:rPr lang="ja-JP" altLang="en-US" dirty="0" smtClean="0"/>
              <a:t>のメンテナンスを行いたい時は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すべての</a:t>
            </a:r>
            <a:r>
              <a:rPr lang="en-US" altLang="ja-JP" dirty="0" smtClean="0"/>
              <a:t> VM </a:t>
            </a:r>
            <a:r>
              <a:rPr lang="ja-JP" altLang="en-US" dirty="0" smtClean="0"/>
              <a:t>を退避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5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マシン配置図１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434344" y="4954351"/>
            <a:ext cx="2219501" cy="1292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r>
              <a:rPr kumimoji="1" lang="ja-JP" altLang="en-US" sz="1400" dirty="0" smtClean="0"/>
              <a:t>移送先ホストマシン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98256" y="4954351"/>
            <a:ext cx="3142862" cy="1292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移送元ホストマシン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20765" y="3790048"/>
            <a:ext cx="1224158" cy="981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VM1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20765" y="5102899"/>
            <a:ext cx="1224157" cy="366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HDD(VM1)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720766" y="5526445"/>
            <a:ext cx="1430090" cy="3661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メモリ</a:t>
            </a:r>
            <a:r>
              <a:rPr lang="en-US" altLang="ja-JP" dirty="0" smtClean="0"/>
              <a:t>(VM1)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219507" y="5102899"/>
            <a:ext cx="1384340" cy="366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HDD(VM2)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219502" y="5526445"/>
            <a:ext cx="1384328" cy="3661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メモリ</a:t>
            </a:r>
            <a:r>
              <a:rPr kumimoji="1" lang="en-US" altLang="ja-JP" dirty="0" smtClean="0"/>
              <a:t>(VM2)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288151" y="3790048"/>
            <a:ext cx="1269932" cy="981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VM2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827000" y="5102899"/>
            <a:ext cx="1384340" cy="366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HDD(VM2)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826995" y="5526445"/>
            <a:ext cx="1384328" cy="366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メモリ</a:t>
            </a:r>
            <a:r>
              <a:rPr kumimoji="1" lang="en-US" altLang="ja-JP" dirty="0" smtClean="0"/>
              <a:t>(VM2)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952849" y="3790048"/>
            <a:ext cx="1269932" cy="981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VM2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0" idx="3"/>
            <a:endCxn id="23" idx="1"/>
          </p:cNvCxnSpPr>
          <p:nvPr/>
        </p:nvCxnSpPr>
        <p:spPr>
          <a:xfrm>
            <a:off x="3603847" y="5285970"/>
            <a:ext cx="2223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1" idx="3"/>
            <a:endCxn id="24" idx="1"/>
          </p:cNvCxnSpPr>
          <p:nvPr/>
        </p:nvCxnSpPr>
        <p:spPr>
          <a:xfrm>
            <a:off x="3603830" y="5709516"/>
            <a:ext cx="2223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370361" y="5343375"/>
            <a:ext cx="54373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移送</a:t>
            </a:r>
          </a:p>
        </p:txBody>
      </p:sp>
    </p:spTree>
    <p:extLst>
      <p:ext uri="{BB962C8B-B14F-4D97-AF65-F5344CB8AC3E}">
        <p14:creationId xmlns:p14="http://schemas.microsoft.com/office/powerpoint/2010/main" val="1141569212"/>
      </p:ext>
    </p:extLst>
  </p:cSld>
  <p:clrMapOvr>
    <a:masterClrMapping/>
  </p:clrMapOvr>
</p:sld>
</file>

<file path=ppt/theme/theme1.xml><?xml version="1.0" encoding="utf-8"?>
<a:theme xmlns:a="http://schemas.openxmlformats.org/drawingml/2006/main" name="発表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28575" cmpd="sng">
          <a:prstDash val="solid"/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kumimoji="1" sz="1400" dirty="0" smtClean="0">
            <a:solidFill>
              <a:srgbClr val="000000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発表用.thmx</Template>
  <TotalTime>2979</TotalTime>
  <Words>747</Words>
  <Application>Microsoft Macintosh PowerPoint</Application>
  <PresentationFormat>画面に合わせる (4:3)</PresentationFormat>
  <Paragraphs>524</Paragraphs>
  <Slides>20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発表用</vt:lpstr>
      <vt:lpstr>卒論の図</vt:lpstr>
      <vt:lpstr>PaaS (Platform as a Service)</vt:lpstr>
      <vt:lpstr>PaaS (Platform as a Service)</vt:lpstr>
      <vt:lpstr>仮想マシン</vt:lpstr>
      <vt:lpstr>サーバ仮想化方式</vt:lpstr>
      <vt:lpstr>完全仮想化と準仮想化</vt:lpstr>
      <vt:lpstr>負荷分散</vt:lpstr>
      <vt:lpstr>メンテナンス</vt:lpstr>
      <vt:lpstr>マシン配置図１</vt:lpstr>
      <vt:lpstr>マシン配置図２</vt:lpstr>
      <vt:lpstr>本提案の流れ</vt:lpstr>
      <vt:lpstr>XEN の構造</vt:lpstr>
      <vt:lpstr>XEN のメモリ用語</vt:lpstr>
      <vt:lpstr>非転送ページ確定と共有の流れ</vt:lpstr>
      <vt:lpstr>共有モジュール</vt:lpstr>
      <vt:lpstr>実験のマシン配置</vt:lpstr>
      <vt:lpstr>NIC</vt:lpstr>
      <vt:lpstr>NIC</vt:lpstr>
      <vt:lpstr>ハッシュ値の更新</vt:lpstr>
      <vt:lpstr>非転送ページの設定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卒論の図</dc:title>
  <dc:creator>上司 陽平</dc:creator>
  <cp:lastModifiedBy>上司 陽平</cp:lastModifiedBy>
  <cp:revision>90</cp:revision>
  <dcterms:created xsi:type="dcterms:W3CDTF">2015-01-14T00:00:22Z</dcterms:created>
  <dcterms:modified xsi:type="dcterms:W3CDTF">2015-01-21T01:58:23Z</dcterms:modified>
</cp:coreProperties>
</file>