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7" r:id="rId9"/>
    <p:sldId id="268" r:id="rId10"/>
    <p:sldId id="270" r:id="rId11"/>
    <p:sldId id="265" r:id="rId12"/>
    <p:sldId id="280" r:id="rId13"/>
    <p:sldId id="273" r:id="rId14"/>
    <p:sldId id="274" r:id="rId15"/>
    <p:sldId id="275" r:id="rId16"/>
    <p:sldId id="281" r:id="rId17"/>
    <p:sldId id="277" r:id="rId18"/>
    <p:sldId id="278" r:id="rId19"/>
    <p:sldId id="279" r:id="rId20"/>
    <p:sldId id="282" r:id="rId21"/>
    <p:sldId id="266" r:id="rId22"/>
  </p:sldIdLst>
  <p:sldSz cx="9144000" cy="5143500" type="screen16x9"/>
  <p:notesSz cx="6858000" cy="9144000"/>
  <p:embeddedFontLst>
    <p:embeddedFont>
      <p:font typeface="Rubik" panose="020B0604020202020204" charset="-79"/>
      <p:regular r:id="rId24"/>
      <p:bold r:id="rId25"/>
      <p:italic r:id="rId26"/>
      <p:boldItalic r:id="rId27"/>
    </p:embeddedFont>
    <p:embeddedFont>
      <p:font typeface="Rubik Light" panose="020B0604020202020204" charset="-79"/>
      <p:regular r:id="rId28"/>
      <p:bold r:id="rId29"/>
      <p:italic r:id="rId30"/>
      <p:boldItalic r:id="rId31"/>
    </p:embeddedFont>
    <p:embeddedFont>
      <p:font typeface="Rubik Medium" panose="020B0604020202020204" charset="-79"/>
      <p:regular r:id="rId32"/>
      <p:bold r:id="rId33"/>
      <p:italic r:id="rId34"/>
      <p:boldItalic r:id="rId35"/>
    </p:embeddedFont>
    <p:embeddedFont>
      <p:font typeface="Rubik SemiBold" panose="020B0604020202020204" charset="-79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1nl8uAJepcjcA2CnLI/GAkZtj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909B"/>
    <a:srgbClr val="11A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935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991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2690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551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891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5018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579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2796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539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ec2985a68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3ec2985a68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0540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5ee868302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5ee868302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3ec2985a68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3ec2985a68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ec2985a68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3ec2985a68_1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0678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ec2985a68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23ec2985a68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3999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ZMTHp6On4uo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517899" y="1819123"/>
            <a:ext cx="6239100" cy="104641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fi-FI" sz="2800" dirty="0">
                <a:solidFill>
                  <a:schemeClr val="bg1"/>
                </a:solidFill>
              </a:rPr>
              <a:t>Analisis kinerja bisnis Kimia Farma Tahun 2020-2023 </a:t>
            </a:r>
            <a:endParaRPr sz="2000" b="0" i="0" u="none" strike="noStrike" cap="none" dirty="0">
              <a:solidFill>
                <a:schemeClr val="bg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17900" y="3130300"/>
            <a:ext cx="72891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Kimia Farma </a:t>
            </a:r>
            <a:r>
              <a:rPr lang="en" sz="2500" b="1" i="0" u="none" strike="noStrike" cap="none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- </a:t>
            </a:r>
            <a:r>
              <a:rPr lang="en" sz="2500" b="1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Big Data Analytics</a:t>
            </a:r>
            <a:endParaRPr sz="2500" b="1" i="0" u="none" strike="noStrike" cap="none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"/>
          <p:cNvSpPr txBox="1"/>
          <p:nvPr/>
        </p:nvSpPr>
        <p:spPr>
          <a:xfrm>
            <a:off x="517899" y="3699700"/>
            <a:ext cx="4532565" cy="95407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3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Made Agata Purwananda</a:t>
            </a:r>
            <a:endParaRPr sz="3000" b="0" i="0" u="none" strike="noStrike" cap="none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0825" y="133900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g23ec2985a68_1_49"/>
          <p:cNvSpPr txBox="1"/>
          <p:nvPr/>
        </p:nvSpPr>
        <p:spPr>
          <a:xfrm>
            <a:off x="851252" y="993338"/>
            <a:ext cx="7866250" cy="45009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defTabSz="914400" eaLnBrk="0" fontAlgn="base" latinLnBrk="0" hangingPunc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  <a:tabLst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d.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Menggabungkan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3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Tabel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dengan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JOIN</a:t>
            </a:r>
            <a:endParaRPr lang="en-US" altLang="en-US" sz="1500" dirty="0">
              <a:solidFill>
                <a:schemeClr val="tx1"/>
              </a:solidFill>
              <a:latin typeface="Nunito-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B0010-DA51-41B9-902F-014E506E6B83}"/>
              </a:ext>
            </a:extLst>
          </p:cNvPr>
          <p:cNvSpPr txBox="1"/>
          <p:nvPr/>
        </p:nvSpPr>
        <p:spPr>
          <a:xfrm>
            <a:off x="1023938" y="1310128"/>
            <a:ext cx="7268810" cy="60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Untuk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membentuk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satu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tabel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analisis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lengkap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dengan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menggabungkan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informasi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dari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tabel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produk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dan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kantor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cabang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.</a:t>
            </a:r>
            <a:endParaRPr lang="en-US" altLang="en-US" sz="1500" dirty="0">
              <a:solidFill>
                <a:schemeClr val="tx1"/>
              </a:solidFill>
              <a:latin typeface="Nunito-San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6D3D6C8-C5A0-4CED-9C25-A01C9669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7E5AF-19FD-4AA3-9F4F-6C31F959E8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425" y="2007591"/>
            <a:ext cx="5829300" cy="85725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ECF3936-64BD-494A-B586-16CBDF7CC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48" y="2926062"/>
            <a:ext cx="7710100" cy="140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Tx/>
              <a:buChar char="•"/>
            </a:pP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Tabel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(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kf_final_transaction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) hanya menyimpan ID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produk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dan ID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cabang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, tanpa detail lainnya.</a:t>
            </a:r>
          </a:p>
          <a:p>
            <a:pPr marL="742950" lvl="1" indent="-28575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Tx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JOIN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ke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kf_product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membuat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kita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tahu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nama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produk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dibeli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.</a:t>
            </a:r>
          </a:p>
          <a:p>
            <a:pPr marL="742950" lvl="1" indent="-28575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Tx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JOIN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ke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kf_kantor_cabang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memberi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tahu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lokasi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dilakukan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serta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kualitas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cabang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(rating).</a:t>
            </a:r>
          </a:p>
        </p:txBody>
      </p:sp>
    </p:spTree>
    <p:extLst>
      <p:ext uri="{BB962C8B-B14F-4D97-AF65-F5344CB8AC3E}">
        <p14:creationId xmlns:p14="http://schemas.microsoft.com/office/powerpoint/2010/main" val="3207229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F086F-FF70-4262-AA82-75E1898BBF11}"/>
              </a:ext>
            </a:extLst>
          </p:cNvPr>
          <p:cNvSpPr txBox="1"/>
          <p:nvPr/>
        </p:nvSpPr>
        <p:spPr>
          <a:xfrm>
            <a:off x="5505451" y="1052338"/>
            <a:ext cx="3212051" cy="2840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200" dirty="0">
                <a:solidFill>
                  <a:schemeClr val="tx1"/>
                </a:solidFill>
                <a:latin typeface="Nunito-Sans"/>
              </a:rPr>
              <a:t>Pada </a:t>
            </a:r>
            <a:r>
              <a:rPr lang="en-ID" sz="1200" b="1" i="1" dirty="0">
                <a:solidFill>
                  <a:schemeClr val="tx1"/>
                </a:solidFill>
                <a:latin typeface="Nunito-Sans"/>
              </a:rPr>
              <a:t>Dashboard</a:t>
            </a:r>
            <a:r>
              <a:rPr lang="en-ID" sz="1200" i="1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terdapat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berbagai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filter dan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informasi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yakni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:</a:t>
            </a:r>
          </a:p>
          <a:p>
            <a:pPr marL="342900" indent="-34290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>
                <a:solidFill>
                  <a:schemeClr val="tx1"/>
                </a:solidFill>
                <a:latin typeface="Nunito-Sans"/>
              </a:rPr>
              <a:t>Filter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Kontrol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transaksi_id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branch_name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kota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, dan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provinsi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.</a:t>
            </a:r>
          </a:p>
          <a:p>
            <a:pPr marL="342900" indent="-34290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>
                <a:solidFill>
                  <a:schemeClr val="tx1"/>
                </a:solidFill>
                <a:latin typeface="Nunito-Sans"/>
              </a:rPr>
              <a:t>Snapshot data</a:t>
            </a:r>
          </a:p>
          <a:p>
            <a:pPr marL="342900" indent="-34290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Perbandingan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pendapatan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Kimia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Farma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dari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tahun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2020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sampai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2023.</a:t>
            </a:r>
          </a:p>
          <a:p>
            <a:pPr marL="342900" indent="-34290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latin typeface="Nunito-Sans"/>
              </a:rPr>
              <a:t>Top 10 </a:t>
            </a:r>
            <a:r>
              <a:rPr lang="en-US" sz="1200" dirty="0" err="1">
                <a:latin typeface="Nunito-Sans"/>
              </a:rPr>
              <a:t>Nett</a:t>
            </a:r>
            <a:r>
              <a:rPr lang="en-US" sz="1200" dirty="0">
                <a:latin typeface="Nunito-Sans"/>
              </a:rPr>
              <a:t> sales </a:t>
            </a:r>
            <a:r>
              <a:rPr lang="en-US" sz="1200" dirty="0" err="1">
                <a:latin typeface="Nunito-Sans"/>
              </a:rPr>
              <a:t>cabang</a:t>
            </a:r>
            <a:r>
              <a:rPr lang="en-US" sz="1200" dirty="0">
                <a:latin typeface="Nunito-Sans"/>
              </a:rPr>
              <a:t> </a:t>
            </a:r>
            <a:r>
              <a:rPr lang="en-US" sz="1200" dirty="0" err="1">
                <a:latin typeface="Nunito-Sans"/>
              </a:rPr>
              <a:t>provinsi</a:t>
            </a:r>
            <a:r>
              <a:rPr lang="en-US" sz="1200" dirty="0">
                <a:latin typeface="Nunito-Sans"/>
              </a:rPr>
              <a:t>.</a:t>
            </a:r>
            <a:endParaRPr lang="en-ID" sz="1200" dirty="0">
              <a:solidFill>
                <a:schemeClr val="tx1"/>
              </a:solidFill>
              <a:latin typeface="Nunito-Sans"/>
            </a:endParaRPr>
          </a:p>
          <a:p>
            <a:pPr marL="342900" indent="-34290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US" sz="1200" dirty="0">
                <a:latin typeface="Nunito-Sans"/>
              </a:rPr>
              <a:t>Top 10 Total </a:t>
            </a:r>
            <a:r>
              <a:rPr lang="en-US" sz="1200" dirty="0" err="1">
                <a:latin typeface="Nunito-Sans"/>
              </a:rPr>
              <a:t>transaksi</a:t>
            </a:r>
            <a:r>
              <a:rPr lang="en-US" sz="1200" dirty="0">
                <a:latin typeface="Nunito-Sans"/>
              </a:rPr>
              <a:t> </a:t>
            </a:r>
            <a:r>
              <a:rPr lang="en-US" sz="1200" dirty="0" err="1">
                <a:latin typeface="Nunito-Sans"/>
              </a:rPr>
              <a:t>cabang</a:t>
            </a:r>
            <a:r>
              <a:rPr lang="en-US" sz="1200" dirty="0">
                <a:latin typeface="Nunito-Sans"/>
              </a:rPr>
              <a:t> </a:t>
            </a:r>
            <a:r>
              <a:rPr lang="en-US" sz="1200" dirty="0" err="1">
                <a:latin typeface="Nunito-Sans"/>
              </a:rPr>
              <a:t>provinsi</a:t>
            </a:r>
            <a:r>
              <a:rPr lang="en-US" sz="1200" dirty="0">
                <a:latin typeface="Nunito-Sans"/>
              </a:rPr>
              <a:t>.</a:t>
            </a:r>
            <a:endParaRPr lang="en-ID" sz="1200" dirty="0">
              <a:solidFill>
                <a:schemeClr val="tx1"/>
              </a:solidFill>
              <a:latin typeface="Nunito-Sans"/>
            </a:endParaRPr>
          </a:p>
          <a:p>
            <a:pPr marL="342900" indent="-34290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>
                <a:latin typeface="Nunito-Sans"/>
              </a:rPr>
              <a:t>Top 5 Cabang </a:t>
            </a:r>
            <a:r>
              <a:rPr lang="en-ID" sz="1200" dirty="0" err="1">
                <a:latin typeface="Nunito-Sans"/>
              </a:rPr>
              <a:t>Dengan</a:t>
            </a:r>
            <a:r>
              <a:rPr lang="en-ID" sz="1200" dirty="0">
                <a:latin typeface="Nunito-Sans"/>
              </a:rPr>
              <a:t> Rating </a:t>
            </a:r>
            <a:r>
              <a:rPr lang="en-ID" sz="1200" dirty="0" err="1">
                <a:latin typeface="Nunito-Sans"/>
              </a:rPr>
              <a:t>Tertinggi</a:t>
            </a:r>
            <a:r>
              <a:rPr lang="en-ID" sz="1200" dirty="0">
                <a:latin typeface="Nunito-Sans"/>
              </a:rPr>
              <a:t>, </a:t>
            </a:r>
            <a:r>
              <a:rPr lang="en-ID" sz="1200" dirty="0" err="1">
                <a:latin typeface="Nunito-Sans"/>
              </a:rPr>
              <a:t>namun</a:t>
            </a:r>
            <a:r>
              <a:rPr lang="en-ID" sz="1200" dirty="0">
                <a:latin typeface="Nunito-Sans"/>
              </a:rPr>
              <a:t> Rating </a:t>
            </a:r>
            <a:r>
              <a:rPr lang="en-ID" sz="1200" dirty="0" err="1">
                <a:latin typeface="Nunito-Sans"/>
              </a:rPr>
              <a:t>Transaksi</a:t>
            </a:r>
            <a:r>
              <a:rPr lang="en-ID" sz="1200" dirty="0">
                <a:latin typeface="Nunito-Sans"/>
              </a:rPr>
              <a:t> </a:t>
            </a:r>
            <a:r>
              <a:rPr lang="en-ID" sz="1200" dirty="0" err="1">
                <a:latin typeface="Nunito-Sans"/>
              </a:rPr>
              <a:t>Terendah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.</a:t>
            </a:r>
          </a:p>
          <a:p>
            <a:pPr marL="342900" indent="-34290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>
                <a:solidFill>
                  <a:schemeClr val="tx1"/>
                </a:solidFill>
                <a:latin typeface="Nunito-Sans"/>
              </a:rPr>
              <a:t>Peta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geografi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.</a:t>
            </a:r>
          </a:p>
          <a:p>
            <a:pPr marL="342900" indent="-34290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 typeface="+mj-lt"/>
              <a:buAutoNum type="arabicPeriod"/>
            </a:pPr>
            <a:r>
              <a:rPr lang="en-ID" sz="1200" dirty="0">
                <a:solidFill>
                  <a:schemeClr val="tx1"/>
                </a:solidFill>
                <a:latin typeface="Nunito-Sans"/>
              </a:rPr>
              <a:t>Top 5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produk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169ABDD-63D4-48B6-8475-2BFE7DA74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854" y="1052338"/>
            <a:ext cx="4446347" cy="33365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F086F-FF70-4262-AA82-75E1898BBF11}"/>
              </a:ext>
            </a:extLst>
          </p:cNvPr>
          <p:cNvSpPr txBox="1"/>
          <p:nvPr/>
        </p:nvSpPr>
        <p:spPr>
          <a:xfrm>
            <a:off x="828676" y="1052338"/>
            <a:ext cx="7705724" cy="60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>
                <a:solidFill>
                  <a:schemeClr val="tx1"/>
                </a:solidFill>
                <a:latin typeface="Nunito-Sans"/>
              </a:rPr>
              <a:t>1. Filter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Kontrol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untuk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transaksi_id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branch_name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kota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dan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provinsi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.</a:t>
            </a:r>
          </a:p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ID" sz="1500" dirty="0">
              <a:solidFill>
                <a:schemeClr val="tx1"/>
              </a:solidFill>
              <a:latin typeface="Nunito-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3F75EB-CE05-455B-81CE-00160B1AF1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850" y="1985418"/>
            <a:ext cx="6724650" cy="30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3F009E-5BC4-4F3C-B6C5-17C76B8F35A0}"/>
              </a:ext>
            </a:extLst>
          </p:cNvPr>
          <p:cNvSpPr txBox="1"/>
          <p:nvPr/>
        </p:nvSpPr>
        <p:spPr>
          <a:xfrm>
            <a:off x="1085850" y="2832462"/>
            <a:ext cx="6905625" cy="1138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Digunakan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untuk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menyaring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data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berdasarkan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transaction_id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branch_name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kota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dan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provinsi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.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Membantu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pengguna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fokus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pada data yang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relevan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mempercepat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analisis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dan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memudahkan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eksplorasi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insight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spesifik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tanpa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mengubah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seluruh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tampilan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dashboard.</a:t>
            </a:r>
          </a:p>
        </p:txBody>
      </p:sp>
    </p:spTree>
    <p:extLst>
      <p:ext uri="{BB962C8B-B14F-4D97-AF65-F5344CB8AC3E}">
        <p14:creationId xmlns:p14="http://schemas.microsoft.com/office/powerpoint/2010/main" val="9625647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F086F-FF70-4262-AA82-75E1898BBF11}"/>
              </a:ext>
            </a:extLst>
          </p:cNvPr>
          <p:cNvSpPr txBox="1"/>
          <p:nvPr/>
        </p:nvSpPr>
        <p:spPr>
          <a:xfrm>
            <a:off x="828676" y="1052338"/>
            <a:ext cx="7705724" cy="342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>
                <a:solidFill>
                  <a:schemeClr val="tx1"/>
                </a:solidFill>
                <a:latin typeface="Nunito-Sans"/>
              </a:rPr>
              <a:t>2. Snapshot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DAFE46-140C-4C09-8717-7EFC4A27D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76" y="1758125"/>
            <a:ext cx="7705724" cy="4734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73F010-7107-49BF-BE4C-5EF4DDAA1394}"/>
              </a:ext>
            </a:extLst>
          </p:cNvPr>
          <p:cNvSpPr txBox="1"/>
          <p:nvPr/>
        </p:nvSpPr>
        <p:spPr>
          <a:xfrm>
            <a:off x="928688" y="2571750"/>
            <a:ext cx="7319962" cy="1138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Menampilkan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ringkasan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metrik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penting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seperti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total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jumlah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cabang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dan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produk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.</a:t>
            </a:r>
          </a:p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endParaRPr lang="en-ID" sz="1500" dirty="0">
              <a:solidFill>
                <a:schemeClr val="tx1"/>
              </a:solidFill>
              <a:latin typeface="Nunito-Sans"/>
            </a:endParaRPr>
          </a:p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>
                <a:solidFill>
                  <a:schemeClr val="tx1"/>
                </a:solidFill>
                <a:latin typeface="Nunito-Sans"/>
              </a:rPr>
              <a:t>Pada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gambar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terlihat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bahwa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total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pendapatan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mencapai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Rp347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miliar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dengan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total profit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sebesar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Rp98,5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miliar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.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terjadi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dari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tahun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2020 – 2023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mencapai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672,5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ribu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9870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F086F-FF70-4262-AA82-75E1898BBF11}"/>
              </a:ext>
            </a:extLst>
          </p:cNvPr>
          <p:cNvSpPr txBox="1"/>
          <p:nvPr/>
        </p:nvSpPr>
        <p:spPr>
          <a:xfrm>
            <a:off x="828676" y="1052338"/>
            <a:ext cx="7705724" cy="342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>
                <a:solidFill>
                  <a:schemeClr val="tx1"/>
                </a:solidFill>
                <a:latin typeface="Nunito-Sans"/>
              </a:rPr>
              <a:t>3.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Perbandingan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pendapatan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Kimia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Farma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dari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tahun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2020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sampai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2023.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4FB905-0C02-46D9-BED6-EC1440D28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1526639"/>
            <a:ext cx="3829050" cy="2800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60C68-9E3D-44B8-A96A-58F8874CEA27}"/>
              </a:ext>
            </a:extLst>
          </p:cNvPr>
          <p:cNvSpPr txBox="1"/>
          <p:nvPr/>
        </p:nvSpPr>
        <p:spPr>
          <a:xfrm>
            <a:off x="5167312" y="1526639"/>
            <a:ext cx="3367088" cy="2611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100" dirty="0">
                <a:solidFill>
                  <a:schemeClr val="tx1"/>
                </a:solidFill>
                <a:latin typeface="Nunito-Sans"/>
              </a:rPr>
              <a:t>Pada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tahun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2020,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pendapatan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Kimia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Farma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mencapai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Rp86,9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Miliar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didorong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oleh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lonjakan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Covid-19. Pada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Tahun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2021,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pendapatan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Kimia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Farma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mengalami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penurunan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sebanyak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Rp0,4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Miliar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, yang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dapat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disebabkan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oleh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menurunnya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daya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beli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masyarakat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akibat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dari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Covid-19. </a:t>
            </a:r>
          </a:p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100" dirty="0">
                <a:solidFill>
                  <a:schemeClr val="tx1"/>
                </a:solidFill>
                <a:latin typeface="Nunito-Sans"/>
              </a:rPr>
              <a:t>Pada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tahun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2022,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pendapatan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Kimia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farma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naik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sebesar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Rp0,6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Miliar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. Hal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ini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dapat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disebabkan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dari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pulihnya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aktivitas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masyarakat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, dan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adanya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program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vaksinisasi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massal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sehingga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terdapat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permintaan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produk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Kesehatan.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Namun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memasuki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tahun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2023,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pendapatan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turun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lagi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sebesar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Rp0,6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Miliar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kemungkinan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disebabkan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oleh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penurunan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100" dirty="0" err="1">
                <a:solidFill>
                  <a:schemeClr val="tx1"/>
                </a:solidFill>
                <a:latin typeface="Nunito-Sans"/>
              </a:rPr>
              <a:t>kasus</a:t>
            </a:r>
            <a:r>
              <a:rPr lang="en-ID" sz="1100" dirty="0">
                <a:solidFill>
                  <a:schemeClr val="tx1"/>
                </a:solidFill>
                <a:latin typeface="Nunito-Sans"/>
              </a:rPr>
              <a:t> Covid-19.</a:t>
            </a:r>
          </a:p>
        </p:txBody>
      </p:sp>
    </p:spTree>
    <p:extLst>
      <p:ext uri="{BB962C8B-B14F-4D97-AF65-F5344CB8AC3E}">
        <p14:creationId xmlns:p14="http://schemas.microsoft.com/office/powerpoint/2010/main" val="1376024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F086F-FF70-4262-AA82-75E1898BBF11}"/>
              </a:ext>
            </a:extLst>
          </p:cNvPr>
          <p:cNvSpPr txBox="1"/>
          <p:nvPr/>
        </p:nvSpPr>
        <p:spPr>
          <a:xfrm>
            <a:off x="828676" y="1052338"/>
            <a:ext cx="7705724" cy="342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500" dirty="0">
                <a:latin typeface="Nunito-Sans"/>
              </a:rPr>
              <a:t>4. Top 10 </a:t>
            </a:r>
            <a:r>
              <a:rPr lang="en-US" sz="1500" dirty="0" err="1">
                <a:latin typeface="Nunito-Sans"/>
              </a:rPr>
              <a:t>Nett</a:t>
            </a:r>
            <a:r>
              <a:rPr lang="en-US" sz="1500" dirty="0">
                <a:latin typeface="Nunito-Sans"/>
              </a:rPr>
              <a:t> sales </a:t>
            </a:r>
            <a:r>
              <a:rPr lang="en-US" sz="1500" dirty="0" err="1">
                <a:latin typeface="Nunito-Sans"/>
              </a:rPr>
              <a:t>cabang</a:t>
            </a:r>
            <a:r>
              <a:rPr lang="en-US" sz="1500" dirty="0">
                <a:latin typeface="Nunito-Sans"/>
              </a:rPr>
              <a:t> </a:t>
            </a:r>
            <a:r>
              <a:rPr lang="en-US" sz="1500" dirty="0" err="1">
                <a:latin typeface="Nunito-Sans"/>
              </a:rPr>
              <a:t>provinsi</a:t>
            </a:r>
            <a:r>
              <a:rPr lang="en-US" sz="1500" dirty="0">
                <a:latin typeface="Nunito-Sa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3626A-517F-40B9-A783-E2CD41648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178" y="1424853"/>
            <a:ext cx="3867593" cy="3024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0FAA08-D936-4CA4-A1B7-E0D1E3F74BF6}"/>
              </a:ext>
            </a:extLst>
          </p:cNvPr>
          <p:cNvSpPr txBox="1"/>
          <p:nvPr/>
        </p:nvSpPr>
        <p:spPr>
          <a:xfrm>
            <a:off x="5060177" y="1333035"/>
            <a:ext cx="3255147" cy="2059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 err="1">
                <a:solidFill>
                  <a:schemeClr val="tx1"/>
                </a:solidFill>
                <a:latin typeface="Nunito-Sans"/>
              </a:rPr>
              <a:t>Provinsi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Jawa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Barat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mencatat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keuntungan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penjualan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tertinggi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. Hal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ini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kemungkinan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disebabkan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oleh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jumlah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cabang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Kimia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Farma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lebih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banyak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tersebar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di wilayah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tersebut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dibandingkan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provinsi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lainnya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Meski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demikian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provinsi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lain juga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potensi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pasar yang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besar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untuk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dikembangkan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789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F086F-FF70-4262-AA82-75E1898BBF11}"/>
              </a:ext>
            </a:extLst>
          </p:cNvPr>
          <p:cNvSpPr txBox="1"/>
          <p:nvPr/>
        </p:nvSpPr>
        <p:spPr>
          <a:xfrm>
            <a:off x="828676" y="1052338"/>
            <a:ext cx="7705724" cy="342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500" dirty="0">
                <a:latin typeface="Nunito-Sans"/>
              </a:rPr>
              <a:t>5. Top 10 Total </a:t>
            </a:r>
            <a:r>
              <a:rPr lang="en-US" sz="1500" dirty="0" err="1">
                <a:latin typeface="Nunito-Sans"/>
              </a:rPr>
              <a:t>transaksi</a:t>
            </a:r>
            <a:r>
              <a:rPr lang="en-US" sz="1500" dirty="0">
                <a:latin typeface="Nunito-Sans"/>
              </a:rPr>
              <a:t> </a:t>
            </a:r>
            <a:r>
              <a:rPr lang="en-US" sz="1500" dirty="0" err="1">
                <a:latin typeface="Nunito-Sans"/>
              </a:rPr>
              <a:t>cabang</a:t>
            </a:r>
            <a:r>
              <a:rPr lang="en-US" sz="1500" dirty="0">
                <a:latin typeface="Nunito-Sans"/>
              </a:rPr>
              <a:t> </a:t>
            </a:r>
            <a:r>
              <a:rPr lang="en-US" sz="1500" dirty="0" err="1">
                <a:latin typeface="Nunito-Sans"/>
              </a:rPr>
              <a:t>provinsi</a:t>
            </a:r>
            <a:r>
              <a:rPr lang="en-US" sz="1500" dirty="0">
                <a:latin typeface="Nunito-Sans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FAA08-D936-4CA4-A1B7-E0D1E3F74BF6}"/>
              </a:ext>
            </a:extLst>
          </p:cNvPr>
          <p:cNvSpPr txBox="1"/>
          <p:nvPr/>
        </p:nvSpPr>
        <p:spPr>
          <a:xfrm>
            <a:off x="5060177" y="1333035"/>
            <a:ext cx="3255147" cy="2059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 err="1">
                <a:solidFill>
                  <a:schemeClr val="tx1"/>
                </a:solidFill>
                <a:latin typeface="Nunito-Sans"/>
              </a:rPr>
              <a:t>Provinsi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Jawa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Barat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mencatat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total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tertinggi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dibandingkan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provinsi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lain. Hal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ini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kemungkinan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didorong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oleh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jumlah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penduduk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lebih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besar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, yang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menciptakan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permintaan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pasar yang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tinggi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.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Meskipun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demikian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provinsi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lain juga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potensi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pasar yang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besar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untuk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dikembangkan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6CBC1D-9ED0-446D-BFD7-A06F02BFF3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063" y="1501498"/>
            <a:ext cx="3654037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92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F086F-FF70-4262-AA82-75E1898BBF11}"/>
              </a:ext>
            </a:extLst>
          </p:cNvPr>
          <p:cNvSpPr txBox="1"/>
          <p:nvPr/>
        </p:nvSpPr>
        <p:spPr>
          <a:xfrm>
            <a:off x="828676" y="1052338"/>
            <a:ext cx="7705724" cy="342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>
                <a:latin typeface="Nunito-Sans"/>
              </a:rPr>
              <a:t>6. Top 5 Cabang </a:t>
            </a:r>
            <a:r>
              <a:rPr lang="en-ID" sz="1500" dirty="0" err="1">
                <a:latin typeface="Nunito-Sans"/>
              </a:rPr>
              <a:t>Dengan</a:t>
            </a:r>
            <a:r>
              <a:rPr lang="en-ID" sz="1500" dirty="0">
                <a:latin typeface="Nunito-Sans"/>
              </a:rPr>
              <a:t> Rating </a:t>
            </a:r>
            <a:r>
              <a:rPr lang="en-ID" sz="1500" dirty="0" err="1">
                <a:latin typeface="Nunito-Sans"/>
              </a:rPr>
              <a:t>Tertinggi</a:t>
            </a:r>
            <a:r>
              <a:rPr lang="en-ID" sz="1500" dirty="0">
                <a:latin typeface="Nunito-Sans"/>
              </a:rPr>
              <a:t>, </a:t>
            </a:r>
            <a:r>
              <a:rPr lang="en-ID" sz="1500" dirty="0" err="1">
                <a:latin typeface="Nunito-Sans"/>
              </a:rPr>
              <a:t>namun</a:t>
            </a:r>
            <a:r>
              <a:rPr lang="en-ID" sz="1500" dirty="0">
                <a:latin typeface="Nunito-Sans"/>
              </a:rPr>
              <a:t> Rating </a:t>
            </a:r>
            <a:r>
              <a:rPr lang="en-ID" sz="1500" dirty="0" err="1">
                <a:latin typeface="Nunito-Sans"/>
              </a:rPr>
              <a:t>Transaksi</a:t>
            </a:r>
            <a:r>
              <a:rPr lang="en-ID" sz="1500" dirty="0">
                <a:latin typeface="Nunito-Sans"/>
              </a:rPr>
              <a:t> </a:t>
            </a:r>
            <a:r>
              <a:rPr lang="en-ID" sz="1500" dirty="0" err="1">
                <a:latin typeface="Nunito-Sans"/>
              </a:rPr>
              <a:t>Terendah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77C1B8-6454-4C7E-81AA-67ADB3D22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257" y="1574503"/>
            <a:ext cx="3923304" cy="2735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3363FD-12D8-4DC2-A25B-8F9A846E61D4}"/>
              </a:ext>
            </a:extLst>
          </p:cNvPr>
          <p:cNvSpPr txBox="1"/>
          <p:nvPr/>
        </p:nvSpPr>
        <p:spPr>
          <a:xfrm>
            <a:off x="5209953" y="1504376"/>
            <a:ext cx="3324447" cy="2059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tx1"/>
                </a:solidFill>
                <a:latin typeface="Nunito-Sans"/>
              </a:rPr>
              <a:t>Pada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tabel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terdapat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5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cabang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rating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tertinggi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, namun rating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jauh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lebih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rendah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.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Fenomena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terjadi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tidak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menunjukkan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perbandingan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lurus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pada rating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cabang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dengan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rating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. Hal ini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dapat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terjadi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karena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adanya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potensi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masalah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dalam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pengalaman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pelanggan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 saat </a:t>
            </a:r>
            <a:r>
              <a:rPr lang="en-US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US" dirty="0">
                <a:solidFill>
                  <a:schemeClr val="tx1"/>
                </a:solidFill>
                <a:latin typeface="Nunito-Sans"/>
              </a:rPr>
              <a:t>.</a:t>
            </a:r>
            <a:endParaRPr lang="en-ID" dirty="0">
              <a:solidFill>
                <a:schemeClr val="tx1"/>
              </a:solidFill>
              <a:latin typeface="Nunito-Sans"/>
            </a:endParaRPr>
          </a:p>
        </p:txBody>
      </p:sp>
    </p:spTree>
    <p:extLst>
      <p:ext uri="{BB962C8B-B14F-4D97-AF65-F5344CB8AC3E}">
        <p14:creationId xmlns:p14="http://schemas.microsoft.com/office/powerpoint/2010/main" val="92021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F086F-FF70-4262-AA82-75E1898BBF11}"/>
              </a:ext>
            </a:extLst>
          </p:cNvPr>
          <p:cNvSpPr txBox="1"/>
          <p:nvPr/>
        </p:nvSpPr>
        <p:spPr>
          <a:xfrm>
            <a:off x="828676" y="1052338"/>
            <a:ext cx="7705724" cy="342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>
                <a:solidFill>
                  <a:schemeClr val="tx1"/>
                </a:solidFill>
                <a:latin typeface="Nunito-Sans"/>
              </a:rPr>
              <a:t>7. Peta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geografi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8D91A7-DBF3-4207-AC71-2A61D7C59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7336" y="1503047"/>
            <a:ext cx="4262106" cy="2613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872778-2F30-4FCD-8E43-7188CB34FAEF}"/>
              </a:ext>
            </a:extLst>
          </p:cNvPr>
          <p:cNvSpPr txBox="1"/>
          <p:nvPr/>
        </p:nvSpPr>
        <p:spPr>
          <a:xfrm>
            <a:off x="5518298" y="1503046"/>
            <a:ext cx="3199204" cy="2059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>
                <a:solidFill>
                  <a:schemeClr val="tx1"/>
                </a:solidFill>
                <a:latin typeface="Nunito-Sans"/>
              </a:rPr>
              <a:t>Pada peta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profitabilitas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antarprovinsi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penjualan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bersih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tertinggi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tercatat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di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beberapa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wilayah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tertentu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seperti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Provinsi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Jawa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Barat. Di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sisi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lain,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masih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terdapat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sejumlah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provinsi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performa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penjualan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relatif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rendah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namun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memiliki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potensi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pasar yang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dapat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dioptimalkan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ke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depannya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90596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Dashboard  Performance Analytics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F086F-FF70-4262-AA82-75E1898BBF11}"/>
              </a:ext>
            </a:extLst>
          </p:cNvPr>
          <p:cNvSpPr txBox="1"/>
          <p:nvPr/>
        </p:nvSpPr>
        <p:spPr>
          <a:xfrm>
            <a:off x="828676" y="1052338"/>
            <a:ext cx="7705724" cy="342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>
                <a:solidFill>
                  <a:schemeClr val="tx1"/>
                </a:solidFill>
                <a:latin typeface="Nunito-Sans"/>
              </a:rPr>
              <a:t>8. Top 5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produk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4BECCC-766C-49E1-BE16-384FFDFFF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765" y="1504375"/>
            <a:ext cx="3993622" cy="27486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78E8F7-8B31-4C81-B375-7CC6CFCAA07E}"/>
              </a:ext>
            </a:extLst>
          </p:cNvPr>
          <p:cNvSpPr txBox="1"/>
          <p:nvPr/>
        </p:nvSpPr>
        <p:spPr>
          <a:xfrm>
            <a:off x="5252484" y="1394548"/>
            <a:ext cx="3205716" cy="1812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dirty="0" err="1">
                <a:solidFill>
                  <a:schemeClr val="tx1"/>
                </a:solidFill>
                <a:latin typeface="Nunito-Sans"/>
              </a:rPr>
              <a:t>Produk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psycholeptics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menjadi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kategori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paling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sering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ditransaksikan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diikuti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oleh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obat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pernapasan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dan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analgesik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. Hal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ini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mencerminkan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tingginya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kebutuhan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masyarakat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terhadap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obat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berkaitan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dengan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kesehatan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 mental,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pernapasan</a:t>
            </a:r>
            <a:r>
              <a:rPr lang="en-ID" dirty="0">
                <a:solidFill>
                  <a:schemeClr val="tx1"/>
                </a:solidFill>
                <a:latin typeface="Nunito-Sans"/>
              </a:rPr>
              <a:t>, dan </a:t>
            </a:r>
            <a:r>
              <a:rPr lang="en-ID" dirty="0" err="1">
                <a:solidFill>
                  <a:schemeClr val="tx1"/>
                </a:solidFill>
                <a:latin typeface="Nunito-Sans"/>
              </a:rPr>
              <a:t>nyeri</a:t>
            </a:r>
            <a:endParaRPr lang="en-ID" dirty="0">
              <a:solidFill>
                <a:schemeClr val="tx1"/>
              </a:solidFill>
              <a:latin typeface="Nunito-Sans"/>
            </a:endParaRPr>
          </a:p>
        </p:txBody>
      </p:sp>
    </p:spTree>
    <p:extLst>
      <p:ext uri="{BB962C8B-B14F-4D97-AF65-F5344CB8AC3E}">
        <p14:creationId xmlns:p14="http://schemas.microsoft.com/office/powerpoint/2010/main" val="305728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3"/>
          <p:cNvPicPr preferRelativeResize="0"/>
          <p:nvPr/>
        </p:nvPicPr>
        <p:blipFill rotWithShape="1">
          <a:blip r:embed="rId3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"/>
          <p:cNvSpPr/>
          <p:nvPr/>
        </p:nvSpPr>
        <p:spPr>
          <a:xfrm>
            <a:off x="1033575" y="470775"/>
            <a:ext cx="2431800" cy="3298800"/>
          </a:xfrm>
          <a:prstGeom prst="roundRect">
            <a:avLst>
              <a:gd name="adj" fmla="val 16667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6" name="Google Shape;76;p3"/>
          <p:cNvSpPr txBox="1"/>
          <p:nvPr/>
        </p:nvSpPr>
        <p:spPr>
          <a:xfrm>
            <a:off x="4932874" y="755463"/>
            <a:ext cx="385025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dirty="0">
                <a:latin typeface="Rubik SemiBold"/>
                <a:ea typeface="Rubik SemiBold"/>
                <a:cs typeface="Rubik SemiBold"/>
                <a:sym typeface="Rubik SemiBold"/>
              </a:rPr>
              <a:t>Made Agata Purwanan</a:t>
            </a:r>
            <a:r>
              <a:rPr lang="en-ID" sz="2000" b="1" dirty="0">
                <a:latin typeface="Rubik SemiBold"/>
                <a:ea typeface="Rubik SemiBold"/>
                <a:cs typeface="Rubik SemiBold"/>
                <a:sym typeface="Rubik SemiBold"/>
              </a:rPr>
              <a:t>da</a:t>
            </a:r>
            <a:r>
              <a:rPr lang="en" sz="2000" b="1" dirty="0">
                <a:latin typeface="Rubik SemiBold"/>
                <a:ea typeface="Rubik SemiBold"/>
                <a:cs typeface="Rubik SemiBold"/>
                <a:sym typeface="Rubik SemiBold"/>
              </a:rPr>
              <a:t>	</a:t>
            </a:r>
            <a:endParaRPr sz="2000" b="1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867250" y="1276413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2000" b="1" dirty="0">
                <a:solidFill>
                  <a:srgbClr val="019FAB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Undergraduate Student</a:t>
            </a:r>
            <a:endParaRPr sz="2000" b="1" i="0" u="none" strike="noStrike" cap="none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4867250" y="1797551"/>
            <a:ext cx="3850251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Saya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merupakan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mahasiswa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semester 6, yang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sedang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Menyusun tugas akhir.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Berawal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dari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topik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tugas akhir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saya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yaitu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</a:t>
            </a:r>
            <a:r>
              <a:rPr lang="en-US" sz="1200" i="1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face </a:t>
            </a:r>
            <a:r>
              <a:rPr lang="en-US" sz="1200" i="1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recognititon</a:t>
            </a:r>
            <a:r>
              <a:rPr lang="en-US" sz="1200" i="1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,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saya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kini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</a:t>
            </a:r>
            <a:r>
              <a:rPr lang="en-US" sz="1200" u="none" strike="noStrike" cap="none" dirty="0" err="1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mendalami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</a:t>
            </a:r>
            <a:r>
              <a:rPr lang="en-US" sz="1200" i="1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Machine Learning, Deep Learning, </a:t>
            </a:r>
            <a:r>
              <a:rPr lang="en-US" sz="1200" u="none" strike="noStrike" cap="none" dirty="0">
                <a:solidFill>
                  <a:srgbClr val="000000"/>
                </a:solidFill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dan </a:t>
            </a:r>
            <a:r>
              <a:rPr lang="en-US" sz="1200" i="1" dirty="0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Big Data Analytics. S</a:t>
            </a:r>
            <a:r>
              <a:rPr lang="en-US" sz="1200" dirty="0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aya </a:t>
            </a:r>
            <a:r>
              <a:rPr lang="en-US" sz="1200" dirty="0" err="1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memiliki</a:t>
            </a:r>
            <a:r>
              <a:rPr lang="en-US" sz="1200" dirty="0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</a:t>
            </a:r>
            <a:r>
              <a:rPr lang="en-US" sz="1200" dirty="0" err="1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pengalaman</a:t>
            </a:r>
            <a:r>
              <a:rPr lang="en-US" sz="1200" dirty="0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</a:t>
            </a:r>
            <a:r>
              <a:rPr lang="en-US" sz="1200" dirty="0" err="1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dalam</a:t>
            </a:r>
            <a:r>
              <a:rPr lang="en-US" sz="1200" dirty="0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menggunakan </a:t>
            </a:r>
            <a:r>
              <a:rPr lang="en-US" sz="1200" i="1" dirty="0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Google Cloud Platform</a:t>
            </a:r>
            <a:r>
              <a:rPr lang="en-US" sz="1200" dirty="0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(GCP) </a:t>
            </a:r>
            <a:r>
              <a:rPr lang="en-US" sz="1200" dirty="0" err="1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dalam</a:t>
            </a:r>
            <a:r>
              <a:rPr lang="en-US" sz="1200" dirty="0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</a:t>
            </a:r>
            <a:r>
              <a:rPr lang="en-US" sz="1200" dirty="0" err="1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berbagai</a:t>
            </a:r>
            <a:r>
              <a:rPr lang="en-US" sz="1200" dirty="0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 tugas seperti </a:t>
            </a:r>
            <a:r>
              <a:rPr lang="en-US" sz="1200" dirty="0" err="1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BigQuery</a:t>
            </a:r>
            <a:r>
              <a:rPr lang="en-US" sz="1200" dirty="0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, </a:t>
            </a:r>
            <a:r>
              <a:rPr lang="en-US" sz="1200" dirty="0" err="1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dll</a:t>
            </a:r>
            <a:r>
              <a:rPr lang="en-US" sz="1200" dirty="0">
                <a:latin typeface="Nunito-Sans"/>
                <a:ea typeface="Rubik Medium"/>
                <a:cs typeface="Calibri" panose="020F0502020204030204" pitchFamily="34" charset="0"/>
                <a:sym typeface="Rubik Medium"/>
              </a:rPr>
              <a:t>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200" dirty="0">
              <a:latin typeface="Nunito-Sans"/>
              <a:ea typeface="Rubik Medium"/>
              <a:cs typeface="Calibri" panose="020F0502020204030204" pitchFamily="34" charset="0"/>
              <a:sym typeface="Rubik Medium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Saat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saya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menjadi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Fasilitator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pada program Google Arcade 2025,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sehingga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saya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juga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memiliki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kesempatan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membimbing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peserta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memahami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mengimplementasikan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solusi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berbasis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cloud, data analytics, dan AI. Peran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memperkuat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keterampilan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komunikasi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teknis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saya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sekaligus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memperluas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wawasan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saya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terhadap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praktik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industri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dalam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penerapan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teknologi</a:t>
            </a:r>
            <a:r>
              <a:rPr lang="en-ID" sz="1200" dirty="0">
                <a:solidFill>
                  <a:schemeClr val="tx1"/>
                </a:solidFill>
                <a:latin typeface="Nunito-Sans"/>
                <a:cs typeface="Calibri" panose="020F0502020204030204" pitchFamily="34" charset="0"/>
              </a:rPr>
              <a:t> Google Cloud.</a:t>
            </a:r>
            <a:endParaRPr lang="en-US" sz="1200" dirty="0">
              <a:solidFill>
                <a:schemeClr val="tx1"/>
              </a:solidFill>
              <a:latin typeface="Nunito-Sans"/>
              <a:ea typeface="Rubik Medium"/>
              <a:cs typeface="Calibri" panose="020F0502020204030204" pitchFamily="34" charset="0"/>
              <a:sym typeface="Rubik Medium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955401" y="3844702"/>
            <a:ext cx="1235349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ID" sz="1100" dirty="0">
                <a:latin typeface="Rubik Medium"/>
                <a:ea typeface="Rubik Medium"/>
                <a:cs typeface="Rubik Medium"/>
                <a:sym typeface="Rubik Medium"/>
              </a:rPr>
              <a:t>Jimbaran, Bali</a:t>
            </a:r>
            <a:endParaRPr sz="11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200" y="4668909"/>
            <a:ext cx="317202" cy="263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6201" y="3943765"/>
            <a:ext cx="317201" cy="26351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6200" y="4306337"/>
            <a:ext cx="317202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951053" y="4569847"/>
            <a:ext cx="35046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100" dirty="0">
                <a:latin typeface="Rubik Medium" panose="020B0604020202020204" charset="-79"/>
                <a:ea typeface="Rubik Medium"/>
                <a:cs typeface="Rubik Medium" panose="020B0604020202020204" charset="-79"/>
                <a:sym typeface="Rubik Medium"/>
              </a:rPr>
              <a:t>Made Agata Purwananda</a:t>
            </a:r>
            <a:endParaRPr lang="en-ID" sz="1100" u="none" strike="noStrike" cap="none" dirty="0">
              <a:solidFill>
                <a:srgbClr val="000000"/>
              </a:solidFill>
              <a:latin typeface="Rubik Medium" panose="020B0604020202020204" charset="-79"/>
              <a:ea typeface="Rubik Medium"/>
              <a:cs typeface="Rubik Medium" panose="020B0604020202020204" charset="-79"/>
              <a:sym typeface="Rubik Medium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936150" y="4207274"/>
            <a:ext cx="35046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1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m</a:t>
            </a:r>
            <a:r>
              <a:rPr lang="en-ID" sz="110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adeagatapurwananda29@gmail.com</a:t>
            </a:r>
            <a:endParaRPr sz="110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21" name="Picture 8" descr="Primer">
            <a:extLst>
              <a:ext uri="{FF2B5EF4-FFF2-40B4-BE49-F238E27FC236}">
                <a16:creationId xmlns:a16="http://schemas.microsoft.com/office/drawing/2014/main" id="{7EEE4476-E262-45F8-A33E-56F9549622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6" t="24067" r="24585" b="24584"/>
          <a:stretch/>
        </p:blipFill>
        <p:spPr bwMode="auto">
          <a:xfrm>
            <a:off x="2427252" y="3934593"/>
            <a:ext cx="237324" cy="2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8090E79-2D69-4956-9C92-909D14BBD46E}"/>
              </a:ext>
            </a:extLst>
          </p:cNvPr>
          <p:cNvSpPr txBox="1"/>
          <p:nvPr/>
        </p:nvSpPr>
        <p:spPr>
          <a:xfrm>
            <a:off x="2664576" y="3900360"/>
            <a:ext cx="1876887" cy="277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ts val="2000"/>
            </a:pPr>
            <a:r>
              <a:rPr lang="en-ID" sz="900" dirty="0">
                <a:latin typeface="Rubik Medium"/>
                <a:cs typeface="Rubik Medium"/>
              </a:rPr>
              <a:t>https://github.com/agatapurwa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23ec2985a68_1_5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3ec2985a68_1_5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3ec2985a68_1_56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5. </a:t>
            </a:r>
            <a:r>
              <a:rPr lang="en-ID" sz="2700" b="1" dirty="0" err="1">
                <a:latin typeface="Rubik"/>
                <a:ea typeface="Rubik"/>
                <a:cs typeface="Rubik"/>
                <a:sym typeface="Rubik"/>
              </a:rPr>
              <a:t>Rekomendasi</a:t>
            </a:r>
            <a:r>
              <a:rPr lang="en-ID" sz="27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ID" sz="2700" b="1" dirty="0" err="1">
                <a:latin typeface="Rubik"/>
                <a:ea typeface="Rubik"/>
                <a:cs typeface="Rubik"/>
                <a:sym typeface="Rubik"/>
              </a:rPr>
              <a:t>Bisnis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C66C4C-0761-481D-B813-695F35B34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79671"/>
              </p:ext>
            </p:extLst>
          </p:nvPr>
        </p:nvGraphicFramePr>
        <p:xfrm>
          <a:off x="886649" y="993338"/>
          <a:ext cx="7130902" cy="396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9923">
                  <a:extLst>
                    <a:ext uri="{9D8B030D-6E8A-4147-A177-3AD203B41FA5}">
                      <a16:colId xmlns:a16="http://schemas.microsoft.com/office/drawing/2014/main" val="3582338326"/>
                    </a:ext>
                  </a:extLst>
                </a:gridCol>
                <a:gridCol w="3072092">
                  <a:extLst>
                    <a:ext uri="{9D8B030D-6E8A-4147-A177-3AD203B41FA5}">
                      <a16:colId xmlns:a16="http://schemas.microsoft.com/office/drawing/2014/main" val="2829721012"/>
                    </a:ext>
                  </a:extLst>
                </a:gridCol>
                <a:gridCol w="3378887">
                  <a:extLst>
                    <a:ext uri="{9D8B030D-6E8A-4147-A177-3AD203B41FA5}">
                      <a16:colId xmlns:a16="http://schemas.microsoft.com/office/drawing/2014/main" val="17487671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-Sans"/>
                        </a:rPr>
                        <a:t>No</a:t>
                      </a:r>
                      <a:endParaRPr lang="en-ID" sz="16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Nunito-Sans"/>
                        </a:rPr>
                        <a:t>Area </a:t>
                      </a:r>
                      <a:r>
                        <a:rPr lang="en-US" sz="1600" dirty="0" err="1">
                          <a:latin typeface="Nunito-Sans"/>
                        </a:rPr>
                        <a:t>Fokus</a:t>
                      </a:r>
                      <a:endParaRPr lang="en-ID" sz="16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Nunito-Sans"/>
                        </a:rPr>
                        <a:t>Rekomendasi</a:t>
                      </a:r>
                      <a:r>
                        <a:rPr lang="en-US" sz="1600" dirty="0">
                          <a:latin typeface="Nunito-Sans"/>
                        </a:rPr>
                        <a:t> Tindakan</a:t>
                      </a:r>
                      <a:endParaRPr lang="en-ID" sz="1600" dirty="0">
                        <a:latin typeface="Nunito-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25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-Sans"/>
                        </a:rPr>
                        <a:t>1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Nunito-Sans"/>
                        </a:rPr>
                        <a:t>Perkuat</a:t>
                      </a:r>
                      <a:r>
                        <a:rPr lang="en-US" sz="1400" dirty="0">
                          <a:latin typeface="Nunito-Sans"/>
                        </a:rPr>
                        <a:t> Performa Cabang </a:t>
                      </a:r>
                      <a:r>
                        <a:rPr lang="en-US" sz="1400" dirty="0" err="1">
                          <a:latin typeface="Nunito-Sans"/>
                        </a:rPr>
                        <a:t>Unggulan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sv-SE" sz="1000" dirty="0">
                          <a:latin typeface="Nunito-Sans"/>
                        </a:rPr>
                        <a:t>Optimalkan kinerja cabang berkontribusi tinggi seperti di Jawa Barat melalui program loyalitas pelanggan, perluasan layanan, dan peningkatan kapasitas operasional.</a:t>
                      </a:r>
                      <a:endParaRPr lang="en-ID" sz="1000" dirty="0">
                        <a:latin typeface="Nunito-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438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-Sans"/>
                        </a:rPr>
                        <a:t>2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Nunito-Sans"/>
                        </a:rPr>
                        <a:t>Tindak</a:t>
                      </a:r>
                      <a:r>
                        <a:rPr lang="en-US" sz="1400" dirty="0">
                          <a:latin typeface="Nunito-Sans"/>
                        </a:rPr>
                        <a:t> Lanjut Cabang </a:t>
                      </a:r>
                      <a:r>
                        <a:rPr lang="en-US" sz="1400" dirty="0" err="1">
                          <a:latin typeface="Nunito-Sans"/>
                        </a:rPr>
                        <a:t>dengan</a:t>
                      </a:r>
                      <a:r>
                        <a:rPr lang="en-US" sz="1400" dirty="0">
                          <a:latin typeface="Nunito-Sans"/>
                        </a:rPr>
                        <a:t> Rating </a:t>
                      </a:r>
                      <a:r>
                        <a:rPr lang="en-US" sz="1400" dirty="0" err="1">
                          <a:latin typeface="Nunito-Sans"/>
                        </a:rPr>
                        <a:t>Transaksi</a:t>
                      </a:r>
                      <a:r>
                        <a:rPr lang="en-US" sz="1400" dirty="0">
                          <a:latin typeface="Nunito-Sans"/>
                        </a:rPr>
                        <a:t> </a:t>
                      </a:r>
                      <a:r>
                        <a:rPr lang="en-US" sz="1400" dirty="0" err="1">
                          <a:latin typeface="Nunito-Sans"/>
                        </a:rPr>
                        <a:t>Rendah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000" dirty="0" err="1">
                          <a:latin typeface="Nunito-Sans"/>
                        </a:rPr>
                        <a:t>Lakukan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evaluasi</a:t>
                      </a:r>
                      <a:r>
                        <a:rPr lang="en-ID" sz="1000" dirty="0">
                          <a:latin typeface="Nunito-Sans"/>
                        </a:rPr>
                        <a:t> dan </a:t>
                      </a:r>
                      <a:r>
                        <a:rPr lang="en-ID" sz="1000" dirty="0" err="1">
                          <a:latin typeface="Nunito-Sans"/>
                        </a:rPr>
                        <a:t>survei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pelanggan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terhadap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cabang</a:t>
                      </a:r>
                      <a:r>
                        <a:rPr lang="en-ID" sz="1000" dirty="0">
                          <a:latin typeface="Nunito-Sans"/>
                        </a:rPr>
                        <a:t> yang </a:t>
                      </a:r>
                      <a:r>
                        <a:rPr lang="en-ID" sz="1000" dirty="0" err="1">
                          <a:latin typeface="Nunito-Sans"/>
                        </a:rPr>
                        <a:t>memiliki</a:t>
                      </a:r>
                      <a:r>
                        <a:rPr lang="en-ID" sz="1000" dirty="0">
                          <a:latin typeface="Nunito-Sans"/>
                        </a:rPr>
                        <a:t> rating </a:t>
                      </a:r>
                      <a:r>
                        <a:rPr lang="en-ID" sz="1000" dirty="0" err="1">
                          <a:latin typeface="Nunito-Sans"/>
                        </a:rPr>
                        <a:t>transaksi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rendah</a:t>
                      </a:r>
                      <a:r>
                        <a:rPr lang="en-ID" sz="1000" dirty="0">
                          <a:latin typeface="Nunito-Sans"/>
                        </a:rPr>
                        <a:t>, </a:t>
                      </a:r>
                      <a:r>
                        <a:rPr lang="en-ID" sz="1000" dirty="0" err="1">
                          <a:latin typeface="Nunito-Sans"/>
                        </a:rPr>
                        <a:t>meskipun</a:t>
                      </a:r>
                      <a:r>
                        <a:rPr lang="en-ID" sz="1000" dirty="0">
                          <a:latin typeface="Nunito-Sans"/>
                        </a:rPr>
                        <a:t> rating </a:t>
                      </a:r>
                      <a:r>
                        <a:rPr lang="en-ID" sz="1000" dirty="0" err="1">
                          <a:latin typeface="Nunito-Sans"/>
                        </a:rPr>
                        <a:t>cabang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secara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umum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tinggi</a:t>
                      </a:r>
                      <a:r>
                        <a:rPr lang="en-ID" sz="1000" dirty="0">
                          <a:latin typeface="Nunito-Sans"/>
                        </a:rPr>
                        <a:t>. </a:t>
                      </a:r>
                      <a:r>
                        <a:rPr lang="en-ID" sz="1000" dirty="0" err="1">
                          <a:latin typeface="Nunito-Sans"/>
                        </a:rPr>
                        <a:t>Fokus</a:t>
                      </a:r>
                      <a:r>
                        <a:rPr lang="en-ID" sz="1000" dirty="0">
                          <a:latin typeface="Nunito-Sans"/>
                        </a:rPr>
                        <a:t> pada </a:t>
                      </a:r>
                      <a:r>
                        <a:rPr lang="en-ID" sz="1000" dirty="0" err="1">
                          <a:latin typeface="Nunito-Sans"/>
                        </a:rPr>
                        <a:t>pelatihan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staf</a:t>
                      </a:r>
                      <a:r>
                        <a:rPr lang="en-ID" sz="1000" dirty="0">
                          <a:latin typeface="Nunito-Sans"/>
                        </a:rPr>
                        <a:t> dan </a:t>
                      </a:r>
                      <a:r>
                        <a:rPr lang="en-ID" sz="1000" dirty="0" err="1">
                          <a:latin typeface="Nunito-Sans"/>
                        </a:rPr>
                        <a:t>peningkatan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kualitas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layanan</a:t>
                      </a:r>
                      <a:r>
                        <a:rPr lang="en-ID" sz="1000" dirty="0">
                          <a:latin typeface="Nunito-San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88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-Sans"/>
                        </a:rPr>
                        <a:t>3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Nunito-Sans"/>
                        </a:rPr>
                        <a:t>Dorong</a:t>
                      </a:r>
                      <a:r>
                        <a:rPr lang="en-US" sz="1400" dirty="0">
                          <a:latin typeface="Nunito-Sans"/>
                        </a:rPr>
                        <a:t> </a:t>
                      </a:r>
                      <a:r>
                        <a:rPr lang="en-US" sz="1400" dirty="0" err="1">
                          <a:latin typeface="Nunito-Sans"/>
                        </a:rPr>
                        <a:t>Pertumbuhan</a:t>
                      </a:r>
                      <a:r>
                        <a:rPr lang="en-US" sz="1400" dirty="0">
                          <a:latin typeface="Nunito-Sans"/>
                        </a:rPr>
                        <a:t> di </a:t>
                      </a:r>
                      <a:r>
                        <a:rPr lang="en-US" sz="1400" dirty="0" err="1">
                          <a:latin typeface="Nunito-Sans"/>
                        </a:rPr>
                        <a:t>Provinsi</a:t>
                      </a:r>
                      <a:r>
                        <a:rPr lang="en-US" sz="1400" dirty="0">
                          <a:latin typeface="Nunito-Sans"/>
                        </a:rPr>
                        <a:t> </a:t>
                      </a:r>
                      <a:r>
                        <a:rPr lang="en-US" sz="1400" dirty="0" err="1">
                          <a:latin typeface="Nunito-Sans"/>
                        </a:rPr>
                        <a:t>Potensial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000" dirty="0" err="1">
                          <a:latin typeface="Nunito-Sans"/>
                        </a:rPr>
                        <a:t>Prioritaskan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strategi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pemasaran</a:t>
                      </a:r>
                      <a:r>
                        <a:rPr lang="en-ID" sz="1000" dirty="0">
                          <a:latin typeface="Nunito-Sans"/>
                        </a:rPr>
                        <a:t> dan </a:t>
                      </a:r>
                      <a:r>
                        <a:rPr lang="en-ID" sz="1000" dirty="0" err="1">
                          <a:latin typeface="Nunito-Sans"/>
                        </a:rPr>
                        <a:t>distribusi</a:t>
                      </a:r>
                      <a:r>
                        <a:rPr lang="en-ID" sz="1000" dirty="0">
                          <a:latin typeface="Nunito-Sans"/>
                        </a:rPr>
                        <a:t> di </a:t>
                      </a:r>
                      <a:r>
                        <a:rPr lang="en-ID" sz="1000" dirty="0" err="1">
                          <a:latin typeface="Nunito-Sans"/>
                        </a:rPr>
                        <a:t>provinsi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dengan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performa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menengah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untuk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memperluas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pangsa</a:t>
                      </a:r>
                      <a:r>
                        <a:rPr lang="en-ID" sz="1000" dirty="0">
                          <a:latin typeface="Nunito-Sans"/>
                        </a:rPr>
                        <a:t> pasar dan </a:t>
                      </a:r>
                      <a:r>
                        <a:rPr lang="en-ID" sz="1000" dirty="0" err="1">
                          <a:latin typeface="Nunito-Sans"/>
                        </a:rPr>
                        <a:t>mendorong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pertumbuhan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pendapatan</a:t>
                      </a:r>
                      <a:r>
                        <a:rPr lang="en-ID" sz="1000" dirty="0">
                          <a:latin typeface="Nunito-San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98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-Sans"/>
                        </a:rPr>
                        <a:t>4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-Sans"/>
                        </a:rPr>
                        <a:t>Transformasi Digital </a:t>
                      </a:r>
                      <a:r>
                        <a:rPr lang="en-US" sz="1400" dirty="0" err="1">
                          <a:latin typeface="Nunito-Sans"/>
                        </a:rPr>
                        <a:t>Layanan</a:t>
                      </a:r>
                      <a:r>
                        <a:rPr lang="en-US" sz="1400" dirty="0">
                          <a:latin typeface="Nunito-Sans"/>
                        </a:rPr>
                        <a:t> </a:t>
                      </a:r>
                      <a:r>
                        <a:rPr lang="en-US" sz="1400" dirty="0" err="1">
                          <a:latin typeface="Nunito-Sans"/>
                        </a:rPr>
                        <a:t>Pelanggan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nn-NO" sz="1000" dirty="0">
                          <a:latin typeface="Nunito-Sans"/>
                        </a:rPr>
                        <a:t>Tingkatkan pengalaman pelanggan melalui digitalisasi layanan transaksi, seperti sistem antrian online, pembayaran digital, dan integrasi aplikasi mobile.</a:t>
                      </a:r>
                      <a:endParaRPr lang="en-ID" sz="1000" dirty="0">
                        <a:latin typeface="Nunito-San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5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-Sans"/>
                        </a:rPr>
                        <a:t>5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Nunito-Sans"/>
                        </a:rPr>
                        <a:t>Manfaatkan</a:t>
                      </a:r>
                      <a:r>
                        <a:rPr lang="en-US" sz="1400" dirty="0">
                          <a:latin typeface="Nunito-Sans"/>
                        </a:rPr>
                        <a:t> Peta </a:t>
                      </a:r>
                      <a:r>
                        <a:rPr lang="en-US" sz="1400" dirty="0" err="1">
                          <a:latin typeface="Nunito-Sans"/>
                        </a:rPr>
                        <a:t>Geospasial</a:t>
                      </a:r>
                      <a:r>
                        <a:rPr lang="en-US" sz="1400" dirty="0">
                          <a:latin typeface="Nunito-Sans"/>
                        </a:rPr>
                        <a:t> </a:t>
                      </a:r>
                      <a:r>
                        <a:rPr lang="en-US" sz="1400" dirty="0" err="1">
                          <a:latin typeface="Nunito-Sans"/>
                        </a:rPr>
                        <a:t>untuk</a:t>
                      </a:r>
                      <a:r>
                        <a:rPr lang="en-US" sz="1400" dirty="0">
                          <a:latin typeface="Nunito-Sans"/>
                        </a:rPr>
                        <a:t> </a:t>
                      </a:r>
                      <a:r>
                        <a:rPr lang="en-US" sz="1400" dirty="0" err="1">
                          <a:latin typeface="Nunito-Sans"/>
                        </a:rPr>
                        <a:t>Ekspansi</a:t>
                      </a:r>
                      <a:r>
                        <a:rPr lang="en-US" sz="1400" dirty="0">
                          <a:latin typeface="Nunito-Sans"/>
                        </a:rPr>
                        <a:t> </a:t>
                      </a:r>
                      <a:r>
                        <a:rPr lang="en-US" sz="1400" dirty="0" err="1">
                          <a:latin typeface="Nunito-Sans"/>
                        </a:rPr>
                        <a:t>Strategis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000" dirty="0" err="1">
                          <a:latin typeface="Nunito-Sans"/>
                        </a:rPr>
                        <a:t>Gunakan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analisis</a:t>
                      </a:r>
                      <a:r>
                        <a:rPr lang="en-ID" sz="1000" dirty="0">
                          <a:latin typeface="Nunito-Sans"/>
                        </a:rPr>
                        <a:t> profit per </a:t>
                      </a:r>
                      <a:r>
                        <a:rPr lang="en-ID" sz="1000" dirty="0" err="1">
                          <a:latin typeface="Nunito-Sans"/>
                        </a:rPr>
                        <a:t>provinsi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untuk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menyusun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strategi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ekspansi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cabang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baru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atau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merelokasi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cabang</a:t>
                      </a:r>
                      <a:r>
                        <a:rPr lang="en-ID" sz="1000" dirty="0">
                          <a:latin typeface="Nunito-Sans"/>
                        </a:rPr>
                        <a:t> yang </a:t>
                      </a:r>
                      <a:r>
                        <a:rPr lang="en-ID" sz="1000" dirty="0" err="1">
                          <a:latin typeface="Nunito-Sans"/>
                        </a:rPr>
                        <a:t>kurang</a:t>
                      </a:r>
                      <a:r>
                        <a:rPr lang="en-ID" sz="1000" dirty="0">
                          <a:latin typeface="Nunito-Sans"/>
                        </a:rPr>
                        <a:t> optimal </a:t>
                      </a:r>
                      <a:r>
                        <a:rPr lang="en-ID" sz="1000" dirty="0" err="1">
                          <a:latin typeface="Nunito-Sans"/>
                        </a:rPr>
                        <a:t>secara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geografis</a:t>
                      </a:r>
                      <a:r>
                        <a:rPr lang="en-ID" sz="1000" dirty="0">
                          <a:latin typeface="Nunito-Sans"/>
                        </a:rPr>
                        <a:t> dan </a:t>
                      </a:r>
                      <a:r>
                        <a:rPr lang="en-ID" sz="1000" dirty="0" err="1">
                          <a:latin typeface="Nunito-Sans"/>
                        </a:rPr>
                        <a:t>finansial</a:t>
                      </a:r>
                      <a:r>
                        <a:rPr lang="en-ID" sz="1000" dirty="0">
                          <a:latin typeface="Nunito-San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2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Nunito-Sans"/>
                        </a:rPr>
                        <a:t>6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>
                          <a:latin typeface="Nunito-Sans"/>
                        </a:rPr>
                        <a:t>Fokus</a:t>
                      </a:r>
                      <a:r>
                        <a:rPr lang="en-US" sz="1400" dirty="0">
                          <a:latin typeface="Nunito-Sans"/>
                        </a:rPr>
                        <a:t> pada Produk </a:t>
                      </a:r>
                      <a:r>
                        <a:rPr lang="en-US" sz="1400" dirty="0" err="1">
                          <a:latin typeface="Nunito-Sans"/>
                        </a:rPr>
                        <a:t>dengan</a:t>
                      </a:r>
                      <a:r>
                        <a:rPr lang="en-US" sz="1400" dirty="0">
                          <a:latin typeface="Nunito-Sans"/>
                        </a:rPr>
                        <a:t> </a:t>
                      </a:r>
                      <a:r>
                        <a:rPr lang="en-US" sz="1400" dirty="0" err="1">
                          <a:latin typeface="Nunito-Sans"/>
                        </a:rPr>
                        <a:t>Permintaan</a:t>
                      </a:r>
                      <a:r>
                        <a:rPr lang="en-US" sz="1400" dirty="0">
                          <a:latin typeface="Nunito-Sans"/>
                        </a:rPr>
                        <a:t> Tinggi</a:t>
                      </a:r>
                      <a:endParaRPr lang="en-ID" sz="1400" dirty="0">
                        <a:latin typeface="Nunito-San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D" sz="1000" dirty="0" err="1">
                          <a:latin typeface="Nunito-Sans"/>
                        </a:rPr>
                        <a:t>Tingkatkan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visibilitas</a:t>
                      </a:r>
                      <a:r>
                        <a:rPr lang="en-ID" sz="1000" dirty="0">
                          <a:latin typeface="Nunito-Sans"/>
                        </a:rPr>
                        <a:t> dan </a:t>
                      </a:r>
                      <a:r>
                        <a:rPr lang="en-ID" sz="1000" dirty="0" err="1">
                          <a:latin typeface="Nunito-Sans"/>
                        </a:rPr>
                        <a:t>ketersediaan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produk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dengan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transaksi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tertinggi</a:t>
                      </a:r>
                      <a:r>
                        <a:rPr lang="en-ID" sz="1000" dirty="0">
                          <a:latin typeface="Nunito-Sans"/>
                        </a:rPr>
                        <a:t> — </a:t>
                      </a:r>
                      <a:r>
                        <a:rPr lang="en-ID" sz="1000" dirty="0" err="1">
                          <a:latin typeface="Nunito-Sans"/>
                        </a:rPr>
                        <a:t>seperti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psycholeptics</a:t>
                      </a:r>
                      <a:r>
                        <a:rPr lang="en-ID" sz="1000" dirty="0">
                          <a:latin typeface="Nunito-Sans"/>
                        </a:rPr>
                        <a:t>, </a:t>
                      </a:r>
                      <a:r>
                        <a:rPr lang="en-ID" sz="1000" dirty="0" err="1">
                          <a:latin typeface="Nunito-Sans"/>
                        </a:rPr>
                        <a:t>obat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pernapasan</a:t>
                      </a:r>
                      <a:r>
                        <a:rPr lang="en-ID" sz="1000" dirty="0">
                          <a:latin typeface="Nunito-Sans"/>
                        </a:rPr>
                        <a:t>, dan </a:t>
                      </a:r>
                      <a:r>
                        <a:rPr lang="en-ID" sz="1000" dirty="0" err="1">
                          <a:latin typeface="Nunito-Sans"/>
                        </a:rPr>
                        <a:t>analgesik</a:t>
                      </a:r>
                      <a:r>
                        <a:rPr lang="en-ID" sz="1000" dirty="0">
                          <a:latin typeface="Nunito-Sans"/>
                        </a:rPr>
                        <a:t> — </a:t>
                      </a:r>
                      <a:r>
                        <a:rPr lang="en-ID" sz="1000" dirty="0" err="1">
                          <a:latin typeface="Nunito-Sans"/>
                        </a:rPr>
                        <a:t>melalui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promosi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khusus</a:t>
                      </a:r>
                      <a:r>
                        <a:rPr lang="en-ID" sz="1000" dirty="0">
                          <a:latin typeface="Nunito-Sans"/>
                        </a:rPr>
                        <a:t> dan </a:t>
                      </a:r>
                      <a:r>
                        <a:rPr lang="en-ID" sz="1000" dirty="0" err="1">
                          <a:latin typeface="Nunito-Sans"/>
                        </a:rPr>
                        <a:t>penguatan</a:t>
                      </a:r>
                      <a:r>
                        <a:rPr lang="en-ID" sz="1000" dirty="0">
                          <a:latin typeface="Nunito-Sans"/>
                        </a:rPr>
                        <a:t> </a:t>
                      </a:r>
                      <a:r>
                        <a:rPr lang="en-ID" sz="1000" dirty="0" err="1">
                          <a:latin typeface="Nunito-Sans"/>
                        </a:rPr>
                        <a:t>distribusi</a:t>
                      </a:r>
                      <a:r>
                        <a:rPr lang="en-ID" sz="1000" dirty="0">
                          <a:latin typeface="Nunito-Sans"/>
                        </a:rPr>
                        <a:t> di </a:t>
                      </a:r>
                      <a:r>
                        <a:rPr lang="en-ID" sz="1000" dirty="0" err="1">
                          <a:latin typeface="Nunito-Sans"/>
                        </a:rPr>
                        <a:t>cabang</a:t>
                      </a:r>
                      <a:r>
                        <a:rPr lang="en-ID" sz="1000" dirty="0">
                          <a:latin typeface="Nunito-Sans"/>
                        </a:rPr>
                        <a:t> dan platform digital.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8863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41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8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n" sz="45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3" name="Google Shape;153;p8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b="0" i="0" u="none" strike="noStrike" cap="none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7" name="Google Shape;61;p1">
            <a:extLst>
              <a:ext uri="{FF2B5EF4-FFF2-40B4-BE49-F238E27FC236}">
                <a16:creationId xmlns:a16="http://schemas.microsoft.com/office/drawing/2014/main" id="{4759B608-466D-4549-8FB6-D17D771076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1974" y="4248575"/>
            <a:ext cx="1581660" cy="56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2166901" y="99527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340500" y="1406350"/>
            <a:ext cx="4911984" cy="3370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500" b="1" i="0" dirty="0">
                <a:solidFill>
                  <a:schemeClr val="tx1"/>
                </a:solidFill>
                <a:effectLst/>
                <a:latin typeface="Nunito-Sans"/>
              </a:rPr>
              <a:t>PT Kimia </a:t>
            </a:r>
            <a:r>
              <a:rPr lang="en-ID" sz="1500" b="1" i="0" dirty="0" err="1">
                <a:solidFill>
                  <a:schemeClr val="tx1"/>
                </a:solidFill>
                <a:effectLst/>
                <a:latin typeface="Nunito-Sans"/>
              </a:rPr>
              <a:t>Farma</a:t>
            </a:r>
            <a:r>
              <a:rPr lang="en-ID" sz="1500" b="1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1" dirty="0" err="1">
                <a:solidFill>
                  <a:schemeClr val="tx1"/>
                </a:solidFill>
                <a:latin typeface="Nunito-Sans"/>
              </a:rPr>
              <a:t>Tbk</a:t>
            </a:r>
            <a:r>
              <a:rPr lang="en-ID" sz="1500" b="1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adalah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perusahaan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industri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farmasi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pertama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di Indonesia yang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didirikan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oleh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Pemerintah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Hindia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Belanda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tahun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1817. Nama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perusahaan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ini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pada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awalnya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adalah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NV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Chemicalien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Handle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Rathkamp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&amp; Co.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Berdasarkan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kebijaksanaan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nasionalisasi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atas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eks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perusahaan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Belanda di masa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awal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kemerdekaan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, pada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tahun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1958,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Pemerintah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Republik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Indonesia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melakukan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peleburan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sejumlah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perusahaan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farmasi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menjadi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PNF (Perusahaan Negara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Farmasi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)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Bhinneka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Kimia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Farma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.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Kemudian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pada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tanggal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16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Agustus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1971,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bentuk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badan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hukum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PNF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diubah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menjadi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Perseroan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Terbatas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,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sehingga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nama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perusahaan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berubah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menjadi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PT Kimia </a:t>
            </a:r>
            <a:r>
              <a:rPr lang="en-ID" sz="1500" b="0" i="0" dirty="0" err="1">
                <a:solidFill>
                  <a:schemeClr val="tx1"/>
                </a:solidFill>
                <a:effectLst/>
                <a:latin typeface="Nunito-Sans"/>
              </a:rPr>
              <a:t>Farma</a:t>
            </a:r>
            <a:r>
              <a:rPr lang="en-ID" sz="1500" b="0" i="0" dirty="0">
                <a:solidFill>
                  <a:schemeClr val="tx1"/>
                </a:solidFill>
                <a:effectLst/>
                <a:latin typeface="Nunito-Sans"/>
              </a:rPr>
              <a:t> (Persero).</a:t>
            </a:r>
            <a:endParaRPr sz="1500" b="0" i="0" u="none" strike="noStrike" cap="none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2" name="Google Shape;102;p4"/>
          <p:cNvSpPr txBox="1"/>
          <p:nvPr/>
        </p:nvSpPr>
        <p:spPr>
          <a:xfrm>
            <a:off x="340500" y="584273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00" y="99527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BA9138-023F-4446-9AB9-22B7EDCD9EAB}"/>
              </a:ext>
            </a:extLst>
          </p:cNvPr>
          <p:cNvSpPr txBox="1"/>
          <p:nvPr/>
        </p:nvSpPr>
        <p:spPr>
          <a:xfrm>
            <a:off x="5592984" y="1833086"/>
            <a:ext cx="3391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Menjadi</a:t>
            </a:r>
            <a:r>
              <a:rPr lang="en-ID" sz="1200" dirty="0"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perusahaan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 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Nunito-Sans"/>
              </a:rPr>
              <a:t>Healthcare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 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pilihan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utama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yang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terintegrasi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dan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menghasilkan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nilai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yang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berkesinambungan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.</a:t>
            </a:r>
          </a:p>
        </p:txBody>
      </p:sp>
      <p:sp>
        <p:nvSpPr>
          <p:cNvPr id="10" name="Google Shape;59;p1">
            <a:extLst>
              <a:ext uri="{FF2B5EF4-FFF2-40B4-BE49-F238E27FC236}">
                <a16:creationId xmlns:a16="http://schemas.microsoft.com/office/drawing/2014/main" id="{3D3CDD08-2696-4B1B-B998-D7B29318D378}"/>
              </a:ext>
            </a:extLst>
          </p:cNvPr>
          <p:cNvSpPr txBox="1"/>
          <p:nvPr/>
        </p:nvSpPr>
        <p:spPr>
          <a:xfrm>
            <a:off x="1830307" y="99527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ID" sz="3000" b="0" i="0" u="none" strike="noStrike" cap="none" dirty="0">
                <a:solidFill>
                  <a:schemeClr val="tx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C170625-F900-46E9-8C80-AF6D3F057866}"/>
              </a:ext>
            </a:extLst>
          </p:cNvPr>
          <p:cNvSpPr/>
          <p:nvPr/>
        </p:nvSpPr>
        <p:spPr>
          <a:xfrm>
            <a:off x="5497033" y="1492087"/>
            <a:ext cx="850604" cy="33654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Visi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F4DDDC-874C-4A1D-A98C-76572C37EF8A}"/>
              </a:ext>
            </a:extLst>
          </p:cNvPr>
          <p:cNvSpPr/>
          <p:nvPr/>
        </p:nvSpPr>
        <p:spPr>
          <a:xfrm>
            <a:off x="5497033" y="2440737"/>
            <a:ext cx="850604" cy="336540"/>
          </a:xfrm>
          <a:prstGeom prst="ellipse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 err="1"/>
              <a:t>Misi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18695C-3CE1-4BDC-A0D1-49239AA50156}"/>
              </a:ext>
            </a:extLst>
          </p:cNvPr>
          <p:cNvSpPr txBox="1"/>
          <p:nvPr/>
        </p:nvSpPr>
        <p:spPr>
          <a:xfrm>
            <a:off x="5592984" y="2719384"/>
            <a:ext cx="3391528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Melakukan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aktivitas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usaha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di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bidang-bidang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industri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kimia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dan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farmasi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,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perdagangan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dan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jaringan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distribusi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,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ritel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farmasi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dan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layanan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kesehatan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serta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optimalisasi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aset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Mengelola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perusahaan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secara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 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Nunito-Sans"/>
              </a:rPr>
              <a:t>Good Corporate Governance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 dan 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Nunito-Sans"/>
              </a:rPr>
              <a:t>operational excellence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 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didukung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oleh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Sumber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Daya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Manusia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(SDM)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profesional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Memberikan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nilai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tambah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dan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manfaat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bagi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 </a:t>
            </a:r>
            <a:r>
              <a:rPr lang="en-ID" sz="1200" b="0" i="0" dirty="0" err="1">
                <a:solidFill>
                  <a:srgbClr val="000000"/>
                </a:solidFill>
                <a:effectLst/>
                <a:latin typeface="Nunito-Sans"/>
              </a:rPr>
              <a:t>seluruh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 </a:t>
            </a:r>
            <a:r>
              <a:rPr lang="en-ID" sz="1200" b="0" i="1" dirty="0">
                <a:solidFill>
                  <a:srgbClr val="000000"/>
                </a:solidFill>
                <a:effectLst/>
                <a:latin typeface="Nunito-Sans"/>
              </a:rPr>
              <a:t>stakeholder</a:t>
            </a:r>
            <a:r>
              <a:rPr lang="en-ID" sz="1200" b="0" i="0" dirty="0">
                <a:solidFill>
                  <a:srgbClr val="000000"/>
                </a:solidFill>
                <a:effectLst/>
                <a:latin typeface="Nunito-Sans"/>
              </a:rPr>
              <a:t>.</a:t>
            </a:r>
            <a:endParaRPr lang="en-ID" sz="1200" dirty="0">
              <a:latin typeface="Nunito-San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265ee868302_0_9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65ee868302_0_9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65ee868302_0_99"/>
          <p:cNvSpPr txBox="1"/>
          <p:nvPr/>
        </p:nvSpPr>
        <p:spPr>
          <a:xfrm>
            <a:off x="340500" y="1406350"/>
            <a:ext cx="83403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Sebagai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seorang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i="1" dirty="0">
                <a:solidFill>
                  <a:schemeClr val="tx1"/>
                </a:solidFill>
                <a:latin typeface="Nunito-Sans"/>
              </a:rPr>
              <a:t>Big Data Analytics Intern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di </a:t>
            </a:r>
            <a:r>
              <a:rPr lang="en-ID" sz="1500" b="1" i="0" dirty="0">
                <a:solidFill>
                  <a:schemeClr val="tx1"/>
                </a:solidFill>
                <a:effectLst/>
                <a:latin typeface="Nunito-Sans"/>
              </a:rPr>
              <a:t>PT Kimia </a:t>
            </a:r>
            <a:r>
              <a:rPr lang="en-ID" sz="1500" b="1" i="0" dirty="0" err="1">
                <a:solidFill>
                  <a:schemeClr val="tx1"/>
                </a:solidFill>
                <a:effectLst/>
                <a:latin typeface="Nunito-Sans"/>
              </a:rPr>
              <a:t>Farma</a:t>
            </a:r>
            <a:r>
              <a:rPr lang="en-ID" sz="1500" b="1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b="1" dirty="0" err="1">
                <a:solidFill>
                  <a:schemeClr val="tx1"/>
                </a:solidFill>
                <a:latin typeface="Nunito-Sans"/>
              </a:rPr>
              <a:t>Tbk</a:t>
            </a:r>
            <a:r>
              <a:rPr lang="en-ID" sz="1500" b="1" i="0" dirty="0">
                <a:solidFill>
                  <a:schemeClr val="tx1"/>
                </a:solidFill>
                <a:effectLst/>
                <a:latin typeface="Nunito-Sans"/>
              </a:rPr>
              <a:t> 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saya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mengemban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berbagai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tantangan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menuntut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pemahaman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mendalam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mengenai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data dan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kemampuan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analisis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. Salah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satu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proyek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utama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saya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tangani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adalah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mengevaluasi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kinerja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bisnis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Kimia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Farma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dari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tahun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2020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hingga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2023.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Berikut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merupakan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diagram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blok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pengerjaan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500" i="1" dirty="0">
                <a:solidFill>
                  <a:schemeClr val="tx1"/>
                </a:solidFill>
                <a:latin typeface="Nunito-Sans"/>
              </a:rPr>
              <a:t>project:</a:t>
            </a:r>
          </a:p>
        </p:txBody>
      </p:sp>
      <p:sp>
        <p:nvSpPr>
          <p:cNvPr id="112" name="Google Shape;112;g265ee868302_0_99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" name="Google Shape;113;g265ee868302_0_99"/>
          <p:cNvSpPr txBox="1"/>
          <p:nvPr/>
        </p:nvSpPr>
        <p:spPr>
          <a:xfrm>
            <a:off x="6054900" y="4058325"/>
            <a:ext cx="30891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Project explanation video </a:t>
            </a:r>
            <a:r>
              <a:rPr lang="en" sz="1200" b="1" dirty="0">
                <a:latin typeface="Rubik"/>
                <a:ea typeface="Rubik"/>
                <a:cs typeface="Rubik"/>
                <a:sym typeface="Rubik"/>
                <a:hlinkClick r:id="rId5"/>
              </a:rPr>
              <a:t>here</a:t>
            </a: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!</a:t>
            </a:r>
            <a:endParaRPr sz="1200" b="1" dirty="0"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i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C2181C3-1CFA-4C66-8F9C-4C9A6F20E2C2}"/>
              </a:ext>
            </a:extLst>
          </p:cNvPr>
          <p:cNvSpPr/>
          <p:nvPr/>
        </p:nvSpPr>
        <p:spPr>
          <a:xfrm>
            <a:off x="574158" y="2764464"/>
            <a:ext cx="2094614" cy="893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Nunito-Sans"/>
              </a:rPr>
              <a:t>Meng</a:t>
            </a:r>
            <a:r>
              <a:rPr lang="en-US" i="1" dirty="0">
                <a:latin typeface="Nunito-Sans"/>
              </a:rPr>
              <a:t>-import</a:t>
            </a:r>
            <a:r>
              <a:rPr lang="en-US" dirty="0">
                <a:latin typeface="Nunito-Sans"/>
              </a:rPr>
              <a:t> </a:t>
            </a:r>
            <a:r>
              <a:rPr lang="en-US" i="1" dirty="0">
                <a:latin typeface="Nunito-Sans"/>
              </a:rPr>
              <a:t>Dataset </a:t>
            </a:r>
            <a:r>
              <a:rPr lang="en-US" dirty="0" err="1">
                <a:latin typeface="Nunito-Sans"/>
              </a:rPr>
              <a:t>ke</a:t>
            </a:r>
            <a:r>
              <a:rPr lang="en-US" dirty="0">
                <a:latin typeface="Nunito-Sans"/>
              </a:rPr>
              <a:t> </a:t>
            </a:r>
            <a:r>
              <a:rPr lang="en-US" i="1" dirty="0" err="1">
                <a:latin typeface="Nunito-Sans"/>
              </a:rPr>
              <a:t>BigQuery</a:t>
            </a:r>
            <a:endParaRPr lang="en-ID" i="1" dirty="0">
              <a:latin typeface="Nunito-San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1CD08B2-91D8-4551-A6BF-D84C363C1B93}"/>
              </a:ext>
            </a:extLst>
          </p:cNvPr>
          <p:cNvSpPr/>
          <p:nvPr/>
        </p:nvSpPr>
        <p:spPr>
          <a:xfrm>
            <a:off x="3242930" y="2764464"/>
            <a:ext cx="1541720" cy="893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Nunito-Sans"/>
              </a:rPr>
              <a:t>Membuat</a:t>
            </a:r>
            <a:r>
              <a:rPr lang="en-US" dirty="0">
                <a:latin typeface="Nunito-Sans"/>
              </a:rPr>
              <a:t> </a:t>
            </a:r>
            <a:r>
              <a:rPr lang="en-US" dirty="0" err="1">
                <a:latin typeface="Nunito-Sans"/>
              </a:rPr>
              <a:t>Tabel</a:t>
            </a:r>
            <a:r>
              <a:rPr lang="en-US" dirty="0">
                <a:latin typeface="Nunito-Sans"/>
              </a:rPr>
              <a:t> </a:t>
            </a:r>
            <a:r>
              <a:rPr lang="en-US" dirty="0" err="1">
                <a:latin typeface="Nunito-Sans"/>
              </a:rPr>
              <a:t>Analisis</a:t>
            </a:r>
            <a:endParaRPr lang="en-ID" dirty="0">
              <a:latin typeface="Nunito-San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F6431D-72B0-4F33-A37E-B565DEB8CD26}"/>
              </a:ext>
            </a:extLst>
          </p:cNvPr>
          <p:cNvSpPr/>
          <p:nvPr/>
        </p:nvSpPr>
        <p:spPr>
          <a:xfrm>
            <a:off x="5358808" y="2764463"/>
            <a:ext cx="3279546" cy="8931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Nunito-Sans"/>
              </a:rPr>
              <a:t>Membuat</a:t>
            </a:r>
            <a:r>
              <a:rPr lang="en-US" dirty="0">
                <a:latin typeface="Nunito-Sans"/>
              </a:rPr>
              <a:t> </a:t>
            </a:r>
            <a:r>
              <a:rPr lang="en-US" i="1" dirty="0">
                <a:latin typeface="Nunito-Sans"/>
              </a:rPr>
              <a:t>Dashboard Performance Analytics</a:t>
            </a:r>
            <a:r>
              <a:rPr lang="en-US" dirty="0">
                <a:latin typeface="Nunito-Sans"/>
              </a:rPr>
              <a:t> Kimia </a:t>
            </a:r>
            <a:r>
              <a:rPr lang="en-US" dirty="0" err="1">
                <a:latin typeface="Nunito-Sans"/>
              </a:rPr>
              <a:t>Farma</a:t>
            </a:r>
            <a:r>
              <a:rPr lang="en-US" dirty="0">
                <a:latin typeface="Nunito-Sans"/>
              </a:rPr>
              <a:t> Business pada Tahun 2020-2023</a:t>
            </a:r>
            <a:endParaRPr lang="en-ID" dirty="0">
              <a:latin typeface="Nunito-Sans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4AB905-B4CD-487E-9F34-711F4AFA34BE}"/>
              </a:ext>
            </a:extLst>
          </p:cNvPr>
          <p:cNvCxnSpPr/>
          <p:nvPr/>
        </p:nvCxnSpPr>
        <p:spPr>
          <a:xfrm>
            <a:off x="2668772" y="3211030"/>
            <a:ext cx="57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2C1725-E122-46DB-9724-4505BCE281B5}"/>
              </a:ext>
            </a:extLst>
          </p:cNvPr>
          <p:cNvCxnSpPr/>
          <p:nvPr/>
        </p:nvCxnSpPr>
        <p:spPr>
          <a:xfrm>
            <a:off x="4784650" y="3211030"/>
            <a:ext cx="5741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3ec2985a68_1_3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370BA7-3662-40A6-88EB-865EFB8C83F2}"/>
              </a:ext>
            </a:extLst>
          </p:cNvPr>
          <p:cNvSpPr/>
          <p:nvPr/>
        </p:nvSpPr>
        <p:spPr>
          <a:xfrm>
            <a:off x="3689755" y="926948"/>
            <a:ext cx="3087141" cy="162354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4267817-9770-4C6B-BAE3-8A9D5FE0A132}"/>
              </a:ext>
            </a:extLst>
          </p:cNvPr>
          <p:cNvSpPr/>
          <p:nvPr/>
        </p:nvSpPr>
        <p:spPr>
          <a:xfrm>
            <a:off x="7005177" y="1419281"/>
            <a:ext cx="1936804" cy="21383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C39A7C0-1F67-4D71-9B86-4A10B53BA1A8}"/>
              </a:ext>
            </a:extLst>
          </p:cNvPr>
          <p:cNvSpPr/>
          <p:nvPr/>
        </p:nvSpPr>
        <p:spPr>
          <a:xfrm>
            <a:off x="3659799" y="2684897"/>
            <a:ext cx="2955851" cy="229208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19" name="Google Shape;119;g23ec2985a68_1_3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F5F244B-0AAF-4225-94A3-E91F9FB3E3AA}"/>
              </a:ext>
            </a:extLst>
          </p:cNvPr>
          <p:cNvSpPr/>
          <p:nvPr/>
        </p:nvSpPr>
        <p:spPr>
          <a:xfrm>
            <a:off x="699223" y="2627101"/>
            <a:ext cx="2688291" cy="213834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20" name="Google Shape;120;g23ec2985a68_1_33"/>
          <p:cNvSpPr txBox="1"/>
          <p:nvPr/>
        </p:nvSpPr>
        <p:spPr>
          <a:xfrm>
            <a:off x="340500" y="345280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Importing Dataset to BigQuery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C28F09-3652-40F6-98F5-C61B81892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7787" y="1491591"/>
            <a:ext cx="2745600" cy="951744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C8E1EF5-4BBD-4408-9DD3-A63F27C38B65}"/>
              </a:ext>
            </a:extLst>
          </p:cNvPr>
          <p:cNvSpPr/>
          <p:nvPr/>
        </p:nvSpPr>
        <p:spPr>
          <a:xfrm>
            <a:off x="786179" y="1119643"/>
            <a:ext cx="2623991" cy="122781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DEDFB8-B38D-4738-9328-EE270C406537}"/>
              </a:ext>
            </a:extLst>
          </p:cNvPr>
          <p:cNvSpPr txBox="1"/>
          <p:nvPr/>
        </p:nvSpPr>
        <p:spPr>
          <a:xfrm>
            <a:off x="3723359" y="998187"/>
            <a:ext cx="34236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 err="1">
                <a:solidFill>
                  <a:schemeClr val="tx1"/>
                </a:solidFill>
                <a:latin typeface="Nunito-Sans"/>
              </a:rPr>
              <a:t>Disamping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proyek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klik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( </a:t>
            </a:r>
            <a:r>
              <a:rPr lang="en-ID" sz="1200" b="0" i="0" dirty="0">
                <a:solidFill>
                  <a:srgbClr val="001D35"/>
                </a:solidFill>
                <a:effectLst/>
                <a:latin typeface="Google Sans"/>
              </a:rPr>
              <a:t>⋮ ). </a:t>
            </a:r>
            <a:r>
              <a:rPr lang="en-ID" sz="1200" b="0" i="0" dirty="0" err="1">
                <a:solidFill>
                  <a:srgbClr val="001D35"/>
                </a:solidFill>
                <a:effectLst/>
                <a:latin typeface="Google Sans"/>
              </a:rPr>
              <a:t>Kemudian</a:t>
            </a:r>
            <a:r>
              <a:rPr lang="en-ID" sz="1200" b="0" i="0" dirty="0">
                <a:solidFill>
                  <a:srgbClr val="001D35"/>
                </a:solidFill>
                <a:effectLst/>
                <a:latin typeface="Google Sans"/>
              </a:rPr>
              <a:t>, </a:t>
            </a:r>
          </a:p>
          <a:p>
            <a:r>
              <a:rPr lang="en-ID" sz="1200" b="0" i="0" dirty="0" err="1">
                <a:solidFill>
                  <a:srgbClr val="001D35"/>
                </a:solidFill>
                <a:effectLst/>
                <a:latin typeface="Google Sans"/>
              </a:rPr>
              <a:t>klik</a:t>
            </a:r>
            <a:r>
              <a:rPr lang="en-ID" sz="12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1200" b="0" i="1" dirty="0">
                <a:solidFill>
                  <a:srgbClr val="001D35"/>
                </a:solidFill>
                <a:effectLst/>
                <a:latin typeface="Google Sans"/>
              </a:rPr>
              <a:t>“Create dataset”</a:t>
            </a:r>
            <a:r>
              <a:rPr lang="en-ID" sz="1200" i="1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isi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dengan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“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kimia_farma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”.</a:t>
            </a:r>
            <a:endParaRPr lang="en-ID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57D9E-5921-41A6-A831-D6185F909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135" y="3118601"/>
            <a:ext cx="2072003" cy="153729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84B9D9-1E17-49B0-821E-7EAF7862FC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135" y="1425077"/>
            <a:ext cx="2456120" cy="8361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C985D60-5DF6-4A10-A136-744D0C68DF59}"/>
              </a:ext>
            </a:extLst>
          </p:cNvPr>
          <p:cNvSpPr txBox="1"/>
          <p:nvPr/>
        </p:nvSpPr>
        <p:spPr>
          <a:xfrm>
            <a:off x="812045" y="2656936"/>
            <a:ext cx="23458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chemeClr val="tx1"/>
                </a:solidFill>
                <a:latin typeface="Nunito-Sans"/>
              </a:rPr>
              <a:t>Pada </a:t>
            </a:r>
            <a:r>
              <a:rPr lang="en-ID" sz="1200" i="1" dirty="0">
                <a:solidFill>
                  <a:schemeClr val="tx1"/>
                </a:solidFill>
                <a:latin typeface="Nunito-Sans"/>
              </a:rPr>
              <a:t>dataset 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“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kimia_farma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”,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klik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</a:p>
          <a:p>
            <a:r>
              <a:rPr lang="en-ID" sz="1200" dirty="0">
                <a:solidFill>
                  <a:schemeClr val="tx1"/>
                </a:solidFill>
                <a:latin typeface="Nunito-Sans"/>
              </a:rPr>
              <a:t>( </a:t>
            </a:r>
            <a:r>
              <a:rPr lang="en-ID" sz="1200" b="0" i="0" dirty="0">
                <a:solidFill>
                  <a:srgbClr val="001D35"/>
                </a:solidFill>
                <a:effectLst/>
                <a:latin typeface="Google Sans"/>
              </a:rPr>
              <a:t>⋮ ). </a:t>
            </a:r>
            <a:r>
              <a:rPr lang="en-ID" sz="1200" b="0" i="0" dirty="0" err="1">
                <a:solidFill>
                  <a:srgbClr val="001D35"/>
                </a:solidFill>
                <a:effectLst/>
                <a:latin typeface="Google Sans"/>
              </a:rPr>
              <a:t>Kemudian</a:t>
            </a:r>
            <a:r>
              <a:rPr lang="en-ID" sz="1200" b="0" i="0" dirty="0">
                <a:solidFill>
                  <a:srgbClr val="001D35"/>
                </a:solidFill>
                <a:effectLst/>
                <a:latin typeface="Google Sans"/>
              </a:rPr>
              <a:t>, </a:t>
            </a:r>
            <a:r>
              <a:rPr lang="en-ID" sz="1200" b="0" i="0" dirty="0" err="1">
                <a:solidFill>
                  <a:srgbClr val="001D35"/>
                </a:solidFill>
                <a:effectLst/>
                <a:latin typeface="Google Sans"/>
              </a:rPr>
              <a:t>klik</a:t>
            </a:r>
            <a:r>
              <a:rPr lang="en-ID" sz="12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ID" sz="1200" b="0" i="1" dirty="0">
                <a:solidFill>
                  <a:srgbClr val="001D35"/>
                </a:solidFill>
                <a:effectLst/>
                <a:latin typeface="Google Sans"/>
              </a:rPr>
              <a:t>“Create table”</a:t>
            </a:r>
            <a:r>
              <a:rPr lang="en-ID" sz="1200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endParaRPr lang="en-ID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5AE673-4F07-4864-BB1B-7BBCDD798A1B}"/>
              </a:ext>
            </a:extLst>
          </p:cNvPr>
          <p:cNvSpPr txBox="1"/>
          <p:nvPr/>
        </p:nvSpPr>
        <p:spPr>
          <a:xfrm>
            <a:off x="878489" y="1132923"/>
            <a:ext cx="2456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Mengunduh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tabel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i="1" dirty="0">
                <a:solidFill>
                  <a:schemeClr val="tx1"/>
                </a:solidFill>
                <a:latin typeface="Nunito-Sans"/>
              </a:rPr>
              <a:t>dataset </a:t>
            </a:r>
            <a:endParaRPr lang="en-ID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46A93C5-AEB7-4D60-9AEE-10776FE82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7209" y="3135328"/>
            <a:ext cx="1733108" cy="17452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5BD4F48-2699-45A9-8FF5-1720B90C893A}"/>
              </a:ext>
            </a:extLst>
          </p:cNvPr>
          <p:cNvSpPr txBox="1"/>
          <p:nvPr/>
        </p:nvSpPr>
        <p:spPr>
          <a:xfrm>
            <a:off x="3817089" y="2700165"/>
            <a:ext cx="29558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dirty="0">
                <a:solidFill>
                  <a:schemeClr val="tx1"/>
                </a:solidFill>
                <a:latin typeface="Nunito-Sans"/>
              </a:rPr>
              <a:t>Pada </a:t>
            </a:r>
            <a:r>
              <a:rPr lang="en-ID" sz="1200" i="1" dirty="0">
                <a:solidFill>
                  <a:schemeClr val="tx1"/>
                </a:solidFill>
                <a:latin typeface="Nunito-Sans"/>
              </a:rPr>
              <a:t>source,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kita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b="1" i="1" dirty="0">
                <a:solidFill>
                  <a:schemeClr val="tx1"/>
                </a:solidFill>
                <a:latin typeface="Nunito-Sans"/>
              </a:rPr>
              <a:t>upload </a:t>
            </a:r>
            <a:r>
              <a:rPr lang="en-ID" sz="1200" b="1" dirty="0">
                <a:solidFill>
                  <a:schemeClr val="tx1"/>
                </a:solidFill>
                <a:latin typeface="Nunito-Sans"/>
              </a:rPr>
              <a:t>file CSV </a:t>
            </a:r>
          </a:p>
          <a:p>
            <a:r>
              <a:rPr lang="en-ID" sz="1200" dirty="0">
                <a:solidFill>
                  <a:schemeClr val="tx1"/>
                </a:solidFill>
                <a:latin typeface="Nunito-Sans"/>
              </a:rPr>
              <a:t>yang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sudah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diunduh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kemudian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beri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nama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.</a:t>
            </a:r>
            <a:endParaRPr lang="en-ID" sz="12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F0A128D-65B4-46FA-AA95-CD5DE918D6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9316" y="2330555"/>
            <a:ext cx="1676400" cy="11144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422D81F-63BD-4406-9F39-EAEBD31BB37C}"/>
              </a:ext>
            </a:extLst>
          </p:cNvPr>
          <p:cNvSpPr txBox="1"/>
          <p:nvPr/>
        </p:nvSpPr>
        <p:spPr>
          <a:xfrm>
            <a:off x="7099166" y="1465636"/>
            <a:ext cx="19368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200" i="1" dirty="0">
                <a:solidFill>
                  <a:schemeClr val="tx1"/>
                </a:solidFill>
                <a:latin typeface="Nunito-Sans"/>
              </a:rPr>
              <a:t>Upload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semua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file CSV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sehingga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pada </a:t>
            </a:r>
            <a:r>
              <a:rPr lang="en-ID" sz="1200" i="1" dirty="0">
                <a:solidFill>
                  <a:schemeClr val="tx1"/>
                </a:solidFill>
                <a:latin typeface="Nunito-Sans"/>
              </a:rPr>
              <a:t>dataset 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“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kimia_farma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”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terlihat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seperti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ini</a:t>
            </a:r>
            <a:endParaRPr lang="en-ID" sz="12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C13CA30-65A0-4A0F-B84E-58138C062CC1}"/>
              </a:ext>
            </a:extLst>
          </p:cNvPr>
          <p:cNvCxnSpPr/>
          <p:nvPr/>
        </p:nvCxnSpPr>
        <p:spPr>
          <a:xfrm>
            <a:off x="3440126" y="1750090"/>
            <a:ext cx="2496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DCEE6EC-5EE2-447F-AA9B-CCDE08FF9D1E}"/>
              </a:ext>
            </a:extLst>
          </p:cNvPr>
          <p:cNvCxnSpPr>
            <a:cxnSpLocks/>
          </p:cNvCxnSpPr>
          <p:nvPr/>
        </p:nvCxnSpPr>
        <p:spPr>
          <a:xfrm flipH="1">
            <a:off x="3315160" y="2443335"/>
            <a:ext cx="408200" cy="296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5DBDD71-7633-4C00-B06F-C4409A8CE91F}"/>
              </a:ext>
            </a:extLst>
          </p:cNvPr>
          <p:cNvCxnSpPr>
            <a:cxnSpLocks/>
          </p:cNvCxnSpPr>
          <p:nvPr/>
        </p:nvCxnSpPr>
        <p:spPr>
          <a:xfrm>
            <a:off x="3387514" y="3959890"/>
            <a:ext cx="2795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D09B090-7C7A-409D-9FF1-63E460055071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6564420" y="2488455"/>
            <a:ext cx="440757" cy="361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A318B3A4-3976-4D36-9583-951DA5E1F78C}"/>
              </a:ext>
            </a:extLst>
          </p:cNvPr>
          <p:cNvSpPr/>
          <p:nvPr/>
        </p:nvSpPr>
        <p:spPr>
          <a:xfrm>
            <a:off x="640300" y="962207"/>
            <a:ext cx="231845" cy="276999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B822E504-6A7A-4326-B256-D1DF2F8C5AC6}"/>
              </a:ext>
            </a:extLst>
          </p:cNvPr>
          <p:cNvSpPr/>
          <p:nvPr/>
        </p:nvSpPr>
        <p:spPr>
          <a:xfrm>
            <a:off x="3543876" y="812717"/>
            <a:ext cx="231845" cy="276999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FA33F55F-F826-40F9-9805-49E46370ED84}"/>
              </a:ext>
            </a:extLst>
          </p:cNvPr>
          <p:cNvSpPr/>
          <p:nvPr/>
        </p:nvSpPr>
        <p:spPr>
          <a:xfrm>
            <a:off x="625402" y="2486381"/>
            <a:ext cx="231845" cy="276999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D" dirty="0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048D384-1EBC-43C0-AD49-D79D453D5DDB}"/>
              </a:ext>
            </a:extLst>
          </p:cNvPr>
          <p:cNvSpPr/>
          <p:nvPr/>
        </p:nvSpPr>
        <p:spPr>
          <a:xfrm>
            <a:off x="3551176" y="2625736"/>
            <a:ext cx="231845" cy="276999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D" dirty="0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B4E800D-2462-4786-B333-015FEF161E73}"/>
              </a:ext>
            </a:extLst>
          </p:cNvPr>
          <p:cNvSpPr/>
          <p:nvPr/>
        </p:nvSpPr>
        <p:spPr>
          <a:xfrm>
            <a:off x="6875212" y="1320811"/>
            <a:ext cx="231845" cy="276999"/>
          </a:xfrm>
          <a:prstGeom prst="flowChartConnector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D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23ec2985a68_1_4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23ec2985a68_1_4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3ec2985a68_1_4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Tabel Analisa</a:t>
            </a:r>
            <a:endParaRPr sz="2700" b="1" i="0" u="none" strike="noStrike" cap="none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g23ec2985a68_1_42"/>
          <p:cNvSpPr txBox="1"/>
          <p:nvPr/>
        </p:nvSpPr>
        <p:spPr>
          <a:xfrm>
            <a:off x="6504751" y="1178963"/>
            <a:ext cx="2298749" cy="240062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Tabel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di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samping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berisi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data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penjualan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Kimia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Farma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di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berbagai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cabang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di Indonesia. Data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ini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membantu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analisis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performa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penjualan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profitibilitas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efektivitas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diskon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serta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kepuasan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pelanggan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berdasarkan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 wilayah, dan </a:t>
            </a:r>
            <a:r>
              <a:rPr lang="en-ID" sz="1200" dirty="0" err="1">
                <a:solidFill>
                  <a:schemeClr val="tx1"/>
                </a:solidFill>
                <a:latin typeface="Nunito-Sans"/>
              </a:rPr>
              <a:t>produk</a:t>
            </a:r>
            <a:r>
              <a:rPr lang="en-ID" sz="1200" dirty="0">
                <a:solidFill>
                  <a:schemeClr val="tx1"/>
                </a:solidFill>
                <a:latin typeface="Nunito-Sans"/>
              </a:rPr>
              <a:t>.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DB56A-7E09-4AE8-8FC2-82ED3D735F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41"/>
          <a:stretch/>
        </p:blipFill>
        <p:spPr>
          <a:xfrm>
            <a:off x="1509431" y="2551290"/>
            <a:ext cx="4128640" cy="13275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F61EE8-40B4-4751-A031-5171033A87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751" y="1025923"/>
            <a:ext cx="5400000" cy="13275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g23ec2985a68_1_49"/>
          <p:cNvSpPr txBox="1"/>
          <p:nvPr/>
        </p:nvSpPr>
        <p:spPr>
          <a:xfrm>
            <a:off x="851252" y="993338"/>
            <a:ext cx="7866250" cy="45009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defTabSz="914400" eaLnBrk="0" fontAlgn="base" latinLnBrk="0" hangingPunc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  <a:tabLst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a.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Tujuan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Query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3BBF06-3EBA-42DE-BD2D-84911FAD7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8" y="2065911"/>
            <a:ext cx="7268810" cy="737496"/>
          </a:xfrm>
          <a:prstGeom prst="rect">
            <a:avLst/>
          </a:prstGeom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D1967157-0344-4A28-A749-93707015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921872"/>
            <a:ext cx="6122175" cy="607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 defTabSz="914400" eaLnBrk="0" fontAlgn="base" latinLnBrk="0" hangingPunct="0">
              <a:lnSpc>
                <a:spcPct val="115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  <a:tabLst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CREATE OR REPLACE TABLE: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membuat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atau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menggantikan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tabel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.</a:t>
            </a:r>
          </a:p>
          <a:p>
            <a:pPr marL="742950" lvl="1" indent="-285750" algn="just" defTabSz="914400" eaLnBrk="0" fontAlgn="base" latinLnBrk="0" hangingPunc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Char char="•"/>
              <a:tabLst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AS SELECT: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isi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tabel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didasarkan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pada hasil query.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B0010-DA51-41B9-902F-014E506E6B83}"/>
              </a:ext>
            </a:extLst>
          </p:cNvPr>
          <p:cNvSpPr txBox="1"/>
          <p:nvPr/>
        </p:nvSpPr>
        <p:spPr>
          <a:xfrm>
            <a:off x="1023938" y="1310128"/>
            <a:ext cx="7268810" cy="607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4400" eaLnBrk="0" fontAlgn="base" latinLnBrk="0" hangingPunc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  <a:tabLst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Query ini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digunakan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untuk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membuat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tabel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baru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kf_analisis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berisi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gabungan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data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transaksi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produk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, dan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cabang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,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serta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perhitungan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nett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sales dan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nett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profit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g23ec2985a68_1_49"/>
          <p:cNvSpPr txBox="1"/>
          <p:nvPr/>
        </p:nvSpPr>
        <p:spPr>
          <a:xfrm>
            <a:off x="851252" y="993338"/>
            <a:ext cx="7866250" cy="45009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defTabSz="914400" eaLnBrk="0" fontAlgn="base" latinLnBrk="0" hangingPunc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  <a:tabLst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b. 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Kolom-Kolom Dasar yang </a:t>
            </a: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Dipilih</a:t>
            </a:r>
            <a:endParaRPr lang="en-US" altLang="en-US" sz="1500" dirty="0">
              <a:solidFill>
                <a:schemeClr val="tx1"/>
              </a:solidFill>
              <a:latin typeface="Nunito-San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967157-0344-4A28-A749-937070157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8" y="3491163"/>
            <a:ext cx="6122175" cy="87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Tx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ft → alias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untuk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final_transaction</a:t>
            </a:r>
            <a:endParaRPr lang="en-US" altLang="en-US" sz="1500" dirty="0">
              <a:solidFill>
                <a:schemeClr val="tx1"/>
              </a:solidFill>
              <a:latin typeface="Nunito-Sans"/>
            </a:endParaRPr>
          </a:p>
          <a:p>
            <a:pPr marL="742950" lvl="1" indent="-28575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Tx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kc → alias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kantor_cabang</a:t>
            </a:r>
            <a:endParaRPr lang="en-US" altLang="en-US" sz="1500" dirty="0">
              <a:solidFill>
                <a:schemeClr val="tx1"/>
              </a:solidFill>
              <a:latin typeface="Nunito-Sans"/>
            </a:endParaRPr>
          </a:p>
          <a:p>
            <a:pPr marL="742950" lvl="1" indent="-285750"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  <a:buFontTx/>
              <a:buChar char="•"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p → alias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produk</a:t>
            </a:r>
            <a:endParaRPr lang="en-US" altLang="en-US" sz="1500" dirty="0">
              <a:solidFill>
                <a:schemeClr val="tx1"/>
              </a:solidFill>
              <a:latin typeface="Nunito-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B0010-DA51-41B9-902F-014E506E6B83}"/>
              </a:ext>
            </a:extLst>
          </p:cNvPr>
          <p:cNvSpPr txBox="1"/>
          <p:nvPr/>
        </p:nvSpPr>
        <p:spPr>
          <a:xfrm>
            <a:off x="1023938" y="1310128"/>
            <a:ext cx="7268810" cy="342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 defTabSz="914400" eaLnBrk="0" fontAlgn="base" latinLnBrk="0" hangingPunc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  <a:tabLst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Kolom-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kolom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yang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dipilih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untuk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mengisi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table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kf_analisis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46D0B-CEAC-4123-A519-913287E56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938" y="1626435"/>
            <a:ext cx="5715000" cy="1828800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46D3D6C8-C5A0-4CED-9C25-A01C9669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90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23ec2985a68_1_4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3ec2985a68_1_4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3ec2985a68_1_49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BigQuery Syntax</a:t>
            </a:r>
            <a:endParaRPr sz="27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g23ec2985a68_1_49"/>
          <p:cNvSpPr txBox="1"/>
          <p:nvPr/>
        </p:nvSpPr>
        <p:spPr>
          <a:xfrm>
            <a:off x="851252" y="993338"/>
            <a:ext cx="7866250" cy="45009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49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defTabSz="914400" eaLnBrk="0" fontAlgn="base" latinLnBrk="0" hangingPunct="0">
              <a:lnSpc>
                <a:spcPct val="115000"/>
              </a:lnSpc>
              <a:buClr>
                <a:schemeClr val="dk1"/>
              </a:buClr>
              <a:buSzPts val="1100"/>
              <a:buFont typeface="Arial"/>
              <a:buNone/>
              <a:tabLst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c.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Perhitungan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Harga dan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Laba</a:t>
            </a:r>
            <a:endParaRPr lang="en-US" altLang="en-US" sz="1500" dirty="0">
              <a:solidFill>
                <a:schemeClr val="tx1"/>
              </a:solidFill>
              <a:latin typeface="Nunito-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6B0010-DA51-41B9-902F-014E506E6B83}"/>
              </a:ext>
            </a:extLst>
          </p:cNvPr>
          <p:cNvSpPr txBox="1"/>
          <p:nvPr/>
        </p:nvSpPr>
        <p:spPr>
          <a:xfrm>
            <a:off x="1023938" y="1310128"/>
            <a:ext cx="7268810" cy="342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0" fontAlgn="base" hangingPunct="0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ID" sz="1500" dirty="0" err="1">
                <a:solidFill>
                  <a:schemeClr val="tx1"/>
                </a:solidFill>
                <a:latin typeface="Nunito-Sans"/>
              </a:rPr>
              <a:t>Menghitung</a:t>
            </a:r>
            <a:r>
              <a:rPr lang="en-ID" sz="1500" dirty="0">
                <a:solidFill>
                  <a:schemeClr val="tx1"/>
                </a:solidFill>
                <a:latin typeface="Nunito-Sans"/>
              </a:rPr>
              <a:t> Nett Sales dan Nett Profit</a:t>
            </a:r>
            <a:endParaRPr lang="en-US" altLang="en-US" sz="1500" dirty="0">
              <a:solidFill>
                <a:schemeClr val="tx1"/>
              </a:solidFill>
              <a:latin typeface="Nunito-Sans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6D3D6C8-C5A0-4CED-9C25-A01C96694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35675-9F0A-436F-B261-C0D560462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438" y="1593638"/>
            <a:ext cx="4320287" cy="270122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4D74F1B-AF0D-482A-ACFC-0B919DFCC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966" y="1541691"/>
            <a:ext cx="3781534" cy="1138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 algn="just" defTabSz="914400" eaLnBrk="0" fontAlgn="base" latinLnBrk="0" hangingPunct="0">
              <a:lnSpc>
                <a:spcPct val="115000"/>
              </a:lnSpc>
              <a:buClr>
                <a:schemeClr val="dk1"/>
              </a:buClr>
              <a:buSzPts val="1100"/>
              <a:buFontTx/>
              <a:buChar char="•"/>
              <a:tabLst/>
            </a:pP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nett_sales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: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harga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setelah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diskon</a:t>
            </a:r>
            <a:endParaRPr lang="en-US" altLang="en-US" sz="1500" dirty="0">
              <a:solidFill>
                <a:schemeClr val="tx1"/>
              </a:solidFill>
              <a:latin typeface="Nunito-Sans"/>
            </a:endParaRPr>
          </a:p>
          <a:p>
            <a:pPr marL="742950" lvl="1" indent="-285750" algn="just" defTabSz="914400" eaLnBrk="0" fontAlgn="base" latinLnBrk="0" hangingPunct="0">
              <a:lnSpc>
                <a:spcPct val="115000"/>
              </a:lnSpc>
              <a:buClr>
                <a:schemeClr val="dk1"/>
              </a:buClr>
              <a:buSzPts val="1100"/>
              <a:buFontTx/>
              <a:buChar char="•"/>
              <a:tabLst/>
            </a:pP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CASE WHEN: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pengelompokan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harga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 → margin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laba</a:t>
            </a:r>
            <a:endParaRPr lang="en-US" altLang="en-US" sz="1500" dirty="0">
              <a:solidFill>
                <a:schemeClr val="tx1"/>
              </a:solidFill>
              <a:latin typeface="Nunito-Sans"/>
            </a:endParaRPr>
          </a:p>
          <a:p>
            <a:pPr marL="742950" lvl="1" indent="-285750" algn="just" defTabSz="914400" eaLnBrk="0" fontAlgn="base" latinLnBrk="0" hangingPunct="0">
              <a:lnSpc>
                <a:spcPct val="115000"/>
              </a:lnSpc>
              <a:buClr>
                <a:schemeClr val="dk1"/>
              </a:buClr>
              <a:buSzPts val="1100"/>
              <a:buFontTx/>
              <a:buChar char="•"/>
              <a:tabLst/>
            </a:pP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nett_profit</a:t>
            </a:r>
            <a:r>
              <a:rPr lang="en-US" altLang="en-US" sz="1500" dirty="0">
                <a:solidFill>
                  <a:schemeClr val="tx1"/>
                </a:solidFill>
                <a:latin typeface="Nunito-Sans"/>
              </a:rPr>
              <a:t>: hasil akhir profit </a:t>
            </a:r>
            <a:r>
              <a:rPr lang="en-US" altLang="en-US" sz="1500" dirty="0" err="1">
                <a:solidFill>
                  <a:schemeClr val="tx1"/>
                </a:solidFill>
                <a:latin typeface="Nunito-Sans"/>
              </a:rPr>
              <a:t>bersih</a:t>
            </a:r>
            <a:endParaRPr lang="en-US" altLang="en-US" sz="1500" dirty="0">
              <a:solidFill>
                <a:schemeClr val="tx1"/>
              </a:solidFill>
              <a:latin typeface="Nunito-Sans"/>
            </a:endParaRPr>
          </a:p>
        </p:txBody>
      </p:sp>
    </p:spTree>
    <p:extLst>
      <p:ext uri="{BB962C8B-B14F-4D97-AF65-F5344CB8AC3E}">
        <p14:creationId xmlns:p14="http://schemas.microsoft.com/office/powerpoint/2010/main" val="867710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</TotalTime>
  <Words>1481</Words>
  <Application>Microsoft Office PowerPoint</Application>
  <PresentationFormat>On-screen Show (16:9)</PresentationFormat>
  <Paragraphs>129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Rubik Medium</vt:lpstr>
      <vt:lpstr>Rubik</vt:lpstr>
      <vt:lpstr>Rubik SemiBold</vt:lpstr>
      <vt:lpstr>Rubik Light</vt:lpstr>
      <vt:lpstr>Google Sans</vt:lpstr>
      <vt:lpstr>Nunito-Sans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Made Agata Purwananda</cp:lastModifiedBy>
  <cp:revision>10</cp:revision>
  <dcterms:modified xsi:type="dcterms:W3CDTF">2025-08-04T12:18:15Z</dcterms:modified>
</cp:coreProperties>
</file>