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2" autoAdjust="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e803d54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07e803d54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01f4aff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01f4aff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01f4afff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801f4afff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7e803d54a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7e803d54a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e803d54a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07e803d54a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01f4aff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0801f4aff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cc68f4e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dcc68f4e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cb2bc75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dcb2bc75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801f4aff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0801f4aff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801f4afff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0801f4afff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7e803d54a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07e803d54a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7e803d54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07e803d54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01f4aff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01f4aff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7e803d54a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07e803d54a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01f4aff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01f4aff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7e803d54a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07e803d54a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e803d54a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07e803d54a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cc68f4e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cc68f4e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801f4afff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801f4afff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801f4aff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801f4aff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e_(graph_theory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685800" y="14692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>
                <a:latin typeface="Times New Roman"/>
                <a:ea typeface="Times New Roman"/>
                <a:cs typeface="Times New Roman"/>
                <a:sym typeface="Times New Roman"/>
              </a:rPr>
              <a:t>One-to-Many Routing on the Mesh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685800" y="366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l" sz="2100">
                <a:latin typeface="Times New Roman"/>
                <a:ea typeface="Times New Roman"/>
                <a:cs typeface="Times New Roman"/>
                <a:sym typeface="Times New Roman"/>
              </a:rPr>
              <a:t>Kieran T. Herley, Andrea Pietracaprina, Geppino Pucci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Αποτελέσματα (4/4)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57200" y="11764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l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Θεώρημα 3: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 επίτευξη βέλτιστου χρόνου χρησιμοποιώντας buffer σταθερού μεγέθους, είναι πολύ δύσκολη.Υπό αυτόν τον περιορισμό αναπτύχθηκαν οι αλγόριθμοι. </a:t>
            </a:r>
            <a:endParaRPr sz="240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Που βασίστηκαν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0" y="1148675"/>
            <a:ext cx="9009900" cy="36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Οι αλγόριθμοι βασίστηκαν σε διαχωρισμό των μηνυμάτων σε ομάδες c, ώστε τα μηνύματα με προορισμούς μικρές περιοχές του πλέγματος, να είναι ομοιόμορφα διασκορπισμένα.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 τυχαιοποιημένος αλγόριθμος επιτυγχάνεται στην πιθανοτική ρύθμιση με τυχαία αντιστοίχιση μηνυμάτων σε ομάδες.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 ντετερμινιστικός βασίστηκε στη χρήση ενός πολύπλοκου σχήματος, που βασίζεται σε μια επαναλαμβανόμενη ανάθεση αντιγράφων μηνυμάτων σε ομάδες.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Τυχαιοποιημένος Αλγόριθμος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Σκοπός είναι να δρομολογηθεί ενα αυθαίρετο σετ μηνυμάτων.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 βασική ιδέα είναι να χωρίζονται τα πακέτα σε ομάδες ώστε να εξασφαλιστεί πως θα παραδοθούν ομοιόμορφα σε αυτές.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Γύρω από τα κελιά κυκλώνουμε τις </a:t>
            </a:r>
            <a:r>
              <a:rPr lang="el" sz="250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ομάδες αυτές δημιουργ</a:t>
            </a: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ώντας</a:t>
            </a:r>
            <a:r>
              <a:rPr lang="el" sz="250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χαμιλτονιανούς κύκλους </a:t>
            </a: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μέσα στους οποίους θα επιχειρήσουν να παραδώσουν τα πακέτα όταν αυτά φτάσουν στο σωστό κελί.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l" sz="250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Ανάλυση του αλγορίθμου (</a:t>
            </a: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1/2</a:t>
            </a: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Ο αλγόριθμος οργανώνεται σε φάσεις.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Αρχικά, χωρίζουμε τα πακέτα σε ομάδες και αναθέτουμε σε κάθε πακέτο μία ομάδα.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l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Για κάθε ομάδα εξάγουμε σετ πακέτων και έπειτα τα διανέμουμε έτσι ώστε να δημιουργηθούν ομάδες με τέτοιο τρόπο ώστε κάθε μία να ειναι η ένωση το πολύ δύο σετ.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Έπειτα, στέλνουμε τα όλα τα πακέτα σε κελιά με το πολύ δύο ανά κόμβο κελιού. </a:t>
            </a:r>
            <a:endParaRPr sz="2800" b="0" i="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Ανάλυση του αλγορίθμου (</a:t>
            </a:r>
            <a:r>
              <a:rPr lang="el" dirty="0">
                <a:latin typeface="Times New Roman"/>
                <a:ea typeface="Times New Roman"/>
                <a:cs typeface="Times New Roman"/>
                <a:sym typeface="Times New Roman"/>
              </a:rPr>
              <a:t>2/2</a:t>
            </a:r>
            <a:r>
              <a:rPr lang="el" sz="400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Google Shape;177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39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30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600"/>
                  <a:buFont typeface="Times New Roman"/>
                  <a:buChar char="•"/>
                </a:pPr>
                <a:r>
                  <a:rPr lang="el-GR" sz="26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Επαναλαμβάνουμε τα βήματα για κάθε κελί.</a:t>
                </a:r>
              </a:p>
              <a:p>
                <a:pPr marL="457200" lvl="0" indent="-3937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600"/>
                  <a:buFont typeface="Times New Roman"/>
                  <a:buChar char="-"/>
                </a:pPr>
                <a:r>
                  <a:rPr lang="el-GR" sz="26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Για κάθε πακέτο στο κελί επιλέγουμε πακέτα με προορισμούς μέσα σε αυτό και τα αφήνουμε να επισκεφτούν όλους τους προορισμούς.</a:t>
                </a:r>
              </a:p>
              <a:p>
                <a:pPr marL="457200" lvl="0" indent="-3937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600"/>
                  <a:buFont typeface="Times New Roman"/>
                  <a:buChar char="-"/>
                </a:pPr>
                <a:r>
                  <a:rPr lang="el-GR" sz="26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Τέλος, μεταφέρουμε κάθε πακέτο στην αντίστοιχη θέση στο επόμενο κελί.</a:t>
                </a:r>
              </a:p>
              <a:p>
                <a:pPr lvl="0" indent="-39370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2600"/>
                  <a:buFont typeface="Times New Roman"/>
                  <a:buChar char="•"/>
                </a:pPr>
                <a:r>
                  <a:rPr lang="el-GR" sz="25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Δρομολογείται με βέλτιστο χρόνο </a:t>
                </a:r>
                <a14:m>
                  <m:oMath xmlns:m="http://schemas.openxmlformats.org/officeDocument/2006/math">
                    <m:r>
                      <a:rPr lang="el-GR" sz="25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𝑂</m:t>
                    </m:r>
                    <m:d>
                      <m:dPr>
                        <m:ctrlPr>
                          <a:rPr lang="en-US" sz="2500" i="1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500" i="1">
                                <a:solidFill>
                                  <a:schemeClr val="dk1"/>
                                </a:solidFill>
                                <a:highlight>
                                  <a:schemeClr val="lt1"/>
                                </a:highlight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i="1">
                                <a:solidFill>
                                  <a:schemeClr val="dk1"/>
                                </a:solidFill>
                                <a:highlight>
                                  <a:schemeClr val="lt1"/>
                                </a:highlight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𝑐𝑛</m:t>
                            </m:r>
                          </m:e>
                        </m:rad>
                      </m:e>
                    </m:d>
                    <m:r>
                      <a:rPr lang="en-US" sz="25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.</m:t>
                    </m:r>
                  </m:oMath>
                </a14:m>
                <a:r>
                  <a:rPr lang="el-GR" sz="25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 sz="26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77" name="Google Shape;177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394500"/>
              </a:xfrm>
              <a:prstGeom prst="rect">
                <a:avLst/>
              </a:prstGeom>
              <a:blipFill>
                <a:blip r:embed="rId3"/>
                <a:stretch>
                  <a:fillRect l="-1037" t="-2693" r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Ντετερμινιστικός Αλγόριθμος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Παρόμοια διαδικασία με του τυχαιοποιημένου, χωρίζουμε τα πακέτα σε ομάδες και οργανώνεται σε φάσεις 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Υλοποιείται με χρήση γράφων και δεν βασίζεται στην τύχη για τη ομοιόμορφη παράδοση των πακέτων.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Βασίζεται στην επαναλαμβανόμενη ανάθεση αντιγράφων των πακέτων σε ομάδες που ρυθμίζονται από τους γράφους.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Κάθε επεξεργαστής αποθηκεύει μια μετάθεση που αντιπροσωπεύει έναν διευρυντή.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Ανάλυση του αλγορίθμου (1/</a:t>
            </a: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Όπως και στον τυχαιοποιημένο, χωρίζουμε το πλέγμα σε κελιά αριθμημένα έτσι ώστε να δημιουργούν χαμιλτονιανό κύκλο.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l" sz="2500">
                <a:latin typeface="Times New Roman"/>
                <a:ea typeface="Times New Roman"/>
                <a:cs typeface="Times New Roman"/>
                <a:sym typeface="Times New Roman"/>
              </a:rPr>
              <a:t>Δημιουργούμε c ομάδες από πακέτα, έπειτα δημιουργούμε </a:t>
            </a:r>
            <a:r>
              <a:rPr lang="el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αντίγραφα κάθε πακέτου και αναθέτουμε τα αντίγραφα σε r απο τις c ομάδες όπως υπαγορεύεται από τον διευρυντή.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l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Στέλνουμε όλα τα αντίγραφα της ομαδα G στο κελι C, ομοιόμορφα κατανεμημένο στους κόμβους του κελιού.</a:t>
            </a:r>
            <a:endParaRPr sz="2500" i="0" u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Ανάλυση του αλγορίθμου (2/</a:t>
            </a: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Έπειτα, για κάθε κελί επαναλαμβάνονται τα ακόλουθα βήματα c φορές.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Για κάθε μπλοκ στο κελί, διαλέγουμε μέχρι abr πακέτα με προορισμούς εντός του μπλοκ.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Χωρίζουμε τα πακέτα για κάθε μπλοκ σε παρτίδες μεγέθους το πολύ b η κάθε μία και τα στέλνουμε στην k-οστή παρτίδα ώστε να επισκεφτεί όλους τους κόμβους.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Μετακινούμε κάθε πακέτο στην αντίστοιχη θέση στο επόμενο κελί.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Ανάλυση του αλγορίθμου (</a:t>
            </a: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Google Shape;209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39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Char char="•"/>
                </a:pPr>
                <a:r>
                  <a:rPr lang="el-GR" sz="13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Προσθέτουμε τα r αντίγραφα κάθε πακέτου σε ένα μόνο πακέτο, που περιέχει μόνο τους προορισμούς που δεν έχουν επισκεφθεί ακόμα.</a:t>
                </a:r>
              </a:p>
              <a:p>
                <a:pPr marL="45720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Char char="•"/>
                </a:pP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Οι μεταγενέστερες φάσεις αποτελούνται από επαναλήψεις των παραπάνω βημάτων*.</a:t>
                </a:r>
              </a:p>
              <a:p>
                <a:pPr marL="45720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Char char="•"/>
                </a:pP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Η πρώτη φάση απαιτεί χρόνο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𝑙𝑜𝑔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𝑐𝑛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, </m:t>
                    </m:r>
                  </m:oMath>
                </a14:m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l-GR" sz="24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και ολόκληρο το σετ μηνυμάτων δρομολογείται σε χρόνο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𝑙𝑜𝑔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𝑐𝑛</m:t>
                        </m:r>
                      </m:e>
                    </m:rad>
                    <m:r>
                      <a:rPr lang="en-US" sz="24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r>
                  <a:rPr lang="el-GR" sz="24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sz="2400" dirty="0">
                  <a:solidFill>
                    <a:schemeClr val="dk1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09" name="Google Shape;20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394500"/>
              </a:xfrm>
              <a:prstGeom prst="rect">
                <a:avLst/>
              </a:prstGeom>
              <a:blipFill>
                <a:blip r:embed="rId3"/>
                <a:stretch>
                  <a:fillRect l="-74" t="-718" r="-1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Συμπεράσματα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Google Shape;217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3944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873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2500"/>
                  <a:buChar char="•"/>
                </a:pPr>
                <a:r>
                  <a:rPr lang="el-GR" sz="25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Για τον τυχαιοποιημένο αλγόριθμο, ένα αυθαίρετο σετ μηνυμάτων otm(n,n,d,c) με d ≤ c μπορεί να δρομολογηθεί με βέλτιστο χρόνο </a:t>
                </a:r>
                <a14:m>
                  <m:oMath xmlns:m="http://schemas.openxmlformats.org/officeDocument/2006/math">
                    <m:r>
                      <a:rPr lang="el-GR" sz="25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𝑂</m:t>
                    </m:r>
                    <m:r>
                      <a:rPr lang="en-US" sz="25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5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radPr>
                      <m:deg/>
                      <m:e>
                        <m:r>
                          <a:rPr lang="en-US" sz="2500" b="0" i="1" smtClean="0">
                            <a:solidFill>
                              <a:schemeClr val="dk1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𝑐𝑛</m:t>
                        </m:r>
                      </m:e>
                    </m:rad>
                    <m:r>
                      <a:rPr lang="en-US" sz="2500" b="0" i="1" smtClean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r>
                  <a:rPr lang="el-GR" sz="25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 με υψηλή πιθανότητα, με χωρητικότητα buffer O(1) ανά κόμβο.</a:t>
                </a:r>
              </a:p>
              <a:p>
                <a:pPr marL="342900" lvl="0" indent="-3873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Times New Roman"/>
                  <a:buChar char="•"/>
                </a:pPr>
                <a:r>
                  <a:rPr lang="el-GR" sz="25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Ενώ για τον ντετερμινιστικό, ένα αυθαίρετο σετ μηνυμάτων otm(n,n,d,c) με d ≤ c μπορεί να δρομολογηθεί σε χρόνο  </a:t>
                </a:r>
              </a:p>
              <a:p>
                <a:pPr marL="3429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𝑂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5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sz="25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𝑐𝑛</m:t>
                            </m:r>
                          </m:e>
                        </m:rad>
                      </m:e>
                    </m:d>
                    <m:r>
                      <a:rPr lang="en-US" sz="2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l-GR" sz="2500" dirty="0">
                    <a:solidFill>
                      <a:schemeClr val="dk1"/>
                    </a:solidFill>
                    <a:highlight>
                      <a:schemeClr val="lt1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με σταθερή χωρητικότητα ανα κόμβο.</a:t>
                </a:r>
                <a:endParaRPr lang="el-GR" sz="2500" dirty="0"/>
              </a:p>
              <a:p>
                <a:pPr marL="342900" lvl="0" indent="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None/>
                </a:pPr>
                <a:endParaRPr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7" name="Google Shape;217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394472"/>
              </a:xfrm>
              <a:prstGeom prst="rect">
                <a:avLst/>
              </a:prstGeom>
              <a:blipFill>
                <a:blip r:embed="rId3"/>
                <a:stretch>
                  <a:fillRect l="-1111" t="-898" r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35100" y="2536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l" sz="3600">
                <a:latin typeface="Times New Roman"/>
                <a:ea typeface="Times New Roman"/>
                <a:cs typeface="Times New Roman"/>
                <a:sym typeface="Times New Roman"/>
              </a:rPr>
              <a:t>Μέλη της ομάδας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48500" y="12002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l" sz="3000">
                <a:latin typeface="Times New Roman"/>
                <a:ea typeface="Times New Roman"/>
                <a:cs typeface="Times New Roman"/>
                <a:sym typeface="Times New Roman"/>
              </a:rPr>
              <a:t>Σκύρλα Αγάθη</a:t>
            </a:r>
            <a:r>
              <a:rPr lang="el" sz="300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ΑΜ:1064888, </a:t>
            </a:r>
            <a:r>
              <a:rPr lang="el" sz="3000">
                <a:latin typeface="Times New Roman"/>
                <a:ea typeface="Times New Roman"/>
                <a:cs typeface="Times New Roman"/>
                <a:sym typeface="Times New Roman"/>
              </a:rPr>
              <a:t>Έτος:6’</a:t>
            </a:r>
            <a:endParaRPr sz="300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l" sz="3000">
                <a:latin typeface="Times New Roman"/>
                <a:ea typeface="Times New Roman"/>
                <a:cs typeface="Times New Roman"/>
                <a:sym typeface="Times New Roman"/>
              </a:rPr>
              <a:t>Τυροβολά Αθανασία, ΑΜ:1064887, </a:t>
            </a:r>
            <a:r>
              <a:rPr lang="el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Έτος:6’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l" dirty="0">
                <a:latin typeface="Times New Roman"/>
                <a:ea typeface="Times New Roman"/>
                <a:cs typeface="Times New Roman"/>
                <a:sym typeface="Times New Roman"/>
              </a:rPr>
              <a:t>Σας ευχαριστούμε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πρόβλημα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20900" y="1289425"/>
            <a:ext cx="8902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l" sz="2200">
                <a:latin typeface="Times New Roman"/>
                <a:ea typeface="Times New Roman"/>
                <a:cs typeface="Times New Roman"/>
                <a:sym typeface="Times New Roman"/>
              </a:rPr>
              <a:t>Η εργασία πραγματεύεται το πρόβλημα του multicast (πολυεκπομπής)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l" sz="2200">
                <a:latin typeface="Times New Roman"/>
                <a:ea typeface="Times New Roman"/>
                <a:cs typeface="Times New Roman"/>
                <a:sym typeface="Times New Roman"/>
              </a:rPr>
              <a:t>Έχει λυθεί το πρόβλημα για ένα μόνο μήνυμα, από ορισμένες μελέτες που ανέπτυξαν τις κατάλληλες στρατηγικές.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l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lang="el" sz="2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 περισσότερα από τα γνωστά αποτελέσματα ασχολούνται με προβλήματα που αφορούν μηνύματα από σημείο-σε-σημείο, που πρέπει να δρομολογούνται ανεξάρτητα.</a:t>
            </a:r>
            <a:endParaRPr sz="2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Το ζητούμενο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57200" y="11764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200">
                <a:latin typeface="Times New Roman"/>
                <a:ea typeface="Times New Roman"/>
                <a:cs typeface="Times New Roman"/>
                <a:sym typeface="Times New Roman"/>
              </a:rPr>
              <a:t>Ζητούμενο είναι η δρομολόγηση πολλών πολυ-εκπεμπόμενων μηνυμάτων με χρήση της δρομολόγησης ένα-προς-πολλά.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200" b="1">
                <a:latin typeface="Times New Roman"/>
                <a:ea typeface="Times New Roman"/>
                <a:cs typeface="Times New Roman"/>
                <a:sym typeface="Times New Roman"/>
              </a:rPr>
              <a:t>Πώς ; 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Με την ανάπτυξη άνω και κάτω ορίων, για το χρόνο που απαιτείται για τη δρομολόγηση ενός αυθαίρετου μηνύματος δρομολόγησης ένα-προς-πολλά σε ένα τετράγωνο πλέγμα.</a:t>
            </a:r>
            <a:endParaRPr sz="2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 sz="400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Σημασία του προβλήματος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Το πρόβλημα αυτό παρέχει: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83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Δημιουργία ενός αποτελεσματικού καινοτόμου μέσου πολυεκπομπής.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683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Μία ισχυρή υποστήριξη στην υλοποίηση παράλληλων εφαρμογών (π.χ υπολογισμοί μητρώων, απαλοιφή Gauss, αποσύνθεση LU).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Ορισμοί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218775" y="986475"/>
            <a:ext cx="8760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l" sz="2200">
                <a:latin typeface="Times New Roman"/>
                <a:ea typeface="Times New Roman"/>
                <a:cs typeface="Times New Roman"/>
                <a:sym typeface="Times New Roman"/>
              </a:rPr>
              <a:t>Multicast (Πολυεκπομπή):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Η πολυεκπομπή αφορά την παράδοση του ίδιου μηνύματος από έναν κόμβο πηγής σε έναν αυθαίρετο αριθμό κόμβων προορισμού.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One-to-many Routing (Δρομολόγηση ένα-προς-πολλά):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Δρομολόγηση ενός σετ μηνυμάτων από μία πηγή σε πολλούς προορισμούς.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l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Hamiltonian cycle (Χαμιλτονιανός Κύκλος):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Είναι ένας </a:t>
            </a:r>
            <a:r>
              <a:rPr lang="el" sz="2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κύκλος</a:t>
            </a:r>
            <a:r>
              <a:rPr lang="el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που επισκέπτεται κάθε κορυφή ακριβώς μία φορά.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Αποτελέσματα (1/4)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Google Shape;125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7200" y="839450"/>
                <a:ext cx="8771700" cy="41616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endParaRPr lang="el-GR"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Εάν προσεγγιστεί το πρόβλημα ως απλή αναπαραγωγή κάθε μηνύματος στον κατάλληλο αριθμό μηνυμάτων από σημείο-σε-σημείο, δεν αποφέρει βέλτιστη απόδοση. Έτσι :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l-GR"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l-GR" sz="24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Θεώρημα 1: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Ένα αυθαίρετο σύνολο μηνυμάτων otm(n,m,d,c), με οποιοδήποτε σύνολο παραμέτρων n,m,d,c με m ≤ n, 1 ≤ d ≤ n and 1 ≤ c ≤ m,</a:t>
                </a:r>
                <a:r>
                  <a:rPr lang="el-GR" sz="22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απαιτεί χρόνο τουλάχιστον: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l-GR" sz="24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Ω</m:t>
                    </m:r>
                    <m:r>
                      <a:rPr lang="el-GR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l-GR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𝑐𝑚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e>
                    </m:rad>
                    <m:r>
                      <a:rPr lang="el-GR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endParaRPr sz="2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25" name="Google Shape;125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200" y="839450"/>
                <a:ext cx="8771700" cy="4161600"/>
              </a:xfrm>
              <a:prstGeom prst="rect">
                <a:avLst/>
              </a:prstGeom>
              <a:blipFill>
                <a:blip r:embed="rId3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Αποτελέσματα (2/4)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457200" y="1289425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παραπάνω θεώρημα αποτελεί συνδυασμό των εκτιμήσεων απλής διαμέτρου και εύρους ζώνης.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όριο είναι ανεξάρτητο από την παράμετρο 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κάτω όριο παρουσιάζει εξάρτηση από το 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57200" y="129653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Αποτελέσματα (3/4)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06100" y="1070075"/>
            <a:ext cx="8684400" cy="35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l" sz="2400" b="1">
                <a:latin typeface="Times New Roman"/>
                <a:ea typeface="Times New Roman"/>
                <a:cs typeface="Times New Roman"/>
                <a:sym typeface="Times New Roman"/>
              </a:rPr>
              <a:t>Θεώρημα 2: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l" sz="2200">
                <a:latin typeface="Times New Roman"/>
                <a:ea typeface="Times New Roman"/>
                <a:cs typeface="Times New Roman"/>
                <a:sym typeface="Times New Roman"/>
              </a:rPr>
              <a:t>Μία κατάλληλη στρατηγική δρομολόγησης με την οποία μπορούν να αποθηκευτούν έως και O(c) μηνύματα σε έναν κόμβο, έχει </a:t>
            </a: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βέλτιστη απόδοση στη χειρότερη περίπτωση.</a:t>
            </a:r>
            <a:r>
              <a:rPr lang="el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</a:t>
            </a:r>
            <a:r>
              <a:rPr lang="el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Για μεγάλες τιμές c, αυτός ο αλγόριθμος δεν είναι πρακτικός, καθώς απαιτεί μεγάλα buffer μεγέθους O(c).</a:t>
            </a:r>
            <a:r>
              <a:rPr lang="el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6339525" y="4683794"/>
            <a:ext cx="2133600" cy="35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l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1058</Words>
  <Application>Microsoft Office PowerPoint</Application>
  <PresentationFormat>Προβολή στην οθόνη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3</vt:i4>
      </vt:variant>
      <vt:variant>
        <vt:lpstr>Τίτλοι διαφανειών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Times New Roman</vt:lpstr>
      <vt:lpstr>Simple Light</vt:lpstr>
      <vt:lpstr>1_Default Design</vt:lpstr>
      <vt:lpstr>2_Default Design</vt:lpstr>
      <vt:lpstr>One-to-Many Routing on the Mesh</vt:lpstr>
      <vt:lpstr>Μέλη της ομάδας</vt:lpstr>
      <vt:lpstr>Το πρόβλημα</vt:lpstr>
      <vt:lpstr>Το ζητούμενο</vt:lpstr>
      <vt:lpstr>Σημασία του προβλήματος</vt:lpstr>
      <vt:lpstr>Ορισμοί</vt:lpstr>
      <vt:lpstr>Αποτελέσματα (1/4)</vt:lpstr>
      <vt:lpstr>Αποτελέσματα (2/4)</vt:lpstr>
      <vt:lpstr>Αποτελέσματα (3/4)</vt:lpstr>
      <vt:lpstr>Αποτελέσματα (4/4)</vt:lpstr>
      <vt:lpstr>Που βασίστηκαν</vt:lpstr>
      <vt:lpstr>Τυχαιοποιημένος Αλγόριθμος</vt:lpstr>
      <vt:lpstr>Ανάλυση του αλγορίθμου (1/2)</vt:lpstr>
      <vt:lpstr>Ανάλυση του αλγορίθμου (2/2)</vt:lpstr>
      <vt:lpstr>Ντετερμινιστικός Αλγόριθμος</vt:lpstr>
      <vt:lpstr>Ανάλυση του αλγορίθμου (1/3)</vt:lpstr>
      <vt:lpstr>Ανάλυση του αλγορίθμου (2/3)</vt:lpstr>
      <vt:lpstr>Ανάλυση του αλγορίθμου (3/3)</vt:lpstr>
      <vt:lpstr>Συμπεράσματα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One-to-Many Routing on the Mesh</dc:title>
  <cp:lastModifiedBy>ΣΚΥΡΛΑ ΑΓΑΘΗ</cp:lastModifiedBy>
  <cp:revision>6</cp:revision>
  <dcterms:modified xsi:type="dcterms:W3CDTF">2023-02-13T17:36:42Z</dcterms:modified>
</cp:coreProperties>
</file>