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57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64A2E3-36CE-4CD7-B573-2C076E2FC2E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E86D0CD-C3E3-4FB0-AC91-CB312577442A}">
      <dgm:prSet/>
      <dgm:spPr/>
      <dgm:t>
        <a:bodyPr/>
        <a:lstStyle/>
        <a:p>
          <a:r>
            <a:rPr lang="el-GR" dirty="0"/>
            <a:t>Οι συγγραφείς του άρθρου </a:t>
          </a:r>
          <a:r>
            <a:rPr lang="en-US" dirty="0"/>
            <a:t>Neha </a:t>
          </a:r>
          <a:r>
            <a:rPr lang="en-US" dirty="0" err="1"/>
            <a:t>Mundada</a:t>
          </a:r>
          <a:r>
            <a:rPr lang="en-US" dirty="0"/>
            <a:t> </a:t>
          </a:r>
          <a:r>
            <a:rPr lang="el-GR" dirty="0"/>
            <a:t>και </a:t>
          </a:r>
          <a:r>
            <a:rPr lang="en-US" dirty="0"/>
            <a:t>Vinit </a:t>
          </a:r>
          <a:r>
            <a:rPr lang="en-US" dirty="0" err="1"/>
            <a:t>Parakh</a:t>
          </a:r>
          <a:r>
            <a:rPr lang="en-US" dirty="0"/>
            <a:t> </a:t>
          </a:r>
          <a:r>
            <a:rPr lang="el-GR" dirty="0"/>
            <a:t>πραγματοποίησαν ένα πείραμα για να αποδείξουν αν ισχύει το Παράδοξο της Χαράς.</a:t>
          </a:r>
          <a:endParaRPr lang="en-US" dirty="0"/>
        </a:p>
      </dgm:t>
    </dgm:pt>
    <dgm:pt modelId="{CFFBC47E-FA12-4BAC-BF07-D547FC44A41D}" type="parTrans" cxnId="{746CDEEA-44D9-4C4C-8241-0A2358F687EB}">
      <dgm:prSet/>
      <dgm:spPr/>
      <dgm:t>
        <a:bodyPr/>
        <a:lstStyle/>
        <a:p>
          <a:endParaRPr lang="en-US"/>
        </a:p>
      </dgm:t>
    </dgm:pt>
    <dgm:pt modelId="{73CE296E-CAE8-49C1-AF1C-73F669C20455}" type="sibTrans" cxnId="{746CDEEA-44D9-4C4C-8241-0A2358F687EB}">
      <dgm:prSet/>
      <dgm:spPr/>
      <dgm:t>
        <a:bodyPr/>
        <a:lstStyle/>
        <a:p>
          <a:endParaRPr lang="en-US"/>
        </a:p>
      </dgm:t>
    </dgm:pt>
    <dgm:pt modelId="{1451E406-0A8D-4507-B086-6C4CAAB40C85}">
      <dgm:prSet/>
      <dgm:spPr/>
      <dgm:t>
        <a:bodyPr/>
        <a:lstStyle/>
        <a:p>
          <a:r>
            <a:rPr lang="el-GR" dirty="0"/>
            <a:t>Με την παρούσα έρευνα θα αποδειχθεί αν τα </a:t>
          </a:r>
          <a:r>
            <a:rPr lang="en-US" dirty="0"/>
            <a:t>social media, </a:t>
          </a:r>
          <a:r>
            <a:rPr lang="el-GR" dirty="0"/>
            <a:t>μας επηρεάζουν συναισθηματικά.</a:t>
          </a:r>
          <a:endParaRPr lang="en-US" dirty="0"/>
        </a:p>
      </dgm:t>
    </dgm:pt>
    <dgm:pt modelId="{1D5F1401-BD06-461C-8BF1-4441F35E45B0}" type="parTrans" cxnId="{4DE64139-F378-4A50-B6CF-0A9E8CA2F05F}">
      <dgm:prSet/>
      <dgm:spPr/>
      <dgm:t>
        <a:bodyPr/>
        <a:lstStyle/>
        <a:p>
          <a:endParaRPr lang="en-US"/>
        </a:p>
      </dgm:t>
    </dgm:pt>
    <dgm:pt modelId="{329F37A6-ACA7-437D-A423-6BC7334E6171}" type="sibTrans" cxnId="{4DE64139-F378-4A50-B6CF-0A9E8CA2F05F}">
      <dgm:prSet/>
      <dgm:spPr/>
      <dgm:t>
        <a:bodyPr/>
        <a:lstStyle/>
        <a:p>
          <a:endParaRPr lang="en-US"/>
        </a:p>
      </dgm:t>
    </dgm:pt>
    <dgm:pt modelId="{D0BE74FB-E824-491E-A967-83A4EF698A24}" type="pres">
      <dgm:prSet presAssocID="{8964A2E3-36CE-4CD7-B573-2C076E2FC2EE}" presName="linear" presStyleCnt="0">
        <dgm:presLayoutVars>
          <dgm:animLvl val="lvl"/>
          <dgm:resizeHandles val="exact"/>
        </dgm:presLayoutVars>
      </dgm:prSet>
      <dgm:spPr/>
    </dgm:pt>
    <dgm:pt modelId="{271B5D80-9F6D-4F47-88F4-ED4B163DC577}" type="pres">
      <dgm:prSet presAssocID="{CE86D0CD-C3E3-4FB0-AC91-CB312577442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7162908-0622-4100-945E-303B45D6BF9E}" type="pres">
      <dgm:prSet presAssocID="{73CE296E-CAE8-49C1-AF1C-73F669C20455}" presName="spacer" presStyleCnt="0"/>
      <dgm:spPr/>
    </dgm:pt>
    <dgm:pt modelId="{BDD3F61C-8F90-47EF-B1C6-D7F69C6DDC83}" type="pres">
      <dgm:prSet presAssocID="{1451E406-0A8D-4507-B086-6C4CAAB40C8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DE64139-F378-4A50-B6CF-0A9E8CA2F05F}" srcId="{8964A2E3-36CE-4CD7-B573-2C076E2FC2EE}" destId="{1451E406-0A8D-4507-B086-6C4CAAB40C85}" srcOrd="1" destOrd="0" parTransId="{1D5F1401-BD06-461C-8BF1-4441F35E45B0}" sibTransId="{329F37A6-ACA7-437D-A423-6BC7334E6171}"/>
    <dgm:cxn modelId="{0479BA5D-D529-497F-B48F-7413025AA576}" type="presOf" srcId="{CE86D0CD-C3E3-4FB0-AC91-CB312577442A}" destId="{271B5D80-9F6D-4F47-88F4-ED4B163DC577}" srcOrd="0" destOrd="0" presId="urn:microsoft.com/office/officeart/2005/8/layout/vList2"/>
    <dgm:cxn modelId="{6D85CE69-F48D-4DA5-849F-447B89C7AF2B}" type="presOf" srcId="{8964A2E3-36CE-4CD7-B573-2C076E2FC2EE}" destId="{D0BE74FB-E824-491E-A967-83A4EF698A24}" srcOrd="0" destOrd="0" presId="urn:microsoft.com/office/officeart/2005/8/layout/vList2"/>
    <dgm:cxn modelId="{110CB16B-470F-4A22-A88E-01F0C1FA4FA9}" type="presOf" srcId="{1451E406-0A8D-4507-B086-6C4CAAB40C85}" destId="{BDD3F61C-8F90-47EF-B1C6-D7F69C6DDC83}" srcOrd="0" destOrd="0" presId="urn:microsoft.com/office/officeart/2005/8/layout/vList2"/>
    <dgm:cxn modelId="{746CDEEA-44D9-4C4C-8241-0A2358F687EB}" srcId="{8964A2E3-36CE-4CD7-B573-2C076E2FC2EE}" destId="{CE86D0CD-C3E3-4FB0-AC91-CB312577442A}" srcOrd="0" destOrd="0" parTransId="{CFFBC47E-FA12-4BAC-BF07-D547FC44A41D}" sibTransId="{73CE296E-CAE8-49C1-AF1C-73F669C20455}"/>
    <dgm:cxn modelId="{AD256608-342A-4126-BBA1-F2D9B28204B3}" type="presParOf" srcId="{D0BE74FB-E824-491E-A967-83A4EF698A24}" destId="{271B5D80-9F6D-4F47-88F4-ED4B163DC577}" srcOrd="0" destOrd="0" presId="urn:microsoft.com/office/officeart/2005/8/layout/vList2"/>
    <dgm:cxn modelId="{285387A5-09B4-492F-86A5-46E301EC29E8}" type="presParOf" srcId="{D0BE74FB-E824-491E-A967-83A4EF698A24}" destId="{97162908-0622-4100-945E-303B45D6BF9E}" srcOrd="1" destOrd="0" presId="urn:microsoft.com/office/officeart/2005/8/layout/vList2"/>
    <dgm:cxn modelId="{CD880879-399E-418F-9953-89A5414509A8}" type="presParOf" srcId="{D0BE74FB-E824-491E-A967-83A4EF698A24}" destId="{BDD3F61C-8F90-47EF-B1C6-D7F69C6DDC8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1B5D80-9F6D-4F47-88F4-ED4B163DC577}">
      <dsp:nvSpPr>
        <dsp:cNvPr id="0" name=""/>
        <dsp:cNvSpPr/>
      </dsp:nvSpPr>
      <dsp:spPr>
        <a:xfrm>
          <a:off x="0" y="5070"/>
          <a:ext cx="6628804" cy="2442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900" kern="1200" dirty="0"/>
            <a:t>Οι συγγραφείς του άρθρου </a:t>
          </a:r>
          <a:r>
            <a:rPr lang="en-US" sz="2900" kern="1200" dirty="0"/>
            <a:t>Neha </a:t>
          </a:r>
          <a:r>
            <a:rPr lang="en-US" sz="2900" kern="1200" dirty="0" err="1"/>
            <a:t>Mundada</a:t>
          </a:r>
          <a:r>
            <a:rPr lang="en-US" sz="2900" kern="1200" dirty="0"/>
            <a:t> </a:t>
          </a:r>
          <a:r>
            <a:rPr lang="el-GR" sz="2900" kern="1200" dirty="0"/>
            <a:t>και </a:t>
          </a:r>
          <a:r>
            <a:rPr lang="en-US" sz="2900" kern="1200" dirty="0"/>
            <a:t>Vinit </a:t>
          </a:r>
          <a:r>
            <a:rPr lang="en-US" sz="2900" kern="1200" dirty="0" err="1"/>
            <a:t>Parakh</a:t>
          </a:r>
          <a:r>
            <a:rPr lang="en-US" sz="2900" kern="1200" dirty="0"/>
            <a:t> </a:t>
          </a:r>
          <a:r>
            <a:rPr lang="el-GR" sz="2900" kern="1200" dirty="0"/>
            <a:t>πραγματοποίησαν ένα πείραμα για να αποδείξουν αν ισχύει το Παράδοξο της Χαράς.</a:t>
          </a:r>
          <a:endParaRPr lang="en-US" sz="2900" kern="1200" dirty="0"/>
        </a:p>
      </dsp:txBody>
      <dsp:txXfrm>
        <a:off x="119255" y="124325"/>
        <a:ext cx="6390294" cy="2204450"/>
      </dsp:txXfrm>
    </dsp:sp>
    <dsp:sp modelId="{BDD3F61C-8F90-47EF-B1C6-D7F69C6DDC83}">
      <dsp:nvSpPr>
        <dsp:cNvPr id="0" name=""/>
        <dsp:cNvSpPr/>
      </dsp:nvSpPr>
      <dsp:spPr>
        <a:xfrm>
          <a:off x="0" y="2531550"/>
          <a:ext cx="6628804" cy="244296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900" kern="1200" dirty="0"/>
            <a:t>Με την παρούσα έρευνα θα αποδειχθεί αν τα </a:t>
          </a:r>
          <a:r>
            <a:rPr lang="en-US" sz="2900" kern="1200" dirty="0"/>
            <a:t>social media, </a:t>
          </a:r>
          <a:r>
            <a:rPr lang="el-GR" sz="2900" kern="1200" dirty="0"/>
            <a:t>μας επηρεάζουν συναισθηματικά.</a:t>
          </a:r>
          <a:endParaRPr lang="en-US" sz="2900" kern="1200" dirty="0"/>
        </a:p>
      </dsp:txBody>
      <dsp:txXfrm>
        <a:off x="119255" y="2650805"/>
        <a:ext cx="6390294" cy="2204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8B611F30-B1CC-4C5B-BC74-729F4A33A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>
                <a:solidFill>
                  <a:srgbClr val="FFFFFF"/>
                </a:solidFill>
              </a:rPr>
              <a:t>An Empirical Analysis of the Happiness Paradox</a:t>
            </a:r>
            <a:endParaRPr lang="el-GR" sz="6000">
              <a:solidFill>
                <a:srgbClr val="FFFFFF"/>
              </a:solidFill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8049D795-C503-4B92-8C66-B1C5DD5DE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l-GR">
                <a:solidFill>
                  <a:srgbClr val="FFFFFF">
                    <a:alpha val="70000"/>
                  </a:srgbClr>
                </a:solidFill>
              </a:rPr>
              <a:t>Σκύρλα Αγάθη 1064888</a:t>
            </a:r>
            <a:br>
              <a:rPr lang="el-GR">
                <a:solidFill>
                  <a:srgbClr val="FFFFFF">
                    <a:alpha val="70000"/>
                  </a:srgbClr>
                </a:solidFill>
              </a:rPr>
            </a:br>
            <a:r>
              <a:rPr lang="el-GR">
                <a:solidFill>
                  <a:srgbClr val="FFFFFF">
                    <a:alpha val="70000"/>
                  </a:srgbClr>
                </a:solidFill>
              </a:rPr>
              <a:t>Τυροβολά Αθανασία 1064887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22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Τίτλος 1">
            <a:extLst>
              <a:ext uri="{FF2B5EF4-FFF2-40B4-BE49-F238E27FC236}">
                <a16:creationId xmlns:a16="http://schemas.microsoft.com/office/drawing/2014/main" id="{85ADC709-9737-4811-8CE4-7ADC182AA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l-GR" dirty="0"/>
              <a:t>Εισαγωγή στο </a:t>
            </a:r>
            <a:r>
              <a:rPr lang="en-US" dirty="0"/>
              <a:t>Happiness Paradox</a:t>
            </a:r>
            <a:endParaRPr lang="el-GR" dirty="0"/>
          </a:p>
        </p:txBody>
      </p:sp>
      <p:sp>
        <p:nvSpPr>
          <p:cNvPr id="15" name="Θέση περιεχομένου 2">
            <a:extLst>
              <a:ext uri="{FF2B5EF4-FFF2-40B4-BE49-F238E27FC236}">
                <a16:creationId xmlns:a16="http://schemas.microsoft.com/office/drawing/2014/main" id="{B5DB4FA7-6ABE-4348-B999-A81EC5FEF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endParaRPr lang="el-GR" dirty="0"/>
          </a:p>
          <a:p>
            <a:r>
              <a:rPr lang="el-GR" dirty="0"/>
              <a:t>Το παράδοξο της χαράς (</a:t>
            </a:r>
            <a:r>
              <a:rPr lang="en-US" dirty="0"/>
              <a:t>Happiness Paradox) </a:t>
            </a:r>
            <a:r>
              <a:rPr lang="el-GR" dirty="0"/>
              <a:t>είναι μια πεποίθηση σύμφωνα με την οποία πιστεύουμε πως οι φίλοι μας είναι πιο χαρούμενοι από εμάς.</a:t>
            </a:r>
          </a:p>
          <a:p>
            <a:pPr marL="0" indent="0">
              <a:buNone/>
            </a:pPr>
            <a:endParaRPr lang="el-GR" dirty="0"/>
          </a:p>
          <a:p>
            <a:r>
              <a:rPr lang="el-GR" dirty="0"/>
              <a:t>Βασίζεται στο παράδοξο της φιλίας (</a:t>
            </a:r>
            <a:r>
              <a:rPr lang="en-US" dirty="0"/>
              <a:t>Friendship Paradox), </a:t>
            </a:r>
            <a:r>
              <a:rPr lang="el-GR" dirty="0"/>
              <a:t>το οποίο υποστηρίζει πως οι φίλοι μας έχουν περισσότερους φίλους από εμάς.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2431792A-FC66-4D51-83D0-967F347A6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l-GR" sz="4400"/>
              <a:t>Συγγραφείς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Θέση περιεχομένου 2">
            <a:extLst>
              <a:ext uri="{FF2B5EF4-FFF2-40B4-BE49-F238E27FC236}">
                <a16:creationId xmlns:a16="http://schemas.microsoft.com/office/drawing/2014/main" id="{63ACB759-4590-4B8C-BEEE-A688129970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601751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8614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5020A51A-A98A-45CB-B8A2-87D66A2E9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l-GR" dirty="0"/>
              <a:t>Έρευνα</a:t>
            </a:r>
          </a:p>
        </p:txBody>
      </p:sp>
      <p:sp>
        <p:nvSpPr>
          <p:cNvPr id="31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55A05BC-8025-4E02-8C28-0102E2A8D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el-GR" dirty="0"/>
              <a:t>Χρήση της πλατφόρμας κοινωνικής δικτύωσης </a:t>
            </a:r>
            <a:r>
              <a:rPr lang="en-US" dirty="0"/>
              <a:t>Twitter</a:t>
            </a:r>
          </a:p>
          <a:p>
            <a:r>
              <a:rPr lang="en-US" dirty="0"/>
              <a:t>3.452.000 </a:t>
            </a:r>
            <a:r>
              <a:rPr lang="el-GR" dirty="0"/>
              <a:t>χρήστες (βασικοί χρήστες</a:t>
            </a:r>
            <a:r>
              <a:rPr lang="en-US" dirty="0"/>
              <a:t> &amp; friends*) </a:t>
            </a:r>
            <a:endParaRPr lang="el-GR" dirty="0"/>
          </a:p>
          <a:p>
            <a:r>
              <a:rPr lang="el-GR" dirty="0"/>
              <a:t>Αφαίρεση θορύβου από τα </a:t>
            </a:r>
            <a:r>
              <a:rPr lang="en-US" dirty="0"/>
              <a:t>tweets</a:t>
            </a:r>
            <a:endParaRPr lang="el-GR" dirty="0"/>
          </a:p>
          <a:p>
            <a:r>
              <a:rPr lang="el-GR" dirty="0"/>
              <a:t>Κατανομή των </a:t>
            </a:r>
            <a:r>
              <a:rPr lang="en-US" dirty="0"/>
              <a:t>tweets </a:t>
            </a:r>
            <a:r>
              <a:rPr lang="el-GR" dirty="0"/>
              <a:t>ως χαρούμενα, ουδέτερα ή λυπηρά.</a:t>
            </a:r>
            <a:endParaRPr lang="en-US" dirty="0"/>
          </a:p>
          <a:p>
            <a:r>
              <a:rPr lang="el-GR" dirty="0"/>
              <a:t>Υπολογισμός του συντελεστή χαράς για κάθε βασικό χρήστη</a:t>
            </a:r>
            <a:r>
              <a:rPr lang="en-US" dirty="0"/>
              <a:t>.</a:t>
            </a:r>
          </a:p>
          <a:p>
            <a:r>
              <a:rPr lang="el-GR" dirty="0"/>
              <a:t>Υπολογισμός αποτελεσμάτων 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sz="1300" dirty="0"/>
              <a:t>* Ως </a:t>
            </a:r>
            <a:r>
              <a:rPr lang="en-US" sz="1300" dirty="0"/>
              <a:t>friends </a:t>
            </a:r>
            <a:r>
              <a:rPr lang="el-GR" sz="1300" dirty="0"/>
              <a:t>χαρακτηρίζονται τα άτομα τα οποία ακολουθεί ο βασικός χρήστης και </a:t>
            </a:r>
            <a:r>
              <a:rPr lang="el-GR" sz="1300" dirty="0" err="1"/>
              <a:t>αλληλεπηδρά</a:t>
            </a:r>
            <a:r>
              <a:rPr lang="el-GR" sz="1300" dirty="0"/>
              <a:t> με το περιεχόμενο που κοινοποιούν. </a:t>
            </a:r>
          </a:p>
        </p:txBody>
      </p:sp>
      <p:sp>
        <p:nvSpPr>
          <p:cNvPr id="3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295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1B6D641-175F-45B3-8A39-1CAC5863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Αρχιτεκτονική 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1437D35-CC5B-46FE-83B6-7F0202A55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Χρήση μιας </a:t>
            </a:r>
            <a:r>
              <a:rPr lang="en-US" dirty="0"/>
              <a:t>SQL </a:t>
            </a:r>
            <a:r>
              <a:rPr lang="el-GR" dirty="0"/>
              <a:t>βάσης</a:t>
            </a:r>
          </a:p>
          <a:p>
            <a:r>
              <a:rPr lang="el-GR" dirty="0"/>
              <a:t>Χρήση μίας μηχανής η οποία συνέβαλε στα εξής:</a:t>
            </a:r>
            <a:br>
              <a:rPr lang="el-GR" dirty="0"/>
            </a:br>
            <a:r>
              <a:rPr lang="el-GR" dirty="0"/>
              <a:t>α. καθαρισμός των δεδομένων από θόρυβο</a:t>
            </a:r>
            <a:br>
              <a:rPr lang="el-GR" dirty="0"/>
            </a:br>
            <a:r>
              <a:rPr lang="el-GR" dirty="0"/>
              <a:t>β. υπολογισμός συναισθήματος</a:t>
            </a:r>
            <a:br>
              <a:rPr lang="el-GR" dirty="0"/>
            </a:br>
            <a:r>
              <a:rPr lang="el-GR" dirty="0"/>
              <a:t>γ. υπολογισμός συντελεστή χαράς </a:t>
            </a:r>
          </a:p>
          <a:p>
            <a:r>
              <a:rPr lang="el-GR" dirty="0"/>
              <a:t>Χρήση ενός συσσωρευτή για να βρεθεί ο μέσος όρος και ο μεσαίος όρος.</a:t>
            </a:r>
          </a:p>
          <a:p>
            <a:r>
              <a:rPr lang="el-GR" dirty="0"/>
              <a:t>Δημιουργία της εξίσωσης υπολογισμού.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0280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D931D131-342A-439E-A296-20B27A48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l-GR" dirty="0"/>
              <a:t>Αποτελέσματα Έρευνας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62BD591-77AE-4566-8FFE-6491F2A29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r>
              <a:rPr lang="el-GR" dirty="0"/>
              <a:t>Αποδείχθηκε πως η πεποίθηση του Παραδόξου της Χαράς ισχύει κατά μέσο όρο για το 73% των χρηστών.</a:t>
            </a:r>
            <a:endParaRPr lang="en-US" dirty="0"/>
          </a:p>
          <a:p>
            <a:pPr marL="0" indent="0">
              <a:buNone/>
            </a:pPr>
            <a:r>
              <a:rPr lang="el-GR" dirty="0"/>
              <a:t> </a:t>
            </a:r>
          </a:p>
          <a:p>
            <a:r>
              <a:rPr lang="el-GR" dirty="0"/>
              <a:t>Αντίστοιχα ο μεσαίος όρος </a:t>
            </a:r>
            <a:r>
              <a:rPr lang="en-US" dirty="0"/>
              <a:t>(median) </a:t>
            </a:r>
            <a:r>
              <a:rPr lang="el-GR" dirty="0"/>
              <a:t>ήταν 79%</a:t>
            </a:r>
            <a:endParaRPr lang="en-US" dirty="0"/>
          </a:p>
          <a:p>
            <a:endParaRPr lang="el-GR" dirty="0"/>
          </a:p>
          <a:p>
            <a:r>
              <a:rPr lang="el-GR" dirty="0"/>
              <a:t>Παράλληλα αποδείχθηκε πως το Παράδοξο της Λύπης</a:t>
            </a:r>
            <a:r>
              <a:rPr lang="en-US" dirty="0"/>
              <a:t> (Sadness Paradox),</a:t>
            </a:r>
            <a:r>
              <a:rPr lang="el-GR" dirty="0"/>
              <a:t> ισχύει για το 23% κατά μέσο όρο και το 20% ήταν ο μεσαίος όρος (</a:t>
            </a:r>
            <a:r>
              <a:rPr lang="en-US" dirty="0"/>
              <a:t>median)</a:t>
            </a:r>
            <a:r>
              <a:rPr lang="el-GR" dirty="0"/>
              <a:t>.</a:t>
            </a:r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566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9164026-DFEE-44E1-9B3F-66103AC2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Συμπέρασμα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9ADF0DA-40A0-4F5B-B50B-B05DD15E0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Το παράδοξο ισχύει για το 73% των χρηστών.</a:t>
            </a:r>
          </a:p>
          <a:p>
            <a:endParaRPr lang="el-GR" dirty="0"/>
          </a:p>
          <a:p>
            <a:r>
              <a:rPr lang="el-GR" dirty="0"/>
              <a:t>Μεγάλο ποσοστό των χρηστών βιώνει παρόμοια συναισθήματα ωστόσο</a:t>
            </a:r>
            <a:r>
              <a:rPr lang="en-US" dirty="0"/>
              <a:t>,</a:t>
            </a:r>
            <a:r>
              <a:rPr lang="el-GR" dirty="0"/>
              <a:t> πρέπει να λάβουμε υπόψιν μας</a:t>
            </a:r>
            <a:r>
              <a:rPr lang="en-US" dirty="0"/>
              <a:t>,</a:t>
            </a:r>
            <a:r>
              <a:rPr lang="el-GR" dirty="0"/>
              <a:t> πως αυτά που προβάλλονται στα </a:t>
            </a:r>
            <a:r>
              <a:rPr lang="en-US" dirty="0"/>
              <a:t>social </a:t>
            </a:r>
            <a:r>
              <a:rPr lang="el-GR" dirty="0"/>
              <a:t>δεν αντικατοπτρίζουν πάντα την πραγματικότητα. </a:t>
            </a:r>
          </a:p>
          <a:p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1582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A4747B3C-EDA3-4254-A381-32ADA1ED5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Τέλος</a:t>
            </a: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83FD69D-B7FE-4067-BA7C-5109343F5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1120" y="2510119"/>
            <a:ext cx="4228005" cy="18292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solidFill>
                  <a:srgbClr val="FFFFFF"/>
                </a:solidFill>
              </a:rPr>
              <a:t>Ευχ</a:t>
            </a:r>
            <a:r>
              <a:rPr lang="en-US" sz="3200" dirty="0">
                <a:solidFill>
                  <a:srgbClr val="FFFFFF"/>
                </a:solidFill>
              </a:rPr>
              <a:t>αριστούμε πολύ για το χρόνο σας!</a:t>
            </a:r>
          </a:p>
        </p:txBody>
      </p:sp>
    </p:spTree>
    <p:extLst>
      <p:ext uri="{BB962C8B-B14F-4D97-AF65-F5344CB8AC3E}">
        <p14:creationId xmlns:p14="http://schemas.microsoft.com/office/powerpoint/2010/main" val="118648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Όψη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326</Words>
  <Application>Microsoft Office PowerPoint</Application>
  <PresentationFormat>Ευρεία οθόνη</PresentationFormat>
  <Paragraphs>37</Paragraphs>
  <Slides>8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Όψη</vt:lpstr>
      <vt:lpstr>An Empirical Analysis of the Happiness Paradox</vt:lpstr>
      <vt:lpstr>Εισαγωγή στο Happiness Paradox</vt:lpstr>
      <vt:lpstr>Συγγραφείς</vt:lpstr>
      <vt:lpstr>Έρευνα</vt:lpstr>
      <vt:lpstr>Αρχιτεκτονική </vt:lpstr>
      <vt:lpstr>Αποτελέσματα Έρευνας</vt:lpstr>
      <vt:lpstr>Συμπέρασμα</vt:lpstr>
      <vt:lpstr>Τέλος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ΤΥΡΟΒΟΛΑ ΑΘΑΝΑΣΙΑ</dc:creator>
  <cp:lastModifiedBy>ΤΥΡΟΒΟΛΑ ΑΘΑΝΑΣΙΑ</cp:lastModifiedBy>
  <cp:revision>16</cp:revision>
  <dcterms:created xsi:type="dcterms:W3CDTF">2021-05-17T11:43:06Z</dcterms:created>
  <dcterms:modified xsi:type="dcterms:W3CDTF">2021-05-17T14:50:33Z</dcterms:modified>
</cp:coreProperties>
</file>