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Lab 1 (GRS Edition) Section 3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1 (GRS Edition) Section 32</a:t>
            </a:r>
          </a:p>
        </p:txBody>
      </p:sp>
      <p:sp>
        <p:nvSpPr>
          <p:cNvPr id="120" name="CMSC 201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CMSC 201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useful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commands</a:t>
            </a:r>
          </a:p>
        </p:txBody>
      </p:sp>
      <p:sp>
        <p:nvSpPr>
          <p:cNvPr id="147" name="alt + w: cop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alt + w</a:t>
            </a:r>
            <a:r>
              <a:t>: copy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ctrl + w</a:t>
            </a:r>
            <a:r>
              <a:t>: cut (kills)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ctrl + y</a:t>
            </a:r>
            <a:r>
              <a:t>: paste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ctrl + space</a:t>
            </a:r>
            <a:r>
              <a:t>: highlight region of text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clear</a:t>
            </a:r>
            <a:r>
              <a:t>: clears terminal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cmd + k</a:t>
            </a:r>
            <a:r>
              <a:t>: </a:t>
            </a:r>
            <a:r>
              <a:rPr b="1" i="1"/>
              <a:t>actually</a:t>
            </a:r>
            <a:r>
              <a:t> clears terminal (on mac)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oolean value of all types (in python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boolean value of all types (in python)</a:t>
            </a:r>
          </a:p>
        </p:txBody>
      </p:sp>
      <p:sp>
        <p:nvSpPr>
          <p:cNvPr id="150" name="zero/empty = Fals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zero/empty = False</a:t>
            </a:r>
          </a:p>
          <a:p>
            <a:pPr lvl="1"/>
            <a:r>
              <a:t>0.0, 0, “” (empty string), empty list, False, etc</a:t>
            </a:r>
          </a:p>
          <a:p>
            <a:pPr>
              <a:defRPr b="1"/>
            </a:pPr>
            <a:r>
              <a:t>all other values are true</a:t>
            </a:r>
          </a:p>
          <a:p>
            <a:pPr lvl="1"/>
            <a:r>
              <a:t>anything thats non empty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de morgan’s la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 morgan’s law</a:t>
            </a:r>
          </a:p>
        </p:txBody>
      </p:sp>
      <p:sp>
        <p:nvSpPr>
          <p:cNvPr id="153" name="lets us distribute the “not” in order to make boolean expressions less complex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lets us distribute the “not” in order to make boolean expressions less complex</a:t>
            </a:r>
          </a:p>
          <a:p>
            <a:pPr/>
            <a:r>
              <a:t>how to apply it?</a:t>
            </a:r>
          </a:p>
          <a:p>
            <a:pPr lvl="1"/>
            <a:r>
              <a:t>turn the operator into its exact opposite </a:t>
            </a:r>
          </a:p>
          <a:p>
            <a:pPr lvl="2"/>
            <a:r>
              <a:t>for example, == becomes != when you distribute the not</a:t>
            </a:r>
          </a:p>
          <a:p>
            <a:pPr lvl="2">
              <a:defRPr>
                <a:latin typeface="Andale Mono"/>
                <a:ea typeface="Andale Mono"/>
                <a:cs typeface="Andale Mono"/>
                <a:sym typeface="Andale Mono"/>
              </a:defRPr>
            </a:pPr>
            <a:r>
              <a:t>not(x == 5 and y &gt;= 6 or z != 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if-stat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if-statements</a:t>
            </a:r>
          </a:p>
        </p:txBody>
      </p:sp>
      <p:sp>
        <p:nvSpPr>
          <p:cNvPr id="156" name="if (some boolean condition)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ndale Mono"/>
                <a:ea typeface="Andale Mono"/>
                <a:cs typeface="Andale Mono"/>
                <a:sym typeface="Andale Mono"/>
              </a:defRPr>
            </a:lvl1pPr>
            <a:lvl2pPr>
              <a:defRPr>
                <a:latin typeface="Andale Mono"/>
                <a:ea typeface="Andale Mono"/>
                <a:cs typeface="Andale Mono"/>
                <a:sym typeface="Andale Mono"/>
              </a:defRPr>
            </a:lvl2pPr>
          </a:lstStyle>
          <a:p>
            <a:pPr/>
            <a:r>
              <a:t>if (some boolean condition):</a:t>
            </a:r>
          </a:p>
          <a:p>
            <a:pPr lvl="1"/>
            <a:r>
              <a:t>#code here runs if true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ommon erro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common errors</a:t>
            </a:r>
          </a:p>
        </p:txBody>
      </p:sp>
      <p:sp>
        <p:nvSpPr>
          <p:cNvPr id="159" name="using python and not python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using python and not python3</a:t>
            </a:r>
          </a:p>
          <a:p>
            <a:pPr/>
            <a:r>
              <a:t>tabs and indenting</a:t>
            </a:r>
          </a:p>
          <a:p>
            <a:pPr/>
            <a:r>
              <a:t>using the wrong data type</a:t>
            </a:r>
          </a:p>
          <a:p>
            <a:pPr/>
            <a:r>
              <a:t>forgetting to cast when using input</a:t>
            </a:r>
          </a:p>
          <a:p>
            <a:pPr/>
            <a:r>
              <a:t>pls save your files often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Hel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Hello</a:t>
            </a:r>
          </a:p>
        </p:txBody>
      </p:sp>
      <p:sp>
        <p:nvSpPr>
          <p:cNvPr id="123" name="welcome to grs and lab!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welcome to grs and lab!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ice breaker (and attendance) tim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ice breaker (and attendance) time</a:t>
            </a:r>
          </a:p>
        </p:txBody>
      </p:sp>
      <p:sp>
        <p:nvSpPr>
          <p:cNvPr id="126" name="tell us your (preferred) name, major (and minor(s)), year, and a boring fact about yourself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tell us your (preferred) name, major (and minor(s)), year, and a boring fact about yourself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who am i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who am i?</a:t>
            </a:r>
          </a:p>
        </p:txBody>
      </p:sp>
      <p:sp>
        <p:nvSpPr>
          <p:cNvPr id="129" name="cmsc major, music min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cmsc major, music minor</a:t>
            </a:r>
          </a:p>
          <a:p>
            <a:pPr/>
            <a:r>
              <a:t>junior</a:t>
            </a:r>
          </a:p>
          <a:p>
            <a:pPr/>
            <a:r>
              <a:t>i hate drinking non cold water</a:t>
            </a:r>
          </a:p>
          <a:p>
            <a:pPr/>
            <a:r>
              <a:t>my office hours are right after this class </a:t>
            </a:r>
            <a:r>
              <a:rPr b="1"/>
              <a:t>(tues/thurs 10 am-11am)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ist of cmsc 201 (and cs in general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gist of cmsc 201 (and cs in general)</a:t>
            </a:r>
          </a:p>
        </p:txBody>
      </p:sp>
      <p:sp>
        <p:nvSpPr>
          <p:cNvPr id="132" name="computers are super dumb and require really specific instructions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computers are super dumb and require really specific instructions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rs-specific th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grs-specific things</a:t>
            </a:r>
          </a:p>
        </p:txBody>
      </p:sp>
      <p:sp>
        <p:nvSpPr>
          <p:cNvPr id="135" name="you can miss 3 grs sessions without penalt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you can miss </a:t>
            </a:r>
            <a:r>
              <a:rPr b="1"/>
              <a:t>3 grs sessions</a:t>
            </a:r>
            <a:r>
              <a:t> without penalty</a:t>
            </a:r>
          </a:p>
          <a:p>
            <a:pPr lvl="1"/>
            <a:r>
              <a:t>meaning you can get full points on lab</a:t>
            </a:r>
          </a:p>
          <a:p>
            <a:pPr/>
            <a:r>
              <a:t>after you miss 4+ grs sessions, </a:t>
            </a:r>
            <a:r>
              <a:rPr b="1"/>
              <a:t>you will get zeros on labs in which you missed grs</a:t>
            </a:r>
            <a:endParaRPr b="1"/>
          </a:p>
          <a:p>
            <a:pPr/>
            <a:r>
              <a:rPr b="1"/>
              <a:t>please come to grs to take advantage of resources given to you!!!!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ab drop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drops</a:t>
            </a:r>
          </a:p>
        </p:txBody>
      </p:sp>
      <p:sp>
        <p:nvSpPr>
          <p:cNvPr id="138" name="12 labs, 2 drop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12 labs, 2 drops</a:t>
            </a:r>
          </a:p>
          <a:p>
            <a:pPr/>
            <a:r>
              <a:t>if you finish lab, you get 8 points</a:t>
            </a:r>
          </a:p>
          <a:p>
            <a:pPr lvl="1"/>
            <a:r>
              <a:t>if you mostly finish, you get 6 points</a:t>
            </a:r>
          </a:p>
          <a:p>
            <a:pPr lvl="2"/>
            <a:r>
              <a:t>come to office hours to get the extra point once you finish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s (and i cannot stress this enough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84886">
              <a:defRPr sz="6640"/>
            </a:lvl1pPr>
          </a:lstStyle>
          <a:p>
            <a:pPr/>
            <a:r>
              <a:t>pls (and i cannot stress this enough)</a:t>
            </a:r>
          </a:p>
        </p:txBody>
      </p:sp>
      <p:sp>
        <p:nvSpPr>
          <p:cNvPr id="141" name="i 10000000% recommend working in emacs (or vim), not an IDE in this clas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 10000000% recommend working in emacs (or vim), </a:t>
            </a:r>
            <a:r>
              <a:rPr b="1"/>
              <a:t>not an IDE in this class</a:t>
            </a:r>
          </a:p>
          <a:p>
            <a:pPr/>
            <a:r>
              <a:t>why?</a:t>
            </a:r>
          </a:p>
          <a:p>
            <a:pPr lvl="1"/>
            <a:r>
              <a:t>if you work in an IDE and paste your code in gl, the line endings will get wonky and the terminal will yell at you</a:t>
            </a:r>
          </a:p>
          <a:p>
            <a:pPr lvl="1"/>
            <a:r>
              <a:t>you’ll end up spending a ton of time fixing your line endings</a:t>
            </a:r>
          </a:p>
          <a:p>
            <a:pPr lvl="1"/>
            <a:r>
              <a:t>IDEs use up a ton of energy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useful command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useful commands</a:t>
            </a:r>
          </a:p>
        </p:txBody>
      </p:sp>
      <p:sp>
        <p:nvSpPr>
          <p:cNvPr id="144" name="ctrl + k: “kills” (gets rid) of line after cursor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ctrl + k</a:t>
            </a:r>
            <a:r>
              <a:t>: “kills” (gets rid) of line after cursor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ctrl + c</a:t>
            </a:r>
            <a:r>
              <a:t>: kills what you’re running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tab</a:t>
            </a:r>
            <a:r>
              <a:t>: autocompletes files and folder names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ctrl + _</a:t>
            </a:r>
            <a:r>
              <a:t>: undo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cmd + +</a:t>
            </a:r>
            <a:r>
              <a:t>: increases font size</a:t>
            </a:r>
          </a:p>
          <a:p>
            <a:pPr/>
            <a:r>
              <a:rPr>
                <a:solidFill>
                  <a:schemeClr val="accent1">
                    <a:hueOff val="114395"/>
                    <a:lumOff val="-24975"/>
                  </a:schemeClr>
                </a:solidFill>
                <a:latin typeface="Andale Mono"/>
                <a:ea typeface="Andale Mono"/>
                <a:cs typeface="Andale Mono"/>
                <a:sym typeface="Andale Mono"/>
              </a:rPr>
              <a:t>cmd + -</a:t>
            </a:r>
            <a:r>
              <a:t>: decreases font size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