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embeddedFontLst>
    <p:embeddedFont>
      <p:font typeface="Corsiva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Corsiva-bold.fntdata"/><Relationship Id="rId21" Type="http://schemas.openxmlformats.org/officeDocument/2006/relationships/slide" Target="slides/slide17.xml"/><Relationship Id="rId65" Type="http://schemas.openxmlformats.org/officeDocument/2006/relationships/font" Target="fonts/Corsiva-regular.fntdata"/><Relationship Id="rId24" Type="http://schemas.openxmlformats.org/officeDocument/2006/relationships/slide" Target="slides/slide20.xml"/><Relationship Id="rId68" Type="http://schemas.openxmlformats.org/officeDocument/2006/relationships/font" Target="fonts/Corsiva-boldItalic.fntdata"/><Relationship Id="rId23" Type="http://schemas.openxmlformats.org/officeDocument/2006/relationships/slide" Target="slides/slide19.xml"/><Relationship Id="rId67" Type="http://schemas.openxmlformats.org/officeDocument/2006/relationships/font" Target="fonts/Corsiva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Wikipedia: too abstract/academic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Manifesto: too many buzzwords/not specific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“acc” is an accumulator of values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Consider: lambda function as callback - example?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 that, in JS, you can call any function with any number of arguments (except for certain parameter definitions from ES6)…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I could have simply written “prevState =&gt; !prevState”, and although it would have been called with 2 arguments by scan, the 2nd one would have been ignored.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 chose to keep an unused, unnamed parameter in this function definition to make it clear that scan expects a reducer function that takes (prevState, newVal), where the newVal comes from the value of the next Event.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Shape 8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Shape 8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sc301-fall-2016.github.io/resources/lec6-2--2016-10-25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csc301-fall-2016.github.io/resources/lec6-2--2016-10-25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sc301-fall-2016.github.io/resources/lec6-2--2016-10-25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Reactive_programming" TargetMode="External"/><Relationship Id="rId4" Type="http://schemas.openxmlformats.org/officeDocument/2006/relationships/hyperlink" Target="https://www.reactivemanifesto.org/" TargetMode="External"/><Relationship Id="rId5" Type="http://schemas.openxmlformats.org/officeDocument/2006/relationships/hyperlink" Target="https://egghead.io/courses/introduction-to-reactive-programm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baconjs.github.io/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Relationship Id="rId4" Type="http://schemas.openxmlformats.org/officeDocument/2006/relationships/hyperlink" Target="https://gist.github.com/staltz/868e7e9bc2a7b8c1f754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ist.github.com/staltz/868e7e9bc2a7b8c1f754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st.github.com/staltz/868e7e9bc2a7b8c1f754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ist.github.com/staltz/868e7e9bc2a7b8c1f75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ithub.com/gabriellesc/FRP-intr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Reactive Programming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CSC302H1, Winter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Game of Life: </a:t>
            </a:r>
            <a:r>
              <a:rPr b="1" lang="en"/>
              <a:t>Triggering updates</a:t>
            </a:r>
            <a:endParaRPr b="1"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treat clicks and ticks as </a:t>
            </a:r>
            <a:r>
              <a:rPr b="1" lang="en"/>
              <a:t>events</a:t>
            </a:r>
            <a:r>
              <a:rPr lang="en"/>
              <a:t>, and </a:t>
            </a:r>
            <a:r>
              <a:rPr lang="en"/>
              <a:t>implement </a:t>
            </a:r>
            <a:r>
              <a:rPr b="1" lang="en"/>
              <a:t>event handlers?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What are the challenges of this implementation?</a:t>
            </a:r>
            <a:br>
              <a:rPr lang="en"/>
            </a:br>
            <a:r>
              <a:rPr lang="en"/>
              <a:t>→ How would we test this implementation?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we create an </a:t>
            </a:r>
            <a:r>
              <a:rPr b="1" lang="en"/>
              <a:t>observable</a:t>
            </a:r>
            <a:r>
              <a:rPr lang="en"/>
              <a:t> object that holds clicks and ticks, </a:t>
            </a:r>
            <a:r>
              <a:rPr b="1" lang="en"/>
              <a:t>subscribe</a:t>
            </a:r>
            <a:r>
              <a:rPr lang="en"/>
              <a:t> to it, and trigger an update when a click or tick occurs?</a:t>
            </a:r>
            <a:br>
              <a:rPr lang="en"/>
            </a:br>
            <a:r>
              <a:rPr lang="en"/>
              <a:t>(What is the difference between event handling and observer/observable?)</a:t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bserver/Observable Design Pattern </a:t>
            </a:r>
            <a:r>
              <a:rPr lang="en">
                <a:solidFill>
                  <a:schemeClr val="dk2"/>
                </a:solidFill>
              </a:rPr>
              <a:t>(301 Review)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design pattern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Appeared in GoF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names: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Observer-Observable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Publish-Subscribe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something happens to object A, object B gets notified and takes an action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objects care about interfaces (eg. observer and observable), not concrete implementations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1359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https://csc301-fall-2016.github.io/resources/lec6-2--2016-10-25.pdf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51" y="923875"/>
            <a:ext cx="6812700" cy="32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427100" y="1807675"/>
            <a:ext cx="2022000" cy="726900"/>
          </a:xfrm>
          <a:prstGeom prst="wedgeRectCallout">
            <a:avLst>
              <a:gd fmla="val -168893" name="adj1"/>
              <a:gd fmla="val -5083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“setState” refers to some setter method of the subject..</a:t>
            </a:r>
            <a:endParaRPr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31359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https://csc301-fall-2016.github.io/resources/lec6-2--2016-10-25.pdf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Observer/Observable - Why?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way to decouple modules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observable doesn’t need to know much about its observers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long as the observers implement the observer interface (which is usually very simple), they will get notified whenever something interesting happens</a:t>
            </a:r>
            <a:br>
              <a:rPr lang="en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Fundamental building block in event-driven architecture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</a:t>
            </a:r>
            <a:r>
              <a:rPr lang="en" sz="1800"/>
              <a:t>g. GUI where a user’s mouse click raises an event, which triggers various listeners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a standard way of decoupling GUI (presentation layer) from business logic</a:t>
            </a:r>
            <a:endParaRPr sz="1800"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31359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https://csc301-fall-2016.github.io/resources/lec6-2--2016-10-25.pdf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</a:t>
            </a:r>
            <a:r>
              <a:rPr lang="en"/>
              <a:t>eactive programming?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Wikipedia</a:t>
            </a:r>
            <a:r>
              <a:rPr lang="en" sz="1400"/>
              <a:t>:</a:t>
            </a:r>
            <a:br>
              <a:rPr lang="en" sz="1400"/>
            </a:br>
            <a:r>
              <a:rPr lang="en" sz="1400"/>
              <a:t>“...</a:t>
            </a:r>
            <a:r>
              <a:rPr lang="en" sz="1400"/>
              <a:t>a</a:t>
            </a:r>
            <a:r>
              <a:rPr lang="en" sz="1400"/>
              <a:t> declarative programming paradigm concerned with data streams and the propagation of change”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The Reactive Manifesto</a:t>
            </a:r>
            <a:r>
              <a:rPr lang="en" sz="1400"/>
              <a:t>:</a:t>
            </a:r>
            <a:br>
              <a:rPr lang="en" sz="1400"/>
            </a:br>
            <a:r>
              <a:rPr lang="en" sz="1400"/>
              <a:t>“Reactive Systems are: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Responsive: The system responds in a timely manner if at all possible.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Resilient: The system stays responsive in the face of failure.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Elastic: The system stays responsive under varying workload.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Message Driven: Reactive Systems rely on asynchronous message-passing to establish a boundary between components that ensures loose coupling, isolation and location transparency.”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Introduction to Reactive Programming</a:t>
            </a:r>
            <a:r>
              <a:rPr lang="en" sz="1400"/>
              <a:t>:</a:t>
            </a:r>
            <a:br>
              <a:rPr lang="en" sz="1400"/>
            </a:br>
            <a:r>
              <a:rPr i="1" lang="en"/>
              <a:t>“Reactive programming is programming with asynchronous data streams.”</a:t>
            </a:r>
            <a:endParaRPr i="1"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data as a </a:t>
            </a:r>
            <a:r>
              <a:rPr lang="en"/>
              <a:t>s</a:t>
            </a:r>
            <a:r>
              <a:rPr lang="en"/>
              <a:t>tream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core of any system are </a:t>
            </a:r>
            <a:r>
              <a:rPr b="1" lang="en"/>
              <a:t>values</a:t>
            </a:r>
            <a:r>
              <a:rPr lang="en"/>
              <a:t>, which exist for some continuous period (eg. variables, pixels, mouse position). We’ll refer to these as “</a:t>
            </a:r>
            <a:r>
              <a:rPr b="1" lang="en"/>
              <a:t>behaviours</a:t>
            </a:r>
            <a:r>
              <a:rPr lang="en"/>
              <a:t>”.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But computers don’t operate continuously (in real time). </a:t>
            </a:r>
            <a:br>
              <a:rPr lang="en"/>
            </a:br>
            <a:r>
              <a:rPr lang="en"/>
              <a:t>And we’re not necessarily interested in behaviours at every point in time (eg. do we always care when the user moves the mouse?).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we want to examine certain behaviours, in a way that doesn’t depend on time.</a:t>
            </a:r>
            <a:endParaRPr/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Shape 195"/>
          <p:cNvGrpSpPr/>
          <p:nvPr/>
        </p:nvGrpSpPr>
        <p:grpSpPr>
          <a:xfrm>
            <a:off x="2098788" y="2067100"/>
            <a:ext cx="4946425" cy="698400"/>
            <a:chOff x="1537450" y="2067100"/>
            <a:chExt cx="4946425" cy="698400"/>
          </a:xfrm>
        </p:grpSpPr>
        <p:pic>
          <p:nvPicPr>
            <p:cNvPr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79614" l="6498" r="0" t="4351"/>
            <a:stretch/>
          </p:blipFill>
          <p:spPr>
            <a:xfrm>
              <a:off x="2164450" y="2067100"/>
              <a:ext cx="4319425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1672600" y="2067100"/>
              <a:ext cx="44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</a:t>
              </a:r>
              <a:r>
                <a:rPr lang="en" sz="1200"/>
                <a:t>p</a:t>
              </a:r>
              <a:endParaRPr sz="1200"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537450" y="2371900"/>
              <a:ext cx="717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down</a:t>
              </a:r>
              <a:endParaRPr sz="1200"/>
            </a:p>
          </p:txBody>
        </p:sp>
        <p:cxnSp>
          <p:nvCxnSpPr>
            <p:cNvPr id="199" name="Shape 199"/>
            <p:cNvCxnSpPr/>
            <p:nvPr/>
          </p:nvCxnSpPr>
          <p:spPr>
            <a:xfrm>
              <a:off x="6381375" y="257802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0" name="Shape 200"/>
          <p:cNvSpPr txBox="1"/>
          <p:nvPr/>
        </p:nvSpPr>
        <p:spPr>
          <a:xfrm>
            <a:off x="475225" y="2103250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button behaviour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7007100" y="2374950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data as a stream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describe specific conditions on a behaviour, which we’ll call “</a:t>
            </a:r>
            <a:r>
              <a:rPr b="1" lang="en"/>
              <a:t>events</a:t>
            </a:r>
            <a:r>
              <a:rPr lang="en"/>
              <a:t>”.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Events are discrete (they only occur at specific points in time). 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need a way to model events and have our system handle them...</a:t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Shape 209"/>
          <p:cNvGrpSpPr/>
          <p:nvPr/>
        </p:nvGrpSpPr>
        <p:grpSpPr>
          <a:xfrm>
            <a:off x="2098788" y="1686100"/>
            <a:ext cx="4946425" cy="698400"/>
            <a:chOff x="1537450" y="2067100"/>
            <a:chExt cx="4946425" cy="698400"/>
          </a:xfrm>
        </p:grpSpPr>
        <p:pic>
          <p:nvPicPr>
            <p:cNvPr id="210" name="Shape 210"/>
            <p:cNvPicPr preferRelativeResize="0"/>
            <p:nvPr/>
          </p:nvPicPr>
          <p:blipFill rotWithShape="1">
            <a:blip r:embed="rId3">
              <a:alphaModFix/>
            </a:blip>
            <a:srcRect b="79614" l="6498" r="0" t="4351"/>
            <a:stretch/>
          </p:blipFill>
          <p:spPr>
            <a:xfrm>
              <a:off x="2164450" y="2067100"/>
              <a:ext cx="4319425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Shape 211"/>
            <p:cNvSpPr txBox="1"/>
            <p:nvPr/>
          </p:nvSpPr>
          <p:spPr>
            <a:xfrm>
              <a:off x="1672600" y="2067100"/>
              <a:ext cx="44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up</a:t>
              </a:r>
              <a:endParaRPr sz="1200"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1537450" y="2371900"/>
              <a:ext cx="717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down</a:t>
              </a:r>
              <a:endParaRPr sz="1200"/>
            </a:p>
          </p:txBody>
        </p:sp>
        <p:cxnSp>
          <p:nvCxnSpPr>
            <p:cNvPr id="213" name="Shape 213"/>
            <p:cNvCxnSpPr/>
            <p:nvPr/>
          </p:nvCxnSpPr>
          <p:spPr>
            <a:xfrm>
              <a:off x="6381375" y="257802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4" name="Shape 214"/>
          <p:cNvSpPr txBox="1"/>
          <p:nvPr/>
        </p:nvSpPr>
        <p:spPr>
          <a:xfrm>
            <a:off x="475225" y="1722250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button behaviour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7007100" y="1993950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sp>
        <p:nvSpPr>
          <p:cNvPr id="216" name="Shape 216"/>
          <p:cNvSpPr txBox="1"/>
          <p:nvPr/>
        </p:nvSpPr>
        <p:spPr>
          <a:xfrm>
            <a:off x="475225" y="2639700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click events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7007100" y="2755950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218" name="Shape 218"/>
          <p:cNvCxnSpPr>
            <a:endCxn id="217" idx="1"/>
          </p:cNvCxnSpPr>
          <p:nvPr/>
        </p:nvCxnSpPr>
        <p:spPr>
          <a:xfrm>
            <a:off x="2739600" y="2952750"/>
            <a:ext cx="426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Shape 219"/>
          <p:cNvSpPr/>
          <p:nvPr/>
        </p:nvSpPr>
        <p:spPr>
          <a:xfrm>
            <a:off x="3573750" y="27953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640550" y="27953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5631150" y="27953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6545550" y="27953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811750" y="27953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Shape 224"/>
          <p:cNvCxnSpPr/>
          <p:nvPr/>
        </p:nvCxnSpPr>
        <p:spPr>
          <a:xfrm>
            <a:off x="1164775" y="2267700"/>
            <a:ext cx="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data as a stream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 connect our system to an </a:t>
            </a:r>
            <a:r>
              <a:rPr b="1" lang="en"/>
              <a:t>input stream</a:t>
            </a:r>
            <a:r>
              <a:rPr lang="en"/>
              <a:t>, then we can </a:t>
            </a:r>
            <a:r>
              <a:rPr b="1" lang="en"/>
              <a:t>add events</a:t>
            </a:r>
            <a:r>
              <a:rPr lang="en"/>
              <a:t> to the stream as they occur, and our system can </a:t>
            </a:r>
            <a:r>
              <a:rPr b="1" lang="en"/>
              <a:t>react</a:t>
            </a:r>
            <a:r>
              <a:rPr lang="en"/>
              <a:t> to </a:t>
            </a:r>
            <a:r>
              <a:rPr lang="en"/>
              <a:t>them as it receives them.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(Notice that our system still has no side effects!)</a:t>
            </a:r>
            <a:endParaRPr sz="14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044150" y="25382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5404650" y="32184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Shape 234"/>
          <p:cNvSpPr txBox="1"/>
          <p:nvPr/>
        </p:nvSpPr>
        <p:spPr>
          <a:xfrm>
            <a:off x="2000550" y="25956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6479250" y="28457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236" name="Shape 236"/>
          <p:cNvCxnSpPr>
            <a:stCxn id="235" idx="0"/>
          </p:cNvCxnSpPr>
          <p:nvPr/>
        </p:nvCxnSpPr>
        <p:spPr>
          <a:xfrm flipH="1" rot="5400000">
            <a:off x="4771650" y="770000"/>
            <a:ext cx="717600" cy="3433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Shape 237"/>
          <p:cNvCxnSpPr/>
          <p:nvPr/>
        </p:nvCxnSpPr>
        <p:spPr>
          <a:xfrm>
            <a:off x="3416850" y="21248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Shape 238"/>
          <p:cNvCxnSpPr/>
          <p:nvPr/>
        </p:nvCxnSpPr>
        <p:spPr>
          <a:xfrm>
            <a:off x="2969550" y="28374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Shape 239"/>
          <p:cNvCxnSpPr/>
          <p:nvPr/>
        </p:nvCxnSpPr>
        <p:spPr>
          <a:xfrm>
            <a:off x="1801675" y="3562350"/>
            <a:ext cx="223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Shape 240"/>
          <p:cNvSpPr/>
          <p:nvPr/>
        </p:nvSpPr>
        <p:spPr>
          <a:xfrm>
            <a:off x="1941425" y="34288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470555" y="34288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131968" y="34288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528816" y="34288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432500" y="3320550"/>
            <a:ext cx="1360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click event stream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data as a stream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model time, because the timing of an event doesn’t matter to our system!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only interested in: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relative </a:t>
            </a:r>
            <a:r>
              <a:rPr b="1" lang="en"/>
              <a:t>order</a:t>
            </a:r>
            <a:r>
              <a:rPr lang="en"/>
              <a:t> of events, and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state</a:t>
            </a:r>
            <a:r>
              <a:rPr lang="en"/>
              <a:t> of the system when the event occurs (which itself is only dependent on the initial state and the previous events that have occured)</a:t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044150" y="35288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253" name="Shape 253"/>
          <p:cNvCxnSpPr/>
          <p:nvPr/>
        </p:nvCxnSpPr>
        <p:spPr>
          <a:xfrm>
            <a:off x="5404650" y="42090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Shape 254"/>
          <p:cNvSpPr txBox="1"/>
          <p:nvPr/>
        </p:nvSpPr>
        <p:spPr>
          <a:xfrm>
            <a:off x="2000550" y="35862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6479250" y="38363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256" name="Shape 256"/>
          <p:cNvCxnSpPr>
            <a:stCxn id="255" idx="0"/>
          </p:cNvCxnSpPr>
          <p:nvPr/>
        </p:nvCxnSpPr>
        <p:spPr>
          <a:xfrm flipH="1" rot="5400000">
            <a:off x="4771650" y="1760600"/>
            <a:ext cx="717600" cy="3433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>
            <a:off x="3416850" y="31154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/>
          <p:nvPr/>
        </p:nvCxnSpPr>
        <p:spPr>
          <a:xfrm>
            <a:off x="2969550" y="38280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Shape 259"/>
          <p:cNvCxnSpPr/>
          <p:nvPr/>
        </p:nvCxnSpPr>
        <p:spPr>
          <a:xfrm>
            <a:off x="1801675" y="4552950"/>
            <a:ext cx="223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Shape 260"/>
          <p:cNvSpPr/>
          <p:nvPr/>
        </p:nvSpPr>
        <p:spPr>
          <a:xfrm>
            <a:off x="1941425" y="44194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470555" y="44194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131968" y="44194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528816" y="4419450"/>
            <a:ext cx="267000" cy="26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432500" y="4311150"/>
            <a:ext cx="1360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click event stream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data as a stream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have multiple kinds of events (eg. clicks and ticks)?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create streams of each of these events - and then we can </a:t>
            </a:r>
            <a:r>
              <a:rPr b="1" lang="en"/>
              <a:t>combine</a:t>
            </a:r>
            <a:r>
              <a:rPr lang="en"/>
              <a:t> them (or </a:t>
            </a:r>
            <a:r>
              <a:rPr b="1" lang="en"/>
              <a:t>create</a:t>
            </a:r>
            <a:r>
              <a:rPr lang="en"/>
              <a:t> new kinds of events) using functional patterns.</a:t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044150" y="29954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273" name="Shape 273"/>
          <p:cNvCxnSpPr/>
          <p:nvPr/>
        </p:nvCxnSpPr>
        <p:spPr>
          <a:xfrm>
            <a:off x="5404650" y="36756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2000550" y="30528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6479250" y="33029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276" name="Shape 276"/>
          <p:cNvCxnSpPr>
            <a:stCxn id="275" idx="0"/>
          </p:cNvCxnSpPr>
          <p:nvPr/>
        </p:nvCxnSpPr>
        <p:spPr>
          <a:xfrm flipH="1" rot="5400000">
            <a:off x="4771650" y="1227200"/>
            <a:ext cx="717600" cy="3433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/>
          <p:nvPr/>
        </p:nvCxnSpPr>
        <p:spPr>
          <a:xfrm>
            <a:off x="3416850" y="25820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Shape 278"/>
          <p:cNvCxnSpPr/>
          <p:nvPr/>
        </p:nvCxnSpPr>
        <p:spPr>
          <a:xfrm>
            <a:off x="2969550" y="32946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Shape 279"/>
          <p:cNvCxnSpPr/>
          <p:nvPr/>
        </p:nvCxnSpPr>
        <p:spPr>
          <a:xfrm>
            <a:off x="1801675" y="4019550"/>
            <a:ext cx="223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Shape 280"/>
          <p:cNvSpPr/>
          <p:nvPr/>
        </p:nvSpPr>
        <p:spPr>
          <a:xfrm>
            <a:off x="2622955" y="3886050"/>
            <a:ext cx="267000" cy="2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528816" y="3886050"/>
            <a:ext cx="267000" cy="267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432500" y="3777750"/>
            <a:ext cx="13605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</a:t>
            </a:r>
            <a:r>
              <a:rPr lang="en"/>
              <a:t>event stream</a:t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089555" y="3886050"/>
            <a:ext cx="267000" cy="2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300216" y="3886050"/>
            <a:ext cx="267000" cy="267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941425" y="3886050"/>
            <a:ext cx="267000" cy="267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131968" y="3886050"/>
            <a:ext cx="267000" cy="2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Shape 287"/>
          <p:cNvCxnSpPr>
            <a:endCxn id="285" idx="4"/>
          </p:cNvCxnSpPr>
          <p:nvPr/>
        </p:nvCxnSpPr>
        <p:spPr>
          <a:xfrm rot="10800000">
            <a:off x="2074925" y="4153050"/>
            <a:ext cx="216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Shape 288"/>
          <p:cNvSpPr txBox="1"/>
          <p:nvPr/>
        </p:nvSpPr>
        <p:spPr>
          <a:xfrm>
            <a:off x="1508075" y="4349850"/>
            <a:ext cx="115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event</a:t>
            </a:r>
            <a:endParaRPr sz="1200"/>
          </a:p>
        </p:txBody>
      </p:sp>
      <p:sp>
        <p:nvSpPr>
          <p:cNvPr id="289" name="Shape 289"/>
          <p:cNvSpPr txBox="1"/>
          <p:nvPr/>
        </p:nvSpPr>
        <p:spPr>
          <a:xfrm>
            <a:off x="2498675" y="4349850"/>
            <a:ext cx="115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Tick</a:t>
            </a:r>
            <a:r>
              <a:rPr lang="en" sz="1200"/>
              <a:t> event</a:t>
            </a:r>
            <a:endParaRPr sz="1200"/>
          </a:p>
        </p:txBody>
      </p:sp>
      <p:cxnSp>
        <p:nvCxnSpPr>
          <p:cNvPr id="290" name="Shape 290"/>
          <p:cNvCxnSpPr>
            <a:endCxn id="280" idx="4"/>
          </p:cNvCxnSpPr>
          <p:nvPr/>
        </p:nvCxnSpPr>
        <p:spPr>
          <a:xfrm rot="10800000">
            <a:off x="2756455" y="4153050"/>
            <a:ext cx="17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of “alive” and “dead” cells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iteration of the game (a “tick”), cells become dead or alive based on the previous state of the grid: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</a:t>
            </a:r>
            <a:r>
              <a:rPr lang="en"/>
              <a:t>underpopulation] </a:t>
            </a:r>
            <a:r>
              <a:rPr lang="en"/>
              <a:t>Any live cell with &lt;2 live neighbours dies.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[overpopulation] Any live cell with &gt;3 live neighbours dies.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[reproduction] Any dead cell with exactly three live neighbours becomes a live cell.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12" y="3283825"/>
            <a:ext cx="1379400" cy="13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387" y="3283825"/>
            <a:ext cx="1379400" cy="13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make our </a:t>
            </a:r>
            <a:r>
              <a:rPr b="1" lang="en"/>
              <a:t>output</a:t>
            </a:r>
            <a:r>
              <a:rPr lang="en"/>
              <a:t> functional too?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85206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React.js to create our output visualization...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11700" y="1686475"/>
            <a:ext cx="8520600" cy="25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Aside:</a:t>
            </a:r>
            <a:r>
              <a:rPr lang="en" u="sng"/>
              <a:t> </a:t>
            </a:r>
            <a:r>
              <a:rPr lang="en" u="sng"/>
              <a:t>A Quick Intro to React</a:t>
            </a:r>
            <a:endParaRPr u="sng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 is a JavaScript library that allows us to create HTML (and insert it into the DOM) using JS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of the motivation for React was that the manipulation of DOM nodes is very costly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 maintains a “shadow DOM” which is much cheaper to manipulate, and only makes changes to the webpage DOM when needed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 </a:t>
            </a:r>
            <a:r>
              <a:rPr i="1" lang="en"/>
              <a:t>looks</a:t>
            </a:r>
            <a:r>
              <a:rPr lang="en"/>
              <a:t> a lot like HTML, but it can contain JS code that </a:t>
            </a:r>
            <a:r>
              <a:rPr i="1" lang="en"/>
              <a:t>produces</a:t>
            </a:r>
            <a:r>
              <a:rPr lang="en"/>
              <a:t> HTML</a:t>
            </a:r>
            <a:endParaRPr/>
          </a:p>
          <a:p>
            <a:pPr indent="-3175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Also, unlike HTML tags, React components can have custom properties and state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make our </a:t>
            </a:r>
            <a:r>
              <a:rPr b="1" lang="en"/>
              <a:t>output</a:t>
            </a:r>
            <a:r>
              <a:rPr lang="en"/>
              <a:t> functional too?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components can be functions, with properties as input and HTML as output: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const Grid = ({ world }) =&gt; (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&lt;table&gt;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&lt;tbody&gt;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{world.map(row =&gt; (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&lt;tr&gt;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{row.map(cell =&gt; (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  &lt;td style={{ background: cell ? 'black' : 'white' }} /&gt;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))}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&lt;/tr&gt;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))}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&lt;/tbody&gt;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&lt;/table&gt;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314200" y="1733125"/>
            <a:ext cx="4295700" cy="51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en"/>
              <a:t> is a function that takes a 2D array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world </a:t>
            </a:r>
            <a:r>
              <a:rPr lang="en"/>
              <a:t>and returns an HTML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14200" y="2571325"/>
            <a:ext cx="42957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ows from</a:t>
            </a:r>
            <a:r>
              <a:rPr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"/>
              <a:t> are mapped to table rows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4314200" y="3638125"/>
            <a:ext cx="4295700" cy="34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Cells in each row are mapped to table cells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4314200" y="4095325"/>
            <a:ext cx="4295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cell is “true” (alive), the corresponding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"/>
              <a:t> is coloured black; otherwise, it is coloured white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make our </a:t>
            </a:r>
            <a:r>
              <a:rPr b="1" lang="en"/>
              <a:t>output</a:t>
            </a:r>
            <a:r>
              <a:rPr lang="en"/>
              <a:t> functional too?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 </a:t>
            </a:r>
            <a:r>
              <a:rPr lang="en" sz="1400"/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World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[[false, true], [true, false]]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w</a:t>
            </a:r>
            <a:r>
              <a:rPr lang="en" sz="1400"/>
              <a:t>e expect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&lt;Grid world={exampleWorld} /&gt;</a:t>
            </a:r>
            <a:r>
              <a:rPr lang="en" sz="1400"/>
              <a:t>   to produce: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&lt;tbody&gt;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&lt;td style='background: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 /&gt;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&lt;td style='background: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 /&gt;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&lt;td style='background: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 /&gt; &lt;td style='background: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 /&gt;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&lt;/tbody&gt;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sz="1400"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36125" y="1199725"/>
            <a:ext cx="4910400" cy="34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329150" y="1639300"/>
            <a:ext cx="3162000" cy="34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make our </a:t>
            </a:r>
            <a:r>
              <a:rPr b="1" lang="en"/>
              <a:t>output</a:t>
            </a:r>
            <a:r>
              <a:rPr lang="en"/>
              <a:t> functional too?</a:t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gives us the same </a:t>
            </a:r>
            <a:r>
              <a:rPr b="1" lang="en"/>
              <a:t>testability</a:t>
            </a:r>
            <a:r>
              <a:rPr lang="en"/>
              <a:t> as making our game logic functional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e can easily create test input (a world array), for which we know exactly what output (in HTML) to expect</a:t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282150" y="29954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327" name="Shape 327"/>
          <p:cNvCxnSpPr>
            <a:stCxn id="326" idx="3"/>
            <a:endCxn id="328" idx="1"/>
          </p:cNvCxnSpPr>
          <p:nvPr/>
        </p:nvCxnSpPr>
        <p:spPr>
          <a:xfrm>
            <a:off x="4642650" y="3675650"/>
            <a:ext cx="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1238550" y="30528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5107650" y="33029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330" name="Shape 330"/>
          <p:cNvCxnSpPr>
            <a:stCxn id="328" idx="0"/>
          </p:cNvCxnSpPr>
          <p:nvPr/>
        </p:nvCxnSpPr>
        <p:spPr>
          <a:xfrm flipH="1" rot="5400000">
            <a:off x="3700050" y="1527200"/>
            <a:ext cx="712500" cy="2838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2654850" y="25820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Shape 332"/>
          <p:cNvCxnSpPr/>
          <p:nvPr/>
        </p:nvCxnSpPr>
        <p:spPr>
          <a:xfrm>
            <a:off x="2207550" y="32946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Shape 333"/>
          <p:cNvCxnSpPr/>
          <p:nvPr/>
        </p:nvCxnSpPr>
        <p:spPr>
          <a:xfrm>
            <a:off x="1039675" y="4019550"/>
            <a:ext cx="223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Shape 334"/>
          <p:cNvSpPr/>
          <p:nvPr/>
        </p:nvSpPr>
        <p:spPr>
          <a:xfrm>
            <a:off x="1860955" y="38860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66816" y="38860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311700" y="3777750"/>
            <a:ext cx="814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vent </a:t>
            </a:r>
            <a:br>
              <a:rPr lang="en"/>
            </a:br>
            <a:r>
              <a:rPr lang="en"/>
              <a:t>stream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327555" y="38860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538216" y="38860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179425" y="38860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369968" y="38860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6253950" y="29954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React</a:t>
            </a:r>
            <a:r>
              <a:rPr lang="en"/>
              <a:t> component</a:t>
            </a:r>
            <a:br>
              <a:rPr lang="en"/>
            </a:b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r>
              <a:rPr baseline="-25000" lang="en" sz="3000">
                <a:latin typeface="Corsiva"/>
                <a:ea typeface="Corsiva"/>
                <a:cs typeface="Corsiva"/>
                <a:sym typeface="Corsiva"/>
              </a:rPr>
              <a:t>2</a:t>
            </a:r>
            <a:endParaRPr baseline="-25000"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342" name="Shape 342"/>
          <p:cNvCxnSpPr>
            <a:stCxn id="328" idx="3"/>
            <a:endCxn id="341" idx="1"/>
          </p:cNvCxnSpPr>
          <p:nvPr/>
        </p:nvCxnSpPr>
        <p:spPr>
          <a:xfrm>
            <a:off x="5843850" y="3675650"/>
            <a:ext cx="41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Shape 343"/>
          <p:cNvSpPr txBox="1"/>
          <p:nvPr/>
        </p:nvSpPr>
        <p:spPr>
          <a:xfrm>
            <a:off x="8003250" y="33029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cxnSp>
        <p:nvCxnSpPr>
          <p:cNvPr id="344" name="Shape 344"/>
          <p:cNvCxnSpPr>
            <a:stCxn id="341" idx="3"/>
            <a:endCxn id="343" idx="1"/>
          </p:cNvCxnSpPr>
          <p:nvPr/>
        </p:nvCxnSpPr>
        <p:spPr>
          <a:xfrm>
            <a:off x="7614450" y="3675650"/>
            <a:ext cx="38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Commonly-used FP patterns/functions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[a, b, c, ...].map(f) → [f(a), f(b), f(c), ...]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[1, 2, 3].map(function (x) { return x*2; })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[2, 4, 6]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filter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[a, b, c, ...].filter(f) → [x where f(x) is true]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[1, 2, 3, 4].filter(function even(x) { return x % 2 == 0; })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[2, 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Commonly-used FP patterns/functions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reduce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[a, b, ..., z].reduce(f, acc) → f(z, f(... f(b, f(a, acc))))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[1, 2, 3].reduce(function sum(x, y) { return x + y; }, 0)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sum(3, sum(2, sum(1, 0)))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sum(3, sum(2, 1))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sum(3, 3)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6                                             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[2, 3, 4].reduce(function prod(x, y) { return x * y; }, 1)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prod(4, prod(3, prod(2, 1)))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prod(4, prod(3, 2))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prod(4, 6)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891625" y="2553125"/>
            <a:ext cx="2742900" cy="726300"/>
          </a:xfrm>
          <a:prstGeom prst="wedgeEllipseCallout">
            <a:avLst>
              <a:gd fmla="val -20803" name="adj1"/>
              <a:gd fmla="val 90193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</a:t>
            </a:r>
            <a:r>
              <a:rPr lang="en" sz="1200"/>
              <a:t> value of accumulator, hence sometimes called “seed”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Commonly-used FP patterns/functions</a:t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lambda function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Anonymous function (not bound to a name), created at runtime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functions that will only be referred to once, eg. as a function input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(param1, param2, ...) =&gt; returnExpr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(param1, param2, ...) =&gt; { funcBody...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   return expr;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var add3 =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(a, b, c) =&gt; a + b + 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[1, 2, 3].map(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x =&gt; x*2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[2, 4, 6]</a:t>
            </a:r>
            <a:endParaRPr b="1" sz="1400"/>
          </a:p>
        </p:txBody>
      </p:sp>
      <p:sp>
        <p:nvSpPr>
          <p:cNvPr id="366" name="Shape 366"/>
          <p:cNvSpPr txBox="1"/>
          <p:nvPr/>
        </p:nvSpPr>
        <p:spPr>
          <a:xfrm>
            <a:off x="311700" y="2487900"/>
            <a:ext cx="8520600" cy="110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JavaScript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3723275" y="4147100"/>
            <a:ext cx="2454600" cy="576600"/>
          </a:xfrm>
          <a:prstGeom prst="wedgeEllipseCallout">
            <a:avLst>
              <a:gd fmla="val -74379" name="adj1"/>
              <a:gd fmla="val -7435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Look closely at this syntax!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 that behaviour can be abstracted as streams of events. We can use FP patterns to turn these event streams into new streams of new events.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FP patterns with event streams</a:t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6" name="Shape 376"/>
          <p:cNvGrpSpPr/>
          <p:nvPr/>
        </p:nvGrpSpPr>
        <p:grpSpPr>
          <a:xfrm>
            <a:off x="1946388" y="2143300"/>
            <a:ext cx="4946425" cy="698400"/>
            <a:chOff x="1537450" y="2067100"/>
            <a:chExt cx="4946425" cy="698400"/>
          </a:xfrm>
        </p:grpSpPr>
        <p:pic>
          <p:nvPicPr>
            <p:cNvPr id="377" name="Shape 377"/>
            <p:cNvPicPr preferRelativeResize="0"/>
            <p:nvPr/>
          </p:nvPicPr>
          <p:blipFill rotWithShape="1">
            <a:blip r:embed="rId3">
              <a:alphaModFix/>
            </a:blip>
            <a:srcRect b="79614" l="6498" r="0" t="4351"/>
            <a:stretch/>
          </p:blipFill>
          <p:spPr>
            <a:xfrm>
              <a:off x="2164450" y="2067100"/>
              <a:ext cx="4319425" cy="57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Shape 378"/>
            <p:cNvSpPr txBox="1"/>
            <p:nvPr/>
          </p:nvSpPr>
          <p:spPr>
            <a:xfrm>
              <a:off x="1672600" y="2067100"/>
              <a:ext cx="4473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up</a:t>
              </a:r>
              <a:endParaRPr sz="1200"/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537450" y="2371900"/>
              <a:ext cx="717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down</a:t>
              </a:r>
              <a:endParaRPr sz="1200"/>
            </a:p>
          </p:txBody>
        </p:sp>
        <p:cxnSp>
          <p:nvCxnSpPr>
            <p:cNvPr id="380" name="Shape 380"/>
            <p:cNvCxnSpPr/>
            <p:nvPr/>
          </p:nvCxnSpPr>
          <p:spPr>
            <a:xfrm>
              <a:off x="6381375" y="257802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1" name="Shape 381"/>
          <p:cNvSpPr txBox="1"/>
          <p:nvPr/>
        </p:nvSpPr>
        <p:spPr>
          <a:xfrm>
            <a:off x="460000" y="2179450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button behaviour</a:t>
            </a:r>
            <a:endParaRPr/>
          </a:p>
        </p:txBody>
      </p:sp>
      <p:sp>
        <p:nvSpPr>
          <p:cNvPr id="382" name="Shape 382"/>
          <p:cNvSpPr txBox="1"/>
          <p:nvPr/>
        </p:nvSpPr>
        <p:spPr>
          <a:xfrm>
            <a:off x="6854700" y="2451150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sp>
        <p:nvSpPr>
          <p:cNvPr id="383" name="Shape 383"/>
          <p:cNvSpPr txBox="1"/>
          <p:nvPr/>
        </p:nvSpPr>
        <p:spPr>
          <a:xfrm>
            <a:off x="460000" y="3119338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click event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854700" y="3289350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385" name="Shape 385"/>
          <p:cNvCxnSpPr>
            <a:endCxn id="384" idx="1"/>
          </p:cNvCxnSpPr>
          <p:nvPr/>
        </p:nvCxnSpPr>
        <p:spPr>
          <a:xfrm>
            <a:off x="2587200" y="3486150"/>
            <a:ext cx="426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Shape 386"/>
          <p:cNvSpPr/>
          <p:nvPr/>
        </p:nvSpPr>
        <p:spPr>
          <a:xfrm>
            <a:off x="3421350" y="33287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488150" y="33287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478750" y="33287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393150" y="33287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659350" y="33287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91" name="Shape 391"/>
          <p:cNvSpPr txBox="1"/>
          <p:nvPr/>
        </p:nvSpPr>
        <p:spPr>
          <a:xfrm>
            <a:off x="460000" y="4059225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cell click event</a:t>
            </a:r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6854700" y="4175475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393" name="Shape 393"/>
          <p:cNvCxnSpPr>
            <a:endCxn id="392" idx="1"/>
          </p:cNvCxnSpPr>
          <p:nvPr/>
        </p:nvCxnSpPr>
        <p:spPr>
          <a:xfrm>
            <a:off x="2587200" y="4372275"/>
            <a:ext cx="426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Shape 394"/>
          <p:cNvSpPr/>
          <p:nvPr/>
        </p:nvSpPr>
        <p:spPr>
          <a:xfrm>
            <a:off x="3421350" y="42149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4488150" y="42149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478750" y="42149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393150" y="42149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659350" y="42149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99" name="Shape 399"/>
          <p:cNvSpPr txBox="1"/>
          <p:nvPr/>
        </p:nvSpPr>
        <p:spPr>
          <a:xfrm>
            <a:off x="2587200" y="4199550"/>
            <a:ext cx="453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baseline="-25000" sz="1000"/>
          </a:p>
        </p:txBody>
      </p:sp>
      <p:sp>
        <p:nvSpPr>
          <p:cNvPr id="400" name="Shape 400"/>
          <p:cNvSpPr txBox="1"/>
          <p:nvPr/>
        </p:nvSpPr>
        <p:spPr>
          <a:xfrm>
            <a:off x="3319350" y="4199550"/>
            <a:ext cx="511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27</a:t>
            </a:r>
            <a:endParaRPr baseline="-25000" sz="1000"/>
          </a:p>
        </p:txBody>
      </p:sp>
      <p:sp>
        <p:nvSpPr>
          <p:cNvPr id="401" name="Shape 401"/>
          <p:cNvSpPr txBox="1"/>
          <p:nvPr/>
        </p:nvSpPr>
        <p:spPr>
          <a:xfrm>
            <a:off x="4367550" y="4199550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34</a:t>
            </a:r>
            <a:endParaRPr baseline="-25000" sz="1000"/>
          </a:p>
        </p:txBody>
      </p:sp>
      <p:sp>
        <p:nvSpPr>
          <p:cNvPr id="402" name="Shape 402"/>
          <p:cNvSpPr txBox="1"/>
          <p:nvPr/>
        </p:nvSpPr>
        <p:spPr>
          <a:xfrm>
            <a:off x="2508600" y="3176375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120, 42</a:t>
            </a:r>
            <a:endParaRPr baseline="-25000" sz="1000"/>
          </a:p>
        </p:txBody>
      </p:sp>
      <p:sp>
        <p:nvSpPr>
          <p:cNvPr id="403" name="Shape 403"/>
          <p:cNvSpPr txBox="1"/>
          <p:nvPr/>
        </p:nvSpPr>
        <p:spPr>
          <a:xfrm>
            <a:off x="3296887" y="3176375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300, 91</a:t>
            </a:r>
            <a:endParaRPr baseline="-25000" sz="1000"/>
          </a:p>
        </p:txBody>
      </p:sp>
      <p:sp>
        <p:nvSpPr>
          <p:cNvPr id="404" name="Shape 404"/>
          <p:cNvSpPr/>
          <p:nvPr/>
        </p:nvSpPr>
        <p:spPr>
          <a:xfrm>
            <a:off x="7383750" y="2967575"/>
            <a:ext cx="1557000" cy="10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</a:t>
            </a:r>
            <a:r>
              <a:rPr lang="en" sz="1200">
                <a:solidFill>
                  <a:schemeClr val="dk1"/>
                </a:solidFill>
              </a:rPr>
              <a:t>his is a DOM event object, containing (x, y) position information we want...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05" name="Shape 405"/>
          <p:cNvCxnSpPr/>
          <p:nvPr/>
        </p:nvCxnSpPr>
        <p:spPr>
          <a:xfrm>
            <a:off x="1149550" y="2724900"/>
            <a:ext cx="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1149550" y="3636275"/>
            <a:ext cx="0" cy="44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7" name="Shape 407"/>
          <p:cNvCxnSpPr/>
          <p:nvPr/>
        </p:nvCxnSpPr>
        <p:spPr>
          <a:xfrm>
            <a:off x="2807250" y="36425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8" name="Shape 408"/>
          <p:cNvCxnSpPr/>
          <p:nvPr/>
        </p:nvCxnSpPr>
        <p:spPr>
          <a:xfrm>
            <a:off x="3575100" y="36425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9" name="Shape 409"/>
          <p:cNvCxnSpPr/>
          <p:nvPr/>
        </p:nvCxnSpPr>
        <p:spPr>
          <a:xfrm>
            <a:off x="4641900" y="36425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10" name="Shape 410"/>
          <p:cNvCxnSpPr/>
          <p:nvPr/>
        </p:nvCxnSpPr>
        <p:spPr>
          <a:xfrm>
            <a:off x="6546900" y="36425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11" name="Shape 411"/>
          <p:cNvCxnSpPr/>
          <p:nvPr/>
        </p:nvCxnSpPr>
        <p:spPr>
          <a:xfrm>
            <a:off x="5632500" y="36425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1149550" y="36635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4343262" y="3176375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10, 50</a:t>
            </a:r>
            <a:endParaRPr baseline="-25000" sz="1000"/>
          </a:p>
        </p:txBody>
      </p:sp>
      <p:sp>
        <p:nvSpPr>
          <p:cNvPr id="414" name="Shape 414"/>
          <p:cNvSpPr txBox="1"/>
          <p:nvPr/>
        </p:nvSpPr>
        <p:spPr>
          <a:xfrm>
            <a:off x="1936175" y="4171850"/>
            <a:ext cx="62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cell ID</a:t>
            </a:r>
            <a:endParaRPr baseline="-25000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Bacon.js</a:t>
            </a:r>
            <a:endParaRPr/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Bacon.js is an</a:t>
            </a:r>
            <a:r>
              <a:rPr lang="en"/>
              <a:t> FRP library for Javascript.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Using Bacon, we can c</a:t>
            </a:r>
            <a:r>
              <a:rPr lang="en"/>
              <a:t>reate a stream from DOM click events:</a:t>
            </a:r>
            <a:br>
              <a:rPr lang="en"/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Bacon.fromEvent(root, 'click')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Then, we can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/>
              <a:t> to produce a stream of function </a:t>
            </a:r>
            <a:r>
              <a:rPr i="1" lang="en"/>
              <a:t>closures </a:t>
            </a:r>
            <a:r>
              <a:rPr lang="en"/>
              <a:t>containing information about the location of the click on the grid: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Bacon.fromEvent(root, 'click')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.map(event =&gt;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world =&gt; myToggleCell(world,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event.target.x,    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event.target.y)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Shape 4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450" y="117975"/>
            <a:ext cx="1392600" cy="1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1624025" y="3773775"/>
            <a:ext cx="5367000" cy="10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5600075" y="2786075"/>
            <a:ext cx="34755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closure takes a world and produces a new world, with the state of cell (x,y) toggled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FP pattern: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/>
              <a:t> accumulates a list of values into a single</a:t>
            </a:r>
            <a:r>
              <a:rPr lang="en"/>
              <a:t>, final </a:t>
            </a:r>
            <a:r>
              <a:rPr lang="en"/>
              <a:t>value by repeatedly applying a function.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r>
              <a:rPr lang="en"/>
              <a:t> does the same, but it outputs each intermediate accumulated value as well</a:t>
            </a:r>
            <a:br>
              <a:rPr lang="en"/>
            </a:br>
            <a:r>
              <a:rPr lang="en"/>
              <a:t>as the final value.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[a, b, ..., z].scan(acc, f)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→ [f(a, acc),  f(b, f(a, acc)),  ...,  f(z, f(... f(a, acc)))]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 [1, 2, 3].scan(0, function sum(x, y) { return x + y; })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[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sum(1, 0)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sum(2,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sum(1, 0)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), sum(3, sum(2,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sum(1, 0)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))]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[1,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sum(2, 1)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sum(3,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sum(2, 1)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)]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[1, 3, sum(3, 3)]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[1, 3, 6]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Game of Life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need: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initial state</a:t>
            </a:r>
            <a:r>
              <a:rPr lang="en"/>
              <a:t> of the world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game logic</a:t>
            </a:r>
            <a:r>
              <a:rPr lang="en"/>
              <a:t> (based on the pre-defined rules)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</a:t>
            </a:r>
            <a:r>
              <a:rPr b="1" lang="en"/>
              <a:t>timer</a:t>
            </a:r>
            <a:r>
              <a:rPr lang="en"/>
              <a:t> to produce “ticks”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We also want: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</a:t>
            </a:r>
            <a:r>
              <a:rPr b="1" lang="en"/>
              <a:t>visual representation</a:t>
            </a:r>
            <a:r>
              <a:rPr lang="en"/>
              <a:t> of the world, which gets </a:t>
            </a:r>
            <a:r>
              <a:rPr b="1" lang="en"/>
              <a:t>updated</a:t>
            </a:r>
            <a:r>
              <a:rPr lang="en"/>
              <a:t> </a:t>
            </a:r>
            <a:r>
              <a:rPr lang="en"/>
              <a:t>when the </a:t>
            </a:r>
            <a:br>
              <a:rPr lang="en"/>
            </a:br>
            <a:r>
              <a:rPr lang="en"/>
              <a:t>state of the world changes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way to </a:t>
            </a:r>
            <a:r>
              <a:rPr b="1" lang="en"/>
              <a:t>interact</a:t>
            </a:r>
            <a:r>
              <a:rPr lang="en"/>
              <a:t> with the world (change the state of cells)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way to </a:t>
            </a:r>
            <a:r>
              <a:rPr b="1" lang="en"/>
              <a:t>pause/unpause</a:t>
            </a:r>
            <a:r>
              <a:rPr lang="en"/>
              <a:t> the game</a:t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817350" y="2984425"/>
            <a:ext cx="214500" cy="994800"/>
          </a:xfrm>
          <a:prstGeom prst="rightBrace">
            <a:avLst>
              <a:gd fmla="val 26072" name="adj1"/>
              <a:gd fmla="val 50648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3" name="Shape 73"/>
          <p:cNvSpPr txBox="1"/>
          <p:nvPr/>
        </p:nvSpPr>
        <p:spPr>
          <a:xfrm>
            <a:off x="8031850" y="3168775"/>
            <a:ext cx="633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I/O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inputStream.scan(f, acc) →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Shape 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r>
              <a:rPr lang="en"/>
              <a:t> with event streams</a:t>
            </a:r>
            <a:endParaRPr/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Shape 439"/>
          <p:cNvSpPr txBox="1"/>
          <p:nvPr/>
        </p:nvSpPr>
        <p:spPr>
          <a:xfrm>
            <a:off x="6730950" y="1270650"/>
            <a:ext cx="1379100" cy="4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nput stream</a:t>
            </a:r>
            <a:endParaRPr/>
          </a:p>
        </p:txBody>
      </p:sp>
      <p:sp>
        <p:nvSpPr>
          <p:cNvPr id="440" name="Shape 440"/>
          <p:cNvSpPr txBox="1"/>
          <p:nvPr/>
        </p:nvSpPr>
        <p:spPr>
          <a:xfrm>
            <a:off x="6730950" y="2854925"/>
            <a:ext cx="1379100" cy="4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stream</a:t>
            </a:r>
            <a:endParaRPr/>
          </a:p>
        </p:txBody>
      </p:sp>
      <p:sp>
        <p:nvSpPr>
          <p:cNvPr id="441" name="Shape 441"/>
          <p:cNvSpPr txBox="1"/>
          <p:nvPr/>
        </p:nvSpPr>
        <p:spPr>
          <a:xfrm>
            <a:off x="6321825" y="1990725"/>
            <a:ext cx="808800" cy="4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</a:t>
            </a:r>
            <a:endParaRPr/>
          </a:p>
        </p:txBody>
      </p:sp>
      <p:sp>
        <p:nvSpPr>
          <p:cNvPr id="442" name="Shape 442"/>
          <p:cNvSpPr txBox="1"/>
          <p:nvPr/>
        </p:nvSpPr>
        <p:spPr>
          <a:xfrm>
            <a:off x="7697250" y="1990725"/>
            <a:ext cx="900600" cy="4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cxnSp>
        <p:nvCxnSpPr>
          <p:cNvPr id="443" name="Shape 443"/>
          <p:cNvCxnSpPr>
            <a:stCxn id="441" idx="2"/>
            <a:endCxn id="440" idx="0"/>
          </p:cNvCxnSpPr>
          <p:nvPr/>
        </p:nvCxnSpPr>
        <p:spPr>
          <a:xfrm>
            <a:off x="6726225" y="2459325"/>
            <a:ext cx="694200" cy="3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Shape 444"/>
          <p:cNvCxnSpPr>
            <a:stCxn id="442" idx="2"/>
            <a:endCxn id="440" idx="0"/>
          </p:cNvCxnSpPr>
          <p:nvPr/>
        </p:nvCxnSpPr>
        <p:spPr>
          <a:xfrm flipH="1">
            <a:off x="7420650" y="2459325"/>
            <a:ext cx="726900" cy="39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Shape 445"/>
          <p:cNvCxnSpPr>
            <a:stCxn id="439" idx="2"/>
            <a:endCxn id="440" idx="0"/>
          </p:cNvCxnSpPr>
          <p:nvPr/>
        </p:nvCxnSpPr>
        <p:spPr>
          <a:xfrm>
            <a:off x="7420500" y="1739250"/>
            <a:ext cx="0" cy="111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Shape 446"/>
          <p:cNvSpPr txBox="1"/>
          <p:nvPr/>
        </p:nvSpPr>
        <p:spPr>
          <a:xfrm>
            <a:off x="368250" y="1913075"/>
            <a:ext cx="124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inputStream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5406900" y="1917750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448" name="Shape 448"/>
          <p:cNvCxnSpPr/>
          <p:nvPr/>
        </p:nvCxnSpPr>
        <p:spPr>
          <a:xfrm>
            <a:off x="1596600" y="2114550"/>
            <a:ext cx="378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Shape 449"/>
          <p:cNvSpPr/>
          <p:nvPr/>
        </p:nvSpPr>
        <p:spPr>
          <a:xfrm>
            <a:off x="2506950" y="19571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3878550" y="19571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4869150" y="19571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1668750" y="1957175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53" name="Shape 453"/>
          <p:cNvSpPr txBox="1"/>
          <p:nvPr/>
        </p:nvSpPr>
        <p:spPr>
          <a:xfrm>
            <a:off x="5406900" y="2803875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454" name="Shape 454"/>
          <p:cNvCxnSpPr/>
          <p:nvPr/>
        </p:nvCxnSpPr>
        <p:spPr>
          <a:xfrm>
            <a:off x="1596600" y="3000675"/>
            <a:ext cx="378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Shape 455"/>
          <p:cNvSpPr/>
          <p:nvPr/>
        </p:nvSpPr>
        <p:spPr>
          <a:xfrm>
            <a:off x="2506950" y="28433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3878550" y="28433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869150" y="28433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1668750" y="28433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59" name="Shape 459"/>
          <p:cNvSpPr txBox="1"/>
          <p:nvPr/>
        </p:nvSpPr>
        <p:spPr>
          <a:xfrm>
            <a:off x="1596600" y="2827950"/>
            <a:ext cx="453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000"/>
          </a:p>
        </p:txBody>
      </p:sp>
      <p:sp>
        <p:nvSpPr>
          <p:cNvPr id="460" name="Shape 460"/>
          <p:cNvSpPr txBox="1"/>
          <p:nvPr/>
        </p:nvSpPr>
        <p:spPr>
          <a:xfrm>
            <a:off x="2404950" y="2827950"/>
            <a:ext cx="511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000"/>
          </a:p>
        </p:txBody>
      </p:sp>
      <p:sp>
        <p:nvSpPr>
          <p:cNvPr id="461" name="Shape 461"/>
          <p:cNvSpPr txBox="1"/>
          <p:nvPr/>
        </p:nvSpPr>
        <p:spPr>
          <a:xfrm>
            <a:off x="1518000" y="1893038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r>
              <a:rPr baseline="-25000" lang="en" sz="1200"/>
              <a:t>1</a:t>
            </a:r>
            <a:endParaRPr baseline="-25000" sz="1200"/>
          </a:p>
        </p:txBody>
      </p:sp>
      <p:cxnSp>
        <p:nvCxnSpPr>
          <p:cNvPr id="462" name="Shape 462"/>
          <p:cNvCxnSpPr/>
          <p:nvPr/>
        </p:nvCxnSpPr>
        <p:spPr>
          <a:xfrm>
            <a:off x="1816650" y="22709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3" name="Shape 463"/>
          <p:cNvCxnSpPr/>
          <p:nvPr/>
        </p:nvCxnSpPr>
        <p:spPr>
          <a:xfrm>
            <a:off x="2660700" y="22709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64" name="Shape 464"/>
          <p:cNvCxnSpPr/>
          <p:nvPr/>
        </p:nvCxnSpPr>
        <p:spPr>
          <a:xfrm>
            <a:off x="4032300" y="2270953"/>
            <a:ext cx="0" cy="5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65" name="Shape 465"/>
          <p:cNvSpPr txBox="1"/>
          <p:nvPr/>
        </p:nvSpPr>
        <p:spPr>
          <a:xfrm>
            <a:off x="2356200" y="1893038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466" name="Shape 466"/>
          <p:cNvSpPr txBox="1"/>
          <p:nvPr/>
        </p:nvSpPr>
        <p:spPr>
          <a:xfrm>
            <a:off x="3727800" y="1893038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r>
              <a:rPr baseline="-25000" lang="en" sz="1200"/>
              <a:t>3</a:t>
            </a:r>
            <a:endParaRPr baseline="-25000" sz="1200"/>
          </a:p>
        </p:txBody>
      </p:sp>
      <p:sp>
        <p:nvSpPr>
          <p:cNvPr id="467" name="Shape 467"/>
          <p:cNvSpPr txBox="1"/>
          <p:nvPr/>
        </p:nvSpPr>
        <p:spPr>
          <a:xfrm>
            <a:off x="1366350" y="3075850"/>
            <a:ext cx="900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f(acc, </a:t>
            </a:r>
            <a:r>
              <a:rPr lang="en" sz="1200"/>
              <a:t>e</a:t>
            </a:r>
            <a:r>
              <a:rPr baseline="-25000" lang="en" sz="1200"/>
              <a:t>1</a:t>
            </a:r>
            <a:r>
              <a:rPr lang="en" sz="1200"/>
              <a:t>)</a:t>
            </a:r>
            <a:endParaRPr sz="1200"/>
          </a:p>
        </p:txBody>
      </p:sp>
      <p:sp>
        <p:nvSpPr>
          <p:cNvPr id="468" name="Shape 468"/>
          <p:cNvSpPr txBox="1"/>
          <p:nvPr/>
        </p:nvSpPr>
        <p:spPr>
          <a:xfrm>
            <a:off x="1518000" y="2795375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469" name="Shape 469"/>
          <p:cNvSpPr txBox="1"/>
          <p:nvPr/>
        </p:nvSpPr>
        <p:spPr>
          <a:xfrm>
            <a:off x="2210400" y="3075850"/>
            <a:ext cx="900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f(e</a:t>
            </a:r>
            <a:r>
              <a:rPr baseline="-25000" lang="en" sz="1200"/>
              <a:t>2</a:t>
            </a:r>
            <a:r>
              <a:rPr lang="en" sz="1200"/>
              <a:t>, s</a:t>
            </a:r>
            <a:r>
              <a:rPr baseline="-25000" lang="en" sz="1200"/>
              <a:t>1</a:t>
            </a:r>
            <a:r>
              <a:rPr lang="en" sz="1200"/>
              <a:t>)</a:t>
            </a:r>
            <a:endParaRPr sz="1200"/>
          </a:p>
        </p:txBody>
      </p:sp>
      <p:sp>
        <p:nvSpPr>
          <p:cNvPr id="470" name="Shape 470"/>
          <p:cNvSpPr txBox="1"/>
          <p:nvPr/>
        </p:nvSpPr>
        <p:spPr>
          <a:xfrm>
            <a:off x="3582000" y="3075850"/>
            <a:ext cx="900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f(e</a:t>
            </a:r>
            <a:r>
              <a:rPr baseline="-25000" lang="en" sz="1200"/>
              <a:t>3</a:t>
            </a:r>
            <a:r>
              <a:rPr lang="en" sz="1200"/>
              <a:t>, </a:t>
            </a:r>
            <a:r>
              <a:rPr lang="en" sz="1200"/>
              <a:t>s</a:t>
            </a:r>
            <a:r>
              <a:rPr baseline="-25000" lang="en" sz="1200"/>
              <a:t>2</a:t>
            </a:r>
            <a:r>
              <a:rPr lang="en" sz="1200"/>
              <a:t>)</a:t>
            </a:r>
            <a:endParaRPr sz="1200"/>
          </a:p>
        </p:txBody>
      </p:sp>
      <p:sp>
        <p:nvSpPr>
          <p:cNvPr id="471" name="Shape 471"/>
          <p:cNvSpPr txBox="1"/>
          <p:nvPr/>
        </p:nvSpPr>
        <p:spPr>
          <a:xfrm>
            <a:off x="2356200" y="2795375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472" name="Shape 472"/>
          <p:cNvSpPr txBox="1"/>
          <p:nvPr/>
        </p:nvSpPr>
        <p:spPr>
          <a:xfrm>
            <a:off x="3727800" y="2795375"/>
            <a:ext cx="597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baseline="-25000" lang="en" sz="1200"/>
              <a:t>3</a:t>
            </a:r>
            <a:endParaRPr baseline="-25000" sz="1200"/>
          </a:p>
        </p:txBody>
      </p:sp>
      <p:cxnSp>
        <p:nvCxnSpPr>
          <p:cNvPr id="473" name="Shape 473"/>
          <p:cNvCxnSpPr>
            <a:stCxn id="467" idx="2"/>
            <a:endCxn id="469" idx="2"/>
          </p:cNvCxnSpPr>
          <p:nvPr/>
        </p:nvCxnSpPr>
        <p:spPr>
          <a:xfrm flipH="1" rot="-5400000">
            <a:off x="2238450" y="2961550"/>
            <a:ext cx="600" cy="844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74" name="Shape 474"/>
          <p:cNvCxnSpPr>
            <a:stCxn id="469" idx="2"/>
            <a:endCxn id="470" idx="2"/>
          </p:cNvCxnSpPr>
          <p:nvPr/>
        </p:nvCxnSpPr>
        <p:spPr>
          <a:xfrm flipH="1" rot="-5400000">
            <a:off x="3346200" y="2697850"/>
            <a:ext cx="600" cy="13716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5" name="Shape 475"/>
          <p:cNvSpPr txBox="1"/>
          <p:nvPr/>
        </p:nvSpPr>
        <p:spPr>
          <a:xfrm>
            <a:off x="350100" y="2783850"/>
            <a:ext cx="12435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Bacon, we can create a stream from pause button click events:</a:t>
            </a:r>
            <a:br>
              <a:rPr lang="en"/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Bacon.fromEvent(pauseButton, 'click')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Then, we can scan the click events to produce a stream of booleans that indicates whether our game is currently “active” (whether ticks are occurring):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Bacon.fromEvent(pauseButton, 'click')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.scan(true, (prevState, _) =&gt; !prevState);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time the pause button is clicked, we change from “active” to “inactive” or vice-versa.</a:t>
            </a:r>
            <a:endParaRPr/>
          </a:p>
        </p:txBody>
      </p:sp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Bacon/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450" y="117975"/>
            <a:ext cx="1392600" cy="1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/>
          <p:nvPr/>
        </p:nvSpPr>
        <p:spPr>
          <a:xfrm>
            <a:off x="1919475" y="3964475"/>
            <a:ext cx="1956900" cy="944400"/>
          </a:xfrm>
          <a:prstGeom prst="wedgeEllipseCallout">
            <a:avLst>
              <a:gd fmla="val -45714" name="adj1"/>
              <a:gd fmla="val -1108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start out active, so the scan seed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Now, w</a:t>
            </a:r>
            <a:r>
              <a:rPr lang="en"/>
              <a:t>e can use this to filter other streams, to remove events that should </a:t>
            </a:r>
            <a:r>
              <a:rPr i="1" lang="en"/>
              <a:t>only</a:t>
            </a:r>
            <a:r>
              <a:rPr lang="en"/>
              <a:t> occur when the game is active.</a:t>
            </a:r>
            <a:endParaRPr/>
          </a:p>
        </p:txBody>
      </p:sp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r>
              <a:rPr lang="en"/>
              <a:t>: Pause button clicks become “active” events</a:t>
            </a:r>
            <a:endParaRPr/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1047400" y="1410525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button click event</a:t>
            </a:r>
            <a:endParaRPr/>
          </a:p>
        </p:txBody>
      </p:sp>
      <p:sp>
        <p:nvSpPr>
          <p:cNvPr id="493" name="Shape 493"/>
          <p:cNvSpPr txBox="1"/>
          <p:nvPr/>
        </p:nvSpPr>
        <p:spPr>
          <a:xfrm>
            <a:off x="6969675" y="1526775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494" name="Shape 494"/>
          <p:cNvCxnSpPr>
            <a:endCxn id="493" idx="1"/>
          </p:cNvCxnSpPr>
          <p:nvPr/>
        </p:nvCxnSpPr>
        <p:spPr>
          <a:xfrm>
            <a:off x="2702175" y="1723575"/>
            <a:ext cx="426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Shape 495"/>
          <p:cNvSpPr/>
          <p:nvPr/>
        </p:nvSpPr>
        <p:spPr>
          <a:xfrm>
            <a:off x="3536325" y="15662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4603125" y="15662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5593725" y="15662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6508125" y="15662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2774325" y="1566200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00" name="Shape 500"/>
          <p:cNvSpPr txBox="1"/>
          <p:nvPr/>
        </p:nvSpPr>
        <p:spPr>
          <a:xfrm>
            <a:off x="6969675" y="2360413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501" name="Shape 501"/>
          <p:cNvCxnSpPr>
            <a:endCxn id="500" idx="1"/>
          </p:cNvCxnSpPr>
          <p:nvPr/>
        </p:nvCxnSpPr>
        <p:spPr>
          <a:xfrm>
            <a:off x="2702175" y="2557213"/>
            <a:ext cx="426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Shape 502"/>
          <p:cNvSpPr/>
          <p:nvPr/>
        </p:nvSpPr>
        <p:spPr>
          <a:xfrm>
            <a:off x="3536325" y="2399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4603125" y="2399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593725" y="2399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6508125" y="2399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2774325" y="2399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07" name="Shape 507"/>
          <p:cNvSpPr txBox="1"/>
          <p:nvPr/>
        </p:nvSpPr>
        <p:spPr>
          <a:xfrm>
            <a:off x="2687025" y="2676950"/>
            <a:ext cx="482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</a:t>
            </a:r>
            <a:endParaRPr baseline="-25000" sz="1100"/>
          </a:p>
        </p:txBody>
      </p:sp>
      <p:sp>
        <p:nvSpPr>
          <p:cNvPr id="508" name="Shape 508"/>
          <p:cNvSpPr txBox="1"/>
          <p:nvPr/>
        </p:nvSpPr>
        <p:spPr>
          <a:xfrm>
            <a:off x="3449025" y="2676950"/>
            <a:ext cx="482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true</a:t>
            </a:r>
            <a:endParaRPr baseline="-25000" sz="1100"/>
          </a:p>
        </p:txBody>
      </p:sp>
      <p:sp>
        <p:nvSpPr>
          <p:cNvPr id="509" name="Shape 509"/>
          <p:cNvSpPr txBox="1"/>
          <p:nvPr/>
        </p:nvSpPr>
        <p:spPr>
          <a:xfrm>
            <a:off x="4482525" y="2676950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</a:t>
            </a:r>
            <a:endParaRPr baseline="-25000" sz="1100"/>
          </a:p>
        </p:txBody>
      </p:sp>
      <p:sp>
        <p:nvSpPr>
          <p:cNvPr id="510" name="Shape 510"/>
          <p:cNvSpPr/>
          <p:nvPr/>
        </p:nvSpPr>
        <p:spPr>
          <a:xfrm>
            <a:off x="5987600" y="2935952"/>
            <a:ext cx="2889900" cy="882900"/>
          </a:xfrm>
          <a:prstGeom prst="wedgeEllipseCallout">
            <a:avLst>
              <a:gd fmla="val -24073" name="adj1"/>
              <a:gd fmla="val -646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, toggling accumulator from preceding event</a:t>
            </a:r>
            <a:endParaRPr/>
          </a:p>
        </p:txBody>
      </p:sp>
      <p:sp>
        <p:nvSpPr>
          <p:cNvPr id="511" name="Shape 511"/>
          <p:cNvSpPr txBox="1"/>
          <p:nvPr/>
        </p:nvSpPr>
        <p:spPr>
          <a:xfrm>
            <a:off x="1047400" y="2244175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activeStream</a:t>
            </a:r>
            <a:endParaRPr/>
          </a:p>
        </p:txBody>
      </p:sp>
      <p:cxnSp>
        <p:nvCxnSpPr>
          <p:cNvPr id="512" name="Shape 512"/>
          <p:cNvCxnSpPr>
            <a:stCxn id="507" idx="2"/>
            <a:endCxn id="508" idx="2"/>
          </p:cNvCxnSpPr>
          <p:nvPr/>
        </p:nvCxnSpPr>
        <p:spPr>
          <a:xfrm flipH="1" rot="-5400000">
            <a:off x="3308775" y="2603750"/>
            <a:ext cx="600" cy="762000"/>
          </a:xfrm>
          <a:prstGeom prst="curvedConnector3">
            <a:avLst>
              <a:gd fmla="val 27225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13" name="Shape 513"/>
          <p:cNvSpPr txBox="1"/>
          <p:nvPr/>
        </p:nvSpPr>
        <p:spPr>
          <a:xfrm>
            <a:off x="2585025" y="1305350"/>
            <a:ext cx="68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pause</a:t>
            </a:r>
            <a:endParaRPr baseline="-25000" sz="1100"/>
          </a:p>
        </p:txBody>
      </p:sp>
      <p:sp>
        <p:nvSpPr>
          <p:cNvPr id="514" name="Shape 514"/>
          <p:cNvSpPr txBox="1"/>
          <p:nvPr/>
        </p:nvSpPr>
        <p:spPr>
          <a:xfrm>
            <a:off x="3281025" y="1305350"/>
            <a:ext cx="818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</a:t>
            </a:r>
            <a:r>
              <a:rPr lang="en" sz="1100"/>
              <a:t>pause</a:t>
            </a:r>
            <a:endParaRPr baseline="-25000" sz="1100"/>
          </a:p>
        </p:txBody>
      </p:sp>
      <p:sp>
        <p:nvSpPr>
          <p:cNvPr id="515" name="Shape 515"/>
          <p:cNvSpPr txBox="1"/>
          <p:nvPr/>
        </p:nvSpPr>
        <p:spPr>
          <a:xfrm>
            <a:off x="4413825" y="1305350"/>
            <a:ext cx="68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pause</a:t>
            </a:r>
            <a:endParaRPr baseline="-25000" sz="1100"/>
          </a:p>
        </p:txBody>
      </p:sp>
      <p:sp>
        <p:nvSpPr>
          <p:cNvPr id="516" name="Shape 516"/>
          <p:cNvSpPr txBox="1"/>
          <p:nvPr/>
        </p:nvSpPr>
        <p:spPr>
          <a:xfrm>
            <a:off x="2703375" y="3104175"/>
            <a:ext cx="121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prevState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activeStream</a:t>
            </a:r>
            <a:r>
              <a:rPr lang="en"/>
              <a:t> applied to ticks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Shape 523"/>
          <p:cNvSpPr txBox="1"/>
          <p:nvPr/>
        </p:nvSpPr>
        <p:spPr>
          <a:xfrm>
            <a:off x="514000" y="2396563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tickStream</a:t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5901225" y="3022675"/>
            <a:ext cx="3053700" cy="778800"/>
          </a:xfrm>
          <a:prstGeom prst="wedgeEllipseCallout">
            <a:avLst>
              <a:gd fmla="val -45826" name="adj1"/>
              <a:gd fmla="val -708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Ticks filtered out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activeStream</a:t>
            </a:r>
            <a:r>
              <a:rPr lang="en"/>
              <a:t>  value is false.</a:t>
            </a:r>
            <a:endParaRPr/>
          </a:p>
        </p:txBody>
      </p:sp>
      <p:sp>
        <p:nvSpPr>
          <p:cNvPr id="525" name="Shape 525"/>
          <p:cNvSpPr txBox="1"/>
          <p:nvPr/>
        </p:nvSpPr>
        <p:spPr>
          <a:xfrm>
            <a:off x="514000" y="3688200"/>
            <a:ext cx="1379100" cy="77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Active</a:t>
            </a:r>
            <a:r>
              <a:rPr lang="en"/>
              <a:t> ticks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(game not paused)</a:t>
            </a:r>
            <a:endParaRPr/>
          </a:p>
        </p:txBody>
      </p:sp>
      <p:sp>
        <p:nvSpPr>
          <p:cNvPr id="526" name="Shape 526"/>
          <p:cNvSpPr/>
          <p:nvPr/>
        </p:nvSpPr>
        <p:spPr>
          <a:xfrm rot="10800000">
            <a:off x="4162275" y="3171550"/>
            <a:ext cx="394200" cy="622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 txBox="1"/>
          <p:nvPr/>
        </p:nvSpPr>
        <p:spPr>
          <a:xfrm>
            <a:off x="514000" y="1226800"/>
            <a:ext cx="1379100" cy="62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activeStream</a:t>
            </a: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6969675" y="2512813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529" name="Shape 529"/>
          <p:cNvCxnSpPr/>
          <p:nvPr/>
        </p:nvCxnSpPr>
        <p:spPr>
          <a:xfrm>
            <a:off x="2143125" y="2709625"/>
            <a:ext cx="482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Shape 530"/>
          <p:cNvSpPr/>
          <p:nvPr/>
        </p:nvSpPr>
        <p:spPr>
          <a:xfrm>
            <a:off x="352108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01460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76136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650812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277432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35" name="Shape 535"/>
          <p:cNvSpPr/>
          <p:nvPr/>
        </p:nvSpPr>
        <p:spPr>
          <a:xfrm>
            <a:off x="426784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x="6969675" y="3884413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537" name="Shape 537"/>
          <p:cNvCxnSpPr/>
          <p:nvPr/>
        </p:nvCxnSpPr>
        <p:spPr>
          <a:xfrm>
            <a:off x="2143125" y="4081225"/>
            <a:ext cx="482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Shape 538"/>
          <p:cNvSpPr/>
          <p:nvPr/>
        </p:nvSpPr>
        <p:spPr>
          <a:xfrm>
            <a:off x="2774325" y="3923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39" name="Shape 539"/>
          <p:cNvSpPr txBox="1"/>
          <p:nvPr/>
        </p:nvSpPr>
        <p:spPr>
          <a:xfrm>
            <a:off x="6969675" y="1369813"/>
            <a:ext cx="596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time</a:t>
            </a:r>
            <a:endParaRPr i="1" sz="1200"/>
          </a:p>
        </p:txBody>
      </p:sp>
      <p:cxnSp>
        <p:nvCxnSpPr>
          <p:cNvPr id="540" name="Shape 540"/>
          <p:cNvCxnSpPr/>
          <p:nvPr/>
        </p:nvCxnSpPr>
        <p:spPr>
          <a:xfrm>
            <a:off x="2143125" y="1566625"/>
            <a:ext cx="482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Shape 541"/>
          <p:cNvSpPr/>
          <p:nvPr/>
        </p:nvSpPr>
        <p:spPr>
          <a:xfrm>
            <a:off x="4603125" y="1409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5593725" y="1409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6431925" y="1409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2926725" y="1409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45" name="Shape 545"/>
          <p:cNvSpPr txBox="1"/>
          <p:nvPr/>
        </p:nvSpPr>
        <p:spPr>
          <a:xfrm>
            <a:off x="2839425" y="1686350"/>
            <a:ext cx="482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</a:t>
            </a:r>
            <a:endParaRPr baseline="-25000" sz="1100"/>
          </a:p>
        </p:txBody>
      </p:sp>
      <p:sp>
        <p:nvSpPr>
          <p:cNvPr id="546" name="Shape 546"/>
          <p:cNvSpPr txBox="1"/>
          <p:nvPr/>
        </p:nvSpPr>
        <p:spPr>
          <a:xfrm>
            <a:off x="4515825" y="1686350"/>
            <a:ext cx="482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true</a:t>
            </a:r>
            <a:endParaRPr baseline="-25000" sz="1100"/>
          </a:p>
        </p:txBody>
      </p:sp>
      <p:sp>
        <p:nvSpPr>
          <p:cNvPr id="547" name="Shape 547"/>
          <p:cNvSpPr txBox="1"/>
          <p:nvPr/>
        </p:nvSpPr>
        <p:spPr>
          <a:xfrm>
            <a:off x="5473125" y="1686350"/>
            <a:ext cx="548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false</a:t>
            </a:r>
            <a:endParaRPr baseline="-25000" sz="1100"/>
          </a:p>
        </p:txBody>
      </p:sp>
      <p:sp>
        <p:nvSpPr>
          <p:cNvPr id="548" name="Shape 548"/>
          <p:cNvSpPr/>
          <p:nvPr/>
        </p:nvSpPr>
        <p:spPr>
          <a:xfrm>
            <a:off x="2012325" y="25522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49" name="Shape 549"/>
          <p:cNvSpPr/>
          <p:nvPr/>
        </p:nvSpPr>
        <p:spPr>
          <a:xfrm rot="5394508">
            <a:off x="2432764" y="1994750"/>
            <a:ext cx="187800" cy="7827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2207375" y="1975800"/>
            <a:ext cx="78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</a:t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014605" y="3923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2012325" y="3923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53" name="Shape 553"/>
          <p:cNvSpPr/>
          <p:nvPr/>
        </p:nvSpPr>
        <p:spPr>
          <a:xfrm>
            <a:off x="6508125" y="3923838"/>
            <a:ext cx="307500" cy="30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121125" y="437950"/>
            <a:ext cx="90228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'click').scan(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true,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(prevState, _) =&gt; !prevState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tickStream = Bacon.interval(TICK, myUpdateWorld);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tickStream = tickStream.filter(activeStream);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eventStream = Bacon.mergeAll(clickStream, tickStream);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eventStream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.scan(initialWorld, (oldWorld, updateWorldFunc) =&gt; updateWorldFunc(oldWorld))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.onValue(world =&gt; ReactDOM.render(&lt;Grid world={world} ... /&gt;, root));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121125" y="437950"/>
            <a:ext cx="90228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6523950" y="560150"/>
            <a:ext cx="2121300" cy="774000"/>
          </a:xfrm>
          <a:prstGeom prst="wedgeEllipseCallout">
            <a:avLst>
              <a:gd fmla="val -57172" name="adj1"/>
              <a:gd fmla="val -330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the initial state of the world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/>
        </p:nvSpPr>
        <p:spPr>
          <a:xfrm>
            <a:off x="121125" y="437950"/>
            <a:ext cx="90228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5683950" y="1758875"/>
            <a:ext cx="2841900" cy="768000"/>
          </a:xfrm>
          <a:prstGeom prst="wedgeEllipseCallout">
            <a:avLst>
              <a:gd fmla="val -26360" name="adj1"/>
              <a:gd fmla="val -858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losure that toggles the corresponding cell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/>
        </p:nvSpPr>
        <p:spPr>
          <a:xfrm>
            <a:off x="121125" y="437950"/>
            <a:ext cx="90228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'click').scan(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true,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(prevState, _) =&gt; !prevState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tickStream = Bacon.interval(TICK, myUpdateWorld);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tickStream = tickStream.filter(activeStream);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Shape 5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432350" y="626600"/>
            <a:ext cx="3496800" cy="1097100"/>
          </a:xfrm>
          <a:prstGeom prst="wedgeEllipseCallout">
            <a:avLst>
              <a:gd fmla="val -44404" name="adj1"/>
              <a:gd fmla="val 5001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activeStream</a:t>
            </a:r>
            <a:r>
              <a:rPr lang="en"/>
              <a:t>? What does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filter(activeStream) </a:t>
            </a:r>
            <a:r>
              <a:rPr lang="en"/>
              <a:t>create?</a:t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4565800" y="3417450"/>
            <a:ext cx="2469300" cy="896700"/>
          </a:xfrm>
          <a:prstGeom prst="wedgeEllipseCallout">
            <a:avLst>
              <a:gd fmla="val -26360" name="adj1"/>
              <a:gd fmla="val -8589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 that produces the next state of the world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121125" y="186350"/>
            <a:ext cx="9022800" cy="46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'click').scan(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true,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(prevState, _) =&gt; !prevState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tickStream = Bacon.interval(TICK, myUpdateWorld);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tickStream = tickStream.filter(activeStream);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eventStream = Bacon.mergeAll(clickStream, tickStream);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eventStream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.scan(initialWorld, (oldWorld, updateWorldFunc) =&gt; updateWorldFunc(oldWorld))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.onValue(world =&gt; ReactDOM.render(&lt;Grid world={world} ... /&gt;, root));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Shape 5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6298925" y="3122200"/>
            <a:ext cx="2534400" cy="479100"/>
          </a:xfrm>
          <a:prstGeom prst="wedgeEllipseCallout">
            <a:avLst>
              <a:gd fmla="val -23528" name="adj1"/>
              <a:gd fmla="val 1443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do?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that: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2 types of events that trigger a change to our world: clicks and ticks.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map each of those events to a function closure:</a:t>
            </a:r>
            <a:br>
              <a:rPr lang="en"/>
            </a:br>
            <a:r>
              <a:rPr b="1" lang="en" sz="1400"/>
              <a:t>Click: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world =&gt; myToggleCell(world, event.target.x, event.target.y)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/>
              <a:t>Tick:  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myUpdateWorld</a:t>
            </a:r>
            <a:endParaRPr sz="14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function closures have the same form, so that we can pass them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r>
              <a:rPr lang="en"/>
              <a:t>, which applies them cumulatively.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(Look familiar?)</a:t>
            </a:r>
            <a:endParaRPr/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Shape 595"/>
          <p:cNvSpPr/>
          <p:nvPr/>
        </p:nvSpPr>
        <p:spPr>
          <a:xfrm>
            <a:off x="3891750" y="31478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596" name="Shape 596"/>
          <p:cNvCxnSpPr/>
          <p:nvPr/>
        </p:nvCxnSpPr>
        <p:spPr>
          <a:xfrm>
            <a:off x="5252250" y="37518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Shape 597"/>
          <p:cNvCxnSpPr/>
          <p:nvPr/>
        </p:nvCxnSpPr>
        <p:spPr>
          <a:xfrm>
            <a:off x="2817150" y="37518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Shape 598"/>
          <p:cNvSpPr txBox="1"/>
          <p:nvPr/>
        </p:nvSpPr>
        <p:spPr>
          <a:xfrm>
            <a:off x="1848150" y="3455300"/>
            <a:ext cx="9690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state</a:t>
            </a:r>
            <a:endParaRPr/>
          </a:p>
        </p:txBody>
      </p:sp>
      <p:sp>
        <p:nvSpPr>
          <p:cNvPr id="599" name="Shape 599"/>
          <p:cNvSpPr txBox="1"/>
          <p:nvPr/>
        </p:nvSpPr>
        <p:spPr>
          <a:xfrm>
            <a:off x="6326850" y="34553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Game of Life: </a:t>
            </a:r>
            <a:r>
              <a:rPr b="1" lang="en"/>
              <a:t>Game logic</a:t>
            </a:r>
            <a:endParaRPr b="1"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implement the game logic as a </a:t>
            </a:r>
            <a:r>
              <a:rPr b="1" lang="en"/>
              <a:t>function</a:t>
            </a:r>
            <a:r>
              <a:rPr lang="en"/>
              <a:t>, which takes a </a:t>
            </a:r>
            <a:r>
              <a:rPr b="1" lang="en"/>
              <a:t>previous game state</a:t>
            </a:r>
            <a:r>
              <a:rPr lang="en"/>
              <a:t> and produces the </a:t>
            </a:r>
            <a:r>
              <a:rPr b="1" lang="en"/>
              <a:t>next game state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Moreover, we would like to treat the function as a </a:t>
            </a:r>
            <a:r>
              <a:rPr b="1" lang="en"/>
              <a:t>black box</a:t>
            </a:r>
            <a:r>
              <a:rPr lang="en"/>
              <a:t>: </a:t>
            </a:r>
            <a:r>
              <a:rPr lang="en"/>
              <a:t>it doesn’t matter how it is implemented; we can trust that it will correctly produce the next state if we give it the previous state.</a:t>
            </a:r>
            <a:endParaRPr/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891750" y="3224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5252250" y="3904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Shape 83"/>
          <p:cNvCxnSpPr/>
          <p:nvPr/>
        </p:nvCxnSpPr>
        <p:spPr>
          <a:xfrm>
            <a:off x="2817150" y="3904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1848150" y="3531500"/>
            <a:ext cx="9690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state</a:t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326850" y="35315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r>
              <a:rPr lang="en"/>
              <a:t> state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121125" y="437950"/>
            <a:ext cx="90228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'click').scan(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true,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(prevState, _) =&gt; !prevState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tickStream = Bacon.interval(TICK, myUpdateWorld);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tickStream = tickStream.filter(activeStream);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let eventStream = Bacon.mergeAll(clickStream, tickStream);</a:t>
            </a:r>
            <a:endParaRPr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eventStream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.scan(initialWorld, (oldWorld, updateWorldFunc) =&gt; updateWorldFunc(oldWorld))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.onValue(world =&gt; ReactDOM.render(&lt;Grid world={world} ... /&gt;, root));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1137200" y="2338800"/>
            <a:ext cx="2860200" cy="1018800"/>
          </a:xfrm>
          <a:prstGeom prst="wedgeEllipseCallout">
            <a:avLst>
              <a:gd fmla="val -40869" name="adj1"/>
              <a:gd fmla="val 1429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onValue</a:t>
            </a:r>
            <a:r>
              <a:rPr lang="en"/>
              <a:t> calls a function each time an event value occurs in the stream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Shape 612"/>
          <p:cNvSpPr txBox="1"/>
          <p:nvPr/>
        </p:nvSpPr>
        <p:spPr>
          <a:xfrm>
            <a:off x="121125" y="186350"/>
            <a:ext cx="9022800" cy="46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'click').scan(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true,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(prevState, _) =&gt; !prevState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tickStream = Bacon.interval(TICK, myUpdateWorld);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tickStream = tickStream.filter(activeStream);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eventStream = Bacon.mergeAll(clickStream, tickStream);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eventStream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.scan(initialWorld, (oldWorld, updateWorldFunc) =&gt; updateWorldFunc(oldWorld))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.onValue(world =&gt; ReactDOM.render(&lt;Grid world={world} ... /&gt;, root));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implementation</a:t>
            </a:r>
            <a:endParaRPr/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testing our implementation, we’d like to create fake event streams: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Remember: our update function has no side effects, so if we give it a single event stream of ticks, clicks, etc. as input (and an initial state), we know exactly what output to expect.</a:t>
            </a:r>
            <a:endParaRPr/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3282150" y="2081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621" name="Shape 621"/>
          <p:cNvCxnSpPr>
            <a:stCxn id="620" idx="3"/>
            <a:endCxn id="622" idx="1"/>
          </p:cNvCxnSpPr>
          <p:nvPr/>
        </p:nvCxnSpPr>
        <p:spPr>
          <a:xfrm>
            <a:off x="4642650" y="2761250"/>
            <a:ext cx="46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Shape 623"/>
          <p:cNvSpPr txBox="1"/>
          <p:nvPr/>
        </p:nvSpPr>
        <p:spPr>
          <a:xfrm>
            <a:off x="1238550" y="21384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622" name="Shape 622"/>
          <p:cNvSpPr txBox="1"/>
          <p:nvPr/>
        </p:nvSpPr>
        <p:spPr>
          <a:xfrm>
            <a:off x="5107650" y="23885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624" name="Shape 624"/>
          <p:cNvCxnSpPr>
            <a:stCxn id="622" idx="0"/>
          </p:cNvCxnSpPr>
          <p:nvPr/>
        </p:nvCxnSpPr>
        <p:spPr>
          <a:xfrm flipH="1" rot="5400000">
            <a:off x="3700050" y="612800"/>
            <a:ext cx="712500" cy="28389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Shape 625"/>
          <p:cNvCxnSpPr/>
          <p:nvPr/>
        </p:nvCxnSpPr>
        <p:spPr>
          <a:xfrm>
            <a:off x="2654850" y="16676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Shape 626"/>
          <p:cNvCxnSpPr/>
          <p:nvPr/>
        </p:nvCxnSpPr>
        <p:spPr>
          <a:xfrm>
            <a:off x="2207550" y="2380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Shape 627"/>
          <p:cNvCxnSpPr/>
          <p:nvPr/>
        </p:nvCxnSpPr>
        <p:spPr>
          <a:xfrm>
            <a:off x="1039675" y="3105150"/>
            <a:ext cx="2233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Shape 628"/>
          <p:cNvSpPr/>
          <p:nvPr/>
        </p:nvSpPr>
        <p:spPr>
          <a:xfrm>
            <a:off x="186095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766816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/>
        </p:nvSpPr>
        <p:spPr>
          <a:xfrm>
            <a:off x="311700" y="2863350"/>
            <a:ext cx="814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</a:t>
            </a:r>
            <a:br>
              <a:rPr lang="en"/>
            </a:br>
            <a:r>
              <a:rPr lang="en"/>
              <a:t>stream</a:t>
            </a: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32755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2538216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17942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2369968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253950" y="2081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React component</a:t>
            </a:r>
            <a:br>
              <a:rPr lang="en"/>
            </a:b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r>
              <a:rPr baseline="-25000" lang="en" sz="3000">
                <a:latin typeface="Corsiva"/>
                <a:ea typeface="Corsiva"/>
                <a:cs typeface="Corsiva"/>
                <a:sym typeface="Corsiva"/>
              </a:rPr>
              <a:t>2</a:t>
            </a:r>
            <a:endParaRPr baseline="-25000"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636" name="Shape 636"/>
          <p:cNvCxnSpPr>
            <a:stCxn id="622" idx="3"/>
            <a:endCxn id="635" idx="1"/>
          </p:cNvCxnSpPr>
          <p:nvPr/>
        </p:nvCxnSpPr>
        <p:spPr>
          <a:xfrm>
            <a:off x="5843850" y="2761250"/>
            <a:ext cx="41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Shape 637"/>
          <p:cNvSpPr txBox="1"/>
          <p:nvPr/>
        </p:nvSpPr>
        <p:spPr>
          <a:xfrm>
            <a:off x="8003250" y="23885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cxnSp>
        <p:nvCxnSpPr>
          <p:cNvPr id="638" name="Shape 638"/>
          <p:cNvCxnSpPr>
            <a:stCxn id="635" idx="3"/>
            <a:endCxn id="637" idx="1"/>
          </p:cNvCxnSpPr>
          <p:nvPr/>
        </p:nvCxnSpPr>
        <p:spPr>
          <a:xfrm>
            <a:off x="7614450" y="2761250"/>
            <a:ext cx="38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Shape 639"/>
          <p:cNvSpPr/>
          <p:nvPr/>
        </p:nvSpPr>
        <p:spPr>
          <a:xfrm>
            <a:off x="156750" y="2685050"/>
            <a:ext cx="3170400" cy="819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implementation</a:t>
            </a:r>
            <a:endParaRPr/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our implementation produces a combined input event stream by processing separate event streams: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We’d like to mock the combined event stream and </a:t>
            </a:r>
            <a:r>
              <a:rPr i="1" lang="en"/>
              <a:t>then </a:t>
            </a:r>
            <a:r>
              <a:rPr lang="en"/>
              <a:t>apply processing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/>
              <a:t>.</a:t>
            </a:r>
            <a:endParaRPr/>
          </a:p>
        </p:txBody>
      </p:sp>
      <p:sp>
        <p:nvSpPr>
          <p:cNvPr id="646" name="Shape 6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7244550" y="2462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648" name="Shape 648"/>
          <p:cNvCxnSpPr/>
          <p:nvPr/>
        </p:nvCxnSpPr>
        <p:spPr>
          <a:xfrm>
            <a:off x="963475" y="37147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9" name="Shape 649"/>
          <p:cNvSpPr txBox="1"/>
          <p:nvPr/>
        </p:nvSpPr>
        <p:spPr>
          <a:xfrm>
            <a:off x="235500" y="3472950"/>
            <a:ext cx="814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click</a:t>
            </a:r>
            <a:r>
              <a:rPr lang="en"/>
              <a:t> </a:t>
            </a:r>
            <a:br>
              <a:rPr lang="en"/>
            </a:br>
            <a:r>
              <a:rPr lang="en"/>
              <a:t>stream</a:t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1251355" y="3581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1103225" y="3581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760368" y="3581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Shape 653"/>
          <p:cNvCxnSpPr/>
          <p:nvPr/>
        </p:nvCxnSpPr>
        <p:spPr>
          <a:xfrm>
            <a:off x="963475" y="29527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Shape 654"/>
          <p:cNvSpPr txBox="1"/>
          <p:nvPr/>
        </p:nvSpPr>
        <p:spPr>
          <a:xfrm>
            <a:off x="235500" y="2710950"/>
            <a:ext cx="814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click</a:t>
            </a:r>
            <a:r>
              <a:rPr lang="en"/>
              <a:t> </a:t>
            </a:r>
            <a:br>
              <a:rPr lang="en"/>
            </a:br>
            <a:r>
              <a:rPr lang="en"/>
              <a:t>stream</a:t>
            </a: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1556155" y="2819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Shape 656"/>
          <p:cNvCxnSpPr/>
          <p:nvPr/>
        </p:nvCxnSpPr>
        <p:spPr>
          <a:xfrm>
            <a:off x="963475" y="22669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Shape 657"/>
          <p:cNvSpPr txBox="1"/>
          <p:nvPr/>
        </p:nvSpPr>
        <p:spPr>
          <a:xfrm>
            <a:off x="235500" y="2025150"/>
            <a:ext cx="814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</a:t>
            </a:r>
            <a:r>
              <a:rPr lang="en"/>
              <a:t> </a:t>
            </a:r>
            <a:br>
              <a:rPr lang="en"/>
            </a:br>
            <a:r>
              <a:rPr lang="en"/>
              <a:t>stream</a:t>
            </a: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1479955" y="21334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1103225" y="21334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1912768" y="21334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2498025" y="2117550"/>
            <a:ext cx="842400" cy="9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2498025" y="3381150"/>
            <a:ext cx="8424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4879232" y="2101650"/>
            <a:ext cx="842400" cy="193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4" name="Shape 664"/>
          <p:cNvCxnSpPr/>
          <p:nvPr/>
        </p:nvCxnSpPr>
        <p:spPr>
          <a:xfrm>
            <a:off x="3341453" y="25717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Shape 665"/>
          <p:cNvSpPr/>
          <p:nvPr/>
        </p:nvSpPr>
        <p:spPr>
          <a:xfrm>
            <a:off x="3842155" y="2438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3465425" y="2438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Shape 667"/>
          <p:cNvCxnSpPr/>
          <p:nvPr/>
        </p:nvCxnSpPr>
        <p:spPr>
          <a:xfrm>
            <a:off x="3341453" y="37147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Shape 668"/>
          <p:cNvSpPr/>
          <p:nvPr/>
        </p:nvSpPr>
        <p:spPr>
          <a:xfrm>
            <a:off x="3613555" y="3581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3465425" y="3581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4122568" y="3581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Shape 671"/>
          <p:cNvCxnSpPr/>
          <p:nvPr/>
        </p:nvCxnSpPr>
        <p:spPr>
          <a:xfrm>
            <a:off x="5719431" y="31051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Shape 672"/>
          <p:cNvSpPr/>
          <p:nvPr/>
        </p:nvSpPr>
        <p:spPr>
          <a:xfrm>
            <a:off x="582762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6484768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628055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590382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5975755" y="29716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5599575" y="2863350"/>
            <a:ext cx="1764900" cy="48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3567200" y="1873050"/>
            <a:ext cx="814200" cy="6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etc.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1854175" y="1948950"/>
            <a:ext cx="1764900" cy="483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We’d like a structure like this: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that we can easily control the relative ordering of different kinds of events.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re-write some of our code...</a:t>
            </a:r>
            <a:endParaRPr/>
          </a:p>
        </p:txBody>
      </p:sp>
      <p:sp>
        <p:nvSpPr>
          <p:cNvPr id="685" name="Shape 6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implementation</a:t>
            </a:r>
            <a:endParaRPr/>
          </a:p>
        </p:txBody>
      </p:sp>
      <p:sp>
        <p:nvSpPr>
          <p:cNvPr id="686" name="Shape 6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5929325" y="15476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042006" y="21907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Shape 689"/>
          <p:cNvSpPr/>
          <p:nvPr/>
        </p:nvSpPr>
        <p:spPr>
          <a:xfrm>
            <a:off x="2150200" y="2057250"/>
            <a:ext cx="267000" cy="26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2807343" y="2057250"/>
            <a:ext cx="267000" cy="267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2603130" y="2057250"/>
            <a:ext cx="267000" cy="26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2226400" y="2057250"/>
            <a:ext cx="267000" cy="267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2298330" y="2057250"/>
            <a:ext cx="267000" cy="2670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" name="Shape 694"/>
          <p:cNvCxnSpPr/>
          <p:nvPr/>
        </p:nvCxnSpPr>
        <p:spPr>
          <a:xfrm>
            <a:off x="4404206" y="2190750"/>
            <a:ext cx="152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Shape 695"/>
          <p:cNvSpPr/>
          <p:nvPr/>
        </p:nvSpPr>
        <p:spPr>
          <a:xfrm>
            <a:off x="4512400" y="2057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/>
          <p:nvPr/>
        </p:nvSpPr>
        <p:spPr>
          <a:xfrm>
            <a:off x="5169543" y="2057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/>
        </p:nvSpPr>
        <p:spPr>
          <a:xfrm>
            <a:off x="4965330" y="2057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/>
        </p:nvSpPr>
        <p:spPr>
          <a:xfrm>
            <a:off x="4588600" y="2057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Shape 699"/>
          <p:cNvSpPr/>
          <p:nvPr/>
        </p:nvSpPr>
        <p:spPr>
          <a:xfrm>
            <a:off x="4660530" y="2057250"/>
            <a:ext cx="267000" cy="2670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Shape 700"/>
          <p:cNvCxnSpPr/>
          <p:nvPr/>
        </p:nvCxnSpPr>
        <p:spPr>
          <a:xfrm rot="10800000">
            <a:off x="2227325" y="2324250"/>
            <a:ext cx="216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Shape 701"/>
          <p:cNvSpPr txBox="1"/>
          <p:nvPr/>
        </p:nvSpPr>
        <p:spPr>
          <a:xfrm>
            <a:off x="1660475" y="2521050"/>
            <a:ext cx="115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event</a:t>
            </a:r>
            <a:endParaRPr sz="1200"/>
          </a:p>
        </p:txBody>
      </p:sp>
      <p:sp>
        <p:nvSpPr>
          <p:cNvPr id="702" name="Shape 702"/>
          <p:cNvSpPr txBox="1"/>
          <p:nvPr/>
        </p:nvSpPr>
        <p:spPr>
          <a:xfrm>
            <a:off x="2651075" y="2521050"/>
            <a:ext cx="115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Tick event</a:t>
            </a:r>
            <a:endParaRPr sz="1200"/>
          </a:p>
        </p:txBody>
      </p:sp>
      <p:cxnSp>
        <p:nvCxnSpPr>
          <p:cNvPr id="703" name="Shape 703"/>
          <p:cNvCxnSpPr>
            <a:endCxn id="690" idx="5"/>
          </p:cNvCxnSpPr>
          <p:nvPr/>
        </p:nvCxnSpPr>
        <p:spPr>
          <a:xfrm rot="10800000">
            <a:off x="3035242" y="2285149"/>
            <a:ext cx="489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Shape 7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implementation</a:t>
            </a:r>
            <a:endParaRPr/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311700" y="1152475"/>
            <a:ext cx="86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let’s put the “update function” into a separate function, which takes an initial state and an event stream: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main(initialWorld, eventStream)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eventStream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.scan(initialWorld, (oldWorld, updateWorldFunc) =&gt; 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updateWorldFunc(oldWorld)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.onValue(world =&gt; ReactDOM.render(&lt;Grid world={world} ... /&gt;, root));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Shape 7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implementation</a:t>
            </a:r>
            <a:endParaRPr/>
          </a:p>
        </p:txBody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We’d like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eventStream</a:t>
            </a:r>
            <a:r>
              <a:rPr lang="en" sz="1400"/>
              <a:t> to be a stream of combined events, but we still need to map those events to update functions.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assume that each of our events contains a property called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myType</a:t>
            </a:r>
            <a:r>
              <a:rPr lang="en" sz="1400"/>
              <a:t>, which is a predefined constant. We can rely 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myType</a:t>
            </a:r>
            <a:r>
              <a:rPr lang="en" sz="1400"/>
              <a:t> to tell us which update function we should map the event to.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main(initialWorld, eventStream)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eventStream.map(event =&gt; {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switch (event.myType)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case TICK_EVENT: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myUpdateWorld;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case CELL_CLICK_EVENT: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world =&gt; 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myToggleCell(world, event.target.x, event.target.y);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case PAUSE_CLICK_EVENT: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...;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}}) ...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Shape 7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implementation</a:t>
            </a:r>
            <a:endParaRPr/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map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PAUSE_CLICK_EVENT</a:t>
            </a:r>
            <a:r>
              <a:rPr lang="en"/>
              <a:t>s  to?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PAUSE_CLICK_EVENT</a:t>
            </a:r>
            <a:r>
              <a:rPr lang="en"/>
              <a:t>s  are used for filtering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TICK_EVENT</a:t>
            </a:r>
            <a:r>
              <a:rPr lang="en"/>
              <a:t>s</a:t>
            </a:r>
            <a:br>
              <a:rPr lang="en"/>
            </a:br>
            <a:r>
              <a:rPr lang="en"/>
              <a:t>→ They don’t correspond to updates...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main(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initialWorld,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eventStream)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eventStream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scan({ active: true }, (prevEvent, event) =&gt;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Object.assign(event, 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active: event.myType == PAUSE_CLICK_EVENT ?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!prevEvent.active : prevEvent.active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.filter(event =&gt;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event.myType == CELL_CLICK_EVENT || 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(event.myType == TICK_EVENT &amp;&amp; event.active)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...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260900" y="419275"/>
            <a:ext cx="87600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main(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initialWorld,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eventStream)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ReactDOM.render(&lt;Grid world={initialWorld} ... /&gt;, root);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eventStream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.scan({ active: true },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prevEvent, event) =&gt;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Object.assign(event,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active: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event.myType ==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PAUSE_CLICK_EVENT ?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!prevEvent.active : prevEvent.active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.filter(event =&gt; event.myType == CELL_CLICK_EVENT ||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(event.myType == TICK_EVENT &amp;&amp; event.active))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.map(event =&gt;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switch (event.myType)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case TICK_EVENT: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	return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myUpdateWorld;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case CELL_CLICK_EVENT: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	return 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orld =&gt;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myToggleCell(world, event.target.x, event.target.y);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.scan(initialWorld, (oldWorld, updateWorldFunc) =&gt;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updateWorldFunc(oldWorld))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.onValue(world =&gt; ReactDOM.render(&lt;Grid world={world} ... /&gt;, root));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Shape 736"/>
          <p:cNvSpPr txBox="1"/>
          <p:nvPr/>
        </p:nvSpPr>
        <p:spPr>
          <a:xfrm>
            <a:off x="304800" y="1118150"/>
            <a:ext cx="84723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Object.assign(event, {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CELL_CLICK_EVENT }));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map(event =&gt;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Object.assign(event, { myType: PAUSE_CLICK_EVENT }));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tickStream = Bacon.interval(TICK, { myType: TICK_EVENT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 eventStream = Bacon.mergeAll(clickStream, activeStream, tickStream);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main(..., eventStream);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Shape 7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“real” event 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Game of Life: </a:t>
            </a:r>
            <a:r>
              <a:rPr b="1" lang="en"/>
              <a:t>Game logic</a:t>
            </a:r>
            <a:endParaRPr b="1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we can produce new states forever if we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the initial state, then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eep feeding the next state back into the function</a:t>
            </a:r>
            <a:endParaRPr/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Shape 93"/>
          <p:cNvSpPr/>
          <p:nvPr/>
        </p:nvSpPr>
        <p:spPr>
          <a:xfrm>
            <a:off x="3891750" y="3224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5252250" y="3904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1848150" y="3531500"/>
            <a:ext cx="9690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state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326850" y="35315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97" name="Shape 97"/>
          <p:cNvCxnSpPr>
            <a:stCxn id="96" idx="0"/>
          </p:cNvCxnSpPr>
          <p:nvPr/>
        </p:nvCxnSpPr>
        <p:spPr>
          <a:xfrm flipH="1" rot="5400000">
            <a:off x="4619250" y="1455800"/>
            <a:ext cx="717600" cy="3433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Shape 98"/>
          <p:cNvCxnSpPr/>
          <p:nvPr/>
        </p:nvCxnSpPr>
        <p:spPr>
          <a:xfrm>
            <a:off x="3264450" y="2810600"/>
            <a:ext cx="9600" cy="110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2817150" y="3904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Shape 743"/>
          <p:cNvSpPr txBox="1"/>
          <p:nvPr/>
        </p:nvSpPr>
        <p:spPr>
          <a:xfrm>
            <a:off x="304800" y="1118150"/>
            <a:ext cx="84723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an array of 10 fake tick events */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eventArray = Array(10).fill({ myType: TICK_EVENT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insert some fake pause events between the ticks */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eventArray.splice(5, { myType: PAUSE_CLICK_EVENT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eventArray.splice(1, { myType: PAUSE_CLICK_EVENT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insert some fake click events between the other events */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eventArray.splice(1, { myType: CELL_CLICK_EVENT, target: { x: 10, y: 1 }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eventArray.splice(4, { myType: CELL_CLICK_EVENT, target: { x: 1, y: 13 }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eventArray.splice(8, { myType: CELL_CLICK_EVENT, target: { x: 40, y: 9 } 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eventStream = Bacon.fromArray(eventArray);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main(..., eventStream);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Shape 7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“fake” event stream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use FRP?</a:t>
            </a:r>
            <a:endParaRPr/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a stream of events...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activeStream = Bacon.fromEvent(pauseButton, 'click').scan(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true,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(prevState, _) =&gt; !prevState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store a program </a:t>
            </a:r>
            <a:r>
              <a:rPr b="1" lang="en"/>
              <a:t>state</a:t>
            </a:r>
            <a:r>
              <a:rPr lang="en"/>
              <a:t> (could be stored in a state container) and create an event listener to update it: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activeState = true;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pauseButton.addEventListener('click', () =&gt; (activeState = !activeState));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344775" y="1649275"/>
            <a:ext cx="8127600" cy="11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344775" y="3706675"/>
            <a:ext cx="8127600" cy="74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use FRP?</a:t>
            </a:r>
            <a:endParaRPr/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i</a:t>
            </a:r>
            <a:r>
              <a:rPr lang="en"/>
              <a:t>nstead of a stream of events…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clickStream = Bacon.fromEvent(root, 'click').map(event =&gt;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world =&gt; myToggleCell(world, event.target.x, event.target.y)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store a program </a:t>
            </a:r>
            <a:r>
              <a:rPr b="1" lang="en"/>
              <a:t>state</a:t>
            </a:r>
            <a:r>
              <a:rPr lang="en"/>
              <a:t> and create an event listener to update it: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root.addEventListener('click', event =&gt;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worldState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= myToggleCell(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worldState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 event.target.x, event.target.y);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ReactDOM.render(&lt;Grid world={worldState} ... /&gt;, root);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344775" y="1649275"/>
            <a:ext cx="8339400" cy="9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44775" y="3124200"/>
            <a:ext cx="8339400" cy="119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use FRP?</a:t>
            </a:r>
            <a:endParaRPr/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Instead of a stream of (regular) tick events containing an update function closure, </a:t>
            </a:r>
            <a:r>
              <a:rPr lang="en" sz="1400"/>
              <a:t>filtered by a pause event stream…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let tickStream = Bacon.interval(TICK, myUpdateWorld);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tickStream = tickStream.filter(activeStream);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</a:t>
            </a:r>
            <a:r>
              <a:rPr lang="en" sz="1400"/>
              <a:t>et’s call an update function at a </a:t>
            </a:r>
            <a:r>
              <a:rPr b="1" lang="en" sz="1400"/>
              <a:t>regular interval</a:t>
            </a:r>
            <a:r>
              <a:rPr lang="en" sz="1400"/>
              <a:t>, which checks</a:t>
            </a:r>
            <a:r>
              <a:rPr b="1" lang="en" sz="1400"/>
              <a:t> </a:t>
            </a:r>
            <a:r>
              <a:rPr lang="en" sz="1400"/>
              <a:t>whether the</a:t>
            </a:r>
            <a:r>
              <a:rPr b="1" lang="en" sz="1400"/>
              <a:t> state is active</a:t>
            </a:r>
            <a:r>
              <a:rPr lang="en" sz="1400"/>
              <a:t>, and </a:t>
            </a:r>
            <a:r>
              <a:rPr b="1" lang="en" sz="1400"/>
              <a:t>updates the state</a:t>
            </a:r>
            <a:r>
              <a:rPr lang="en" sz="1400"/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setInterval(() =&gt;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if (activeState)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worldState = myUpdateWorld(worldState);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ReactDOM.render(&lt;Grid world={worldState} ... /&gt;, root);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}, TICK);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44775" y="1801675"/>
            <a:ext cx="8127600" cy="74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44775" y="3249475"/>
            <a:ext cx="8127600" cy="166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use FRP?</a:t>
            </a:r>
            <a:endParaRPr/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root.addEventListener('click', event =&gt;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worldState = myToggleCell(worldState, event.target.x, event.target.y);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ReactDOM.render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(&lt;Grid world={worldState} ... /&gt;, root);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setInterval(() =&gt;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if (activeState) {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worldState = myUpdateWorld(worldState);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ReactDOM.render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(&lt;Grid world={worldState} ... /&gt;, root);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}, TICK);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 do we trigger re-renders here?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Shape 7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344775" y="1143000"/>
            <a:ext cx="8339400" cy="116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344775" y="2411275"/>
            <a:ext cx="8339400" cy="159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challenges of this architecture?</a:t>
            </a:r>
            <a:endParaRPr/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create and control test inputs?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event handlers, event bubbling, etc. etc., how do we know when events will be processed? How do we know their relative ordering?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Ticks are no longer modeled the same way as clicks</a:t>
            </a:r>
            <a:endParaRPr/>
          </a:p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we back to...</a:t>
            </a:r>
            <a:endParaRPr/>
          </a:p>
        </p:txBody>
      </p:sp>
      <p:sp>
        <p:nvSpPr>
          <p:cNvPr id="787" name="Shape 7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8" name="Shape 788"/>
          <p:cNvCxnSpPr>
            <a:stCxn id="789" idx="3"/>
          </p:cNvCxnSpPr>
          <p:nvPr/>
        </p:nvCxnSpPr>
        <p:spPr>
          <a:xfrm flipH="1" rot="10800000">
            <a:off x="3343954" y="4155750"/>
            <a:ext cx="1455900" cy="58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Shape 790"/>
          <p:cNvCxnSpPr>
            <a:endCxn id="791" idx="1"/>
          </p:cNvCxnSpPr>
          <p:nvPr/>
        </p:nvCxnSpPr>
        <p:spPr>
          <a:xfrm flipH="1" rot="10800000">
            <a:off x="3343950" y="3904250"/>
            <a:ext cx="1462200" cy="2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Shape 791"/>
          <p:cNvSpPr/>
          <p:nvPr/>
        </p:nvSpPr>
        <p:spPr>
          <a:xfrm>
            <a:off x="4806150" y="3224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792" name="Shape 792"/>
          <p:cNvCxnSpPr/>
          <p:nvPr/>
        </p:nvCxnSpPr>
        <p:spPr>
          <a:xfrm>
            <a:off x="6166650" y="3904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Shape 793"/>
          <p:cNvSpPr txBox="1"/>
          <p:nvPr/>
        </p:nvSpPr>
        <p:spPr>
          <a:xfrm>
            <a:off x="2762550" y="32814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7241250" y="35315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795" name="Shape 795"/>
          <p:cNvCxnSpPr>
            <a:stCxn id="794" idx="0"/>
          </p:cNvCxnSpPr>
          <p:nvPr/>
        </p:nvCxnSpPr>
        <p:spPr>
          <a:xfrm flipH="1" rot="5400000">
            <a:off x="5533650" y="1455800"/>
            <a:ext cx="717600" cy="3433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Shape 796"/>
          <p:cNvCxnSpPr/>
          <p:nvPr/>
        </p:nvCxnSpPr>
        <p:spPr>
          <a:xfrm>
            <a:off x="4178850" y="28106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Shape 797"/>
          <p:cNvCxnSpPr/>
          <p:nvPr/>
        </p:nvCxnSpPr>
        <p:spPr>
          <a:xfrm>
            <a:off x="3731550" y="3523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" name="Shape 798"/>
          <p:cNvSpPr txBox="1"/>
          <p:nvPr/>
        </p:nvSpPr>
        <p:spPr>
          <a:xfrm>
            <a:off x="2551954" y="38910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1</a:t>
            </a:r>
            <a:endParaRPr/>
          </a:p>
        </p:txBody>
      </p:sp>
      <p:sp>
        <p:nvSpPr>
          <p:cNvPr id="799" name="Shape 799"/>
          <p:cNvSpPr txBox="1"/>
          <p:nvPr/>
        </p:nvSpPr>
        <p:spPr>
          <a:xfrm>
            <a:off x="1610450" y="358520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2</a:t>
            </a:r>
            <a:endParaRPr/>
          </a:p>
        </p:txBody>
      </p:sp>
      <p:sp>
        <p:nvSpPr>
          <p:cNvPr id="800" name="Shape 800"/>
          <p:cNvSpPr txBox="1"/>
          <p:nvPr/>
        </p:nvSpPr>
        <p:spPr>
          <a:xfrm>
            <a:off x="1643608" y="42365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1</a:t>
            </a:r>
            <a:endParaRPr/>
          </a:p>
        </p:txBody>
      </p:sp>
      <p:sp>
        <p:nvSpPr>
          <p:cNvPr id="789" name="Shape 789"/>
          <p:cNvSpPr txBox="1"/>
          <p:nvPr/>
        </p:nvSpPr>
        <p:spPr>
          <a:xfrm>
            <a:off x="2551954" y="45007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2</a:t>
            </a:r>
            <a:endParaRPr/>
          </a:p>
        </p:txBody>
      </p:sp>
      <p:sp>
        <p:nvSpPr>
          <p:cNvPr id="801" name="Shape 801"/>
          <p:cNvSpPr txBox="1"/>
          <p:nvPr/>
        </p:nvSpPr>
        <p:spPr>
          <a:xfrm>
            <a:off x="3386976" y="4179625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3</a:t>
            </a:r>
            <a:endParaRPr/>
          </a:p>
        </p:txBody>
      </p:sp>
      <p:sp>
        <p:nvSpPr>
          <p:cNvPr id="802" name="Shape 802"/>
          <p:cNvSpPr txBox="1"/>
          <p:nvPr/>
        </p:nvSpPr>
        <p:spPr>
          <a:xfrm>
            <a:off x="3493454" y="38325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3</a:t>
            </a:r>
            <a:endParaRPr/>
          </a:p>
        </p:txBody>
      </p:sp>
      <p:cxnSp>
        <p:nvCxnSpPr>
          <p:cNvPr id="803" name="Shape 803"/>
          <p:cNvCxnSpPr>
            <a:stCxn id="802" idx="3"/>
            <a:endCxn id="791" idx="1"/>
          </p:cNvCxnSpPr>
          <p:nvPr/>
        </p:nvCxnSpPr>
        <p:spPr>
          <a:xfrm flipH="1" rot="10800000">
            <a:off x="4285454" y="3904250"/>
            <a:ext cx="520800" cy="17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" name="Shape 804"/>
          <p:cNvCxnSpPr/>
          <p:nvPr/>
        </p:nvCxnSpPr>
        <p:spPr>
          <a:xfrm flipH="1" rot="10800000">
            <a:off x="4178976" y="4258225"/>
            <a:ext cx="630300" cy="16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Shape 805"/>
          <p:cNvCxnSpPr>
            <a:stCxn id="799" idx="3"/>
            <a:endCxn id="791" idx="1"/>
          </p:cNvCxnSpPr>
          <p:nvPr/>
        </p:nvCxnSpPr>
        <p:spPr>
          <a:xfrm>
            <a:off x="2402450" y="3827000"/>
            <a:ext cx="2403600" cy="7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Shape 806"/>
          <p:cNvCxnSpPr/>
          <p:nvPr/>
        </p:nvCxnSpPr>
        <p:spPr>
          <a:xfrm flipH="1" rot="10800000">
            <a:off x="2435608" y="4109050"/>
            <a:ext cx="2373600" cy="36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a different example...</a:t>
            </a:r>
            <a:endParaRPr/>
          </a:p>
        </p:txBody>
      </p:sp>
      <p:sp>
        <p:nvSpPr>
          <p:cNvPr id="812" name="Shape 812"/>
          <p:cNvSpPr txBox="1"/>
          <p:nvPr>
            <p:ph idx="1" type="body"/>
          </p:nvPr>
        </p:nvSpPr>
        <p:spPr>
          <a:xfrm>
            <a:off x="311700" y="1152475"/>
            <a:ext cx="46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 Twitter, there is a UI element that suggests other accounts you could follow.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implement its core functions using FRP: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startup, load accounts data from the API and display 3 suggestions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 clicking "Refresh", load 3 other account suggestions into the 3 rows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en"/>
              <a:t>On clicking the 'x' button on an account row, clear only that current account and display another</a:t>
            </a:r>
            <a:endParaRPr/>
          </a:p>
        </p:txBody>
      </p:sp>
      <p:sp>
        <p:nvSpPr>
          <p:cNvPr id="813" name="Shape 8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4" name="Shape 8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700" y="1152475"/>
            <a:ext cx="359621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Shape 815"/>
          <p:cNvSpPr txBox="1"/>
          <p:nvPr/>
        </p:nvSpPr>
        <p:spPr>
          <a:xfrm>
            <a:off x="30597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https://gist.github.com/staltz/868e7e9bc2a7b8c1f754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6" name="Shape 816"/>
          <p:cNvSpPr/>
          <p:nvPr/>
        </p:nvSpPr>
        <p:spPr>
          <a:xfrm>
            <a:off x="7322225" y="931800"/>
            <a:ext cx="316800" cy="484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8439300" y="1283200"/>
            <a:ext cx="316800" cy="484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“Who to follow” suggestions box implementation</a:t>
            </a:r>
            <a:endParaRPr b="1"/>
          </a:p>
        </p:txBody>
      </p:sp>
      <p:sp>
        <p:nvSpPr>
          <p:cNvPr id="823" name="Shape 8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4" name="Shape 824"/>
          <p:cNvSpPr txBox="1"/>
          <p:nvPr/>
        </p:nvSpPr>
        <p:spPr>
          <a:xfrm>
            <a:off x="30597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https://gist.github.com/staltz/868e7e9bc2a7b8c1f754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First, let’s setup event streams for</a:t>
            </a:r>
            <a:r>
              <a:rPr lang="en" sz="1400"/>
              <a:t> </a:t>
            </a:r>
            <a:r>
              <a:rPr lang="en" sz="1400"/>
              <a:t>clicking the 'x' on each account row, and for clicking “Refresh”: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refreshClickStream = Bacon.fromEvent(refreshButton, 'click');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close1ClickStream = Bacon.fromEvent(closeButton1, 'click');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 suppose that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makeRequest(suggestionApiUrl) </a:t>
            </a:r>
            <a:r>
              <a:rPr lang="en" sz="1400"/>
              <a:t>makes a asynchronous call to the Twitter API, requesting a single account suggestion.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we want to: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Request 3 suggestions on startup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Request 3 suggestions on clicking “Refresh”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Request 1 suggestion on clicking the 'x' button on an account row</a:t>
            </a:r>
            <a:endParaRPr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Who to follow” suggestions box implementation</a:t>
            </a:r>
            <a:endParaRPr b="1"/>
          </a:p>
        </p:txBody>
      </p:sp>
      <p:sp>
        <p:nvSpPr>
          <p:cNvPr id="831" name="Shape 831"/>
          <p:cNvSpPr txBox="1"/>
          <p:nvPr>
            <p:ph idx="1" type="body"/>
          </p:nvPr>
        </p:nvSpPr>
        <p:spPr>
          <a:xfrm>
            <a:off x="311700" y="1076275"/>
            <a:ext cx="87093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/* create a click stream for the refresh button */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refreshClickStream = Bacon.fromEvent(refreshButton, 'click');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/* create a click stream for each 'x' button */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close1ClickStream = Bacon.fromEvent(closeButton1, 'click');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/* create 3 suggestion streams, adding a fake initial click for startup;  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makeRequest(suggestionApiUrl) makes an API request for 1 suggestion */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suggestion1Stream = Bacon.mergeAll(refreshClickStream, close1ClickStream)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.startWith('startup click')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.flatMap(() =&gt; Bacon.fromPromise(makeRequest(suggestionApiUrl)));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/* when a suggestion value is produced, re-render the suggestion component */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suggestion1Stream.onValue(suggestion =&gt; renderSuggestion1(suggestion));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Shape 8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Shape 833"/>
          <p:cNvSpPr txBox="1"/>
          <p:nvPr/>
        </p:nvSpPr>
        <p:spPr>
          <a:xfrm>
            <a:off x="30597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https://gist.github.com/staltz/868e7e9bc2a7b8c1f754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“Who to follow” suggestions box implementation</a:t>
            </a:r>
            <a:endParaRPr b="1"/>
          </a:p>
        </p:txBody>
      </p:sp>
      <p:sp>
        <p:nvSpPr>
          <p:cNvPr id="839" name="Shape 8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0" name="Shape 840"/>
          <p:cNvSpPr txBox="1"/>
          <p:nvPr/>
        </p:nvSpPr>
        <p:spPr>
          <a:xfrm>
            <a:off x="3059700" y="4673725"/>
            <a:ext cx="5696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Adapted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https://gist.github.com/staltz/868e7e9bc2a7b8c1f754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 suppose</a:t>
            </a:r>
            <a:r>
              <a:rPr lang="en" sz="1400"/>
              <a:t> that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makeRequest(suggestion100ApiUrl) </a:t>
            </a:r>
            <a:r>
              <a:rPr lang="en" sz="1400"/>
              <a:t>makes a asynchronous call to the Twitter API, requesting 100 account suggestions.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 suppose that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Game Logic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functional about this model? </a:t>
            </a:r>
            <a:br>
              <a:rPr lang="en"/>
            </a:br>
            <a:r>
              <a:rPr lang="en"/>
              <a:t>It </a:t>
            </a:r>
            <a:r>
              <a:rPr lang="en"/>
              <a:t>has no </a:t>
            </a:r>
            <a:r>
              <a:rPr b="1" lang="en"/>
              <a:t>side effects </a:t>
            </a:r>
            <a:r>
              <a:rPr lang="en"/>
              <a:t>(interaction with anything outside the model)</a:t>
            </a:r>
            <a:r>
              <a:rPr lang="en"/>
              <a:t>: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produce the next state, the game logic doesn’t use anything other than the  input it’s given (the previous state)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logic doesn’t </a:t>
            </a:r>
            <a:r>
              <a:rPr i="1" lang="en"/>
              <a:t>modify</a:t>
            </a:r>
            <a:r>
              <a:rPr lang="en"/>
              <a:t> a global state (or any other external data); it produces a </a:t>
            </a:r>
            <a:r>
              <a:rPr b="1" lang="en"/>
              <a:t>new</a:t>
            </a:r>
            <a:r>
              <a:rPr lang="en"/>
              <a:t> version of the state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no side effects               stateless               pure function</a:t>
            </a:r>
            <a:endParaRPr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advantage of having a functional model?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→ </a:t>
            </a:r>
            <a:r>
              <a:rPr b="1" lang="en"/>
              <a:t>Testability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413900" y="3590725"/>
            <a:ext cx="548700" cy="204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287625" y="3590725"/>
            <a:ext cx="548700" cy="2049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847" name="Shape 8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Shape 848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Full demos available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here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 with this code?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91350" y="3279925"/>
            <a:ext cx="8292900" cy="118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doubled =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(var elem of [1, 2, 3])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doubled.append(crazyDouble(elem))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91350" y="1183375"/>
            <a:ext cx="82929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function crazyDouble(x) {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if (new Date.getDay() == 4)     // if today is Wednesday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 x*3;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return x*2;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2"/>
                </a:solidFill>
              </a:rPr>
              <a:t>We’d like to apply crazyDouble to all the elements of a list...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crazyDouble</a:t>
            </a:r>
            <a:r>
              <a:rPr lang="en"/>
              <a:t>?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 make testing much harder - why?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cases where we need side effects?</a:t>
            </a:r>
            <a:br>
              <a:rPr lang="en"/>
            </a:br>
            <a:r>
              <a:rPr lang="en"/>
              <a:t>(Pure functional languages don’t allow them...)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that the loop order matters here:</a:t>
            </a:r>
            <a:br>
              <a:rPr lang="en"/>
            </a:br>
            <a:r>
              <a:rPr lang="en"/>
              <a:t>If it is Wednesday when we start looping, and it stops being Wednesday </a:t>
            </a:r>
            <a:r>
              <a:rPr i="1" lang="en"/>
              <a:t>while</a:t>
            </a:r>
            <a:r>
              <a:rPr lang="en"/>
              <a:t> we are looping, then some elements will be doubled and some will be tripled - and the result would be different if we looped in a different order!</a:t>
            </a:r>
            <a:endParaRPr/>
          </a:p>
          <a:p>
            <a:pPr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can’t apply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crazyDouble</a:t>
            </a:r>
            <a:r>
              <a:rPr lang="en"/>
              <a:t> to the elements in parallel, or in a different order, for optimization...</a:t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>
            <a:stCxn id="129" idx="3"/>
          </p:cNvCxnSpPr>
          <p:nvPr/>
        </p:nvCxnSpPr>
        <p:spPr>
          <a:xfrm flipH="1" rot="10800000">
            <a:off x="2429554" y="4155750"/>
            <a:ext cx="1455900" cy="58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Shape 130"/>
          <p:cNvCxnSpPr>
            <a:endCxn id="131" idx="1"/>
          </p:cNvCxnSpPr>
          <p:nvPr/>
        </p:nvCxnSpPr>
        <p:spPr>
          <a:xfrm flipH="1" rot="10800000">
            <a:off x="2429550" y="3904250"/>
            <a:ext cx="1462200" cy="2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the Game of Life: </a:t>
            </a:r>
            <a:r>
              <a:rPr b="1" lang="en"/>
              <a:t>Triggering updates</a:t>
            </a:r>
            <a:endParaRPr b="1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trigger an update (i.e. call our update function)...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each tick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each click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(maybe even when other things occur, if we add other functionality?)</a:t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891750" y="3224000"/>
            <a:ext cx="1360500" cy="13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function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rsiva"/>
                <a:ea typeface="Corsiva"/>
                <a:cs typeface="Corsiva"/>
                <a:sym typeface="Corsiva"/>
              </a:rPr>
              <a:t>f</a:t>
            </a:r>
            <a:endParaRPr sz="3000">
              <a:latin typeface="Corsiva"/>
              <a:ea typeface="Corsiva"/>
              <a:cs typeface="Corsiva"/>
              <a:sym typeface="Corsi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5252250" y="3904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1848150" y="3281450"/>
            <a:ext cx="969000" cy="4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state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326850" y="3531500"/>
            <a:ext cx="736200" cy="7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state</a:t>
            </a:r>
            <a:endParaRPr/>
          </a:p>
        </p:txBody>
      </p:sp>
      <p:cxnSp>
        <p:nvCxnSpPr>
          <p:cNvPr id="138" name="Shape 138"/>
          <p:cNvCxnSpPr>
            <a:stCxn id="137" idx="0"/>
          </p:cNvCxnSpPr>
          <p:nvPr/>
        </p:nvCxnSpPr>
        <p:spPr>
          <a:xfrm flipH="1" rot="5400000">
            <a:off x="4619250" y="1455800"/>
            <a:ext cx="717600" cy="3433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3264450" y="2810600"/>
            <a:ext cx="0" cy="72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Shape 140"/>
          <p:cNvCxnSpPr/>
          <p:nvPr/>
        </p:nvCxnSpPr>
        <p:spPr>
          <a:xfrm>
            <a:off x="2817150" y="3523250"/>
            <a:ext cx="107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1637554" y="38910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1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96050" y="358520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 2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29208" y="42365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</a:t>
            </a:r>
            <a:r>
              <a:rPr lang="en"/>
              <a:t> 1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637554" y="45007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2</a:t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2472576" y="4179625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</a:t>
            </a:r>
            <a:r>
              <a:rPr lang="en"/>
              <a:t> 3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579054" y="3832550"/>
            <a:ext cx="792000" cy="48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3</a:t>
            </a:r>
            <a:endParaRPr/>
          </a:p>
        </p:txBody>
      </p:sp>
      <p:cxnSp>
        <p:nvCxnSpPr>
          <p:cNvPr id="146" name="Shape 146"/>
          <p:cNvCxnSpPr>
            <a:stCxn id="145" idx="3"/>
            <a:endCxn id="131" idx="1"/>
          </p:cNvCxnSpPr>
          <p:nvPr/>
        </p:nvCxnSpPr>
        <p:spPr>
          <a:xfrm flipH="1" rot="10800000">
            <a:off x="3371054" y="3904250"/>
            <a:ext cx="520800" cy="17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3264576" y="4258225"/>
            <a:ext cx="630300" cy="16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Shape 148"/>
          <p:cNvCxnSpPr>
            <a:stCxn id="142" idx="3"/>
            <a:endCxn id="131" idx="1"/>
          </p:cNvCxnSpPr>
          <p:nvPr/>
        </p:nvCxnSpPr>
        <p:spPr>
          <a:xfrm>
            <a:off x="1488050" y="3827000"/>
            <a:ext cx="2403600" cy="7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Shape 149"/>
          <p:cNvCxnSpPr/>
          <p:nvPr/>
        </p:nvCxnSpPr>
        <p:spPr>
          <a:xfrm flipH="1" rot="10800000">
            <a:off x="1521208" y="4109050"/>
            <a:ext cx="2373600" cy="36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