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2" roundtripDataSignature="AMtx7mhdpVN2yi3aEnj6Valnh4AOriuNK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10" Type="http://schemas.openxmlformats.org/officeDocument/2006/relationships/slide" Target="slides/slide6.xml"/><Relationship Id="rId32"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c8b3baf45a_0_8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3" name="Google Shape;163;g2c8b3baf45a_0_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c8b3baf45a_0_7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0" name="Google Shape;170;g2c8b3baf45a_0_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c8b3baf45a_0_7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9" name="Google Shape;179;g2c8b3baf45a_0_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c8b3baf45a_0_6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7" name="Google Shape;187;g2c8b3baf45a_0_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e4985b2e0e_0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4" name="Google Shape;194;g2e4985b2e0e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e3403a2bd2_0_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1" name="Google Shape;201;g2e3403a2bd2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e4e0b58b54_0_4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9" name="Google Shape;209;g2e4e0b58b54_0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e3403a2bd2_0_4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7" name="Google Shape;217;g2e3403a2bd2_0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e3403a2bd2_0_5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5" name="Google Shape;225;g2e3403a2bd2_0_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e3403a2bd2_0_5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3" name="Google Shape;233;g2e3403a2bd2_0_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b62169d4c2_0_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6" name="Google Shape;96;g2b62169d4c2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e3403a2bd2_0_3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0" name="Google Shape;240;g2e3403a2bd2_0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e3403a2bd2_0_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0" name="Google Shape;250;g2e3403a2bd2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e3403a2bd2_0_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7" name="Google Shape;257;g2e3403a2bd2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e4985b2e0e_0_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5" name="Google Shape;265;g2e4985b2e0e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e4e0b58b54_0_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3" name="Google Shape;273;g2e4e0b58b54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e4985b2e0e_0_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1" name="Google Shape;281;g2e4985b2e0e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e4985b2e0e_0_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0" name="Google Shape;290;g2e4985b2e0e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e4e0b58b54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7" name="Google Shape;297;g2e4e0b58b54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e3403a2bd2_0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4" name="Google Shape;104;g2e3403a2bd2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c8b3baf45a_0_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g2c8b3baf45a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c8b3baf45a_0_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2" name="Google Shape;122;g2c8b3baf45a_0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c8b3baf45a_0_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0" name="Google Shape;130;g2c8b3baf45a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e4e0b58b54_0_5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8" name="Google Shape;138;g2e4e0b58b54_0_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c8b3baf45a_0_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g2c8b3baf45a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c8b3baf45a_0_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4" name="Google Shape;154;g2c8b3baf45a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2"/>
          <p:cNvSpPr/>
          <p:nvPr>
            <p:ph idx="2" type="pic"/>
          </p:nvPr>
        </p:nvSpPr>
        <p:spPr>
          <a:xfrm>
            <a:off x="5183188" y="987425"/>
            <a:ext cx="6172200" cy="4873625"/>
          </a:xfrm>
          <a:prstGeom prst="rect">
            <a:avLst/>
          </a:prstGeom>
          <a:noFill/>
          <a:ln>
            <a:noFill/>
          </a:ln>
        </p:spPr>
      </p:sp>
      <p:sp>
        <p:nvSpPr>
          <p:cNvPr id="68" name="Google Shape;68;p1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github.com/renswilderom/renswilderom.github.io/blob/main/_notebooks/The%20Hogwarts%20Regex%20challenge%20(with%20answers).ipynb"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3.png"/><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87" name="Shape 87"/>
        <p:cNvGrpSpPr/>
        <p:nvPr/>
      </p:nvGrpSpPr>
      <p:grpSpPr>
        <a:xfrm>
          <a:off x="0" y="0"/>
          <a:ext cx="0" cy="0"/>
          <a:chOff x="0" y="0"/>
          <a:chExt cx="0" cy="0"/>
        </a:xfrm>
      </p:grpSpPr>
      <p:pic>
        <p:nvPicPr>
          <p:cNvPr id="88" name="Google Shape;88;p1"/>
          <p:cNvPicPr preferRelativeResize="0"/>
          <p:nvPr/>
        </p:nvPicPr>
        <p:blipFill rotWithShape="1">
          <a:blip r:embed="rId3">
            <a:alphaModFix/>
          </a:blip>
          <a:srcRect b="0" l="0" r="0" t="0"/>
          <a:stretch/>
        </p:blipFill>
        <p:spPr>
          <a:xfrm>
            <a:off x="780763" y="784184"/>
            <a:ext cx="2484952" cy="807609"/>
          </a:xfrm>
          <a:prstGeom prst="rect">
            <a:avLst/>
          </a:prstGeom>
          <a:noFill/>
          <a:ln>
            <a:noFill/>
          </a:ln>
        </p:spPr>
      </p:pic>
      <p:pic>
        <p:nvPicPr>
          <p:cNvPr id="89" name="Google Shape;89;p1"/>
          <p:cNvPicPr preferRelativeResize="0"/>
          <p:nvPr/>
        </p:nvPicPr>
        <p:blipFill rotWithShape="1">
          <a:blip r:embed="rId4">
            <a:alphaModFix/>
          </a:blip>
          <a:srcRect b="0" l="0" r="0" t="0"/>
          <a:stretch/>
        </p:blipFill>
        <p:spPr>
          <a:xfrm>
            <a:off x="8143846" y="6048339"/>
            <a:ext cx="3031655" cy="333087"/>
          </a:xfrm>
          <a:prstGeom prst="rect">
            <a:avLst/>
          </a:prstGeom>
          <a:noFill/>
          <a:ln>
            <a:noFill/>
          </a:ln>
        </p:spPr>
      </p:pic>
      <p:sp>
        <p:nvSpPr>
          <p:cNvPr id="90" name="Google Shape;90;p1"/>
          <p:cNvSpPr/>
          <p:nvPr/>
        </p:nvSpPr>
        <p:spPr>
          <a:xfrm>
            <a:off x="780775" y="2762119"/>
            <a:ext cx="6821400" cy="1641900"/>
          </a:xfrm>
          <a:prstGeom prst="rect">
            <a:avLst/>
          </a:prstGeom>
          <a:solidFill>
            <a:schemeClr val="lt1"/>
          </a:solidFill>
          <a:ln cap="flat" cmpd="sng" w="571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1" name="Google Shape;91;p1"/>
          <p:cNvSpPr txBox="1"/>
          <p:nvPr/>
        </p:nvSpPr>
        <p:spPr>
          <a:xfrm>
            <a:off x="994625" y="2975125"/>
            <a:ext cx="6177000" cy="1215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650"/>
              <a:buFont typeface="Arial"/>
              <a:buNone/>
            </a:pPr>
            <a:r>
              <a:rPr lang="en-GB" sz="3650">
                <a:solidFill>
                  <a:schemeClr val="dk1"/>
                </a:solidFill>
              </a:rPr>
              <a:t>SICSS: Regular expressions + Topic models</a:t>
            </a:r>
            <a:endParaRPr b="0" i="0" sz="1400" u="none" cap="none" strike="noStrike">
              <a:solidFill>
                <a:srgbClr val="000000"/>
              </a:solidFill>
              <a:latin typeface="Arial"/>
              <a:ea typeface="Arial"/>
              <a:cs typeface="Arial"/>
              <a:sym typeface="Arial"/>
            </a:endParaRPr>
          </a:p>
        </p:txBody>
      </p:sp>
      <p:sp>
        <p:nvSpPr>
          <p:cNvPr id="92" name="Google Shape;92;p1"/>
          <p:cNvSpPr txBox="1"/>
          <p:nvPr/>
        </p:nvSpPr>
        <p:spPr>
          <a:xfrm>
            <a:off x="1073778" y="4045849"/>
            <a:ext cx="93804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5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
          <p:cNvSpPr txBox="1"/>
          <p:nvPr/>
        </p:nvSpPr>
        <p:spPr>
          <a:xfrm>
            <a:off x="780766" y="5581015"/>
            <a:ext cx="3965100" cy="6309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5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5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2c8b3baf45a_0_85"/>
          <p:cNvSpPr/>
          <p:nvPr/>
        </p:nvSpPr>
        <p:spPr>
          <a:xfrm>
            <a:off x="-1" y="691564"/>
            <a:ext cx="12188700" cy="65400"/>
          </a:xfrm>
          <a:prstGeom prst="rect">
            <a:avLst/>
          </a:prstGeom>
          <a:solidFill>
            <a:srgbClr val="1242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6" name="Google Shape;166;g2c8b3baf45a_0_85"/>
          <p:cNvSpPr/>
          <p:nvPr/>
        </p:nvSpPr>
        <p:spPr>
          <a:xfrm>
            <a:off x="0" y="767617"/>
            <a:ext cx="12192000" cy="5617800"/>
          </a:xfrm>
          <a:prstGeom prst="rect">
            <a:avLst/>
          </a:prstGeom>
          <a:solidFill>
            <a:srgbClr val="EEE8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7" name="Google Shape;167;g2c8b3baf45a_0_85"/>
          <p:cNvSpPr txBox="1"/>
          <p:nvPr/>
        </p:nvSpPr>
        <p:spPr>
          <a:xfrm>
            <a:off x="2494725" y="2828700"/>
            <a:ext cx="7407600" cy="1200600"/>
          </a:xfrm>
          <a:prstGeom prst="rect">
            <a:avLst/>
          </a:prstGeom>
          <a:noFill/>
          <a:ln>
            <a:noFill/>
          </a:ln>
        </p:spPr>
        <p:txBody>
          <a:bodyPr anchorCtr="0" anchor="t" bIns="45700" lIns="91425" spcFirstLastPara="1" rIns="91425" wrap="square" tIns="45700">
            <a:spAutoFit/>
          </a:bodyPr>
          <a:lstStyle/>
          <a:p>
            <a:pPr indent="-381000" lvl="0" marL="457200" marR="0" rtl="0" algn="l">
              <a:lnSpc>
                <a:spcPct val="200000"/>
              </a:lnSpc>
              <a:spcBef>
                <a:spcPts val="0"/>
              </a:spcBef>
              <a:spcAft>
                <a:spcPts val="0"/>
              </a:spcAft>
              <a:buClr>
                <a:schemeClr val="dk1"/>
              </a:buClr>
              <a:buSzPts val="2400"/>
              <a:buFont typeface="Arial"/>
              <a:buChar char="●"/>
            </a:pPr>
            <a:r>
              <a:rPr b="0" i="0" lang="en-GB" sz="2400" u="none" cap="none" strike="noStrike">
                <a:solidFill>
                  <a:schemeClr val="dk1"/>
                </a:solidFill>
                <a:latin typeface="Arial"/>
                <a:ea typeface="Arial"/>
                <a:cs typeface="Arial"/>
                <a:sym typeface="Arial"/>
              </a:rPr>
              <a:t>use </a:t>
            </a:r>
            <a:r>
              <a:rPr b="1" i="0" lang="en-GB" sz="2400" u="none" cap="none" strike="noStrike">
                <a:solidFill>
                  <a:schemeClr val="dk1"/>
                </a:solidFill>
                <a:latin typeface="Arial"/>
                <a:ea typeface="Arial"/>
                <a:cs typeface="Arial"/>
                <a:sym typeface="Arial"/>
              </a:rPr>
              <a:t>re.search() </a:t>
            </a:r>
            <a:r>
              <a:rPr b="0" i="0" lang="en-GB" sz="2400" u="none" cap="none" strike="noStrike">
                <a:solidFill>
                  <a:schemeClr val="dk1"/>
                </a:solidFill>
                <a:latin typeface="Arial"/>
                <a:ea typeface="Arial"/>
                <a:cs typeface="Arial"/>
                <a:sym typeface="Arial"/>
              </a:rPr>
              <a:t>when you want to retrieve </a:t>
            </a:r>
            <a:r>
              <a:rPr b="1" i="0" lang="en-GB" sz="2400" u="none" cap="none" strike="noStrike">
                <a:solidFill>
                  <a:schemeClr val="dk1"/>
                </a:solidFill>
              </a:rPr>
              <a:t>only one string</a:t>
            </a:r>
            <a:r>
              <a:rPr b="0" i="0" lang="en-GB" sz="2400" u="none" cap="none" strike="noStrike">
                <a:solidFill>
                  <a:schemeClr val="dk1"/>
                </a:solidFill>
                <a:latin typeface="Arial"/>
                <a:ea typeface="Arial"/>
                <a:cs typeface="Arial"/>
                <a:sym typeface="Arial"/>
              </a:rPr>
              <a:t> that matches the patter</a:t>
            </a:r>
            <a:r>
              <a:rPr lang="en-GB" sz="2400">
                <a:solidFill>
                  <a:schemeClr val="dk1"/>
                </a:solidFill>
              </a:rPr>
              <a:t>n</a:t>
            </a:r>
            <a:endParaRPr b="0" i="1" sz="2400" u="none" cap="none" strike="noStrik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2c8b3baf45a_0_78"/>
          <p:cNvSpPr txBox="1"/>
          <p:nvPr/>
        </p:nvSpPr>
        <p:spPr>
          <a:xfrm>
            <a:off x="130627" y="91421"/>
            <a:ext cx="11049600" cy="430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100"/>
              <a:buFont typeface="Arial"/>
              <a:buNone/>
            </a:pPr>
            <a:r>
              <a:rPr b="0" i="0" lang="en-GB" sz="2200" u="none" cap="none" strike="noStrike">
                <a:solidFill>
                  <a:schemeClr val="dk1"/>
                </a:solidFill>
                <a:latin typeface="Arial"/>
                <a:ea typeface="Arial"/>
                <a:cs typeface="Arial"/>
                <a:sym typeface="Arial"/>
              </a:rPr>
              <a:t>Example 3. Match anything in between two strings and divide matches into groups</a:t>
            </a:r>
            <a:endParaRPr b="0" i="0" sz="500" u="none" cap="none" strike="noStrike">
              <a:solidFill>
                <a:srgbClr val="000000"/>
              </a:solidFill>
              <a:latin typeface="Arial"/>
              <a:ea typeface="Arial"/>
              <a:cs typeface="Arial"/>
              <a:sym typeface="Arial"/>
            </a:endParaRPr>
          </a:p>
        </p:txBody>
      </p:sp>
      <p:sp>
        <p:nvSpPr>
          <p:cNvPr id="173" name="Google Shape;173;g2c8b3baf45a_0_78"/>
          <p:cNvSpPr/>
          <p:nvPr/>
        </p:nvSpPr>
        <p:spPr>
          <a:xfrm>
            <a:off x="-1" y="691564"/>
            <a:ext cx="12188700" cy="65400"/>
          </a:xfrm>
          <a:prstGeom prst="rect">
            <a:avLst/>
          </a:prstGeom>
          <a:solidFill>
            <a:srgbClr val="1242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4" name="Google Shape;174;g2c8b3baf45a_0_78"/>
          <p:cNvSpPr/>
          <p:nvPr/>
        </p:nvSpPr>
        <p:spPr>
          <a:xfrm>
            <a:off x="0" y="767617"/>
            <a:ext cx="12192000" cy="5617800"/>
          </a:xfrm>
          <a:prstGeom prst="rect">
            <a:avLst/>
          </a:prstGeom>
          <a:solidFill>
            <a:srgbClr val="EEE8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5" name="Google Shape;175;g2c8b3baf45a_0_78"/>
          <p:cNvSpPr txBox="1"/>
          <p:nvPr/>
        </p:nvSpPr>
        <p:spPr>
          <a:xfrm>
            <a:off x="2265850" y="1101475"/>
            <a:ext cx="8397000" cy="3786600"/>
          </a:xfrm>
          <a:prstGeom prst="rect">
            <a:avLst/>
          </a:prstGeom>
          <a:noFill/>
          <a:ln>
            <a:noFill/>
          </a:ln>
        </p:spPr>
        <p:txBody>
          <a:bodyPr anchorCtr="0" anchor="t" bIns="45700" lIns="91425" spcFirstLastPara="1" rIns="91425" wrap="square" tIns="45700">
            <a:spAutoFit/>
          </a:bodyPr>
          <a:lstStyle/>
          <a:p>
            <a:pPr indent="-330200" lvl="0" marL="457200" marR="0" rtl="0" algn="l">
              <a:lnSpc>
                <a:spcPct val="200000"/>
              </a:lnSpc>
              <a:spcBef>
                <a:spcPts val="0"/>
              </a:spcBef>
              <a:spcAft>
                <a:spcPts val="0"/>
              </a:spcAft>
              <a:buClr>
                <a:schemeClr val="dk1"/>
              </a:buClr>
              <a:buSzPts val="1600"/>
              <a:buFont typeface="Arial"/>
              <a:buChar char="●"/>
            </a:pPr>
            <a:r>
              <a:rPr b="0" i="0" lang="en-GB" sz="1600" u="none" cap="none" strike="noStrike">
                <a:solidFill>
                  <a:schemeClr val="dk1"/>
                </a:solidFill>
                <a:latin typeface="Arial"/>
                <a:ea typeface="Arial"/>
                <a:cs typeface="Arial"/>
                <a:sym typeface="Arial"/>
              </a:rPr>
              <a:t>You may be interested in any text or numbers in between two specific strings. In the following example, we like to retrieve anything that comes in between the letters 'b' and 'd.' We also specify that these characters should be surrounded by whitespace (so </a:t>
            </a:r>
            <a:r>
              <a:rPr b="1" i="0" lang="en-GB" sz="1600" u="none" cap="none" strike="noStrike">
                <a:solidFill>
                  <a:schemeClr val="dk1"/>
                </a:solidFill>
                <a:latin typeface="Arial"/>
                <a:ea typeface="Arial"/>
                <a:cs typeface="Arial"/>
                <a:sym typeface="Arial"/>
              </a:rPr>
              <a:t>\sb\s</a:t>
            </a:r>
            <a:r>
              <a:rPr b="0" i="0" lang="en-GB" sz="1600" u="none" cap="none" strike="noStrike">
                <a:solidFill>
                  <a:schemeClr val="dk1"/>
                </a:solidFill>
                <a:latin typeface="Arial"/>
                <a:ea typeface="Arial"/>
                <a:cs typeface="Arial"/>
                <a:sym typeface="Arial"/>
              </a:rPr>
              <a:t> and </a:t>
            </a:r>
            <a:r>
              <a:rPr b="1" i="0" lang="en-GB" sz="1600" u="none" cap="none" strike="noStrike">
                <a:solidFill>
                  <a:schemeClr val="dk1"/>
                </a:solidFill>
                <a:latin typeface="Arial"/>
                <a:ea typeface="Arial"/>
                <a:cs typeface="Arial"/>
                <a:sym typeface="Arial"/>
              </a:rPr>
              <a:t>\sd\s</a:t>
            </a:r>
            <a:r>
              <a:rPr b="0" i="0" lang="en-GB" sz="1600" u="none" cap="none" strike="noStrike">
                <a:solidFill>
                  <a:schemeClr val="dk1"/>
                </a:solidFill>
                <a:latin typeface="Arial"/>
                <a:ea typeface="Arial"/>
                <a:cs typeface="Arial"/>
                <a:sym typeface="Arial"/>
              </a:rPr>
              <a:t>), otherwise the pattern could also match on any 'b' or 'd,' including those that are part of larger words. </a:t>
            </a:r>
            <a:endParaRPr b="0" i="0" sz="1600" u="none" cap="none" strike="noStrike">
              <a:solidFill>
                <a:schemeClr val="dk1"/>
              </a:solidFill>
              <a:latin typeface="Arial"/>
              <a:ea typeface="Arial"/>
              <a:cs typeface="Arial"/>
              <a:sym typeface="Arial"/>
            </a:endParaRPr>
          </a:p>
          <a:p>
            <a:pPr indent="-330200" lvl="0" marL="457200" marR="0" rtl="0" algn="l">
              <a:lnSpc>
                <a:spcPct val="200000"/>
              </a:lnSpc>
              <a:spcBef>
                <a:spcPts val="0"/>
              </a:spcBef>
              <a:spcAft>
                <a:spcPts val="0"/>
              </a:spcAft>
              <a:buClr>
                <a:schemeClr val="dk1"/>
              </a:buClr>
              <a:buSzPts val="1600"/>
              <a:buFont typeface="Arial"/>
              <a:buChar char="●"/>
            </a:pPr>
            <a:r>
              <a:rPr b="0" i="0" lang="en-GB" sz="1600" u="none" cap="none" strike="noStrike">
                <a:solidFill>
                  <a:schemeClr val="dk1"/>
                </a:solidFill>
                <a:latin typeface="Arial"/>
                <a:ea typeface="Arial"/>
                <a:cs typeface="Arial"/>
                <a:sym typeface="Arial"/>
              </a:rPr>
              <a:t>The pattern </a:t>
            </a:r>
            <a:r>
              <a:rPr b="1" i="0" lang="en-GB" sz="1600" u="none" cap="none" strike="noStrike">
                <a:solidFill>
                  <a:schemeClr val="dk1"/>
                </a:solidFill>
                <a:latin typeface="Arial"/>
                <a:ea typeface="Arial"/>
                <a:cs typeface="Arial"/>
                <a:sym typeface="Arial"/>
              </a:rPr>
              <a:t>.*?</a:t>
            </a:r>
            <a:r>
              <a:rPr b="0" i="0" lang="en-GB" sz="1600" u="none" cap="none" strike="noStrike">
                <a:solidFill>
                  <a:schemeClr val="dk1"/>
                </a:solidFill>
                <a:latin typeface="Arial"/>
                <a:ea typeface="Arial"/>
                <a:cs typeface="Arial"/>
                <a:sym typeface="Arial"/>
              </a:rPr>
              <a:t> matches on </a:t>
            </a:r>
            <a:r>
              <a:rPr b="0" i="1" lang="en-GB" sz="1600" u="none" cap="none" strike="noStrike">
                <a:solidFill>
                  <a:schemeClr val="dk1"/>
                </a:solidFill>
                <a:latin typeface="Arial"/>
                <a:ea typeface="Arial"/>
                <a:cs typeface="Arial"/>
                <a:sym typeface="Arial"/>
              </a:rPr>
              <a:t>anything</a:t>
            </a:r>
            <a:r>
              <a:rPr b="0" i="0" lang="en-GB" sz="1600" u="none" cap="none" strike="noStrike">
                <a:solidFill>
                  <a:schemeClr val="dk1"/>
                </a:solidFill>
                <a:latin typeface="Arial"/>
                <a:ea typeface="Arial"/>
                <a:cs typeface="Arial"/>
                <a:sym typeface="Arial"/>
              </a:rPr>
              <a:t>. It is placed between parentheses '()' to form a delimited group, i.e. a subset of your full match from which you can separately retrieve information, as will be explained in a moment.</a:t>
            </a:r>
            <a:endParaRPr b="0" i="0" sz="1600" u="none" cap="none" strike="noStrike">
              <a:solidFill>
                <a:schemeClr val="dk1"/>
              </a:solidFill>
              <a:latin typeface="Arial"/>
              <a:ea typeface="Arial"/>
              <a:cs typeface="Arial"/>
              <a:sym typeface="Arial"/>
            </a:endParaRPr>
          </a:p>
        </p:txBody>
      </p:sp>
      <p:pic>
        <p:nvPicPr>
          <p:cNvPr id="176" name="Google Shape;176;g2c8b3baf45a_0_78"/>
          <p:cNvPicPr preferRelativeResize="0"/>
          <p:nvPr/>
        </p:nvPicPr>
        <p:blipFill rotWithShape="1">
          <a:blip r:embed="rId3">
            <a:alphaModFix/>
          </a:blip>
          <a:srcRect b="0" l="0" r="0" t="0"/>
          <a:stretch/>
        </p:blipFill>
        <p:spPr>
          <a:xfrm>
            <a:off x="2918625" y="4982225"/>
            <a:ext cx="7168575" cy="1128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2c8b3baf45a_0_71"/>
          <p:cNvSpPr/>
          <p:nvPr/>
        </p:nvSpPr>
        <p:spPr>
          <a:xfrm>
            <a:off x="-1" y="691564"/>
            <a:ext cx="12188700" cy="65400"/>
          </a:xfrm>
          <a:prstGeom prst="rect">
            <a:avLst/>
          </a:prstGeom>
          <a:solidFill>
            <a:srgbClr val="1242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2" name="Google Shape;182;g2c8b3baf45a_0_71"/>
          <p:cNvSpPr/>
          <p:nvPr/>
        </p:nvSpPr>
        <p:spPr>
          <a:xfrm>
            <a:off x="0" y="767617"/>
            <a:ext cx="12192000" cy="5617800"/>
          </a:xfrm>
          <a:prstGeom prst="rect">
            <a:avLst/>
          </a:prstGeom>
          <a:solidFill>
            <a:srgbClr val="EEE8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3" name="Google Shape;183;g2c8b3baf45a_0_71"/>
          <p:cNvSpPr txBox="1"/>
          <p:nvPr/>
        </p:nvSpPr>
        <p:spPr>
          <a:xfrm>
            <a:off x="2390550" y="2374125"/>
            <a:ext cx="7407600" cy="3494100"/>
          </a:xfrm>
          <a:prstGeom prst="rect">
            <a:avLst/>
          </a:prstGeom>
          <a:noFill/>
          <a:ln>
            <a:noFill/>
          </a:ln>
        </p:spPr>
        <p:txBody>
          <a:bodyPr anchorCtr="0" anchor="t" bIns="45700" lIns="91425" spcFirstLastPara="1" rIns="91425" wrap="square" tIns="45700">
            <a:spAutoFit/>
          </a:bodyPr>
          <a:lstStyle/>
          <a:p>
            <a:pPr indent="-336550" lvl="0" marL="457200" marR="0" rtl="0" algn="l">
              <a:lnSpc>
                <a:spcPct val="200000"/>
              </a:lnSpc>
              <a:spcBef>
                <a:spcPts val="0"/>
              </a:spcBef>
              <a:spcAft>
                <a:spcPts val="0"/>
              </a:spcAft>
              <a:buClr>
                <a:schemeClr val="dk1"/>
              </a:buClr>
              <a:buSzPts val="1700"/>
              <a:buFont typeface="Arial"/>
              <a:buChar char="●"/>
            </a:pPr>
            <a:r>
              <a:rPr b="0" i="0" lang="en-GB" sz="1700" u="none" cap="none" strike="noStrike">
                <a:solidFill>
                  <a:schemeClr val="dk1"/>
                </a:solidFill>
                <a:latin typeface="Arial"/>
                <a:ea typeface="Arial"/>
                <a:cs typeface="Arial"/>
                <a:sym typeface="Arial"/>
              </a:rPr>
              <a:t>At this point it is also useful to understand how to use groups</a:t>
            </a:r>
            <a:endParaRPr b="0" i="0" sz="1700" u="none" cap="none" strike="noStrike">
              <a:solidFill>
                <a:schemeClr val="dk1"/>
              </a:solidFill>
              <a:latin typeface="Arial"/>
              <a:ea typeface="Arial"/>
              <a:cs typeface="Arial"/>
              <a:sym typeface="Arial"/>
            </a:endParaRPr>
          </a:p>
          <a:p>
            <a:pPr indent="-336550" lvl="0" marL="457200" marR="0" rtl="0" algn="l">
              <a:lnSpc>
                <a:spcPct val="200000"/>
              </a:lnSpc>
              <a:spcBef>
                <a:spcPts val="0"/>
              </a:spcBef>
              <a:spcAft>
                <a:spcPts val="0"/>
              </a:spcAft>
              <a:buClr>
                <a:schemeClr val="dk1"/>
              </a:buClr>
              <a:buSzPts val="1700"/>
              <a:buFont typeface="Arial"/>
              <a:buChar char="●"/>
            </a:pPr>
            <a:r>
              <a:rPr b="1" i="0" lang="en-GB" sz="1700" u="none" cap="none" strike="noStrike">
                <a:solidFill>
                  <a:schemeClr val="dk1"/>
                </a:solidFill>
                <a:latin typeface="Arial"/>
                <a:ea typeface="Arial"/>
                <a:cs typeface="Arial"/>
                <a:sym typeface="Arial"/>
              </a:rPr>
              <a:t>.group(0)</a:t>
            </a:r>
            <a:r>
              <a:rPr b="0" i="0" lang="en-GB" sz="1700" u="none" cap="none" strike="noStrike">
                <a:solidFill>
                  <a:schemeClr val="dk1"/>
                </a:solidFill>
                <a:latin typeface="Arial"/>
                <a:ea typeface="Arial"/>
                <a:cs typeface="Arial"/>
                <a:sym typeface="Arial"/>
              </a:rPr>
              <a:t> always gives the full match associated with a Regex pattern. In the example above </a:t>
            </a:r>
            <a:r>
              <a:rPr b="1" i="0" lang="en-GB" sz="1700" u="none" cap="none" strike="noStrike">
                <a:solidFill>
                  <a:schemeClr val="dk1"/>
                </a:solidFill>
                <a:latin typeface="Arial"/>
                <a:ea typeface="Arial"/>
                <a:cs typeface="Arial"/>
                <a:sym typeface="Arial"/>
              </a:rPr>
              <a:t>.group(0)</a:t>
            </a:r>
            <a:r>
              <a:rPr b="0" i="0" lang="en-GB" sz="1700" u="none" cap="none" strike="noStrike">
                <a:solidFill>
                  <a:schemeClr val="dk1"/>
                </a:solidFill>
                <a:latin typeface="Arial"/>
                <a:ea typeface="Arial"/>
                <a:cs typeface="Arial"/>
                <a:sym typeface="Arial"/>
              </a:rPr>
              <a:t> would return:</a:t>
            </a:r>
            <a:endParaRPr b="0" i="0" sz="1700" u="none" cap="none" strike="noStrike">
              <a:solidFill>
                <a:schemeClr val="dk1"/>
              </a:solidFill>
              <a:latin typeface="Arial"/>
              <a:ea typeface="Arial"/>
              <a:cs typeface="Arial"/>
              <a:sym typeface="Arial"/>
            </a:endParaRPr>
          </a:p>
          <a:p>
            <a:pPr indent="-336550" lvl="1" marL="914400" marR="0" rtl="0" algn="l">
              <a:lnSpc>
                <a:spcPct val="200000"/>
              </a:lnSpc>
              <a:spcBef>
                <a:spcPts val="0"/>
              </a:spcBef>
              <a:spcAft>
                <a:spcPts val="0"/>
              </a:spcAft>
              <a:buClr>
                <a:schemeClr val="dk1"/>
              </a:buClr>
              <a:buSzPts val="1700"/>
              <a:buFont typeface="Arial"/>
              <a:buChar char="○"/>
            </a:pPr>
            <a:r>
              <a:rPr b="0" i="1" lang="en-GB" sz="1700" u="none" cap="none" strike="noStrike">
                <a:solidFill>
                  <a:schemeClr val="dk1"/>
                </a:solidFill>
                <a:latin typeface="Arial"/>
                <a:ea typeface="Arial"/>
                <a:cs typeface="Arial"/>
                <a:sym typeface="Arial"/>
              </a:rPr>
              <a:t>b anything, including a c d</a:t>
            </a:r>
            <a:endParaRPr b="0" i="1" sz="1700" u="none" cap="none" strike="noStrike">
              <a:solidFill>
                <a:schemeClr val="dk1"/>
              </a:solidFill>
              <a:latin typeface="Arial"/>
              <a:ea typeface="Arial"/>
              <a:cs typeface="Arial"/>
              <a:sym typeface="Arial"/>
            </a:endParaRPr>
          </a:p>
          <a:p>
            <a:pPr indent="-336550" lvl="0" marL="457200" marR="0" rtl="0" algn="l">
              <a:lnSpc>
                <a:spcPct val="200000"/>
              </a:lnSpc>
              <a:spcBef>
                <a:spcPts val="0"/>
              </a:spcBef>
              <a:spcAft>
                <a:spcPts val="0"/>
              </a:spcAft>
              <a:buClr>
                <a:schemeClr val="dk1"/>
              </a:buClr>
              <a:buSzPts val="1700"/>
              <a:buFont typeface="Arial"/>
              <a:buChar char="●"/>
            </a:pPr>
            <a:r>
              <a:rPr b="0" i="0" lang="en-GB" sz="1700" u="none" cap="none" strike="noStrike">
                <a:solidFill>
                  <a:schemeClr val="dk1"/>
                </a:solidFill>
                <a:latin typeface="Arial"/>
                <a:ea typeface="Arial"/>
                <a:cs typeface="Arial"/>
                <a:sym typeface="Arial"/>
              </a:rPr>
              <a:t>However, in this example, we are interested in </a:t>
            </a:r>
            <a:r>
              <a:rPr b="1" i="0" lang="en-GB" sz="1700" u="none" cap="none" strike="noStrike">
                <a:solidFill>
                  <a:schemeClr val="dk1"/>
                </a:solidFill>
                <a:latin typeface="Arial"/>
                <a:ea typeface="Arial"/>
                <a:cs typeface="Arial"/>
                <a:sym typeface="Arial"/>
              </a:rPr>
              <a:t>.group(1)</a:t>
            </a:r>
            <a:r>
              <a:rPr b="0" i="0" lang="en-GB" sz="1700" u="none" cap="none" strike="noStrike">
                <a:solidFill>
                  <a:schemeClr val="dk1"/>
                </a:solidFill>
                <a:latin typeface="Arial"/>
                <a:ea typeface="Arial"/>
                <a:cs typeface="Arial"/>
                <a:sym typeface="Arial"/>
              </a:rPr>
              <a:t>, everything in between two strings, that is, the match between the parentheses:</a:t>
            </a:r>
            <a:endParaRPr b="0" i="0" sz="1700" u="none" cap="none" strike="noStrike">
              <a:solidFill>
                <a:schemeClr val="dk1"/>
              </a:solidFill>
              <a:latin typeface="Arial"/>
              <a:ea typeface="Arial"/>
              <a:cs typeface="Arial"/>
              <a:sym typeface="Arial"/>
            </a:endParaRPr>
          </a:p>
          <a:p>
            <a:pPr indent="-336550" lvl="1" marL="914400" marR="0" rtl="0" algn="l">
              <a:lnSpc>
                <a:spcPct val="200000"/>
              </a:lnSpc>
              <a:spcBef>
                <a:spcPts val="0"/>
              </a:spcBef>
              <a:spcAft>
                <a:spcPts val="0"/>
              </a:spcAft>
              <a:buClr>
                <a:schemeClr val="dk1"/>
              </a:buClr>
              <a:buSzPts val="1700"/>
              <a:buFont typeface="Arial"/>
              <a:buChar char="○"/>
            </a:pPr>
            <a:r>
              <a:rPr b="0" i="1" lang="en-GB" sz="1700" u="none" cap="none" strike="noStrike">
                <a:solidFill>
                  <a:schemeClr val="dk1"/>
                </a:solidFill>
                <a:latin typeface="Arial"/>
                <a:ea typeface="Arial"/>
                <a:cs typeface="Arial"/>
                <a:sym typeface="Arial"/>
              </a:rPr>
              <a:t>anything, including a c</a:t>
            </a:r>
            <a:endParaRPr b="0" i="1" sz="1700" u="none" cap="none" strike="noStrike">
              <a:solidFill>
                <a:schemeClr val="dk1"/>
              </a:solidFill>
              <a:latin typeface="Arial"/>
              <a:ea typeface="Arial"/>
              <a:cs typeface="Arial"/>
              <a:sym typeface="Arial"/>
            </a:endParaRPr>
          </a:p>
        </p:txBody>
      </p:sp>
      <p:pic>
        <p:nvPicPr>
          <p:cNvPr id="184" name="Google Shape;184;g2c8b3baf45a_0_71"/>
          <p:cNvPicPr preferRelativeResize="0"/>
          <p:nvPr/>
        </p:nvPicPr>
        <p:blipFill rotWithShape="1">
          <a:blip r:embed="rId3">
            <a:alphaModFix/>
          </a:blip>
          <a:srcRect b="0" l="0" r="0" t="0"/>
          <a:stretch/>
        </p:blipFill>
        <p:spPr>
          <a:xfrm>
            <a:off x="2647275" y="1028800"/>
            <a:ext cx="6821925" cy="107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2c8b3baf45a_0_64"/>
          <p:cNvSpPr/>
          <p:nvPr/>
        </p:nvSpPr>
        <p:spPr>
          <a:xfrm>
            <a:off x="-1" y="691564"/>
            <a:ext cx="12188700" cy="65400"/>
          </a:xfrm>
          <a:prstGeom prst="rect">
            <a:avLst/>
          </a:prstGeom>
          <a:solidFill>
            <a:srgbClr val="1242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0" name="Google Shape;190;g2c8b3baf45a_0_64"/>
          <p:cNvSpPr/>
          <p:nvPr/>
        </p:nvSpPr>
        <p:spPr>
          <a:xfrm>
            <a:off x="0" y="767617"/>
            <a:ext cx="12192000" cy="5617800"/>
          </a:xfrm>
          <a:prstGeom prst="rect">
            <a:avLst/>
          </a:prstGeom>
          <a:solidFill>
            <a:srgbClr val="EEE8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1" name="Google Shape;191;g2c8b3baf45a_0_64"/>
          <p:cNvSpPr txBox="1"/>
          <p:nvPr/>
        </p:nvSpPr>
        <p:spPr>
          <a:xfrm>
            <a:off x="2293125" y="1498575"/>
            <a:ext cx="7783200" cy="4155900"/>
          </a:xfrm>
          <a:prstGeom prst="rect">
            <a:avLst/>
          </a:prstGeom>
          <a:noFill/>
          <a:ln>
            <a:noFill/>
          </a:ln>
        </p:spPr>
        <p:txBody>
          <a:bodyPr anchorCtr="0" anchor="t" bIns="45700" lIns="91425" spcFirstLastPara="1" rIns="91425" wrap="square" tIns="45700">
            <a:spAutoFit/>
          </a:bodyPr>
          <a:lstStyle/>
          <a:p>
            <a:pPr indent="-381000" lvl="0" marL="457200" marR="0" rtl="0" algn="l">
              <a:lnSpc>
                <a:spcPct val="200000"/>
              </a:lnSpc>
              <a:spcBef>
                <a:spcPts val="0"/>
              </a:spcBef>
              <a:spcAft>
                <a:spcPts val="0"/>
              </a:spcAft>
              <a:buClr>
                <a:schemeClr val="dk1"/>
              </a:buClr>
              <a:buSzPts val="2400"/>
              <a:buFont typeface="Arial"/>
              <a:buChar char="●"/>
            </a:pPr>
            <a:r>
              <a:rPr lang="en-GB" sz="2400">
                <a:solidFill>
                  <a:schemeClr val="dk1"/>
                </a:solidFill>
              </a:rPr>
              <a:t>At a later point, you can</a:t>
            </a:r>
            <a:r>
              <a:rPr b="0" i="0" lang="en-GB" sz="2400" u="none" cap="none" strike="noStrike">
                <a:solidFill>
                  <a:schemeClr val="dk1"/>
                </a:solidFill>
                <a:latin typeface="Arial"/>
                <a:ea typeface="Arial"/>
                <a:cs typeface="Arial"/>
                <a:sym typeface="Arial"/>
              </a:rPr>
              <a:t> take a moment to look at Exampes 4, 5, 6, and 7</a:t>
            </a:r>
            <a:endParaRPr b="0" i="0" sz="2400" u="none" cap="none" strike="noStrike">
              <a:solidFill>
                <a:schemeClr val="dk1"/>
              </a:solidFill>
              <a:latin typeface="Arial"/>
              <a:ea typeface="Arial"/>
              <a:cs typeface="Arial"/>
              <a:sym typeface="Arial"/>
            </a:endParaRPr>
          </a:p>
          <a:p>
            <a:pPr indent="-381000" lvl="0" marL="457200" marR="0" rtl="0" algn="l">
              <a:lnSpc>
                <a:spcPct val="200000"/>
              </a:lnSpc>
              <a:spcBef>
                <a:spcPts val="0"/>
              </a:spcBef>
              <a:spcAft>
                <a:spcPts val="0"/>
              </a:spcAft>
              <a:buClr>
                <a:schemeClr val="dk1"/>
              </a:buClr>
              <a:buSzPts val="2400"/>
              <a:buFont typeface="Arial"/>
              <a:buChar char="●"/>
            </a:pPr>
            <a:r>
              <a:rPr lang="en-GB" sz="2400">
                <a:solidFill>
                  <a:schemeClr val="dk1"/>
                </a:solidFill>
              </a:rPr>
              <a:t>For now: work on </a:t>
            </a:r>
            <a:r>
              <a:rPr b="1" lang="en-GB" sz="2400">
                <a:solidFill>
                  <a:schemeClr val="dk1"/>
                </a:solidFill>
              </a:rPr>
              <a:t>Challenge 1 + 2</a:t>
            </a:r>
            <a:r>
              <a:rPr lang="en-GB" sz="2400">
                <a:solidFill>
                  <a:schemeClr val="dk1"/>
                </a:solidFill>
              </a:rPr>
              <a:t> from the Notebook</a:t>
            </a:r>
            <a:endParaRPr sz="2400">
              <a:solidFill>
                <a:schemeClr val="dk1"/>
              </a:solidFill>
            </a:endParaRPr>
          </a:p>
          <a:p>
            <a:pPr indent="-381000" lvl="0" marL="457200" marR="0" rtl="0" algn="l">
              <a:lnSpc>
                <a:spcPct val="200000"/>
              </a:lnSpc>
              <a:spcBef>
                <a:spcPts val="0"/>
              </a:spcBef>
              <a:spcAft>
                <a:spcPts val="0"/>
              </a:spcAft>
              <a:buClr>
                <a:schemeClr val="dk1"/>
              </a:buClr>
              <a:buSzPts val="2400"/>
              <a:buFont typeface="Arial"/>
              <a:buChar char="●"/>
            </a:pPr>
            <a:r>
              <a:rPr lang="en-GB" sz="2400">
                <a:solidFill>
                  <a:schemeClr val="dk1"/>
                </a:solidFill>
              </a:rPr>
              <a:t>In your own time, you can work on Challenge 3-6</a:t>
            </a:r>
            <a:endParaRPr sz="2400">
              <a:solidFill>
                <a:schemeClr val="dk1"/>
              </a:solidFill>
            </a:endParaRPr>
          </a:p>
          <a:p>
            <a:pPr indent="-381000" lvl="0" marL="457200" marR="0" rtl="0" algn="l">
              <a:lnSpc>
                <a:spcPct val="200000"/>
              </a:lnSpc>
              <a:spcBef>
                <a:spcPts val="0"/>
              </a:spcBef>
              <a:spcAft>
                <a:spcPts val="0"/>
              </a:spcAft>
              <a:buClr>
                <a:schemeClr val="dk1"/>
              </a:buClr>
              <a:buSzPts val="2400"/>
              <a:buFont typeface="Arial"/>
              <a:buChar char="●"/>
            </a:pPr>
            <a:r>
              <a:rPr lang="en-GB" sz="2400">
                <a:solidFill>
                  <a:schemeClr val="dk1"/>
                </a:solidFill>
              </a:rPr>
              <a:t>The solutions to the Challenges can be </a:t>
            </a:r>
            <a:r>
              <a:rPr lang="en-GB" sz="2400" u="sng">
                <a:solidFill>
                  <a:schemeClr val="hlink"/>
                </a:solidFill>
                <a:hlinkClick r:id="rId3"/>
              </a:rPr>
              <a:t>found here</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2e4985b2e0e_0_6"/>
          <p:cNvSpPr txBox="1"/>
          <p:nvPr/>
        </p:nvSpPr>
        <p:spPr>
          <a:xfrm>
            <a:off x="130627" y="91421"/>
            <a:ext cx="11049600" cy="569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100"/>
              <a:buFont typeface="Arial"/>
              <a:buNone/>
            </a:pPr>
            <a:r>
              <a:rPr lang="en-GB" sz="3100">
                <a:solidFill>
                  <a:schemeClr val="dk1"/>
                </a:solidFill>
              </a:rPr>
              <a:t>Topic modeling</a:t>
            </a:r>
            <a:endParaRPr b="0" i="0" sz="1400" u="none" cap="none" strike="noStrike">
              <a:solidFill>
                <a:srgbClr val="000000"/>
              </a:solidFill>
              <a:latin typeface="Arial"/>
              <a:ea typeface="Arial"/>
              <a:cs typeface="Arial"/>
              <a:sym typeface="Arial"/>
            </a:endParaRPr>
          </a:p>
        </p:txBody>
      </p:sp>
      <p:sp>
        <p:nvSpPr>
          <p:cNvPr id="197" name="Google Shape;197;g2e4985b2e0e_0_6"/>
          <p:cNvSpPr/>
          <p:nvPr/>
        </p:nvSpPr>
        <p:spPr>
          <a:xfrm>
            <a:off x="-1" y="691564"/>
            <a:ext cx="12188700" cy="65400"/>
          </a:xfrm>
          <a:prstGeom prst="rect">
            <a:avLst/>
          </a:prstGeom>
          <a:solidFill>
            <a:srgbClr val="1242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8" name="Google Shape;198;g2e4985b2e0e_0_6"/>
          <p:cNvSpPr/>
          <p:nvPr/>
        </p:nvSpPr>
        <p:spPr>
          <a:xfrm>
            <a:off x="0" y="767617"/>
            <a:ext cx="12192000" cy="5617800"/>
          </a:xfrm>
          <a:prstGeom prst="rect">
            <a:avLst/>
          </a:prstGeom>
          <a:solidFill>
            <a:srgbClr val="EEE8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g2e3403a2bd2_0_17"/>
          <p:cNvSpPr txBox="1"/>
          <p:nvPr/>
        </p:nvSpPr>
        <p:spPr>
          <a:xfrm>
            <a:off x="130627" y="91421"/>
            <a:ext cx="11049600" cy="569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100"/>
              <a:buFont typeface="Arial"/>
              <a:buNone/>
            </a:pPr>
            <a:r>
              <a:rPr lang="en-GB" sz="3100">
                <a:solidFill>
                  <a:schemeClr val="dk1"/>
                </a:solidFill>
              </a:rPr>
              <a:t>Topic </a:t>
            </a:r>
            <a:r>
              <a:rPr lang="en-GB" sz="3100">
                <a:solidFill>
                  <a:schemeClr val="dk1"/>
                </a:solidFill>
              </a:rPr>
              <a:t>models</a:t>
            </a:r>
            <a:endParaRPr b="0" i="0" sz="1400" u="none" cap="none" strike="noStrike">
              <a:solidFill>
                <a:srgbClr val="000000"/>
              </a:solidFill>
              <a:latin typeface="Arial"/>
              <a:ea typeface="Arial"/>
              <a:cs typeface="Arial"/>
              <a:sym typeface="Arial"/>
            </a:endParaRPr>
          </a:p>
        </p:txBody>
      </p:sp>
      <p:sp>
        <p:nvSpPr>
          <p:cNvPr id="204" name="Google Shape;204;g2e3403a2bd2_0_17"/>
          <p:cNvSpPr/>
          <p:nvPr/>
        </p:nvSpPr>
        <p:spPr>
          <a:xfrm>
            <a:off x="-1" y="691564"/>
            <a:ext cx="12188700" cy="65400"/>
          </a:xfrm>
          <a:prstGeom prst="rect">
            <a:avLst/>
          </a:prstGeom>
          <a:solidFill>
            <a:srgbClr val="1242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5" name="Google Shape;205;g2e3403a2bd2_0_17"/>
          <p:cNvSpPr/>
          <p:nvPr/>
        </p:nvSpPr>
        <p:spPr>
          <a:xfrm>
            <a:off x="0" y="767617"/>
            <a:ext cx="12192000" cy="5617800"/>
          </a:xfrm>
          <a:prstGeom prst="rect">
            <a:avLst/>
          </a:prstGeom>
          <a:solidFill>
            <a:srgbClr val="EEE8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6" name="Google Shape;206;g2e3403a2bd2_0_17"/>
          <p:cNvSpPr txBox="1"/>
          <p:nvPr/>
        </p:nvSpPr>
        <p:spPr>
          <a:xfrm>
            <a:off x="1940775" y="1337025"/>
            <a:ext cx="8742000" cy="4479000"/>
          </a:xfrm>
          <a:prstGeom prst="rect">
            <a:avLst/>
          </a:prstGeom>
          <a:noFill/>
          <a:ln>
            <a:noFill/>
          </a:ln>
        </p:spPr>
        <p:txBody>
          <a:bodyPr anchorCtr="0" anchor="t" bIns="45700" lIns="91425" spcFirstLastPara="1" rIns="91425" wrap="square" tIns="45700">
            <a:spAutoFit/>
          </a:bodyPr>
          <a:lstStyle/>
          <a:p>
            <a:pPr indent="-349250" lvl="0" marL="457200" marR="0" rtl="0" algn="l">
              <a:lnSpc>
                <a:spcPct val="200000"/>
              </a:lnSpc>
              <a:spcBef>
                <a:spcPts val="0"/>
              </a:spcBef>
              <a:spcAft>
                <a:spcPts val="0"/>
              </a:spcAft>
              <a:buClr>
                <a:schemeClr val="dk1"/>
              </a:buClr>
              <a:buSzPts val="1900"/>
              <a:buFont typeface="Arial"/>
              <a:buChar char="●"/>
            </a:pPr>
            <a:r>
              <a:rPr lang="en-GB" sz="1900">
                <a:solidFill>
                  <a:schemeClr val="dk1"/>
                </a:solidFill>
              </a:rPr>
              <a:t>Identifying </a:t>
            </a:r>
            <a:r>
              <a:rPr b="1" lang="en-GB" sz="1900">
                <a:solidFill>
                  <a:schemeClr val="dk1"/>
                </a:solidFill>
              </a:rPr>
              <a:t>themes </a:t>
            </a:r>
            <a:r>
              <a:rPr lang="en-GB" sz="1900">
                <a:solidFill>
                  <a:schemeClr val="dk1"/>
                </a:solidFill>
              </a:rPr>
              <a:t>in textual corpora (newspaper articles, letters, reviews, other kinds of documents)</a:t>
            </a:r>
            <a:endParaRPr sz="1900">
              <a:solidFill>
                <a:schemeClr val="dk1"/>
              </a:solidFill>
            </a:endParaRPr>
          </a:p>
          <a:p>
            <a:pPr indent="-349250" lvl="0" marL="457200" marR="0" rtl="0" algn="l">
              <a:lnSpc>
                <a:spcPct val="200000"/>
              </a:lnSpc>
              <a:spcBef>
                <a:spcPts val="0"/>
              </a:spcBef>
              <a:spcAft>
                <a:spcPts val="0"/>
              </a:spcAft>
              <a:buClr>
                <a:schemeClr val="dk1"/>
              </a:buClr>
              <a:buSzPts val="1900"/>
              <a:buChar char="●"/>
            </a:pPr>
            <a:r>
              <a:rPr lang="en-GB" sz="1900">
                <a:solidFill>
                  <a:schemeClr val="dk1"/>
                </a:solidFill>
              </a:rPr>
              <a:t>“LDA takes a relational approach to meaning, in the sense that co-occurrences are important in the assignment of words to topics.” (DiMaggio et al., 2013). Words derive meaning from</a:t>
            </a:r>
            <a:r>
              <a:rPr b="1" lang="en-GB" sz="1900">
                <a:solidFill>
                  <a:schemeClr val="dk1"/>
                </a:solidFill>
              </a:rPr>
              <a:t> their context</a:t>
            </a:r>
            <a:endParaRPr b="1" sz="1900">
              <a:solidFill>
                <a:schemeClr val="dk1"/>
              </a:solidFill>
            </a:endParaRPr>
          </a:p>
          <a:p>
            <a:pPr indent="-349250" lvl="0" marL="457200" marR="0" rtl="0" algn="l">
              <a:lnSpc>
                <a:spcPct val="200000"/>
              </a:lnSpc>
              <a:spcBef>
                <a:spcPts val="0"/>
              </a:spcBef>
              <a:spcAft>
                <a:spcPts val="0"/>
              </a:spcAft>
              <a:buClr>
                <a:schemeClr val="dk1"/>
              </a:buClr>
              <a:buSzPts val="1900"/>
              <a:buChar char="●"/>
            </a:pPr>
            <a:r>
              <a:rPr lang="en-GB" sz="1900">
                <a:solidFill>
                  <a:schemeClr val="dk1"/>
                </a:solidFill>
              </a:rPr>
              <a:t>Unsupervised machine learning technique: themes are “inductively” identified</a:t>
            </a:r>
            <a:endParaRPr sz="1900">
              <a:solidFill>
                <a:schemeClr val="dk1"/>
              </a:solidFill>
            </a:endParaRPr>
          </a:p>
          <a:p>
            <a:pPr indent="-349250" lvl="0" marL="457200" marR="0" rtl="0" algn="l">
              <a:lnSpc>
                <a:spcPct val="200000"/>
              </a:lnSpc>
              <a:spcBef>
                <a:spcPts val="0"/>
              </a:spcBef>
              <a:spcAft>
                <a:spcPts val="0"/>
              </a:spcAft>
              <a:buClr>
                <a:schemeClr val="dk1"/>
              </a:buClr>
              <a:buSzPts val="1900"/>
              <a:buChar char="●"/>
            </a:pPr>
            <a:r>
              <a:rPr lang="en-GB" sz="1900">
                <a:solidFill>
                  <a:schemeClr val="dk1"/>
                </a:solidFill>
              </a:rPr>
              <a:t>Expected themes - and discovery of new </a:t>
            </a:r>
            <a:r>
              <a:rPr lang="en-GB" sz="1900">
                <a:solidFill>
                  <a:schemeClr val="dk1"/>
                </a:solidFill>
              </a:rPr>
              <a:t>themes</a:t>
            </a:r>
            <a:endParaRPr sz="19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2e4e0b58b54_0_41"/>
          <p:cNvSpPr txBox="1"/>
          <p:nvPr/>
        </p:nvSpPr>
        <p:spPr>
          <a:xfrm>
            <a:off x="130627" y="91421"/>
            <a:ext cx="11049600" cy="569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100"/>
              <a:buFont typeface="Arial"/>
              <a:buNone/>
            </a:pPr>
            <a:r>
              <a:rPr lang="en-GB" sz="3100">
                <a:solidFill>
                  <a:schemeClr val="dk1"/>
                </a:solidFill>
              </a:rPr>
              <a:t>Topic models</a:t>
            </a:r>
            <a:endParaRPr b="0" i="0" sz="1400" u="none" cap="none" strike="noStrike">
              <a:solidFill>
                <a:srgbClr val="000000"/>
              </a:solidFill>
              <a:latin typeface="Arial"/>
              <a:ea typeface="Arial"/>
              <a:cs typeface="Arial"/>
              <a:sym typeface="Arial"/>
            </a:endParaRPr>
          </a:p>
        </p:txBody>
      </p:sp>
      <p:sp>
        <p:nvSpPr>
          <p:cNvPr id="212" name="Google Shape;212;g2e4e0b58b54_0_41"/>
          <p:cNvSpPr/>
          <p:nvPr/>
        </p:nvSpPr>
        <p:spPr>
          <a:xfrm>
            <a:off x="-1" y="691564"/>
            <a:ext cx="12188700" cy="65400"/>
          </a:xfrm>
          <a:prstGeom prst="rect">
            <a:avLst/>
          </a:prstGeom>
          <a:solidFill>
            <a:srgbClr val="1242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3" name="Google Shape;213;g2e4e0b58b54_0_41"/>
          <p:cNvSpPr/>
          <p:nvPr/>
        </p:nvSpPr>
        <p:spPr>
          <a:xfrm>
            <a:off x="0" y="767617"/>
            <a:ext cx="12192000" cy="5617800"/>
          </a:xfrm>
          <a:prstGeom prst="rect">
            <a:avLst/>
          </a:prstGeom>
          <a:solidFill>
            <a:srgbClr val="EEE8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14" name="Google Shape;214;g2e4e0b58b54_0_41"/>
          <p:cNvPicPr preferRelativeResize="0"/>
          <p:nvPr/>
        </p:nvPicPr>
        <p:blipFill>
          <a:blip r:embed="rId3">
            <a:alphaModFix/>
          </a:blip>
          <a:stretch>
            <a:fillRect/>
          </a:stretch>
        </p:blipFill>
        <p:spPr>
          <a:xfrm>
            <a:off x="2487650" y="1032761"/>
            <a:ext cx="7213400" cy="4792475"/>
          </a:xfrm>
          <a:prstGeom prst="rect">
            <a:avLst/>
          </a:prstGeom>
          <a:solidFill>
            <a:srgbClr val="EEE8DC"/>
          </a:solid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g2e3403a2bd2_0_45"/>
          <p:cNvSpPr txBox="1"/>
          <p:nvPr/>
        </p:nvSpPr>
        <p:spPr>
          <a:xfrm>
            <a:off x="130627" y="91421"/>
            <a:ext cx="11049600" cy="492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100"/>
              <a:buFont typeface="Arial"/>
              <a:buNone/>
            </a:pPr>
            <a:r>
              <a:rPr lang="en-GB" sz="2600">
                <a:solidFill>
                  <a:schemeClr val="dk1"/>
                </a:solidFill>
              </a:rPr>
              <a:t>Good reference for how topic models can be used in the social sciences</a:t>
            </a:r>
            <a:endParaRPr b="0" i="0" sz="900" u="none" cap="none" strike="noStrike">
              <a:solidFill>
                <a:srgbClr val="000000"/>
              </a:solidFill>
              <a:latin typeface="Arial"/>
              <a:ea typeface="Arial"/>
              <a:cs typeface="Arial"/>
              <a:sym typeface="Arial"/>
            </a:endParaRPr>
          </a:p>
        </p:txBody>
      </p:sp>
      <p:sp>
        <p:nvSpPr>
          <p:cNvPr id="220" name="Google Shape;220;g2e3403a2bd2_0_45"/>
          <p:cNvSpPr/>
          <p:nvPr/>
        </p:nvSpPr>
        <p:spPr>
          <a:xfrm>
            <a:off x="-1" y="691564"/>
            <a:ext cx="12188700" cy="65400"/>
          </a:xfrm>
          <a:prstGeom prst="rect">
            <a:avLst/>
          </a:prstGeom>
          <a:solidFill>
            <a:srgbClr val="1242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1" name="Google Shape;221;g2e3403a2bd2_0_45"/>
          <p:cNvSpPr/>
          <p:nvPr/>
        </p:nvSpPr>
        <p:spPr>
          <a:xfrm>
            <a:off x="0" y="767617"/>
            <a:ext cx="12192000" cy="5617800"/>
          </a:xfrm>
          <a:prstGeom prst="rect">
            <a:avLst/>
          </a:prstGeom>
          <a:solidFill>
            <a:srgbClr val="EEE8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22" name="Google Shape;222;g2e3403a2bd2_0_45"/>
          <p:cNvPicPr preferRelativeResize="0"/>
          <p:nvPr/>
        </p:nvPicPr>
        <p:blipFill>
          <a:blip r:embed="rId3">
            <a:alphaModFix/>
          </a:blip>
          <a:stretch>
            <a:fillRect/>
          </a:stretch>
        </p:blipFill>
        <p:spPr>
          <a:xfrm>
            <a:off x="2922525" y="1219200"/>
            <a:ext cx="6343650" cy="4419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g2e3403a2bd2_0_52"/>
          <p:cNvSpPr txBox="1"/>
          <p:nvPr/>
        </p:nvSpPr>
        <p:spPr>
          <a:xfrm>
            <a:off x="130627" y="91421"/>
            <a:ext cx="11049600" cy="569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100"/>
              <a:buFont typeface="Arial"/>
              <a:buNone/>
            </a:pPr>
            <a:r>
              <a:rPr lang="en-GB" sz="3100">
                <a:solidFill>
                  <a:schemeClr val="dk1"/>
                </a:solidFill>
              </a:rPr>
              <a:t>Application: comparing discourses on 1 project in 2 countries</a:t>
            </a:r>
            <a:endParaRPr b="0" i="0" sz="1400" u="none" cap="none" strike="noStrike">
              <a:solidFill>
                <a:srgbClr val="000000"/>
              </a:solidFill>
              <a:latin typeface="Arial"/>
              <a:ea typeface="Arial"/>
              <a:cs typeface="Arial"/>
              <a:sym typeface="Arial"/>
            </a:endParaRPr>
          </a:p>
        </p:txBody>
      </p:sp>
      <p:sp>
        <p:nvSpPr>
          <p:cNvPr id="228" name="Google Shape;228;g2e3403a2bd2_0_52"/>
          <p:cNvSpPr/>
          <p:nvPr/>
        </p:nvSpPr>
        <p:spPr>
          <a:xfrm>
            <a:off x="-1" y="691564"/>
            <a:ext cx="12188700" cy="65400"/>
          </a:xfrm>
          <a:prstGeom prst="rect">
            <a:avLst/>
          </a:prstGeom>
          <a:solidFill>
            <a:srgbClr val="1242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9" name="Google Shape;229;g2e3403a2bd2_0_52"/>
          <p:cNvSpPr/>
          <p:nvPr/>
        </p:nvSpPr>
        <p:spPr>
          <a:xfrm>
            <a:off x="0" y="767617"/>
            <a:ext cx="12192000" cy="5617800"/>
          </a:xfrm>
          <a:prstGeom prst="rect">
            <a:avLst/>
          </a:prstGeom>
          <a:solidFill>
            <a:srgbClr val="EEE8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30" name="Google Shape;230;g2e3403a2bd2_0_52"/>
          <p:cNvPicPr preferRelativeResize="0"/>
          <p:nvPr/>
        </p:nvPicPr>
        <p:blipFill>
          <a:blip r:embed="rId3">
            <a:alphaModFix/>
          </a:blip>
          <a:stretch>
            <a:fillRect/>
          </a:stretch>
        </p:blipFill>
        <p:spPr>
          <a:xfrm>
            <a:off x="2909888" y="1343025"/>
            <a:ext cx="6372225" cy="41719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2e3403a2bd2_0_59"/>
          <p:cNvSpPr/>
          <p:nvPr/>
        </p:nvSpPr>
        <p:spPr>
          <a:xfrm>
            <a:off x="-1" y="691564"/>
            <a:ext cx="12188700" cy="65400"/>
          </a:xfrm>
          <a:prstGeom prst="rect">
            <a:avLst/>
          </a:prstGeom>
          <a:solidFill>
            <a:srgbClr val="1242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6" name="Google Shape;236;g2e3403a2bd2_0_59"/>
          <p:cNvSpPr/>
          <p:nvPr/>
        </p:nvSpPr>
        <p:spPr>
          <a:xfrm>
            <a:off x="0" y="691567"/>
            <a:ext cx="12192000" cy="5617800"/>
          </a:xfrm>
          <a:prstGeom prst="rect">
            <a:avLst/>
          </a:prstGeom>
          <a:solidFill>
            <a:srgbClr val="EEE8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37" name="Google Shape;237;g2e3403a2bd2_0_59"/>
          <p:cNvPicPr preferRelativeResize="0"/>
          <p:nvPr/>
        </p:nvPicPr>
        <p:blipFill>
          <a:blip r:embed="rId3">
            <a:alphaModFix/>
          </a:blip>
          <a:stretch>
            <a:fillRect/>
          </a:stretch>
        </p:blipFill>
        <p:spPr>
          <a:xfrm>
            <a:off x="3097388" y="1022925"/>
            <a:ext cx="5997226" cy="4812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g2b62169d4c2_0_28"/>
          <p:cNvSpPr txBox="1"/>
          <p:nvPr/>
        </p:nvSpPr>
        <p:spPr>
          <a:xfrm>
            <a:off x="130627" y="91421"/>
            <a:ext cx="11049600" cy="569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100"/>
              <a:buFont typeface="Arial"/>
              <a:buNone/>
            </a:pPr>
            <a:r>
              <a:rPr b="0" i="0" lang="en-GB" sz="3100" u="none" cap="none" strike="noStrike">
                <a:solidFill>
                  <a:schemeClr val="dk1"/>
                </a:solidFill>
                <a:latin typeface="Arial"/>
                <a:ea typeface="Arial"/>
                <a:cs typeface="Arial"/>
                <a:sym typeface="Arial"/>
              </a:rPr>
              <a:t>Welcome</a:t>
            </a:r>
            <a:endParaRPr b="0" i="0" sz="1400" u="none" cap="none" strike="noStrike">
              <a:solidFill>
                <a:srgbClr val="000000"/>
              </a:solidFill>
              <a:latin typeface="Arial"/>
              <a:ea typeface="Arial"/>
              <a:cs typeface="Arial"/>
              <a:sym typeface="Arial"/>
            </a:endParaRPr>
          </a:p>
        </p:txBody>
      </p:sp>
      <p:sp>
        <p:nvSpPr>
          <p:cNvPr id="99" name="Google Shape;99;g2b62169d4c2_0_28"/>
          <p:cNvSpPr/>
          <p:nvPr/>
        </p:nvSpPr>
        <p:spPr>
          <a:xfrm>
            <a:off x="-1" y="691564"/>
            <a:ext cx="12188700" cy="65400"/>
          </a:xfrm>
          <a:prstGeom prst="rect">
            <a:avLst/>
          </a:prstGeom>
          <a:solidFill>
            <a:srgbClr val="1242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0" name="Google Shape;100;g2b62169d4c2_0_28"/>
          <p:cNvSpPr/>
          <p:nvPr/>
        </p:nvSpPr>
        <p:spPr>
          <a:xfrm>
            <a:off x="0" y="767617"/>
            <a:ext cx="12192000" cy="5617800"/>
          </a:xfrm>
          <a:prstGeom prst="rect">
            <a:avLst/>
          </a:prstGeom>
          <a:solidFill>
            <a:srgbClr val="EEE8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1" name="Google Shape;101;g2b62169d4c2_0_28"/>
          <p:cNvSpPr txBox="1"/>
          <p:nvPr/>
        </p:nvSpPr>
        <p:spPr>
          <a:xfrm>
            <a:off x="2392200" y="2611550"/>
            <a:ext cx="7407600" cy="461700"/>
          </a:xfrm>
          <a:prstGeom prst="rect">
            <a:avLst/>
          </a:prstGeom>
          <a:noFill/>
          <a:ln>
            <a:noFill/>
          </a:ln>
        </p:spPr>
        <p:txBody>
          <a:bodyPr anchorCtr="0" anchor="t" bIns="45700" lIns="91425" spcFirstLastPara="1" rIns="91425" wrap="square" tIns="45700">
            <a:spAutoFit/>
          </a:bodyPr>
          <a:lstStyle/>
          <a:p>
            <a:pPr indent="-381000" lvl="0" marL="457200" marR="0" rtl="0" algn="l">
              <a:lnSpc>
                <a:spcPct val="200000"/>
              </a:lnSpc>
              <a:spcBef>
                <a:spcPts val="0"/>
              </a:spcBef>
              <a:spcAft>
                <a:spcPts val="0"/>
              </a:spcAft>
              <a:buClr>
                <a:schemeClr val="dk1"/>
              </a:buClr>
              <a:buSzPts val="2400"/>
              <a:buFont typeface="Arial"/>
              <a:buChar char="●"/>
            </a:pPr>
            <a:r>
              <a:rPr b="0" i="0" lang="en-GB" sz="2400" u="none" cap="none" strike="noStrike">
                <a:solidFill>
                  <a:schemeClr val="dk1"/>
                </a:solidFill>
                <a:latin typeface="Arial"/>
                <a:ea typeface="Arial"/>
                <a:cs typeface="Arial"/>
                <a:sym typeface="Arial"/>
              </a:rPr>
              <a:t>How are you doing?</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2e3403a2bd2_0_38"/>
          <p:cNvSpPr txBox="1"/>
          <p:nvPr/>
        </p:nvSpPr>
        <p:spPr>
          <a:xfrm>
            <a:off x="130627" y="91421"/>
            <a:ext cx="11049600" cy="569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100"/>
              <a:buFont typeface="Arial"/>
              <a:buNone/>
            </a:pPr>
            <a:r>
              <a:rPr lang="en-GB" sz="3100">
                <a:solidFill>
                  <a:schemeClr val="dk1"/>
                </a:solidFill>
              </a:rPr>
              <a:t>Some notes</a:t>
            </a:r>
            <a:endParaRPr b="0" i="0" sz="1400" u="none" cap="none" strike="noStrike">
              <a:solidFill>
                <a:srgbClr val="000000"/>
              </a:solidFill>
              <a:latin typeface="Arial"/>
              <a:ea typeface="Arial"/>
              <a:cs typeface="Arial"/>
              <a:sym typeface="Arial"/>
            </a:endParaRPr>
          </a:p>
        </p:txBody>
      </p:sp>
      <p:sp>
        <p:nvSpPr>
          <p:cNvPr id="243" name="Google Shape;243;g2e3403a2bd2_0_38"/>
          <p:cNvSpPr/>
          <p:nvPr/>
        </p:nvSpPr>
        <p:spPr>
          <a:xfrm>
            <a:off x="-1" y="691564"/>
            <a:ext cx="12188700" cy="65400"/>
          </a:xfrm>
          <a:prstGeom prst="rect">
            <a:avLst/>
          </a:prstGeom>
          <a:solidFill>
            <a:srgbClr val="1242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4" name="Google Shape;244;g2e3403a2bd2_0_38"/>
          <p:cNvSpPr/>
          <p:nvPr/>
        </p:nvSpPr>
        <p:spPr>
          <a:xfrm>
            <a:off x="0" y="767617"/>
            <a:ext cx="12192000" cy="5617800"/>
          </a:xfrm>
          <a:prstGeom prst="rect">
            <a:avLst/>
          </a:prstGeom>
          <a:solidFill>
            <a:srgbClr val="EEE8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5" name="Google Shape;245;g2e3403a2bd2_0_38"/>
          <p:cNvSpPr txBox="1"/>
          <p:nvPr/>
        </p:nvSpPr>
        <p:spPr>
          <a:xfrm>
            <a:off x="515450" y="1498575"/>
            <a:ext cx="8482200" cy="4155900"/>
          </a:xfrm>
          <a:prstGeom prst="rect">
            <a:avLst/>
          </a:prstGeom>
          <a:noFill/>
          <a:ln>
            <a:noFill/>
          </a:ln>
        </p:spPr>
        <p:txBody>
          <a:bodyPr anchorCtr="0" anchor="t" bIns="45700" lIns="91425" spcFirstLastPara="1" rIns="91425" wrap="square" tIns="45700">
            <a:spAutoFit/>
          </a:bodyPr>
          <a:lstStyle/>
          <a:p>
            <a:pPr indent="-381000" lvl="0" marL="457200" marR="0" rtl="0" algn="l">
              <a:lnSpc>
                <a:spcPct val="200000"/>
              </a:lnSpc>
              <a:spcBef>
                <a:spcPts val="0"/>
              </a:spcBef>
              <a:spcAft>
                <a:spcPts val="0"/>
              </a:spcAft>
              <a:buClr>
                <a:schemeClr val="dk1"/>
              </a:buClr>
              <a:buSzPts val="2400"/>
              <a:buFont typeface="Arial"/>
              <a:buChar char="●"/>
            </a:pPr>
            <a:r>
              <a:rPr lang="en-GB" sz="2400">
                <a:solidFill>
                  <a:schemeClr val="dk1"/>
                </a:solidFill>
              </a:rPr>
              <a:t>Very much a qualitative </a:t>
            </a:r>
            <a:r>
              <a:rPr lang="en-GB" sz="2400">
                <a:solidFill>
                  <a:schemeClr val="dk1"/>
                </a:solidFill>
              </a:rPr>
              <a:t>research</a:t>
            </a:r>
            <a:r>
              <a:rPr lang="en-GB" sz="2400">
                <a:solidFill>
                  <a:schemeClr val="dk1"/>
                </a:solidFill>
              </a:rPr>
              <a:t> tool</a:t>
            </a:r>
            <a:endParaRPr sz="2400">
              <a:solidFill>
                <a:schemeClr val="dk1"/>
              </a:solidFill>
            </a:endParaRPr>
          </a:p>
          <a:p>
            <a:pPr indent="-381000" lvl="0" marL="457200" marR="0" rtl="0" algn="l">
              <a:lnSpc>
                <a:spcPct val="200000"/>
              </a:lnSpc>
              <a:spcBef>
                <a:spcPts val="0"/>
              </a:spcBef>
              <a:spcAft>
                <a:spcPts val="0"/>
              </a:spcAft>
              <a:buClr>
                <a:schemeClr val="dk1"/>
              </a:buClr>
              <a:buSzPts val="2400"/>
              <a:buChar char="●"/>
            </a:pPr>
            <a:r>
              <a:rPr lang="en-GB" sz="2400">
                <a:solidFill>
                  <a:schemeClr val="dk1"/>
                </a:solidFill>
              </a:rPr>
              <a:t>Key parameter set by researcher: </a:t>
            </a:r>
            <a:r>
              <a:rPr b="1" lang="en-GB" sz="2400">
                <a:solidFill>
                  <a:schemeClr val="dk1"/>
                </a:solidFill>
              </a:rPr>
              <a:t>number of topics</a:t>
            </a:r>
            <a:endParaRPr b="1" sz="2400">
              <a:solidFill>
                <a:schemeClr val="dk1"/>
              </a:solidFill>
            </a:endParaRPr>
          </a:p>
          <a:p>
            <a:pPr indent="-381000" lvl="0" marL="457200" marR="0" rtl="0" algn="l">
              <a:lnSpc>
                <a:spcPct val="200000"/>
              </a:lnSpc>
              <a:spcBef>
                <a:spcPts val="0"/>
              </a:spcBef>
              <a:spcAft>
                <a:spcPts val="0"/>
              </a:spcAft>
              <a:buClr>
                <a:schemeClr val="dk1"/>
              </a:buClr>
              <a:buSzPts val="2400"/>
              <a:buChar char="●"/>
            </a:pPr>
            <a:r>
              <a:rPr lang="en-GB" sz="2400">
                <a:solidFill>
                  <a:schemeClr val="dk1"/>
                </a:solidFill>
              </a:rPr>
              <a:t>Always controversy </a:t>
            </a:r>
            <a:endParaRPr sz="2400">
              <a:solidFill>
                <a:schemeClr val="dk1"/>
              </a:solidFill>
            </a:endParaRPr>
          </a:p>
          <a:p>
            <a:pPr indent="-381000" lvl="0" marL="457200" marR="0" rtl="0" algn="l">
              <a:lnSpc>
                <a:spcPct val="200000"/>
              </a:lnSpc>
              <a:spcBef>
                <a:spcPts val="0"/>
              </a:spcBef>
              <a:spcAft>
                <a:spcPts val="0"/>
              </a:spcAft>
              <a:buClr>
                <a:schemeClr val="dk1"/>
              </a:buClr>
              <a:buSzPts val="2400"/>
              <a:buChar char="●"/>
            </a:pPr>
            <a:r>
              <a:rPr lang="en-GB" sz="2400">
                <a:solidFill>
                  <a:schemeClr val="dk1"/>
                </a:solidFill>
              </a:rPr>
              <a:t>If you encounter this, cite DiMaggio et al.: “One chooses the number [of topics] based on interpretability and analytic utility” (DiMaggio, Nag, </a:t>
            </a:r>
            <a:r>
              <a:rPr lang="en-GB" sz="2400">
                <a:solidFill>
                  <a:schemeClr val="dk1"/>
                </a:solidFill>
                <a:highlight>
                  <a:srgbClr val="FFF2CC"/>
                </a:highlight>
              </a:rPr>
              <a:t>Blei</a:t>
            </a:r>
            <a:r>
              <a:rPr lang="en-GB" sz="2400">
                <a:solidFill>
                  <a:schemeClr val="dk1"/>
                </a:solidFill>
              </a:rPr>
              <a:t>, 2013: 582).</a:t>
            </a:r>
            <a:endParaRPr sz="2400">
              <a:solidFill>
                <a:schemeClr val="dk1"/>
              </a:solidFill>
            </a:endParaRPr>
          </a:p>
        </p:txBody>
      </p:sp>
      <p:pic>
        <p:nvPicPr>
          <p:cNvPr id="246" name="Google Shape;246;g2e3403a2bd2_0_38"/>
          <p:cNvPicPr preferRelativeResize="0"/>
          <p:nvPr/>
        </p:nvPicPr>
        <p:blipFill rotWithShape="1">
          <a:blip r:embed="rId3">
            <a:alphaModFix/>
          </a:blip>
          <a:srcRect b="-22790" l="-77166" r="125296" t="22789"/>
          <a:stretch/>
        </p:blipFill>
        <p:spPr>
          <a:xfrm>
            <a:off x="3338525" y="2510775"/>
            <a:ext cx="2673750" cy="2894675"/>
          </a:xfrm>
          <a:prstGeom prst="rect">
            <a:avLst/>
          </a:prstGeom>
          <a:noFill/>
          <a:ln>
            <a:noFill/>
          </a:ln>
        </p:spPr>
      </p:pic>
      <p:pic>
        <p:nvPicPr>
          <p:cNvPr id="247" name="Google Shape;247;g2e3403a2bd2_0_38"/>
          <p:cNvPicPr preferRelativeResize="0"/>
          <p:nvPr/>
        </p:nvPicPr>
        <p:blipFill rotWithShape="1">
          <a:blip r:embed="rId3">
            <a:alphaModFix/>
          </a:blip>
          <a:srcRect b="0" l="19267" r="33866" t="0"/>
          <a:stretch/>
        </p:blipFill>
        <p:spPr>
          <a:xfrm>
            <a:off x="8755499" y="1600088"/>
            <a:ext cx="3298776" cy="3952875"/>
          </a:xfrm>
          <a:prstGeom prst="rect">
            <a:avLst/>
          </a:prstGeom>
          <a:solidFill>
            <a:srgbClr val="EEE8DC"/>
          </a:solid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g2e3403a2bd2_0_31"/>
          <p:cNvSpPr/>
          <p:nvPr/>
        </p:nvSpPr>
        <p:spPr>
          <a:xfrm>
            <a:off x="-1" y="648764"/>
            <a:ext cx="12188700" cy="65400"/>
          </a:xfrm>
          <a:prstGeom prst="rect">
            <a:avLst/>
          </a:prstGeom>
          <a:solidFill>
            <a:srgbClr val="1242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3" name="Google Shape;253;g2e3403a2bd2_0_31"/>
          <p:cNvSpPr/>
          <p:nvPr/>
        </p:nvSpPr>
        <p:spPr>
          <a:xfrm>
            <a:off x="0" y="724817"/>
            <a:ext cx="12192000" cy="5617800"/>
          </a:xfrm>
          <a:prstGeom prst="rect">
            <a:avLst/>
          </a:prstGeom>
          <a:solidFill>
            <a:srgbClr val="EEE8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4" name="Google Shape;254;g2e3403a2bd2_0_31"/>
          <p:cNvSpPr txBox="1"/>
          <p:nvPr/>
        </p:nvSpPr>
        <p:spPr>
          <a:xfrm>
            <a:off x="1958550" y="1263325"/>
            <a:ext cx="8274900" cy="4540800"/>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None/>
            </a:pPr>
            <a:r>
              <a:rPr lang="en-GB" sz="1700">
                <a:solidFill>
                  <a:schemeClr val="dk1"/>
                </a:solidFill>
              </a:rPr>
              <a:t>“Think of the model as a </a:t>
            </a:r>
            <a:r>
              <a:rPr lang="en-GB" sz="1700">
                <a:solidFill>
                  <a:schemeClr val="dk1"/>
                </a:solidFill>
                <a:highlight>
                  <a:srgbClr val="FFF2CC"/>
                </a:highlight>
              </a:rPr>
              <a:t>lens for viewing a corpus of documents</a:t>
            </a:r>
            <a:r>
              <a:rPr lang="en-GB" sz="1700">
                <a:solidFill>
                  <a:schemeClr val="dk1"/>
                </a:solidFill>
              </a:rPr>
              <a:t>. Finding the right lens is different than evaluating a statistical model based on a population sample. The point is not to estimate population parameters correctly, but to identify the lens through which one can see the data most clearly. Just as different lenses may be more appropriate for long-distance or middle range vision, different models may be more appropriate depending on the </a:t>
            </a:r>
            <a:r>
              <a:rPr lang="en-GB" sz="1700">
                <a:solidFill>
                  <a:schemeClr val="dk1"/>
                </a:solidFill>
                <a:highlight>
                  <a:srgbClr val="FFF2CC"/>
                </a:highlight>
              </a:rPr>
              <a:t>analyst’s substantive focus</a:t>
            </a:r>
            <a:r>
              <a:rPr lang="en-GB" sz="1700">
                <a:solidFill>
                  <a:schemeClr val="dk1"/>
                </a:solidFill>
              </a:rPr>
              <a:t>. As the statistician George Box (1979, p. 202) wrote of models that cluster population data in order to make them tractable: ‘‘</a:t>
            </a:r>
            <a:r>
              <a:rPr lang="en-GB" sz="1700">
                <a:solidFill>
                  <a:schemeClr val="dk1"/>
                </a:solidFill>
                <a:highlight>
                  <a:srgbClr val="FFF2CC"/>
                </a:highlight>
              </a:rPr>
              <a:t>All are wrong; some are useful.</a:t>
            </a:r>
            <a:r>
              <a:rPr lang="en-GB" sz="1700">
                <a:solidFill>
                  <a:schemeClr val="dk1"/>
                </a:solidFill>
              </a:rPr>
              <a:t>’’” (DiMaggio, Nag, Blei, 2013: 582)</a:t>
            </a:r>
            <a:endParaRPr b="0" i="0" sz="1700" u="none" cap="none" strike="noStrike">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g2e3403a2bd2_0_24"/>
          <p:cNvSpPr txBox="1"/>
          <p:nvPr/>
        </p:nvSpPr>
        <p:spPr>
          <a:xfrm>
            <a:off x="130627" y="91421"/>
            <a:ext cx="11049600" cy="569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100"/>
              <a:buFont typeface="Arial"/>
              <a:buNone/>
            </a:pPr>
            <a:r>
              <a:rPr lang="en-GB" sz="3100">
                <a:solidFill>
                  <a:schemeClr val="dk1"/>
                </a:solidFill>
              </a:rPr>
              <a:t>Notes on preprocessing </a:t>
            </a:r>
            <a:endParaRPr b="0" i="0" sz="1400" u="none" cap="none" strike="noStrike">
              <a:solidFill>
                <a:srgbClr val="000000"/>
              </a:solidFill>
              <a:latin typeface="Arial"/>
              <a:ea typeface="Arial"/>
              <a:cs typeface="Arial"/>
              <a:sym typeface="Arial"/>
            </a:endParaRPr>
          </a:p>
        </p:txBody>
      </p:sp>
      <p:sp>
        <p:nvSpPr>
          <p:cNvPr id="260" name="Google Shape;260;g2e3403a2bd2_0_24"/>
          <p:cNvSpPr/>
          <p:nvPr/>
        </p:nvSpPr>
        <p:spPr>
          <a:xfrm>
            <a:off x="-1" y="691564"/>
            <a:ext cx="12188700" cy="65400"/>
          </a:xfrm>
          <a:prstGeom prst="rect">
            <a:avLst/>
          </a:prstGeom>
          <a:solidFill>
            <a:srgbClr val="1242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1" name="Google Shape;261;g2e3403a2bd2_0_24"/>
          <p:cNvSpPr/>
          <p:nvPr/>
        </p:nvSpPr>
        <p:spPr>
          <a:xfrm>
            <a:off x="0" y="767617"/>
            <a:ext cx="12192000" cy="5617800"/>
          </a:xfrm>
          <a:prstGeom prst="rect">
            <a:avLst/>
          </a:prstGeom>
          <a:solidFill>
            <a:srgbClr val="EEE8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2" name="Google Shape;262;g2e3403a2bd2_0_24"/>
          <p:cNvSpPr txBox="1"/>
          <p:nvPr/>
        </p:nvSpPr>
        <p:spPr>
          <a:xfrm>
            <a:off x="2503500" y="1868025"/>
            <a:ext cx="7407600" cy="3417000"/>
          </a:xfrm>
          <a:prstGeom prst="rect">
            <a:avLst/>
          </a:prstGeom>
          <a:noFill/>
          <a:ln>
            <a:noFill/>
          </a:ln>
        </p:spPr>
        <p:txBody>
          <a:bodyPr anchorCtr="0" anchor="t" bIns="45700" lIns="91425" spcFirstLastPara="1" rIns="91425" wrap="square" tIns="45700">
            <a:spAutoFit/>
          </a:bodyPr>
          <a:lstStyle/>
          <a:p>
            <a:pPr indent="-381000" lvl="0" marL="457200" marR="0" rtl="0" algn="l">
              <a:lnSpc>
                <a:spcPct val="200000"/>
              </a:lnSpc>
              <a:spcBef>
                <a:spcPts val="0"/>
              </a:spcBef>
              <a:spcAft>
                <a:spcPts val="0"/>
              </a:spcAft>
              <a:buClr>
                <a:schemeClr val="dk1"/>
              </a:buClr>
              <a:buSzPts val="2400"/>
              <a:buFont typeface="Arial"/>
              <a:buChar char="●"/>
            </a:pPr>
            <a:r>
              <a:rPr lang="en-GB" sz="2400">
                <a:solidFill>
                  <a:schemeClr val="dk1"/>
                </a:solidFill>
              </a:rPr>
              <a:t>Preprocessing matters too (but not so much)</a:t>
            </a:r>
            <a:endParaRPr sz="2400">
              <a:solidFill>
                <a:schemeClr val="dk1"/>
              </a:solidFill>
            </a:endParaRPr>
          </a:p>
          <a:p>
            <a:pPr indent="-381000" lvl="0" marL="457200" marR="0" rtl="0" algn="l">
              <a:lnSpc>
                <a:spcPct val="200000"/>
              </a:lnSpc>
              <a:spcBef>
                <a:spcPts val="0"/>
              </a:spcBef>
              <a:spcAft>
                <a:spcPts val="0"/>
              </a:spcAft>
              <a:buClr>
                <a:schemeClr val="dk1"/>
              </a:buClr>
              <a:buSzPts val="2400"/>
              <a:buChar char="●"/>
            </a:pPr>
            <a:r>
              <a:rPr lang="en-GB" sz="2400">
                <a:solidFill>
                  <a:schemeClr val="dk1"/>
                </a:solidFill>
              </a:rPr>
              <a:t>Preprocessing choices should not influence core results too much</a:t>
            </a:r>
            <a:endParaRPr sz="2400">
              <a:solidFill>
                <a:schemeClr val="dk1"/>
              </a:solidFill>
            </a:endParaRPr>
          </a:p>
          <a:p>
            <a:pPr indent="-381000" lvl="0" marL="457200" marR="0" rtl="0" algn="l">
              <a:lnSpc>
                <a:spcPct val="200000"/>
              </a:lnSpc>
              <a:spcBef>
                <a:spcPts val="0"/>
              </a:spcBef>
              <a:spcAft>
                <a:spcPts val="0"/>
              </a:spcAft>
              <a:buClr>
                <a:schemeClr val="dk1"/>
              </a:buClr>
              <a:buSzPts val="2400"/>
              <a:buChar char="●"/>
            </a:pPr>
            <a:r>
              <a:rPr lang="en-GB" sz="2400">
                <a:solidFill>
                  <a:schemeClr val="dk1"/>
                </a:solidFill>
              </a:rPr>
              <a:t>Experiment with different </a:t>
            </a:r>
            <a:r>
              <a:rPr lang="en-GB" sz="2400">
                <a:solidFill>
                  <a:schemeClr val="dk1"/>
                </a:solidFill>
              </a:rPr>
              <a:t>preprocessing</a:t>
            </a:r>
            <a:r>
              <a:rPr lang="en-GB" sz="2400">
                <a:solidFill>
                  <a:schemeClr val="dk1"/>
                </a:solidFill>
              </a:rPr>
              <a:t> choices</a:t>
            </a:r>
            <a:endParaRPr sz="2400">
              <a:solidFill>
                <a:schemeClr val="dk1"/>
              </a:solidFill>
            </a:endParaRPr>
          </a:p>
          <a:p>
            <a:pPr indent="-381000" lvl="0" marL="457200" marR="0" rtl="0" algn="l">
              <a:lnSpc>
                <a:spcPct val="200000"/>
              </a:lnSpc>
              <a:spcBef>
                <a:spcPts val="0"/>
              </a:spcBef>
              <a:spcAft>
                <a:spcPts val="0"/>
              </a:spcAft>
              <a:buClr>
                <a:schemeClr val="dk1"/>
              </a:buClr>
              <a:buSzPts val="2400"/>
              <a:buChar char="●"/>
            </a:pPr>
            <a:r>
              <a:rPr lang="en-GB" sz="2400">
                <a:solidFill>
                  <a:schemeClr val="dk1"/>
                </a:solidFill>
              </a:rPr>
              <a:t>Make a decision</a:t>
            </a:r>
            <a:endParaRPr sz="240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g2e4985b2e0e_0_13"/>
          <p:cNvSpPr txBox="1"/>
          <p:nvPr/>
        </p:nvSpPr>
        <p:spPr>
          <a:xfrm>
            <a:off x="130627" y="91421"/>
            <a:ext cx="11049600" cy="569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100"/>
              <a:buFont typeface="Arial"/>
              <a:buNone/>
            </a:pPr>
            <a:r>
              <a:rPr lang="en-GB" sz="3100">
                <a:solidFill>
                  <a:schemeClr val="dk1"/>
                </a:solidFill>
              </a:rPr>
              <a:t>Preprocessing steps in the Notebook</a:t>
            </a:r>
            <a:endParaRPr b="0" i="0" sz="1400" u="none" cap="none" strike="noStrike">
              <a:solidFill>
                <a:srgbClr val="000000"/>
              </a:solidFill>
              <a:latin typeface="Arial"/>
              <a:ea typeface="Arial"/>
              <a:cs typeface="Arial"/>
              <a:sym typeface="Arial"/>
            </a:endParaRPr>
          </a:p>
        </p:txBody>
      </p:sp>
      <p:sp>
        <p:nvSpPr>
          <p:cNvPr id="268" name="Google Shape;268;g2e4985b2e0e_0_13"/>
          <p:cNvSpPr/>
          <p:nvPr/>
        </p:nvSpPr>
        <p:spPr>
          <a:xfrm>
            <a:off x="-1" y="691564"/>
            <a:ext cx="12188700" cy="65400"/>
          </a:xfrm>
          <a:prstGeom prst="rect">
            <a:avLst/>
          </a:prstGeom>
          <a:solidFill>
            <a:srgbClr val="1242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9" name="Google Shape;269;g2e4985b2e0e_0_13"/>
          <p:cNvSpPr/>
          <p:nvPr/>
        </p:nvSpPr>
        <p:spPr>
          <a:xfrm>
            <a:off x="0" y="767617"/>
            <a:ext cx="12192000" cy="5617800"/>
          </a:xfrm>
          <a:prstGeom prst="rect">
            <a:avLst/>
          </a:prstGeom>
          <a:solidFill>
            <a:srgbClr val="EEE8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0" name="Google Shape;270;g2e4985b2e0e_0_13"/>
          <p:cNvSpPr txBox="1"/>
          <p:nvPr/>
        </p:nvSpPr>
        <p:spPr>
          <a:xfrm>
            <a:off x="2003900" y="970750"/>
            <a:ext cx="8283600" cy="5325600"/>
          </a:xfrm>
          <a:prstGeom prst="rect">
            <a:avLst/>
          </a:prstGeom>
          <a:noFill/>
          <a:ln>
            <a:noFill/>
          </a:ln>
        </p:spPr>
        <p:txBody>
          <a:bodyPr anchorCtr="0" anchor="t" bIns="45700" lIns="91425" spcFirstLastPara="1" rIns="91425" wrap="square" tIns="45700">
            <a:spAutoFit/>
          </a:bodyPr>
          <a:lstStyle/>
          <a:p>
            <a:pPr indent="-355600" lvl="0" marL="457200" rtl="0" algn="l">
              <a:lnSpc>
                <a:spcPct val="200000"/>
              </a:lnSpc>
              <a:spcBef>
                <a:spcPts val="0"/>
              </a:spcBef>
              <a:spcAft>
                <a:spcPts val="0"/>
              </a:spcAft>
              <a:buClr>
                <a:schemeClr val="dk1"/>
              </a:buClr>
              <a:buSzPts val="2000"/>
              <a:buChar char="●"/>
            </a:pPr>
            <a:r>
              <a:rPr lang="en-GB" sz="2000">
                <a:solidFill>
                  <a:schemeClr val="dk1"/>
                </a:solidFill>
              </a:rPr>
              <a:t>lowercase = True</a:t>
            </a:r>
            <a:endParaRPr sz="2000">
              <a:solidFill>
                <a:schemeClr val="dk1"/>
              </a:solidFill>
            </a:endParaRPr>
          </a:p>
          <a:p>
            <a:pPr indent="-355600" lvl="0" marL="457200" rtl="0" algn="l">
              <a:lnSpc>
                <a:spcPct val="200000"/>
              </a:lnSpc>
              <a:spcBef>
                <a:spcPts val="0"/>
              </a:spcBef>
              <a:spcAft>
                <a:spcPts val="0"/>
              </a:spcAft>
              <a:buClr>
                <a:schemeClr val="dk1"/>
              </a:buClr>
              <a:buSzPts val="2000"/>
              <a:buChar char="●"/>
            </a:pPr>
            <a:r>
              <a:rPr lang="en-GB" sz="2000">
                <a:solidFill>
                  <a:schemeClr val="dk1"/>
                </a:solidFill>
              </a:rPr>
              <a:t>strip_accents = 'unicode'</a:t>
            </a:r>
            <a:endParaRPr sz="2000">
              <a:solidFill>
                <a:schemeClr val="dk1"/>
              </a:solidFill>
            </a:endParaRPr>
          </a:p>
          <a:p>
            <a:pPr indent="-355600" lvl="0" marL="457200" rtl="0" algn="l">
              <a:lnSpc>
                <a:spcPct val="200000"/>
              </a:lnSpc>
              <a:spcBef>
                <a:spcPts val="0"/>
              </a:spcBef>
              <a:spcAft>
                <a:spcPts val="0"/>
              </a:spcAft>
              <a:buClr>
                <a:schemeClr val="dk1"/>
              </a:buClr>
              <a:buSzPts val="2000"/>
              <a:buChar char="●"/>
            </a:pPr>
            <a:r>
              <a:rPr lang="en-GB" sz="2000">
                <a:solidFill>
                  <a:schemeClr val="dk1"/>
                </a:solidFill>
              </a:rPr>
              <a:t>stop_words = 'english'</a:t>
            </a:r>
            <a:endParaRPr sz="2000">
              <a:solidFill>
                <a:schemeClr val="dk1"/>
              </a:solidFill>
            </a:endParaRPr>
          </a:p>
          <a:p>
            <a:pPr indent="-355600" lvl="0" marL="457200" rtl="0" algn="l">
              <a:lnSpc>
                <a:spcPct val="200000"/>
              </a:lnSpc>
              <a:spcBef>
                <a:spcPts val="0"/>
              </a:spcBef>
              <a:spcAft>
                <a:spcPts val="0"/>
              </a:spcAft>
              <a:buClr>
                <a:schemeClr val="dk1"/>
              </a:buClr>
              <a:buSzPts val="2000"/>
              <a:buChar char="●"/>
            </a:pPr>
            <a:r>
              <a:rPr lang="en-GB" sz="2000">
                <a:solidFill>
                  <a:schemeClr val="dk1"/>
                </a:solidFill>
              </a:rPr>
              <a:t>token_pattern = r'\b[a-zA-Z]{3,}\b', # keeps words of 3 or more characters</a:t>
            </a:r>
            <a:endParaRPr sz="2000">
              <a:solidFill>
                <a:schemeClr val="dk1"/>
              </a:solidFill>
            </a:endParaRPr>
          </a:p>
          <a:p>
            <a:pPr indent="-355600" lvl="0" marL="457200" rtl="0" algn="l">
              <a:lnSpc>
                <a:spcPct val="200000"/>
              </a:lnSpc>
              <a:spcBef>
                <a:spcPts val="0"/>
              </a:spcBef>
              <a:spcAft>
                <a:spcPts val="0"/>
              </a:spcAft>
              <a:buClr>
                <a:schemeClr val="dk1"/>
              </a:buClr>
              <a:buSzPts val="2000"/>
              <a:buChar char="●"/>
            </a:pPr>
            <a:r>
              <a:rPr lang="en-GB" sz="2000">
                <a:solidFill>
                  <a:schemeClr val="dk1"/>
                </a:solidFill>
                <a:highlight>
                  <a:srgbClr val="FFF2CC"/>
                </a:highlight>
              </a:rPr>
              <a:t>max_df = 0.5</a:t>
            </a:r>
            <a:r>
              <a:rPr lang="en-GB" sz="2000">
                <a:solidFill>
                  <a:schemeClr val="dk1"/>
                </a:solidFill>
              </a:rPr>
              <a:t>, # ignore words occurring in &gt; 50 % of the corpus (i.e. corpus specific stop words)</a:t>
            </a:r>
            <a:endParaRPr sz="2000">
              <a:solidFill>
                <a:schemeClr val="dk1"/>
              </a:solidFill>
            </a:endParaRPr>
          </a:p>
          <a:p>
            <a:pPr indent="-355600" lvl="0" marL="457200" rtl="0" algn="l">
              <a:lnSpc>
                <a:spcPct val="200000"/>
              </a:lnSpc>
              <a:spcBef>
                <a:spcPts val="0"/>
              </a:spcBef>
              <a:spcAft>
                <a:spcPts val="0"/>
              </a:spcAft>
              <a:buClr>
                <a:schemeClr val="dk1"/>
              </a:buClr>
              <a:buSzPts val="2000"/>
              <a:buChar char="●"/>
            </a:pPr>
            <a:r>
              <a:rPr lang="en-GB" sz="2000">
                <a:solidFill>
                  <a:schemeClr val="dk1"/>
                </a:solidFill>
              </a:rPr>
              <a:t>min_df = 10) # ignore words in &lt;10 documents of the corpus (goal is to ignore noise)</a:t>
            </a:r>
            <a:endParaRPr sz="200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g2e4e0b58b54_0_28"/>
          <p:cNvSpPr txBox="1"/>
          <p:nvPr/>
        </p:nvSpPr>
        <p:spPr>
          <a:xfrm>
            <a:off x="130627" y="91421"/>
            <a:ext cx="11049600" cy="492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100"/>
              <a:buFont typeface="Arial"/>
              <a:buNone/>
            </a:pPr>
            <a:r>
              <a:rPr lang="en-GB" sz="2600">
                <a:solidFill>
                  <a:schemeClr val="dk1"/>
                </a:solidFill>
              </a:rPr>
              <a:t>Preprocessing: no stemming (in contrast to what some people think)</a:t>
            </a:r>
            <a:endParaRPr b="0" i="0" sz="900" u="none" cap="none" strike="noStrike">
              <a:solidFill>
                <a:srgbClr val="000000"/>
              </a:solidFill>
              <a:latin typeface="Arial"/>
              <a:ea typeface="Arial"/>
              <a:cs typeface="Arial"/>
              <a:sym typeface="Arial"/>
            </a:endParaRPr>
          </a:p>
        </p:txBody>
      </p:sp>
      <p:sp>
        <p:nvSpPr>
          <p:cNvPr id="276" name="Google Shape;276;g2e4e0b58b54_0_28"/>
          <p:cNvSpPr/>
          <p:nvPr/>
        </p:nvSpPr>
        <p:spPr>
          <a:xfrm>
            <a:off x="-1" y="691564"/>
            <a:ext cx="12188700" cy="65400"/>
          </a:xfrm>
          <a:prstGeom prst="rect">
            <a:avLst/>
          </a:prstGeom>
          <a:solidFill>
            <a:srgbClr val="1242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7" name="Google Shape;277;g2e4e0b58b54_0_28"/>
          <p:cNvSpPr/>
          <p:nvPr/>
        </p:nvSpPr>
        <p:spPr>
          <a:xfrm>
            <a:off x="0" y="767617"/>
            <a:ext cx="12192000" cy="5617800"/>
          </a:xfrm>
          <a:prstGeom prst="rect">
            <a:avLst/>
          </a:prstGeom>
          <a:solidFill>
            <a:srgbClr val="EEE8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78" name="Google Shape;278;g2e4e0b58b54_0_28"/>
          <p:cNvPicPr preferRelativeResize="0"/>
          <p:nvPr/>
        </p:nvPicPr>
        <p:blipFill>
          <a:blip r:embed="rId3">
            <a:alphaModFix/>
          </a:blip>
          <a:stretch>
            <a:fillRect/>
          </a:stretch>
        </p:blipFill>
        <p:spPr>
          <a:xfrm>
            <a:off x="2888225" y="1239211"/>
            <a:ext cx="6511376" cy="46746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g2e4985b2e0e_0_20"/>
          <p:cNvSpPr txBox="1"/>
          <p:nvPr/>
        </p:nvSpPr>
        <p:spPr>
          <a:xfrm>
            <a:off x="130627" y="91421"/>
            <a:ext cx="11049600" cy="569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100"/>
              <a:buFont typeface="Arial"/>
              <a:buNone/>
            </a:pPr>
            <a:r>
              <a:rPr lang="en-GB" sz="3100">
                <a:solidFill>
                  <a:schemeClr val="dk1"/>
                </a:solidFill>
              </a:rPr>
              <a:t>In general: appears to be a small literature on preprocessing</a:t>
            </a:r>
            <a:endParaRPr b="0" i="0" sz="1400" u="none" cap="none" strike="noStrike">
              <a:solidFill>
                <a:srgbClr val="000000"/>
              </a:solidFill>
              <a:latin typeface="Arial"/>
              <a:ea typeface="Arial"/>
              <a:cs typeface="Arial"/>
              <a:sym typeface="Arial"/>
            </a:endParaRPr>
          </a:p>
        </p:txBody>
      </p:sp>
      <p:sp>
        <p:nvSpPr>
          <p:cNvPr id="284" name="Google Shape;284;g2e4985b2e0e_0_20"/>
          <p:cNvSpPr/>
          <p:nvPr/>
        </p:nvSpPr>
        <p:spPr>
          <a:xfrm>
            <a:off x="-1" y="691564"/>
            <a:ext cx="12188700" cy="65400"/>
          </a:xfrm>
          <a:prstGeom prst="rect">
            <a:avLst/>
          </a:prstGeom>
          <a:solidFill>
            <a:srgbClr val="1242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5" name="Google Shape;285;g2e4985b2e0e_0_20"/>
          <p:cNvSpPr/>
          <p:nvPr/>
        </p:nvSpPr>
        <p:spPr>
          <a:xfrm>
            <a:off x="0" y="756967"/>
            <a:ext cx="12192000" cy="5617800"/>
          </a:xfrm>
          <a:prstGeom prst="rect">
            <a:avLst/>
          </a:prstGeom>
          <a:solidFill>
            <a:srgbClr val="EEE8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86" name="Google Shape;286;g2e4985b2e0e_0_20"/>
          <p:cNvPicPr preferRelativeResize="0"/>
          <p:nvPr/>
        </p:nvPicPr>
        <p:blipFill>
          <a:blip r:embed="rId3">
            <a:alphaModFix/>
          </a:blip>
          <a:stretch>
            <a:fillRect/>
          </a:stretch>
        </p:blipFill>
        <p:spPr>
          <a:xfrm>
            <a:off x="3141347" y="1000275"/>
            <a:ext cx="4937425" cy="4857451"/>
          </a:xfrm>
          <a:prstGeom prst="rect">
            <a:avLst/>
          </a:prstGeom>
          <a:noFill/>
          <a:ln>
            <a:noFill/>
          </a:ln>
        </p:spPr>
      </p:pic>
      <p:pic>
        <p:nvPicPr>
          <p:cNvPr id="287" name="Google Shape;287;g2e4985b2e0e_0_20"/>
          <p:cNvPicPr preferRelativeResize="0"/>
          <p:nvPr/>
        </p:nvPicPr>
        <p:blipFill>
          <a:blip r:embed="rId4">
            <a:alphaModFix/>
          </a:blip>
          <a:stretch>
            <a:fillRect/>
          </a:stretch>
        </p:blipFill>
        <p:spPr>
          <a:xfrm>
            <a:off x="3488350" y="1364625"/>
            <a:ext cx="1275825" cy="12758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g2e4985b2e0e_0_35"/>
          <p:cNvSpPr txBox="1"/>
          <p:nvPr/>
        </p:nvSpPr>
        <p:spPr>
          <a:xfrm>
            <a:off x="130627" y="91421"/>
            <a:ext cx="11049600" cy="569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100"/>
              <a:buFont typeface="Arial"/>
              <a:buNone/>
            </a:pPr>
            <a:r>
              <a:rPr lang="en-GB" sz="3100">
                <a:solidFill>
                  <a:schemeClr val="dk1"/>
                </a:solidFill>
              </a:rPr>
              <a:t>Run the topic model in the Notebook - then we discuss</a:t>
            </a:r>
            <a:endParaRPr b="0" i="0" sz="1400" u="none" cap="none" strike="noStrike">
              <a:solidFill>
                <a:srgbClr val="000000"/>
              </a:solidFill>
              <a:latin typeface="Arial"/>
              <a:ea typeface="Arial"/>
              <a:cs typeface="Arial"/>
              <a:sym typeface="Arial"/>
            </a:endParaRPr>
          </a:p>
        </p:txBody>
      </p:sp>
      <p:sp>
        <p:nvSpPr>
          <p:cNvPr id="293" name="Google Shape;293;g2e4985b2e0e_0_35"/>
          <p:cNvSpPr/>
          <p:nvPr/>
        </p:nvSpPr>
        <p:spPr>
          <a:xfrm>
            <a:off x="-1" y="691564"/>
            <a:ext cx="12188700" cy="65400"/>
          </a:xfrm>
          <a:prstGeom prst="rect">
            <a:avLst/>
          </a:prstGeom>
          <a:solidFill>
            <a:srgbClr val="1242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94" name="Google Shape;294;g2e4985b2e0e_0_35"/>
          <p:cNvSpPr/>
          <p:nvPr/>
        </p:nvSpPr>
        <p:spPr>
          <a:xfrm>
            <a:off x="0" y="767617"/>
            <a:ext cx="12192000" cy="5617800"/>
          </a:xfrm>
          <a:prstGeom prst="rect">
            <a:avLst/>
          </a:prstGeom>
          <a:solidFill>
            <a:srgbClr val="EEE8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g2e4e0b58b54_0_0"/>
          <p:cNvSpPr txBox="1"/>
          <p:nvPr/>
        </p:nvSpPr>
        <p:spPr>
          <a:xfrm>
            <a:off x="130627" y="91421"/>
            <a:ext cx="11049600" cy="569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100"/>
              <a:buFont typeface="Arial"/>
              <a:buNone/>
            </a:pPr>
            <a:r>
              <a:rPr lang="en-GB" sz="3100">
                <a:solidFill>
                  <a:schemeClr val="dk1"/>
                </a:solidFill>
              </a:rPr>
              <a:t>Let’s discuss</a:t>
            </a:r>
            <a:endParaRPr b="0" i="0" sz="1400" u="none" cap="none" strike="noStrike">
              <a:solidFill>
                <a:srgbClr val="000000"/>
              </a:solidFill>
              <a:latin typeface="Arial"/>
              <a:ea typeface="Arial"/>
              <a:cs typeface="Arial"/>
              <a:sym typeface="Arial"/>
            </a:endParaRPr>
          </a:p>
        </p:txBody>
      </p:sp>
      <p:sp>
        <p:nvSpPr>
          <p:cNvPr id="300" name="Google Shape;300;g2e4e0b58b54_0_0"/>
          <p:cNvSpPr/>
          <p:nvPr/>
        </p:nvSpPr>
        <p:spPr>
          <a:xfrm>
            <a:off x="-1" y="691564"/>
            <a:ext cx="12188700" cy="65400"/>
          </a:xfrm>
          <a:prstGeom prst="rect">
            <a:avLst/>
          </a:prstGeom>
          <a:solidFill>
            <a:srgbClr val="1242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01" name="Google Shape;301;g2e4e0b58b54_0_0"/>
          <p:cNvSpPr/>
          <p:nvPr/>
        </p:nvSpPr>
        <p:spPr>
          <a:xfrm>
            <a:off x="0" y="767617"/>
            <a:ext cx="12192000" cy="5617800"/>
          </a:xfrm>
          <a:prstGeom prst="rect">
            <a:avLst/>
          </a:prstGeom>
          <a:solidFill>
            <a:srgbClr val="EEE8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02" name="Google Shape;302;g2e4e0b58b54_0_0"/>
          <p:cNvSpPr txBox="1"/>
          <p:nvPr/>
        </p:nvSpPr>
        <p:spPr>
          <a:xfrm>
            <a:off x="2392200" y="2611550"/>
            <a:ext cx="7407600" cy="1939500"/>
          </a:xfrm>
          <a:prstGeom prst="rect">
            <a:avLst/>
          </a:prstGeom>
          <a:noFill/>
          <a:ln>
            <a:noFill/>
          </a:ln>
        </p:spPr>
        <p:txBody>
          <a:bodyPr anchorCtr="0" anchor="t" bIns="45700" lIns="91425" spcFirstLastPara="1" rIns="91425" wrap="square" tIns="45700">
            <a:spAutoFit/>
          </a:bodyPr>
          <a:lstStyle/>
          <a:p>
            <a:pPr indent="-381000" lvl="0" marL="457200" marR="0" rtl="0" algn="l">
              <a:lnSpc>
                <a:spcPct val="200000"/>
              </a:lnSpc>
              <a:spcBef>
                <a:spcPts val="0"/>
              </a:spcBef>
              <a:spcAft>
                <a:spcPts val="0"/>
              </a:spcAft>
              <a:buClr>
                <a:schemeClr val="dk1"/>
              </a:buClr>
              <a:buSzPts val="2400"/>
              <a:buFont typeface="Arial"/>
              <a:buChar char="●"/>
            </a:pPr>
            <a:r>
              <a:rPr lang="en-GB" sz="2400">
                <a:solidFill>
                  <a:schemeClr val="dk1"/>
                </a:solidFill>
              </a:rPr>
              <a:t>Number of topics?</a:t>
            </a:r>
            <a:endParaRPr sz="2400">
              <a:solidFill>
                <a:schemeClr val="dk1"/>
              </a:solidFill>
            </a:endParaRPr>
          </a:p>
          <a:p>
            <a:pPr indent="-381000" lvl="0" marL="457200" marR="0" rtl="0" algn="l">
              <a:lnSpc>
                <a:spcPct val="200000"/>
              </a:lnSpc>
              <a:spcBef>
                <a:spcPts val="0"/>
              </a:spcBef>
              <a:spcAft>
                <a:spcPts val="0"/>
              </a:spcAft>
              <a:buClr>
                <a:schemeClr val="dk1"/>
              </a:buClr>
              <a:buSzPts val="2400"/>
              <a:buChar char="●"/>
            </a:pPr>
            <a:r>
              <a:rPr lang="en-GB" sz="2400">
                <a:solidFill>
                  <a:schemeClr val="dk1"/>
                </a:solidFill>
              </a:rPr>
              <a:t>Preprocessing steps (e.g. max_df)?</a:t>
            </a:r>
            <a:endParaRPr sz="2400">
              <a:solidFill>
                <a:schemeClr val="dk1"/>
              </a:solidFill>
            </a:endParaRPr>
          </a:p>
          <a:p>
            <a:pPr indent="-381000" lvl="0" marL="457200" marR="0" rtl="0" algn="l">
              <a:lnSpc>
                <a:spcPct val="200000"/>
              </a:lnSpc>
              <a:spcBef>
                <a:spcPts val="0"/>
              </a:spcBef>
              <a:spcAft>
                <a:spcPts val="0"/>
              </a:spcAft>
              <a:buClr>
                <a:schemeClr val="dk1"/>
              </a:buClr>
              <a:buSzPts val="2400"/>
              <a:buChar char="●"/>
            </a:pPr>
            <a:r>
              <a:rPr lang="en-GB" sz="2400">
                <a:solidFill>
                  <a:schemeClr val="dk1"/>
                </a:solidFill>
              </a:rPr>
              <a:t>Questions?</a:t>
            </a:r>
            <a:endParaRPr sz="24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g2e3403a2bd2_0_1"/>
          <p:cNvSpPr txBox="1"/>
          <p:nvPr/>
        </p:nvSpPr>
        <p:spPr>
          <a:xfrm>
            <a:off x="130627" y="91421"/>
            <a:ext cx="11049600" cy="569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100"/>
              <a:buFont typeface="Arial"/>
              <a:buNone/>
            </a:pPr>
            <a:r>
              <a:rPr b="0" i="0" lang="en-GB" sz="3100" u="none" cap="none" strike="noStrike">
                <a:solidFill>
                  <a:schemeClr val="dk1"/>
                </a:solidFill>
                <a:latin typeface="Arial"/>
                <a:ea typeface="Arial"/>
                <a:cs typeface="Arial"/>
                <a:sym typeface="Arial"/>
              </a:rPr>
              <a:t>Welcome</a:t>
            </a:r>
            <a:endParaRPr b="0" i="0" sz="1400" u="none" cap="none" strike="noStrike">
              <a:solidFill>
                <a:srgbClr val="000000"/>
              </a:solidFill>
              <a:latin typeface="Arial"/>
              <a:ea typeface="Arial"/>
              <a:cs typeface="Arial"/>
              <a:sym typeface="Arial"/>
            </a:endParaRPr>
          </a:p>
        </p:txBody>
      </p:sp>
      <p:sp>
        <p:nvSpPr>
          <p:cNvPr id="107" name="Google Shape;107;g2e3403a2bd2_0_1"/>
          <p:cNvSpPr/>
          <p:nvPr/>
        </p:nvSpPr>
        <p:spPr>
          <a:xfrm>
            <a:off x="-1" y="691564"/>
            <a:ext cx="12188700" cy="65400"/>
          </a:xfrm>
          <a:prstGeom prst="rect">
            <a:avLst/>
          </a:prstGeom>
          <a:solidFill>
            <a:srgbClr val="1242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8" name="Google Shape;108;g2e3403a2bd2_0_1"/>
          <p:cNvSpPr/>
          <p:nvPr/>
        </p:nvSpPr>
        <p:spPr>
          <a:xfrm>
            <a:off x="0" y="767617"/>
            <a:ext cx="12192000" cy="5617800"/>
          </a:xfrm>
          <a:prstGeom prst="rect">
            <a:avLst/>
          </a:prstGeom>
          <a:solidFill>
            <a:srgbClr val="EEE8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9" name="Google Shape;109;g2e3403a2bd2_0_1"/>
          <p:cNvSpPr txBox="1"/>
          <p:nvPr/>
        </p:nvSpPr>
        <p:spPr>
          <a:xfrm>
            <a:off x="998425" y="1546625"/>
            <a:ext cx="5483700" cy="4248300"/>
          </a:xfrm>
          <a:prstGeom prst="rect">
            <a:avLst/>
          </a:prstGeom>
          <a:noFill/>
          <a:ln>
            <a:noFill/>
          </a:ln>
        </p:spPr>
        <p:txBody>
          <a:bodyPr anchorCtr="0" anchor="t" bIns="45700" lIns="91425" spcFirstLastPara="1" rIns="91425" wrap="square" tIns="45700">
            <a:spAutoFit/>
          </a:bodyPr>
          <a:lstStyle/>
          <a:p>
            <a:pPr indent="-342900" lvl="0" marL="457200" rtl="0" algn="l">
              <a:lnSpc>
                <a:spcPct val="200000"/>
              </a:lnSpc>
              <a:spcBef>
                <a:spcPts val="0"/>
              </a:spcBef>
              <a:spcAft>
                <a:spcPts val="0"/>
              </a:spcAft>
              <a:buClr>
                <a:schemeClr val="dk1"/>
              </a:buClr>
              <a:buSzPts val="1800"/>
              <a:buChar char="●"/>
            </a:pPr>
            <a:r>
              <a:rPr lang="en-GB" sz="1800">
                <a:solidFill>
                  <a:schemeClr val="dk1"/>
                </a:solidFill>
              </a:rPr>
              <a:t>Rens Wilderom - Core lecturer in the Computational Social Science </a:t>
            </a:r>
            <a:endParaRPr sz="1800">
              <a:solidFill>
                <a:schemeClr val="dk1"/>
              </a:solidFill>
            </a:endParaRPr>
          </a:p>
          <a:p>
            <a:pPr indent="-342900" lvl="0" marL="457200" rtl="0" algn="l">
              <a:lnSpc>
                <a:spcPct val="200000"/>
              </a:lnSpc>
              <a:spcBef>
                <a:spcPts val="0"/>
              </a:spcBef>
              <a:spcAft>
                <a:spcPts val="0"/>
              </a:spcAft>
              <a:buClr>
                <a:schemeClr val="dk1"/>
              </a:buClr>
              <a:buSzPts val="1800"/>
              <a:buChar char="●"/>
            </a:pPr>
            <a:r>
              <a:rPr lang="en-GB" sz="1800">
                <a:solidFill>
                  <a:schemeClr val="dk1"/>
                </a:solidFill>
              </a:rPr>
              <a:t>Completed PhD about development of dance music </a:t>
            </a:r>
            <a:endParaRPr sz="1800">
              <a:solidFill>
                <a:schemeClr val="dk1"/>
              </a:solidFill>
            </a:endParaRPr>
          </a:p>
          <a:p>
            <a:pPr indent="-342900" lvl="0" marL="457200" rtl="0" algn="l">
              <a:lnSpc>
                <a:spcPct val="200000"/>
              </a:lnSpc>
              <a:spcBef>
                <a:spcPts val="0"/>
              </a:spcBef>
              <a:spcAft>
                <a:spcPts val="0"/>
              </a:spcAft>
              <a:buClr>
                <a:schemeClr val="dk1"/>
              </a:buClr>
              <a:buSzPts val="1800"/>
              <a:buChar char="●"/>
            </a:pPr>
            <a:r>
              <a:rPr lang="en-GB" sz="1800">
                <a:solidFill>
                  <a:schemeClr val="dk1"/>
                </a:solidFill>
              </a:rPr>
              <a:t>How style impacts organization: modeling stylistic variations in the film art world</a:t>
            </a:r>
            <a:endParaRPr sz="1800">
              <a:solidFill>
                <a:schemeClr val="dk1"/>
              </a:solidFill>
            </a:endParaRPr>
          </a:p>
          <a:p>
            <a:pPr indent="-342900" lvl="0" marL="457200" rtl="0" algn="l">
              <a:lnSpc>
                <a:spcPct val="200000"/>
              </a:lnSpc>
              <a:spcBef>
                <a:spcPts val="0"/>
              </a:spcBef>
              <a:spcAft>
                <a:spcPts val="0"/>
              </a:spcAft>
              <a:buClr>
                <a:schemeClr val="dk1"/>
              </a:buClr>
              <a:buSzPts val="1800"/>
              <a:buChar char="●"/>
            </a:pPr>
            <a:r>
              <a:rPr lang="en-GB" sz="1800">
                <a:solidFill>
                  <a:schemeClr val="dk1"/>
                </a:solidFill>
              </a:rPr>
              <a:t>Leveraging large language models in cultural sociological research</a:t>
            </a:r>
            <a:endParaRPr sz="1800">
              <a:solidFill>
                <a:schemeClr val="dk1"/>
              </a:solidFill>
            </a:endParaRPr>
          </a:p>
        </p:txBody>
      </p:sp>
      <p:pic>
        <p:nvPicPr>
          <p:cNvPr id="110" name="Google Shape;110;g2e3403a2bd2_0_1"/>
          <p:cNvPicPr preferRelativeResize="0"/>
          <p:nvPr/>
        </p:nvPicPr>
        <p:blipFill>
          <a:blip r:embed="rId3">
            <a:alphaModFix/>
          </a:blip>
          <a:stretch>
            <a:fillRect/>
          </a:stretch>
        </p:blipFill>
        <p:spPr>
          <a:xfrm>
            <a:off x="7477975" y="2203075"/>
            <a:ext cx="4130624" cy="2746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2c8b3baf45a_0_28"/>
          <p:cNvSpPr/>
          <p:nvPr/>
        </p:nvSpPr>
        <p:spPr>
          <a:xfrm>
            <a:off x="-1" y="691564"/>
            <a:ext cx="12188700" cy="65400"/>
          </a:xfrm>
          <a:prstGeom prst="rect">
            <a:avLst/>
          </a:prstGeom>
          <a:solidFill>
            <a:srgbClr val="1242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6" name="Google Shape;116;g2c8b3baf45a_0_28"/>
          <p:cNvSpPr/>
          <p:nvPr/>
        </p:nvSpPr>
        <p:spPr>
          <a:xfrm>
            <a:off x="0" y="767617"/>
            <a:ext cx="12192000" cy="5617800"/>
          </a:xfrm>
          <a:prstGeom prst="rect">
            <a:avLst/>
          </a:prstGeom>
          <a:solidFill>
            <a:srgbClr val="EEE8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7" name="Google Shape;117;g2c8b3baf45a_0_28"/>
          <p:cNvSpPr txBox="1"/>
          <p:nvPr/>
        </p:nvSpPr>
        <p:spPr>
          <a:xfrm>
            <a:off x="1124150" y="2143800"/>
            <a:ext cx="4141500" cy="2570400"/>
          </a:xfrm>
          <a:prstGeom prst="rect">
            <a:avLst/>
          </a:prstGeom>
          <a:noFill/>
          <a:ln>
            <a:noFill/>
          </a:ln>
        </p:spPr>
        <p:txBody>
          <a:bodyPr anchorCtr="0" anchor="t" bIns="45700" lIns="91425" spcFirstLastPara="1" rIns="91425" wrap="square" tIns="45700">
            <a:spAutoFit/>
          </a:bodyPr>
          <a:lstStyle/>
          <a:p>
            <a:pPr indent="-374650" lvl="0" marL="457200" marR="0" rtl="0" algn="l">
              <a:lnSpc>
                <a:spcPct val="200000"/>
              </a:lnSpc>
              <a:spcBef>
                <a:spcPts val="0"/>
              </a:spcBef>
              <a:spcAft>
                <a:spcPts val="0"/>
              </a:spcAft>
              <a:buClr>
                <a:schemeClr val="dk1"/>
              </a:buClr>
              <a:buSzPts val="2300"/>
              <a:buFont typeface="Arial"/>
              <a:buChar char="●"/>
            </a:pPr>
            <a:r>
              <a:rPr lang="en-GB" sz="2300">
                <a:solidFill>
                  <a:schemeClr val="dk1"/>
                </a:solidFill>
              </a:rPr>
              <a:t>Regular expressions</a:t>
            </a:r>
            <a:endParaRPr sz="2300">
              <a:solidFill>
                <a:schemeClr val="dk1"/>
              </a:solidFill>
            </a:endParaRPr>
          </a:p>
          <a:p>
            <a:pPr indent="-374650" lvl="0" marL="457200" marR="0" rtl="0" algn="l">
              <a:lnSpc>
                <a:spcPct val="200000"/>
              </a:lnSpc>
              <a:spcBef>
                <a:spcPts val="0"/>
              </a:spcBef>
              <a:spcAft>
                <a:spcPts val="0"/>
              </a:spcAft>
              <a:buClr>
                <a:schemeClr val="dk1"/>
              </a:buClr>
              <a:buSzPts val="2300"/>
              <a:buChar char="●"/>
            </a:pPr>
            <a:r>
              <a:rPr lang="en-GB" sz="2300">
                <a:solidFill>
                  <a:schemeClr val="dk1"/>
                </a:solidFill>
              </a:rPr>
              <a:t>Topic modeling: some “tricks of trade”</a:t>
            </a:r>
            <a:endParaRPr sz="2300">
              <a:solidFill>
                <a:schemeClr val="dk1"/>
              </a:solidFill>
            </a:endParaRPr>
          </a:p>
          <a:p>
            <a:pPr indent="-374650" lvl="0" marL="457200" marR="0" rtl="0" algn="l">
              <a:lnSpc>
                <a:spcPct val="200000"/>
              </a:lnSpc>
              <a:spcBef>
                <a:spcPts val="0"/>
              </a:spcBef>
              <a:spcAft>
                <a:spcPts val="0"/>
              </a:spcAft>
              <a:buClr>
                <a:schemeClr val="dk1"/>
              </a:buClr>
              <a:buSzPts val="2300"/>
              <a:buChar char="●"/>
            </a:pPr>
            <a:r>
              <a:rPr lang="en-GB" sz="2300">
                <a:solidFill>
                  <a:schemeClr val="dk1"/>
                </a:solidFill>
              </a:rPr>
              <a:t>Run a topic model</a:t>
            </a:r>
            <a:endParaRPr b="1" i="0" sz="2300" u="none" cap="none" strike="noStrike">
              <a:solidFill>
                <a:schemeClr val="dk1"/>
              </a:solidFill>
              <a:latin typeface="Arial"/>
              <a:ea typeface="Arial"/>
              <a:cs typeface="Arial"/>
              <a:sym typeface="Arial"/>
            </a:endParaRPr>
          </a:p>
        </p:txBody>
      </p:sp>
      <p:pic>
        <p:nvPicPr>
          <p:cNvPr id="118" name="Google Shape;118;g2c8b3baf45a_0_28"/>
          <p:cNvPicPr preferRelativeResize="0"/>
          <p:nvPr/>
        </p:nvPicPr>
        <p:blipFill rotWithShape="1">
          <a:blip r:embed="rId3">
            <a:alphaModFix/>
          </a:blip>
          <a:srcRect b="0" l="0" r="0" t="0"/>
          <a:stretch/>
        </p:blipFill>
        <p:spPr>
          <a:xfrm>
            <a:off x="6137250" y="1734625"/>
            <a:ext cx="4911750" cy="3683801"/>
          </a:xfrm>
          <a:prstGeom prst="rect">
            <a:avLst/>
          </a:prstGeom>
          <a:noFill/>
          <a:ln>
            <a:noFill/>
          </a:ln>
        </p:spPr>
      </p:pic>
      <p:sp>
        <p:nvSpPr>
          <p:cNvPr id="119" name="Google Shape;119;g2c8b3baf45a_0_28"/>
          <p:cNvSpPr txBox="1"/>
          <p:nvPr/>
        </p:nvSpPr>
        <p:spPr>
          <a:xfrm>
            <a:off x="130627" y="91421"/>
            <a:ext cx="11049600" cy="569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100"/>
              <a:buFont typeface="Arial"/>
              <a:buNone/>
            </a:pPr>
            <a:r>
              <a:rPr lang="en-GB" sz="3100">
                <a:solidFill>
                  <a:schemeClr val="dk1"/>
                </a:solidFill>
              </a:rPr>
              <a:t>Content for today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2c8b3baf45a_0_42"/>
          <p:cNvSpPr txBox="1"/>
          <p:nvPr/>
        </p:nvSpPr>
        <p:spPr>
          <a:xfrm>
            <a:off x="130627" y="91421"/>
            <a:ext cx="11049600" cy="569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100"/>
              <a:buFont typeface="Arial"/>
              <a:buNone/>
            </a:pPr>
            <a:r>
              <a:rPr b="0" i="0" lang="en-GB" sz="3100" u="none" cap="none" strike="noStrike">
                <a:solidFill>
                  <a:schemeClr val="dk1"/>
                </a:solidFill>
                <a:latin typeface="Arial"/>
                <a:ea typeface="Arial"/>
                <a:cs typeface="Arial"/>
                <a:sym typeface="Arial"/>
              </a:rPr>
              <a:t>Regex (Regular Expressions)</a:t>
            </a:r>
            <a:endParaRPr b="0" i="0" sz="1400" u="none" cap="none" strike="noStrike">
              <a:solidFill>
                <a:srgbClr val="000000"/>
              </a:solidFill>
              <a:latin typeface="Arial"/>
              <a:ea typeface="Arial"/>
              <a:cs typeface="Arial"/>
              <a:sym typeface="Arial"/>
            </a:endParaRPr>
          </a:p>
        </p:txBody>
      </p:sp>
      <p:sp>
        <p:nvSpPr>
          <p:cNvPr id="125" name="Google Shape;125;g2c8b3baf45a_0_42"/>
          <p:cNvSpPr/>
          <p:nvPr/>
        </p:nvSpPr>
        <p:spPr>
          <a:xfrm>
            <a:off x="-1" y="691564"/>
            <a:ext cx="12188700" cy="65400"/>
          </a:xfrm>
          <a:prstGeom prst="rect">
            <a:avLst/>
          </a:prstGeom>
          <a:solidFill>
            <a:srgbClr val="1242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6" name="Google Shape;126;g2c8b3baf45a_0_42"/>
          <p:cNvSpPr/>
          <p:nvPr/>
        </p:nvSpPr>
        <p:spPr>
          <a:xfrm>
            <a:off x="0" y="767617"/>
            <a:ext cx="12192000" cy="5617800"/>
          </a:xfrm>
          <a:prstGeom prst="rect">
            <a:avLst/>
          </a:prstGeom>
          <a:solidFill>
            <a:srgbClr val="EEE8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7" name="Google Shape;127;g2c8b3baf45a_0_42"/>
          <p:cNvSpPr txBox="1"/>
          <p:nvPr/>
        </p:nvSpPr>
        <p:spPr>
          <a:xfrm>
            <a:off x="2594550" y="1452375"/>
            <a:ext cx="6999600" cy="4248300"/>
          </a:xfrm>
          <a:prstGeom prst="rect">
            <a:avLst/>
          </a:prstGeom>
          <a:noFill/>
          <a:ln>
            <a:noFill/>
          </a:ln>
        </p:spPr>
        <p:txBody>
          <a:bodyPr anchorCtr="0" anchor="t" bIns="45700" lIns="91425" spcFirstLastPara="1" rIns="91425" wrap="square" tIns="45700">
            <a:spAutoFit/>
          </a:bodyPr>
          <a:lstStyle/>
          <a:p>
            <a:pPr indent="-342900" lvl="0" marL="457200" marR="0" rtl="0" algn="l">
              <a:lnSpc>
                <a:spcPct val="200000"/>
              </a:lnSpc>
              <a:spcBef>
                <a:spcPts val="0"/>
              </a:spcBef>
              <a:spcAft>
                <a:spcPts val="0"/>
              </a:spcAft>
              <a:buClr>
                <a:schemeClr val="dk1"/>
              </a:buClr>
              <a:buSzPts val="1800"/>
              <a:buFont typeface="Arial"/>
              <a:buChar char="●"/>
            </a:pPr>
            <a:r>
              <a:rPr b="0" i="0" lang="en-GB" sz="1800" u="none" cap="none" strike="noStrike">
                <a:solidFill>
                  <a:schemeClr val="dk1"/>
                </a:solidFill>
                <a:latin typeface="Arial"/>
                <a:ea typeface="Arial"/>
                <a:cs typeface="Arial"/>
                <a:sym typeface="Arial"/>
              </a:rPr>
              <a:t>Regex, a language with which you can match and retrieve </a:t>
            </a:r>
            <a:r>
              <a:rPr b="1" i="0" lang="en-GB" sz="1800" u="none" cap="none" strike="noStrike">
                <a:solidFill>
                  <a:schemeClr val="dk1"/>
                </a:solidFill>
              </a:rPr>
              <a:t>strings of text or numbers</a:t>
            </a:r>
            <a:r>
              <a:rPr b="0" i="0" lang="en-GB" sz="1800" u="none" cap="none" strike="noStrike">
                <a:solidFill>
                  <a:schemeClr val="dk1"/>
                </a:solidFill>
                <a:latin typeface="Arial"/>
                <a:ea typeface="Arial"/>
                <a:cs typeface="Arial"/>
                <a:sym typeface="Arial"/>
              </a:rPr>
              <a:t> (we’ll explain this in a moment with examples)</a:t>
            </a:r>
            <a:endParaRPr b="0" i="0" sz="1800" u="none" cap="none" strike="noStrike">
              <a:solidFill>
                <a:schemeClr val="dk1"/>
              </a:solidFill>
              <a:latin typeface="Arial"/>
              <a:ea typeface="Arial"/>
              <a:cs typeface="Arial"/>
              <a:sym typeface="Arial"/>
            </a:endParaRPr>
          </a:p>
          <a:p>
            <a:pPr indent="-342900" lvl="0" marL="457200" marR="0" rtl="0" algn="l">
              <a:lnSpc>
                <a:spcPct val="200000"/>
              </a:lnSpc>
              <a:spcBef>
                <a:spcPts val="0"/>
              </a:spcBef>
              <a:spcAft>
                <a:spcPts val="0"/>
              </a:spcAft>
              <a:buClr>
                <a:schemeClr val="dk1"/>
              </a:buClr>
              <a:buSzPts val="1800"/>
              <a:buFont typeface="Arial"/>
              <a:buChar char="●"/>
            </a:pPr>
            <a:r>
              <a:rPr b="0" i="0" lang="en-GB" sz="1800" u="none" cap="none" strike="noStrike">
                <a:solidFill>
                  <a:schemeClr val="dk1"/>
                </a:solidFill>
                <a:latin typeface="Arial"/>
                <a:ea typeface="Arial"/>
                <a:cs typeface="Arial"/>
                <a:sym typeface="Arial"/>
              </a:rPr>
              <a:t> It allows you to turn messy real world data (e.g. from websites, emails, or other forms of communication) into a neat data structure</a:t>
            </a:r>
            <a:endParaRPr b="0" i="0" sz="1800" u="none" cap="none" strike="noStrike">
              <a:solidFill>
                <a:schemeClr val="dk1"/>
              </a:solidFill>
              <a:latin typeface="Arial"/>
              <a:ea typeface="Arial"/>
              <a:cs typeface="Arial"/>
              <a:sym typeface="Arial"/>
            </a:endParaRPr>
          </a:p>
          <a:p>
            <a:pPr indent="-342900" lvl="0" marL="457200" marR="0" rtl="0" algn="l">
              <a:lnSpc>
                <a:spcPct val="200000"/>
              </a:lnSpc>
              <a:spcBef>
                <a:spcPts val="0"/>
              </a:spcBef>
              <a:spcAft>
                <a:spcPts val="0"/>
              </a:spcAft>
              <a:buClr>
                <a:schemeClr val="dk1"/>
              </a:buClr>
              <a:buSzPts val="1800"/>
              <a:buFont typeface="Arial"/>
              <a:buChar char="●"/>
            </a:pPr>
            <a:r>
              <a:rPr b="0" i="0" lang="en-GB" sz="1800" u="none" cap="none" strike="noStrike">
                <a:solidFill>
                  <a:schemeClr val="dk1"/>
                </a:solidFill>
                <a:latin typeface="Arial"/>
                <a:ea typeface="Arial"/>
                <a:cs typeface="Arial"/>
                <a:sym typeface="Arial"/>
              </a:rPr>
              <a:t>This makes it a key (and often used) tool for computational (social) scientist</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2c8b3baf45a_0_35"/>
          <p:cNvSpPr txBox="1"/>
          <p:nvPr/>
        </p:nvSpPr>
        <p:spPr>
          <a:xfrm>
            <a:off x="130627" y="91421"/>
            <a:ext cx="110496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1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g2c8b3baf45a_0_35"/>
          <p:cNvSpPr/>
          <p:nvPr/>
        </p:nvSpPr>
        <p:spPr>
          <a:xfrm>
            <a:off x="-1" y="691564"/>
            <a:ext cx="12188700" cy="65400"/>
          </a:xfrm>
          <a:prstGeom prst="rect">
            <a:avLst/>
          </a:prstGeom>
          <a:solidFill>
            <a:srgbClr val="1242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4" name="Google Shape;134;g2c8b3baf45a_0_35"/>
          <p:cNvSpPr/>
          <p:nvPr/>
        </p:nvSpPr>
        <p:spPr>
          <a:xfrm>
            <a:off x="0" y="767617"/>
            <a:ext cx="12192000" cy="5617800"/>
          </a:xfrm>
          <a:prstGeom prst="rect">
            <a:avLst/>
          </a:prstGeom>
          <a:solidFill>
            <a:srgbClr val="EEE8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5" name="Google Shape;135;g2c8b3baf45a_0_35"/>
          <p:cNvSpPr txBox="1"/>
          <p:nvPr/>
        </p:nvSpPr>
        <p:spPr>
          <a:xfrm>
            <a:off x="2663125" y="2805600"/>
            <a:ext cx="7116600" cy="1246800"/>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Clr>
                <a:srgbClr val="000000"/>
              </a:buClr>
              <a:buSzPts val="2200"/>
              <a:buFont typeface="Arial"/>
              <a:buNone/>
            </a:pPr>
            <a:r>
              <a:rPr lang="en-GB" sz="2500">
                <a:solidFill>
                  <a:schemeClr val="dk1"/>
                </a:solidFill>
              </a:rPr>
              <a:t>I will show 3 examples. Feel free to run these examples in your own Notebook</a:t>
            </a:r>
            <a:endParaRPr b="0" i="0" sz="2500" u="none" cap="none"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2e4e0b58b54_0_52"/>
          <p:cNvSpPr txBox="1"/>
          <p:nvPr/>
        </p:nvSpPr>
        <p:spPr>
          <a:xfrm>
            <a:off x="130627" y="91421"/>
            <a:ext cx="11049600" cy="569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100"/>
              <a:buFont typeface="Arial"/>
              <a:buNone/>
            </a:pPr>
            <a:r>
              <a:rPr b="0" i="0" lang="en-GB" sz="3100" u="none" cap="none" strike="noStrike">
                <a:solidFill>
                  <a:schemeClr val="dk1"/>
                </a:solidFill>
                <a:latin typeface="Arial"/>
                <a:ea typeface="Arial"/>
                <a:cs typeface="Arial"/>
                <a:sym typeface="Arial"/>
              </a:rPr>
              <a:t>Example 1. Matching digits and using quantifiers</a:t>
            </a:r>
            <a:endParaRPr b="0" i="0" sz="1400" u="none" cap="none" strike="noStrike">
              <a:solidFill>
                <a:srgbClr val="000000"/>
              </a:solidFill>
              <a:latin typeface="Arial"/>
              <a:ea typeface="Arial"/>
              <a:cs typeface="Arial"/>
              <a:sym typeface="Arial"/>
            </a:endParaRPr>
          </a:p>
        </p:txBody>
      </p:sp>
      <p:sp>
        <p:nvSpPr>
          <p:cNvPr id="141" name="Google Shape;141;g2e4e0b58b54_0_52"/>
          <p:cNvSpPr/>
          <p:nvPr/>
        </p:nvSpPr>
        <p:spPr>
          <a:xfrm>
            <a:off x="-1" y="691564"/>
            <a:ext cx="12188700" cy="65400"/>
          </a:xfrm>
          <a:prstGeom prst="rect">
            <a:avLst/>
          </a:prstGeom>
          <a:solidFill>
            <a:srgbClr val="1242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2" name="Google Shape;142;g2e4e0b58b54_0_52"/>
          <p:cNvSpPr/>
          <p:nvPr/>
        </p:nvSpPr>
        <p:spPr>
          <a:xfrm>
            <a:off x="0" y="767617"/>
            <a:ext cx="12192000" cy="5617800"/>
          </a:xfrm>
          <a:prstGeom prst="rect">
            <a:avLst/>
          </a:prstGeom>
          <a:solidFill>
            <a:srgbClr val="EEE8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3" name="Google Shape;143;g2e4e0b58b54_0_52"/>
          <p:cNvSpPr txBox="1"/>
          <p:nvPr/>
        </p:nvSpPr>
        <p:spPr>
          <a:xfrm>
            <a:off x="932575" y="1408675"/>
            <a:ext cx="10126500" cy="2462700"/>
          </a:xfrm>
          <a:prstGeom prst="rect">
            <a:avLst/>
          </a:prstGeom>
          <a:noFill/>
          <a:ln>
            <a:noFill/>
          </a:ln>
        </p:spPr>
        <p:txBody>
          <a:bodyPr anchorCtr="0" anchor="t" bIns="45700" lIns="91425" spcFirstLastPara="1" rIns="91425" wrap="square" tIns="45700">
            <a:spAutoFit/>
          </a:bodyPr>
          <a:lstStyle/>
          <a:p>
            <a:pPr indent="0" lvl="0" marL="457200" marR="0" rtl="0" algn="l">
              <a:lnSpc>
                <a:spcPct val="200000"/>
              </a:lnSpc>
              <a:spcBef>
                <a:spcPts val="0"/>
              </a:spcBef>
              <a:spcAft>
                <a:spcPts val="0"/>
              </a:spcAft>
              <a:buClr>
                <a:srgbClr val="000000"/>
              </a:buClr>
              <a:buSzPts val="2200"/>
              <a:buFont typeface="Arial"/>
              <a:buNone/>
            </a:pPr>
            <a:r>
              <a:rPr b="0" i="0" lang="en-GB" sz="2200" u="none" cap="none" strike="noStrike">
                <a:solidFill>
                  <a:schemeClr val="dk1"/>
                </a:solidFill>
                <a:latin typeface="Arial"/>
                <a:ea typeface="Arial"/>
                <a:cs typeface="Arial"/>
                <a:sym typeface="Arial"/>
              </a:rPr>
              <a:t>Imaging that you like to extract all 'years' from the string s below. This can be achieved with the Regex pattern </a:t>
            </a:r>
            <a:r>
              <a:rPr b="1" i="0" lang="en-GB" sz="2200" u="none" cap="none" strike="noStrike">
                <a:solidFill>
                  <a:schemeClr val="dk1"/>
                </a:solidFill>
                <a:latin typeface="Arial"/>
                <a:ea typeface="Arial"/>
                <a:cs typeface="Arial"/>
                <a:sym typeface="Arial"/>
              </a:rPr>
              <a:t>\d{4}</a:t>
            </a:r>
            <a:r>
              <a:rPr b="0" i="0" lang="en-GB" sz="2200" u="none" cap="none" strike="noStrike">
                <a:solidFill>
                  <a:schemeClr val="dk1"/>
                </a:solidFill>
                <a:latin typeface="Arial"/>
                <a:ea typeface="Arial"/>
                <a:cs typeface="Arial"/>
                <a:sym typeface="Arial"/>
              </a:rPr>
              <a:t> which will match on all four digit numbers. Whilst </a:t>
            </a:r>
            <a:r>
              <a:rPr b="1" i="0" lang="en-GB" sz="2200" u="none" cap="none" strike="noStrike">
                <a:solidFill>
                  <a:schemeClr val="dk1"/>
                </a:solidFill>
                <a:latin typeface="Arial"/>
                <a:ea typeface="Arial"/>
                <a:cs typeface="Arial"/>
                <a:sym typeface="Arial"/>
              </a:rPr>
              <a:t>\d</a:t>
            </a:r>
            <a:r>
              <a:rPr b="0" i="0" lang="en-GB" sz="2200" u="none" cap="none" strike="noStrike">
                <a:solidFill>
                  <a:schemeClr val="dk1"/>
                </a:solidFill>
                <a:latin typeface="Arial"/>
                <a:ea typeface="Arial"/>
                <a:cs typeface="Arial"/>
                <a:sym typeface="Arial"/>
              </a:rPr>
              <a:t> matches on all digits, </a:t>
            </a:r>
            <a:r>
              <a:rPr b="1" i="0" lang="en-GB" sz="2200" u="none" cap="none" strike="noStrike">
                <a:solidFill>
                  <a:schemeClr val="dk1"/>
                </a:solidFill>
                <a:latin typeface="Arial"/>
                <a:ea typeface="Arial"/>
                <a:cs typeface="Arial"/>
                <a:sym typeface="Arial"/>
              </a:rPr>
              <a:t>{4}</a:t>
            </a:r>
            <a:r>
              <a:rPr b="0" i="0" lang="en-GB" sz="2200" u="none" cap="none" strike="noStrike">
                <a:solidFill>
                  <a:schemeClr val="dk1"/>
                </a:solidFill>
                <a:latin typeface="Arial"/>
                <a:ea typeface="Arial"/>
                <a:cs typeface="Arial"/>
                <a:sym typeface="Arial"/>
              </a:rPr>
              <a:t> quantifies '4 instances of the foregoing character.'</a:t>
            </a:r>
            <a:endParaRPr b="0" i="0" sz="2200" u="none" cap="none" strike="noStrike">
              <a:solidFill>
                <a:schemeClr val="dk1"/>
              </a:solidFill>
              <a:latin typeface="Arial"/>
              <a:ea typeface="Arial"/>
              <a:cs typeface="Arial"/>
              <a:sym typeface="Arial"/>
            </a:endParaRPr>
          </a:p>
        </p:txBody>
      </p:sp>
      <p:pic>
        <p:nvPicPr>
          <p:cNvPr id="144" name="Google Shape;144;g2e4e0b58b54_0_52"/>
          <p:cNvPicPr preferRelativeResize="0"/>
          <p:nvPr/>
        </p:nvPicPr>
        <p:blipFill rotWithShape="1">
          <a:blip r:embed="rId3">
            <a:alphaModFix/>
          </a:blip>
          <a:srcRect b="0" l="0" r="0" t="0"/>
          <a:stretch/>
        </p:blipFill>
        <p:spPr>
          <a:xfrm>
            <a:off x="717475" y="4258250"/>
            <a:ext cx="11174450" cy="1221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2c8b3baf45a_0_21"/>
          <p:cNvSpPr/>
          <p:nvPr/>
        </p:nvSpPr>
        <p:spPr>
          <a:xfrm>
            <a:off x="-1" y="691564"/>
            <a:ext cx="12188700" cy="65400"/>
          </a:xfrm>
          <a:prstGeom prst="rect">
            <a:avLst/>
          </a:prstGeom>
          <a:solidFill>
            <a:srgbClr val="1242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0" name="Google Shape;150;g2c8b3baf45a_0_21"/>
          <p:cNvSpPr/>
          <p:nvPr/>
        </p:nvSpPr>
        <p:spPr>
          <a:xfrm>
            <a:off x="0" y="767617"/>
            <a:ext cx="12192000" cy="5617800"/>
          </a:xfrm>
          <a:prstGeom prst="rect">
            <a:avLst/>
          </a:prstGeom>
          <a:solidFill>
            <a:srgbClr val="EEE8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1" name="Google Shape;151;g2c8b3baf45a_0_21"/>
          <p:cNvSpPr txBox="1"/>
          <p:nvPr/>
        </p:nvSpPr>
        <p:spPr>
          <a:xfrm>
            <a:off x="2390550" y="2531500"/>
            <a:ext cx="7407600" cy="1939500"/>
          </a:xfrm>
          <a:prstGeom prst="rect">
            <a:avLst/>
          </a:prstGeom>
          <a:noFill/>
          <a:ln>
            <a:noFill/>
          </a:ln>
        </p:spPr>
        <p:txBody>
          <a:bodyPr anchorCtr="0" anchor="t" bIns="45700" lIns="91425" spcFirstLastPara="1" rIns="91425" wrap="square" tIns="45700">
            <a:spAutoFit/>
          </a:bodyPr>
          <a:lstStyle/>
          <a:p>
            <a:pPr indent="-381000" lvl="0" marL="457200" marR="0" rtl="0" algn="l">
              <a:lnSpc>
                <a:spcPct val="200000"/>
              </a:lnSpc>
              <a:spcBef>
                <a:spcPts val="0"/>
              </a:spcBef>
              <a:spcAft>
                <a:spcPts val="0"/>
              </a:spcAft>
              <a:buClr>
                <a:schemeClr val="dk1"/>
              </a:buClr>
              <a:buSzPts val="2400"/>
              <a:buFont typeface="Arial"/>
              <a:buChar char="●"/>
            </a:pPr>
            <a:r>
              <a:rPr b="0" i="0" lang="en-GB" sz="2400" u="none" cap="none" strike="noStrike">
                <a:solidFill>
                  <a:schemeClr val="dk1"/>
                </a:solidFill>
                <a:latin typeface="Arial"/>
                <a:ea typeface="Arial"/>
                <a:cs typeface="Arial"/>
                <a:sym typeface="Arial"/>
              </a:rPr>
              <a:t>use </a:t>
            </a:r>
            <a:r>
              <a:rPr b="1" i="0" lang="en-GB" sz="2400" u="none" cap="none" strike="noStrike">
                <a:solidFill>
                  <a:schemeClr val="dk1"/>
                </a:solidFill>
                <a:latin typeface="Arial"/>
                <a:ea typeface="Arial"/>
                <a:cs typeface="Arial"/>
                <a:sym typeface="Arial"/>
              </a:rPr>
              <a:t>re.findall()</a:t>
            </a:r>
            <a:r>
              <a:rPr b="0" i="0" lang="en-GB" sz="2400" u="none" cap="none" strike="noStrike">
                <a:solidFill>
                  <a:schemeClr val="dk1"/>
                </a:solidFill>
                <a:latin typeface="Arial"/>
                <a:ea typeface="Arial"/>
                <a:cs typeface="Arial"/>
                <a:sym typeface="Arial"/>
              </a:rPr>
              <a:t> when you want to retrieve </a:t>
            </a:r>
            <a:r>
              <a:rPr b="1" i="0" lang="en-GB" sz="2400" u="none" cap="none" strike="noStrike">
                <a:solidFill>
                  <a:schemeClr val="dk1"/>
                </a:solidFill>
              </a:rPr>
              <a:t>multiple strings</a:t>
            </a:r>
            <a:r>
              <a:rPr b="0" i="0" lang="en-GB" sz="2400" u="none" cap="none" strike="noStrike">
                <a:solidFill>
                  <a:schemeClr val="dk1"/>
                </a:solidFill>
                <a:latin typeface="Arial"/>
                <a:ea typeface="Arial"/>
                <a:cs typeface="Arial"/>
                <a:sym typeface="Arial"/>
              </a:rPr>
              <a:t> that match a pattern (in this case both 1997 and 1990).</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2c8b3baf45a_0_14"/>
          <p:cNvSpPr txBox="1"/>
          <p:nvPr/>
        </p:nvSpPr>
        <p:spPr>
          <a:xfrm>
            <a:off x="130627" y="91421"/>
            <a:ext cx="11049600" cy="569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100"/>
              <a:buFont typeface="Arial"/>
              <a:buNone/>
            </a:pPr>
            <a:r>
              <a:rPr b="0" i="0" lang="en-GB" sz="3100" u="none" cap="none" strike="noStrike">
                <a:solidFill>
                  <a:schemeClr val="dk1"/>
                </a:solidFill>
                <a:latin typeface="Arial"/>
                <a:ea typeface="Arial"/>
                <a:cs typeface="Arial"/>
                <a:sym typeface="Arial"/>
              </a:rPr>
              <a:t>Example 2. Matching word characters and whitespace</a:t>
            </a:r>
            <a:endParaRPr b="0" i="0" sz="1400" u="none" cap="none" strike="noStrike">
              <a:solidFill>
                <a:srgbClr val="000000"/>
              </a:solidFill>
              <a:latin typeface="Arial"/>
              <a:ea typeface="Arial"/>
              <a:cs typeface="Arial"/>
              <a:sym typeface="Arial"/>
            </a:endParaRPr>
          </a:p>
        </p:txBody>
      </p:sp>
      <p:sp>
        <p:nvSpPr>
          <p:cNvPr id="157" name="Google Shape;157;g2c8b3baf45a_0_14"/>
          <p:cNvSpPr/>
          <p:nvPr/>
        </p:nvSpPr>
        <p:spPr>
          <a:xfrm>
            <a:off x="-1" y="691564"/>
            <a:ext cx="12188700" cy="65400"/>
          </a:xfrm>
          <a:prstGeom prst="rect">
            <a:avLst/>
          </a:prstGeom>
          <a:solidFill>
            <a:srgbClr val="1242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8" name="Google Shape;158;g2c8b3baf45a_0_14"/>
          <p:cNvSpPr/>
          <p:nvPr/>
        </p:nvSpPr>
        <p:spPr>
          <a:xfrm>
            <a:off x="0" y="767617"/>
            <a:ext cx="12192000" cy="5617800"/>
          </a:xfrm>
          <a:prstGeom prst="rect">
            <a:avLst/>
          </a:prstGeom>
          <a:solidFill>
            <a:srgbClr val="EEE8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9" name="Google Shape;159;g2c8b3baf45a_0_14"/>
          <p:cNvSpPr txBox="1"/>
          <p:nvPr/>
        </p:nvSpPr>
        <p:spPr>
          <a:xfrm>
            <a:off x="1482675" y="1526000"/>
            <a:ext cx="9202200" cy="2247300"/>
          </a:xfrm>
          <a:prstGeom prst="rect">
            <a:avLst/>
          </a:prstGeom>
          <a:noFill/>
          <a:ln>
            <a:noFill/>
          </a:ln>
        </p:spPr>
        <p:txBody>
          <a:bodyPr anchorCtr="0" anchor="t" bIns="45700" lIns="91425" spcFirstLastPara="1" rIns="91425" wrap="square" tIns="45700">
            <a:spAutoFit/>
          </a:bodyPr>
          <a:lstStyle/>
          <a:p>
            <a:pPr indent="-355600" lvl="0" marL="457200" marR="0" rtl="0" algn="l">
              <a:lnSpc>
                <a:spcPct val="200000"/>
              </a:lnSpc>
              <a:spcBef>
                <a:spcPts val="0"/>
              </a:spcBef>
              <a:spcAft>
                <a:spcPts val="0"/>
              </a:spcAft>
              <a:buClr>
                <a:schemeClr val="dk1"/>
              </a:buClr>
              <a:buSzPts val="2000"/>
              <a:buFont typeface="Arial"/>
              <a:buChar char="●"/>
            </a:pPr>
            <a:r>
              <a:rPr b="0" i="0" lang="en-GB" sz="2000" u="none" cap="none" strike="noStrike">
                <a:solidFill>
                  <a:schemeClr val="dk1"/>
                </a:solidFill>
                <a:latin typeface="Arial"/>
                <a:ea typeface="Arial"/>
                <a:cs typeface="Arial"/>
                <a:sym typeface="Arial"/>
              </a:rPr>
              <a:t>Word characters are matched with </a:t>
            </a:r>
            <a:r>
              <a:rPr b="1" i="0" lang="en-GB" sz="2000" u="none" cap="none" strike="noStrike">
                <a:solidFill>
                  <a:schemeClr val="dk1"/>
                </a:solidFill>
                <a:latin typeface="Arial"/>
                <a:ea typeface="Arial"/>
                <a:cs typeface="Arial"/>
                <a:sym typeface="Arial"/>
              </a:rPr>
              <a:t>\w</a:t>
            </a:r>
            <a:r>
              <a:rPr b="0" i="0" lang="en-GB" sz="2000" u="none" cap="none" strike="noStrike">
                <a:solidFill>
                  <a:schemeClr val="dk1"/>
                </a:solidFill>
                <a:latin typeface="Arial"/>
                <a:ea typeface="Arial"/>
                <a:cs typeface="Arial"/>
                <a:sym typeface="Arial"/>
              </a:rPr>
              <a:t>. Sometimes you also need to match whitespace, which can be done with the Regex character </a:t>
            </a:r>
            <a:r>
              <a:rPr b="1" i="0" lang="en-GB" sz="2000" u="none" cap="none" strike="noStrike">
                <a:solidFill>
                  <a:schemeClr val="dk1"/>
                </a:solidFill>
                <a:latin typeface="Arial"/>
                <a:ea typeface="Arial"/>
                <a:cs typeface="Arial"/>
                <a:sym typeface="Arial"/>
              </a:rPr>
              <a:t>\s</a:t>
            </a:r>
            <a:r>
              <a:rPr b="0" i="0" lang="en-GB" sz="2000" u="none" cap="none" strike="noStrike">
                <a:solidFill>
                  <a:schemeClr val="dk1"/>
                </a:solidFill>
                <a:latin typeface="Arial"/>
                <a:ea typeface="Arial"/>
                <a:cs typeface="Arial"/>
                <a:sym typeface="Arial"/>
              </a:rPr>
              <a:t>. In the example below, you only match two word characters that are followed by a whitespace, so only 'aa ' rather than 'bb'.</a:t>
            </a:r>
            <a:endParaRPr b="0" i="0" sz="2000" u="none" cap="none" strike="noStrike">
              <a:solidFill>
                <a:schemeClr val="dk1"/>
              </a:solidFill>
              <a:latin typeface="Arial"/>
              <a:ea typeface="Arial"/>
              <a:cs typeface="Arial"/>
              <a:sym typeface="Arial"/>
            </a:endParaRPr>
          </a:p>
        </p:txBody>
      </p:sp>
      <p:pic>
        <p:nvPicPr>
          <p:cNvPr id="160" name="Google Shape;160;g2c8b3baf45a_0_14"/>
          <p:cNvPicPr preferRelativeResize="0"/>
          <p:nvPr/>
        </p:nvPicPr>
        <p:blipFill rotWithShape="1">
          <a:blip r:embed="rId3">
            <a:alphaModFix/>
          </a:blip>
          <a:srcRect b="0" l="0" r="0" t="0"/>
          <a:stretch/>
        </p:blipFill>
        <p:spPr>
          <a:xfrm>
            <a:off x="2663124" y="4341424"/>
            <a:ext cx="6423950" cy="1284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2022-08-16T15:32:38Z</dcterms:created>
  <dc:creator>Steve Pickering (Staff)</dc:creator>
</cp:coreProperties>
</file>