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315" r:id="rId6"/>
    <p:sldId id="375" r:id="rId7"/>
    <p:sldId id="377" r:id="rId8"/>
    <p:sldId id="376" r:id="rId9"/>
    <p:sldId id="423" r:id="rId10"/>
    <p:sldId id="424" r:id="rId11"/>
    <p:sldId id="426" r:id="rId12"/>
    <p:sldId id="425" r:id="rId13"/>
    <p:sldId id="428" r:id="rId14"/>
    <p:sldId id="432" r:id="rId15"/>
    <p:sldId id="433" r:id="rId16"/>
    <p:sldId id="435" r:id="rId17"/>
    <p:sldId id="434" r:id="rId18"/>
    <p:sldId id="436" r:id="rId19"/>
    <p:sldId id="437" r:id="rId20"/>
    <p:sldId id="438" r:id="rId21"/>
    <p:sldId id="450" r:id="rId22"/>
    <p:sldId id="429" r:id="rId23"/>
    <p:sldId id="427" r:id="rId24"/>
    <p:sldId id="440" r:id="rId25"/>
    <p:sldId id="441" r:id="rId26"/>
    <p:sldId id="442" r:id="rId27"/>
    <p:sldId id="443" r:id="rId28"/>
    <p:sldId id="444" r:id="rId29"/>
    <p:sldId id="446" r:id="rId30"/>
    <p:sldId id="447" r:id="rId31"/>
    <p:sldId id="448" r:id="rId32"/>
    <p:sldId id="449" r:id="rId33"/>
    <p:sldId id="445" r:id="rId34"/>
    <p:sldId id="430" r:id="rId35"/>
    <p:sldId id="431" r:id="rId36"/>
    <p:sldId id="3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141"/>
    <a:srgbClr val="B4F83A"/>
    <a:srgbClr val="F8F8F8"/>
    <a:srgbClr val="000000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752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29/11/2019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29/11/2019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Meilleure pratique: Injecter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FormBuilder</a:t>
            </a:r>
            <a:r>
              <a:rPr lang="fr-FR" baseline="0" dirty="0" smtClean="0"/>
              <a:t> dans le constructeur et utiliser « </a:t>
            </a:r>
            <a:r>
              <a:rPr lang="fr-FR" baseline="0" dirty="0" err="1" smtClean="0"/>
              <a:t>this.formBuilder.group</a:t>
            </a:r>
            <a:r>
              <a:rPr lang="fr-FR" baseline="0" dirty="0" smtClean="0"/>
              <a:t>()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03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4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8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38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15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</a:t>
            </a:r>
            <a:r>
              <a:rPr lang="fr-FR" baseline="0" dirty="0" smtClean="0"/>
              <a:t> notre test unitaire fait appel à des modules, des composants, directives, pipes, services, etc. on pourra les « (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)définir » ici.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paramètre NO_ERROS_SCHEMA permet au compiler d’ignorer les éléments non reconnus : un composant déclaré peut utiliser d’autres composants. Ils n’auront pas d’utilité dans notre test, mais provoqueraient une erreur d’exécution sans cette option.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088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1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42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tests de classe</a:t>
            </a:r>
            <a:r>
              <a:rPr lang="fr-FR" baseline="0" dirty="0" smtClean="0"/>
              <a:t> sont fait de la même façon qu’un test de service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9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fixture.detectChanges</a:t>
            </a:r>
            <a:r>
              <a:rPr lang="fr-FR" baseline="0" dirty="0" smtClean="0"/>
              <a:t>() » permet de forcer le binding dans le </a:t>
            </a:r>
            <a:r>
              <a:rPr lang="fr-FR" baseline="0" dirty="0" err="1" smtClean="0"/>
              <a:t>template</a:t>
            </a:r>
            <a:r>
              <a:rPr lang="fr-FR" baseline="0" dirty="0" smtClean="0"/>
              <a:t>. Sans ça, h1 serait vide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180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105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541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3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Asynchrone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JS, </a:t>
            </a:r>
            <a:r>
              <a:rPr lang="en-GB" baseline="0" dirty="0" err="1" smtClean="0"/>
              <a:t>mécanisme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d’appeler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function et </a:t>
            </a:r>
            <a:r>
              <a:rPr lang="en-GB" baseline="0" dirty="0" err="1" smtClean="0"/>
              <a:t>d’enregistrer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qui sera execute à la fin du </a:t>
            </a:r>
            <a:r>
              <a:rPr lang="en-GB" baseline="0" dirty="0" err="1" smtClean="0"/>
              <a:t>traitement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Cela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de continuer </a:t>
            </a:r>
            <a:r>
              <a:rPr lang="en-GB" baseline="0" dirty="0" err="1" smtClean="0"/>
              <a:t>l’execution</a:t>
            </a:r>
            <a:r>
              <a:rPr lang="en-GB" baseline="0" dirty="0" smtClean="0"/>
              <a:t> du script sans </a:t>
            </a:r>
            <a:r>
              <a:rPr lang="en-GB" baseline="0" dirty="0" err="1" smtClean="0"/>
              <a:t>bloquer</a:t>
            </a:r>
            <a:r>
              <a:rPr lang="en-GB" baseline="0" dirty="0" smtClean="0"/>
              <a:t> le thread (les </a:t>
            </a:r>
            <a:r>
              <a:rPr lang="en-GB" baseline="0" dirty="0" err="1" smtClean="0"/>
              <a:t>autres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traitements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4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9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 </a:t>
            </a:r>
            <a:r>
              <a:rPr lang="en-GB" dirty="0" err="1" smtClean="0"/>
              <a:t>souscription</a:t>
            </a:r>
            <a:r>
              <a:rPr lang="en-GB" dirty="0" smtClean="0"/>
              <a:t> ne</a:t>
            </a:r>
            <a:r>
              <a:rPr lang="en-GB" baseline="0" dirty="0" smtClean="0"/>
              <a:t> se fait pas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les services, </a:t>
            </a:r>
            <a:r>
              <a:rPr lang="en-GB" baseline="0" dirty="0" err="1" smtClean="0"/>
              <a:t>ceux</a:t>
            </a:r>
            <a:r>
              <a:rPr lang="en-GB" baseline="0" dirty="0" smtClean="0"/>
              <a:t>-ci </a:t>
            </a:r>
            <a:r>
              <a:rPr lang="en-GB" baseline="0" dirty="0" err="1" smtClean="0"/>
              <a:t>doivent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retourner</a:t>
            </a:r>
            <a:r>
              <a:rPr lang="en-GB" baseline="0" dirty="0" smtClean="0"/>
              <a:t> des 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01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forms</a:t>
            </a:r>
            <a:r>
              <a:rPr lang="fr-FR" baseline="0" dirty="0" smtClean="0"/>
              <a:t>: Inspiré de ce qui se faisait sur </a:t>
            </a:r>
            <a:r>
              <a:rPr lang="fr-FR" baseline="0" dirty="0" err="1" smtClean="0"/>
              <a:t>AngularJS</a:t>
            </a:r>
            <a:r>
              <a:rPr lang="fr-FR" baseline="0" dirty="0" smtClean="0"/>
              <a:t>. On utilise </a:t>
            </a:r>
            <a:r>
              <a:rPr lang="fr-FR" baseline="0" dirty="0" err="1" smtClean="0"/>
              <a:t>ngModel</a:t>
            </a:r>
            <a:r>
              <a:rPr lang="fr-FR" baseline="0" dirty="0" smtClean="0"/>
              <a:t>, et on fait tout « à la main » (le binding, les </a:t>
            </a:r>
            <a:r>
              <a:rPr lang="fr-FR" baseline="0" dirty="0" err="1" smtClean="0"/>
              <a:t>controles</a:t>
            </a:r>
            <a:r>
              <a:rPr lang="fr-FR" baseline="0" dirty="0" smtClean="0"/>
              <a:t>, la validation…)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err="1" smtClean="0">
                <a:solidFill>
                  <a:schemeClr val="accent4"/>
                </a:solidFill>
              </a:rPr>
              <a:t>Angular</a:t>
            </a:r>
            <a:r>
              <a:rPr lang="fr-CA" sz="3200" dirty="0" smtClean="0">
                <a:solidFill>
                  <a:schemeClr val="accent4"/>
                </a:solidFill>
              </a:rPr>
              <a:t> avancé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6084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user.firstname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38945" y="396172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ngSubmit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6084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 { ...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38945" y="3961720"/>
            <a:ext cx="8060555" cy="203086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 ...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98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Différents validateurs </a:t>
            </a:r>
            <a:r>
              <a:rPr lang="fr-FR" dirty="0" err="1" smtClean="0"/>
              <a:t>Angular</a:t>
            </a:r>
            <a:r>
              <a:rPr lang="fr-FR" dirty="0" smtClean="0"/>
              <a:t> (liste non exhaustive):</a:t>
            </a:r>
            <a:endParaRPr lang="fr-FR" b="1" dirty="0"/>
          </a:p>
          <a:p>
            <a:pPr marL="606425" lvl="1" indent="-342900"/>
            <a:r>
              <a:rPr lang="fr-FR" b="1" dirty="0" err="1" smtClean="0"/>
              <a:t>maxlength</a:t>
            </a:r>
            <a:r>
              <a:rPr lang="fr-FR" dirty="0" smtClean="0"/>
              <a:t>: nombre </a:t>
            </a:r>
            <a:r>
              <a:rPr lang="fr-FR" dirty="0"/>
              <a:t>maximum de </a:t>
            </a:r>
            <a:r>
              <a:rPr lang="fr-FR" dirty="0" smtClean="0"/>
              <a:t>caractères</a:t>
            </a:r>
          </a:p>
          <a:p>
            <a:pPr marL="606425" lvl="1" indent="-342900"/>
            <a:r>
              <a:rPr lang="fr-FR" b="1" dirty="0" err="1" smtClean="0"/>
              <a:t>minlength</a:t>
            </a:r>
            <a:r>
              <a:rPr lang="fr-FR" dirty="0" smtClean="0"/>
              <a:t>: </a:t>
            </a:r>
            <a:r>
              <a:rPr lang="fr-FR" dirty="0"/>
              <a:t>nombre </a:t>
            </a:r>
            <a:r>
              <a:rPr lang="fr-FR" dirty="0" smtClean="0"/>
              <a:t>minimum </a:t>
            </a:r>
            <a:r>
              <a:rPr lang="fr-FR" dirty="0"/>
              <a:t>de </a:t>
            </a:r>
            <a:r>
              <a:rPr lang="fr-FR" dirty="0" smtClean="0"/>
              <a:t>caractères</a:t>
            </a:r>
          </a:p>
          <a:p>
            <a:pPr marL="606425" lvl="1" indent="-342900"/>
            <a:r>
              <a:rPr lang="fr-FR" b="1" dirty="0" err="1" smtClean="0"/>
              <a:t>required</a:t>
            </a:r>
            <a:r>
              <a:rPr lang="fr-FR" dirty="0" smtClean="0"/>
              <a:t>: le champ </a:t>
            </a:r>
            <a:r>
              <a:rPr lang="fr-FR" dirty="0"/>
              <a:t>ne </a:t>
            </a:r>
            <a:r>
              <a:rPr lang="fr-FR" dirty="0" smtClean="0"/>
              <a:t>peut être vide</a:t>
            </a:r>
          </a:p>
          <a:p>
            <a:pPr marL="606425" lvl="1" indent="-342900"/>
            <a:r>
              <a:rPr lang="fr-FR" b="1" dirty="0" err="1" smtClean="0"/>
              <a:t>requiredTrue</a:t>
            </a:r>
            <a:r>
              <a:rPr lang="fr-FR" dirty="0" smtClean="0"/>
              <a:t>: la </a:t>
            </a:r>
            <a:r>
              <a:rPr lang="fr-FR" dirty="0"/>
              <a:t>valeur du </a:t>
            </a:r>
            <a:r>
              <a:rPr lang="fr-FR" dirty="0" smtClean="0"/>
              <a:t>champ doit être « </a:t>
            </a:r>
            <a:r>
              <a:rPr lang="fr-FR" dirty="0" err="1" smtClean="0"/>
              <a:t>true</a:t>
            </a:r>
            <a:r>
              <a:rPr lang="fr-FR" dirty="0" smtClean="0"/>
              <a:t> »</a:t>
            </a:r>
            <a:endParaRPr lang="fr-FR" dirty="0"/>
          </a:p>
          <a:p>
            <a:pPr marL="606425" lvl="1" indent="-342900"/>
            <a:r>
              <a:rPr lang="fr-FR" b="1" dirty="0" err="1" smtClean="0"/>
              <a:t>nullValidator</a:t>
            </a:r>
            <a:r>
              <a:rPr lang="fr-FR" dirty="0" smtClean="0"/>
              <a:t>: ne fait rien (= validateur no-op)</a:t>
            </a:r>
          </a:p>
          <a:p>
            <a:pPr marL="606425" lvl="1" indent="-342900"/>
            <a:r>
              <a:rPr lang="fr-FR" b="1" dirty="0" smtClean="0"/>
              <a:t>pattern</a:t>
            </a:r>
            <a:r>
              <a:rPr lang="fr-FR" dirty="0" smtClean="0"/>
              <a:t>: la </a:t>
            </a:r>
            <a:r>
              <a:rPr lang="fr-FR" dirty="0"/>
              <a:t>valeur du </a:t>
            </a:r>
            <a:r>
              <a:rPr lang="fr-FR" dirty="0" smtClean="0"/>
              <a:t>champ respecte le </a:t>
            </a:r>
            <a:r>
              <a:rPr lang="fr-FR" dirty="0"/>
              <a:t>pattern de </a:t>
            </a:r>
            <a:r>
              <a:rPr lang="fr-FR" dirty="0" smtClean="0"/>
              <a:t>la </a:t>
            </a:r>
            <a:r>
              <a:rPr lang="fr-FR" dirty="0" err="1" smtClean="0"/>
              <a:t>RegEx</a:t>
            </a:r>
            <a:r>
              <a:rPr lang="fr-FR" dirty="0" smtClean="0"/>
              <a:t> </a:t>
            </a:r>
            <a:endParaRPr lang="fr-FR" dirty="0"/>
          </a:p>
          <a:p>
            <a:pPr marL="606425" lvl="1" indent="-342900"/>
            <a:r>
              <a:rPr lang="fr-FR" b="1" dirty="0" smtClean="0"/>
              <a:t>email</a:t>
            </a:r>
            <a:r>
              <a:rPr lang="fr-FR" dirty="0" smtClean="0"/>
              <a:t>: le champ respecte le pattern des emails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différents contrôles 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606425" lvl="1" indent="-342900"/>
            <a:r>
              <a:rPr lang="fr-FR" b="1" dirty="0" err="1"/>
              <a:t>valid</a:t>
            </a:r>
            <a:r>
              <a:rPr lang="fr-FR" dirty="0"/>
              <a:t>: vaut vrai si le </a:t>
            </a:r>
            <a:r>
              <a:rPr lang="fr-FR" dirty="0" smtClean="0"/>
              <a:t>champ </a:t>
            </a:r>
            <a:r>
              <a:rPr lang="fr-FR" dirty="0"/>
              <a:t>est valide au regard de ses critères de validation </a:t>
            </a:r>
          </a:p>
          <a:p>
            <a:pPr marL="606425" lvl="1" indent="-342900"/>
            <a:r>
              <a:rPr lang="fr-FR" b="1" dirty="0" err="1" smtClean="0"/>
              <a:t>invalid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est invalide au regard de ses critères de validation </a:t>
            </a:r>
            <a:endParaRPr lang="fr-FR" dirty="0" smtClean="0"/>
          </a:p>
          <a:p>
            <a:pPr marL="606425" lvl="1" indent="-342900"/>
            <a:r>
              <a:rPr lang="fr-FR" b="1" dirty="0" err="1" smtClean="0"/>
              <a:t>pending</a:t>
            </a:r>
            <a:r>
              <a:rPr lang="fr-FR" dirty="0" smtClean="0"/>
              <a:t>: </a:t>
            </a:r>
            <a:r>
              <a:rPr lang="fr-FR" dirty="0"/>
              <a:t>vaut vrai si la validation est en cours </a:t>
            </a:r>
          </a:p>
          <a:p>
            <a:pPr marL="606425" lvl="1" indent="-342900"/>
            <a:r>
              <a:rPr lang="fr-FR" b="1" dirty="0" err="1" smtClean="0"/>
              <a:t>pristine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n’a pas été́ modifié </a:t>
            </a:r>
          </a:p>
          <a:p>
            <a:pPr marL="606425" lvl="1" indent="-342900"/>
            <a:r>
              <a:rPr lang="fr-FR" b="1" dirty="0" err="1" smtClean="0"/>
              <a:t>dirty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a été́ modifié </a:t>
            </a:r>
          </a:p>
          <a:p>
            <a:pPr marL="606425" lvl="1" indent="-342900"/>
            <a:r>
              <a:rPr lang="fr-FR" b="1" dirty="0" err="1" smtClean="0"/>
              <a:t>touched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a été́ touché </a:t>
            </a:r>
          </a:p>
          <a:p>
            <a:pPr marL="606425" lvl="1" indent="-342900"/>
            <a:r>
              <a:rPr lang="fr-FR" b="1" dirty="0" err="1" smtClean="0"/>
              <a:t>untouched</a:t>
            </a:r>
            <a:r>
              <a:rPr lang="fr-FR" dirty="0"/>
              <a:t>: vaut vrai si le </a:t>
            </a:r>
            <a:r>
              <a:rPr lang="fr-FR" dirty="0" smtClean="0"/>
              <a:t>champ </a:t>
            </a:r>
            <a:r>
              <a:rPr lang="fr-FR" dirty="0"/>
              <a:t>n’a jamais été́ touché </a:t>
            </a:r>
          </a:p>
          <a:p>
            <a:pPr marL="606425" lvl="1" indent="-342900"/>
            <a:r>
              <a:rPr lang="fr-FR" b="1" dirty="0" err="1" smtClean="0"/>
              <a:t>errors</a:t>
            </a:r>
            <a:r>
              <a:rPr lang="fr-FR" dirty="0" smtClean="0"/>
              <a:t>: </a:t>
            </a:r>
            <a:r>
              <a:rPr lang="fr-FR" dirty="0"/>
              <a:t>il s’agit de la liste des erreurs de validation sur le </a:t>
            </a:r>
            <a:r>
              <a:rPr lang="fr-FR" dirty="0" smtClean="0"/>
              <a:t>champ </a:t>
            </a:r>
            <a:endParaRPr lang="fr-FR" dirty="0"/>
          </a:p>
          <a:p>
            <a:pPr marL="606425" lvl="1" indent="-342900"/>
            <a:r>
              <a:rPr lang="fr-FR" b="1" dirty="0" err="1" smtClean="0"/>
              <a:t>valueChanges</a:t>
            </a:r>
            <a:r>
              <a:rPr lang="fr-FR" dirty="0" smtClean="0"/>
              <a:t>: </a:t>
            </a:r>
            <a:r>
              <a:rPr lang="fr-FR" dirty="0"/>
              <a:t>Observable qui émet à chaque fois que la valeur du </a:t>
            </a:r>
            <a:r>
              <a:rPr lang="fr-FR" dirty="0" smtClean="0"/>
              <a:t>champ </a:t>
            </a:r>
            <a:r>
              <a:rPr lang="fr-FR" dirty="0"/>
              <a:t>change </a:t>
            </a:r>
          </a:p>
          <a:p>
            <a:pPr marL="606425" lvl="1" indent="-342900"/>
            <a:r>
              <a:rPr lang="fr-FR" b="1" dirty="0" err="1" smtClean="0"/>
              <a:t>statusChanges</a:t>
            </a:r>
            <a:r>
              <a:rPr lang="fr-FR" dirty="0" smtClean="0"/>
              <a:t>: </a:t>
            </a:r>
            <a:r>
              <a:rPr lang="fr-FR" dirty="0"/>
              <a:t>Observable qui émet à chaque fois que le statut du </a:t>
            </a:r>
            <a:r>
              <a:rPr lang="fr-FR" dirty="0" smtClean="0"/>
              <a:t>champ </a:t>
            </a:r>
            <a:r>
              <a:rPr lang="fr-FR" dirty="0"/>
              <a:t>est </a:t>
            </a:r>
            <a:r>
              <a:rPr lang="fr-FR" dirty="0" smtClean="0"/>
              <a:t>recalculé 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6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Espace réservé du contenu 1"/>
          <p:cNvSpPr txBox="1">
            <a:spLocks noGrp="1"/>
          </p:cNvSpPr>
          <p:nvPr>
            <p:ph sz="quarter" idx="17"/>
          </p:nvPr>
        </p:nvSpPr>
        <p:spPr>
          <a:xfrm>
            <a:off x="449263" y="1263408"/>
            <a:ext cx="8250237" cy="360953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ngSubmit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invalid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&amp;&amp;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dirty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||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touched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*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ngIf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errors.required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is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!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Combinaison de validations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77412"/>
            <a:ext cx="8060555" cy="42153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fb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FormBuilder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usersForm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fb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password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 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]),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confirmPassword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}, 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mustMatch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password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confirmPassword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&lt;-- Validateur personnalisé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7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Validation globale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77413"/>
            <a:ext cx="8060555" cy="36819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FormGroup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invalid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7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</a:t>
            </a:r>
            <a:r>
              <a:rPr lang="fr-CA" dirty="0" smtClean="0"/>
              <a:t>#4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≈ </a:t>
            </a:r>
            <a:r>
              <a:rPr lang="fr-FR" dirty="0" smtClean="0"/>
              <a:t>1h – 1h30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5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Tests automatisés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1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But: Tester de façon isolée le comportement d’un service, d’un pipe, d’un composant…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Deux suites de TU disponibles pour </a:t>
            </a:r>
            <a:r>
              <a:rPr lang="fr-FR" dirty="0" err="1" smtClean="0"/>
              <a:t>Angular</a:t>
            </a:r>
            <a:r>
              <a:rPr lang="fr-FR" dirty="0" smtClean="0"/>
              <a:t>:</a:t>
            </a:r>
          </a:p>
          <a:p>
            <a:pPr marL="606425" lvl="1" indent="-342900"/>
            <a:r>
              <a:rPr lang="fr-FR" dirty="0" smtClean="0"/>
              <a:t>Karma / Jasmine</a:t>
            </a:r>
          </a:p>
          <a:p>
            <a:pPr marL="606425" lvl="1" indent="-342900"/>
            <a:r>
              <a:rPr lang="fr-FR" dirty="0" err="1" smtClean="0"/>
              <a:t>Jest</a:t>
            </a:r>
            <a:endParaRPr lang="fr-FR" dirty="0" smtClean="0"/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S’appuie sur un module de test spécifique: </a:t>
            </a:r>
            <a:r>
              <a:rPr lang="fr-FR" dirty="0" err="1" smtClean="0"/>
              <a:t>TestBed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4195745"/>
            <a:ext cx="8060555" cy="17447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TestBed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configureTestingModule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imports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...modules ],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declarations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...components, ...directives, ...pipes ],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providers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...services ],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schemas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NO_ERRORS_SCHEMA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Modules utiles</a:t>
            </a:r>
          </a:p>
          <a:p>
            <a:pPr lvl="2"/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</a:p>
          <a:p>
            <a:pPr lvl="2"/>
            <a:r>
              <a:rPr lang="fr-CA" dirty="0" smtClean="0"/>
              <a:t>REST</a:t>
            </a:r>
          </a:p>
          <a:p>
            <a:pPr lvl="2"/>
            <a:r>
              <a:rPr lang="fr-CA" dirty="0" smtClean="0"/>
              <a:t>Formulaires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Tests automatisés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Tests unitaires</a:t>
            </a:r>
          </a:p>
          <a:p>
            <a:pPr lvl="2"/>
            <a:r>
              <a:rPr lang="fr-CA" dirty="0" smtClean="0"/>
              <a:t>Tests e2e</a:t>
            </a:r>
            <a:endParaRPr lang="fr-CA" dirty="0"/>
          </a:p>
          <a:p>
            <a:pPr lvl="1"/>
            <a:endParaRPr lang="fr-CA" dirty="0" smtClean="0"/>
          </a:p>
          <a:p>
            <a:pPr lvl="1"/>
            <a:r>
              <a:rPr lang="fr-CA" dirty="0" err="1" smtClean="0">
                <a:solidFill>
                  <a:schemeClr val="accent5"/>
                </a:solidFill>
              </a:rPr>
              <a:t>Debugging</a:t>
            </a:r>
            <a:endParaRPr lang="fr-CA" dirty="0" smtClean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 test unitaire en </a:t>
            </a:r>
            <a:r>
              <a:rPr lang="fr-FR" dirty="0" err="1" smtClean="0"/>
              <a:t>Angular</a:t>
            </a:r>
            <a:r>
              <a:rPr lang="fr-FR" dirty="0" smtClean="0"/>
              <a:t> est toujours structuré comme suit: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626245" y="1675828"/>
            <a:ext cx="8209411" cy="43528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'Description sommaire de ma suite de tests'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Par convention, on commence par "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" ou "devrait/doit"</a:t>
            </a:r>
            <a:endParaRPr lang="fr-FR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...'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(...).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toEqual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(...);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...'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() =&gt;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(...).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toBeFalsy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'Description sommaire de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ma suite imbriquée de tests'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...'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(...).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toBeDefined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1014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custom.service.ts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3528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@Injectable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OtherService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otherMethod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subscribe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resultat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any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=&gt;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method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resultat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method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object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any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 …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46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custom.service.spec.ts</a:t>
            </a:r>
            <a:r>
              <a:rPr lang="fr-FR" dirty="0" smtClean="0"/>
              <a:t> (1/2)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66613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beforeEach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jest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spyOn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OtherService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otherMethod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configureTestingModule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providers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provide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  ]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Injection</a:t>
            </a:r>
          </a:p>
          <a:p>
            <a:r>
              <a:rPr lang="fr-FR" sz="16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...'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() =&gt; { …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1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custom.service.spec.ts</a:t>
            </a:r>
            <a:r>
              <a:rPr lang="fr-FR" dirty="0" smtClean="0"/>
              <a:t> (2/2)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66613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beforeEach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 …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init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the custom value and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retrieve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stubValue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otherMethod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and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returnValue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stubValue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expected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{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expected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otherMethod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calls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count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8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TU sur les composants se décomposent en 2 parties:</a:t>
            </a:r>
          </a:p>
          <a:p>
            <a:pPr marL="606425" lvl="1" indent="-342900"/>
            <a:r>
              <a:rPr lang="fr-FR" dirty="0" smtClean="0"/>
              <a:t>Les tests de classe</a:t>
            </a:r>
          </a:p>
          <a:p>
            <a:pPr marL="606425" lvl="1" indent="-342900"/>
            <a:r>
              <a:rPr lang="fr-FR" dirty="0" smtClean="0"/>
              <a:t>Les tests de DOM</a:t>
            </a:r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tests de DOM certifient que le composant se comporte visuellement comme attendu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9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custom.component.ts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25133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'custom'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'&lt;h1&gt;{{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title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}}&lt;/h1&gt;'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styles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'h1 { 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color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: green; font-size: 350%}'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title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'Mon titre'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5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custom.component.spec.ts</a:t>
            </a:r>
            <a:r>
              <a:rPr lang="fr-FR" dirty="0" smtClean="0"/>
              <a:t> (1/2)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4272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ComponentFixture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&gt;;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    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</a:rPr>
              <a:t>HTMLElement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CustomComponent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D8F14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beforeEach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(() =&gt;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configureTestingModule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declarations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[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CustomComponent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createComponent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componentInstance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nativeElement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D8F141"/>
                </a:solidFill>
                <a:latin typeface="Consolas" pitchFamily="49" charset="0"/>
              </a:rPr>
              <a:t>querySelector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</a:rPr>
              <a:t>'h1'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6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custom.component.spec.ts</a:t>
            </a:r>
            <a:r>
              <a:rPr lang="fr-FR" dirty="0" smtClean="0"/>
              <a:t> (2/2)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4272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ComponentFixture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&gt;;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    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</a:rPr>
              <a:t>HTMLElement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CustomComponent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rgbClr val="D8F141"/>
                </a:solidFill>
                <a:latin typeface="Consolas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</a:rPr>
              <a:t>'should display 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title'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detectChanges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textContent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).</a:t>
            </a:r>
            <a:r>
              <a:rPr lang="en-US" sz="1600" dirty="0" err="1">
                <a:solidFill>
                  <a:srgbClr val="D8F141"/>
                </a:solidFill>
                <a:latin typeface="Consolas" pitchFamily="49" charset="0"/>
              </a:rPr>
              <a:t>toContain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title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9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#5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 indent="0">
              <a:buNone/>
            </a:pPr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5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e2e (end-to-end)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But: Tester les comportements de l’application sur des scenarii précis et complets (exemple: une inscription en plusieurs étapes)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Si un </a:t>
            </a:r>
            <a:r>
              <a:rPr lang="fr-FR" dirty="0" err="1" smtClean="0"/>
              <a:t>backend</a:t>
            </a:r>
            <a:r>
              <a:rPr lang="fr-FR" dirty="0" smtClean="0"/>
              <a:t> est nécessaire, il faut qu’il disponible et démarré lors du lancement des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Deux suites de </a:t>
            </a:r>
            <a:r>
              <a:rPr lang="fr-FR" dirty="0" smtClean="0"/>
              <a:t>tests e2e disponibles </a:t>
            </a:r>
            <a:r>
              <a:rPr lang="fr-FR" dirty="0"/>
              <a:t>pour </a:t>
            </a:r>
            <a:r>
              <a:rPr lang="fr-FR" dirty="0" err="1"/>
              <a:t>Angular</a:t>
            </a:r>
            <a:r>
              <a:rPr lang="fr-FR" dirty="0"/>
              <a:t>:</a:t>
            </a:r>
          </a:p>
          <a:p>
            <a:pPr marL="606425" lvl="1" indent="-342900"/>
            <a:r>
              <a:rPr lang="fr-FR" dirty="0" err="1" smtClean="0"/>
              <a:t>Protractor</a:t>
            </a:r>
            <a:endParaRPr lang="fr-FR" dirty="0"/>
          </a:p>
          <a:p>
            <a:pPr marL="606425" lvl="1" indent="-342900"/>
            <a:r>
              <a:rPr lang="fr-FR" dirty="0" err="1" smtClean="0"/>
              <a:t>Cypress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2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Modules utiles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Debugging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5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2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JavaScript tourne dans un environnement </a:t>
            </a:r>
            <a:r>
              <a:rPr lang="fr-FR" dirty="0" err="1" smtClean="0"/>
              <a:t>monothread</a:t>
            </a:r>
            <a:r>
              <a:rPr lang="fr-FR" dirty="0"/>
              <a:t> </a:t>
            </a:r>
            <a:r>
              <a:rPr lang="fr-FR" dirty="0" smtClean="0"/>
              <a:t>= 1 action maximum en simultané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Si le traitement est long, le thread est bloqué et le navigateur ne répond plus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Utilisation du paradigme de l’asynchronisme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RxJS</a:t>
            </a:r>
            <a:r>
              <a:rPr lang="fr-FR" dirty="0" smtClean="0"/>
              <a:t> = </a:t>
            </a: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/>
              <a:t>extensions for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Librairie permettant de travailler avec des flux de données </a:t>
            </a:r>
            <a:r>
              <a:rPr lang="fr-FR" dirty="0" smtClean="0"/>
              <a:t>asynchrones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Observable = mécanisme proposé par </a:t>
            </a:r>
            <a:r>
              <a:rPr lang="fr-FR" dirty="0" err="1" smtClean="0"/>
              <a:t>RxJS</a:t>
            </a:r>
            <a:r>
              <a:rPr lang="fr-FR" dirty="0" smtClean="0"/>
              <a:t> pour gérer les évènements asynchrones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L’observable « surveille » un objet (observer) et déclenche un callback selon le comportement de l’objet (un changement de valeur par exemple). Il existe 3 callbacks (succès, erreur, fin de transmission)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 la différence des promesses, l’observable continue de « surveiller » le traitement pour déclencher le callback autant de fois que nécessaire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On peut « arrêter » un observable à tout moment, même si l’objet observé est exécuté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1560065"/>
            <a:ext cx="8060555" cy="66224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… });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unsubscribe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0696" y="1225292"/>
            <a:ext cx="547258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Souscrire à un observable et arrêter la souscription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447675" y="2772255"/>
            <a:ext cx="8060555" cy="111374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'une chaine'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value sera égal à 'une chaine'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0696" y="243748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d’une valeur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447675" y="4435938"/>
            <a:ext cx="8060555" cy="158798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succès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erreur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complete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fin de transmissio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50696" y="410116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de tous les callbacks</a:t>
            </a:r>
          </a:p>
        </p:txBody>
      </p:sp>
    </p:spTree>
    <p:extLst>
      <p:ext uri="{BB962C8B-B14F-4D97-AF65-F5344CB8AC3E}">
        <p14:creationId xmlns:p14="http://schemas.microsoft.com/office/powerpoint/2010/main" val="24137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On peut aussi souscrire directement à un observable dans le </a:t>
            </a:r>
            <a:r>
              <a:rPr lang="fr-FR" dirty="0" err="1" smtClean="0"/>
              <a:t>template</a:t>
            </a:r>
            <a:r>
              <a:rPr lang="fr-FR" dirty="0" smtClean="0"/>
              <a:t> grâce au pipe </a:t>
            </a:r>
            <a:r>
              <a:rPr lang="fr-FR" dirty="0" err="1" smtClean="0"/>
              <a:t>async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Il existe de nombreuses méthodes permettant de manipuler les Observables</a:t>
            </a:r>
          </a:p>
          <a:p>
            <a:pPr marL="606425" lvl="1" indent="-342900"/>
            <a:r>
              <a:rPr lang="fr-FR" dirty="0"/>
              <a:t>pipe()</a:t>
            </a:r>
          </a:p>
          <a:p>
            <a:pPr marL="606425" lvl="1" indent="-342900"/>
            <a:r>
              <a:rPr lang="fr-FR" dirty="0" err="1"/>
              <a:t>map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 err="1"/>
              <a:t>filter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/>
              <a:t>etc.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Subject</a:t>
            </a:r>
            <a:r>
              <a:rPr lang="fr-FR" dirty="0" smtClean="0"/>
              <a:t> = un observable </a:t>
            </a:r>
            <a:r>
              <a:rPr lang="fr-FR" dirty="0" err="1" smtClean="0"/>
              <a:t>bi-directionnel</a:t>
            </a:r>
            <a:r>
              <a:rPr lang="fr-FR" dirty="0" smtClean="0"/>
              <a:t>. Le </a:t>
            </a:r>
            <a:r>
              <a:rPr lang="fr-FR" dirty="0" err="1" smtClean="0"/>
              <a:t>subject</a:t>
            </a:r>
            <a:r>
              <a:rPr lang="fr-FR" dirty="0" smtClean="0"/>
              <a:t> est à la fois observable et observer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REST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Pour faire des appels reste, on utilise le module (optionnel) d’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Injection du service </a:t>
            </a:r>
            <a:r>
              <a:rPr lang="fr-FR" dirty="0" err="1" smtClean="0"/>
              <a:t>HttpClient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Utilisation des verbes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Renvoie toujours un observable</a:t>
            </a:r>
            <a:endParaRPr lang="fr-FR" dirty="0"/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626245" y="2787892"/>
            <a:ext cx="8060555" cy="312381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MonService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HttpClient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getCars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en-US" sz="1600" dirty="0" smtClean="0">
                <a:solidFill>
                  <a:srgbClr val="92D050"/>
                </a:solidFill>
                <a:latin typeface="Consolas" pitchFamily="49" charset="0"/>
              </a:rPr>
              <a:t>Observable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Car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'/</a:t>
            </a:r>
            <a:r>
              <a:rPr lang="en-US" sz="1600" dirty="0" err="1" smtClean="0">
                <a:solidFill>
                  <a:schemeClr val="accent5"/>
                </a:solidFill>
                <a:latin typeface="Consolas" pitchFamily="49" charset="0"/>
              </a:rPr>
              <a:t>api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/cars'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propose 2 façons de faire des formulaires:</a:t>
            </a:r>
          </a:p>
          <a:p>
            <a:pPr marL="606425" lvl="1" indent="-342900"/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 smtClean="0"/>
          </a:p>
          <a:p>
            <a:pPr marL="606425" lvl="1" indent="-342900"/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/>
          </a:p>
          <a:p>
            <a:pPr marL="606425" lvl="1" indent="-342900"/>
            <a:r>
              <a:rPr lang="fr-FR" dirty="0" smtClean="0"/>
              <a:t>Gestion simplifiée des formulaires</a:t>
            </a:r>
          </a:p>
          <a:p>
            <a:pPr marL="606425" lvl="1" indent="-342900"/>
            <a:r>
              <a:rPr lang="fr-FR" dirty="0" smtClean="0"/>
              <a:t>Validation des champs et de l’ensemble du formulaire</a:t>
            </a:r>
          </a:p>
          <a:p>
            <a:pPr marL="606425" lvl="1" indent="-342900"/>
            <a:r>
              <a:rPr lang="fr-FR" dirty="0" smtClean="0"/>
              <a:t>Permet d’empêcher la validation du formulaire si les exigences ne sont pas couvertes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4581693"/>
            <a:ext cx="8060555" cy="129078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NgModule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...,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imports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BrowerModule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FormsModule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ReactiveFormsModule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]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</a:t>
            </a:r>
            <a:b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</a:b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05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d95a5b16-1b8d-4c7c-9ebf-89c0983b6970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22656</TotalTime>
  <Words>1695</Words>
  <Application>Microsoft Office PowerPoint</Application>
  <PresentationFormat>Affichage à l'écran (4:3)</PresentationFormat>
  <Paragraphs>403</Paragraphs>
  <Slides>32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Verdana</vt:lpstr>
      <vt:lpstr>Onscreen;2057;Pos3;Date1;Logica Onscreen Template</vt:lpstr>
      <vt:lpstr>Formation Angular Angular avancé</vt:lpstr>
      <vt:lpstr>Sommaire</vt:lpstr>
      <vt:lpstr>Angular avancé</vt:lpstr>
      <vt:lpstr>RxJS et Observables</vt:lpstr>
      <vt:lpstr>RxJS et Observables</vt:lpstr>
      <vt:lpstr>RxJS et Observables</vt:lpstr>
      <vt:lpstr>RxJS et Observables</vt:lpstr>
      <vt:lpstr>REST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TP #4</vt:lpstr>
      <vt:lpstr>Angular avancé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TP #5</vt:lpstr>
      <vt:lpstr>Tests e2e (end-to-end)</vt:lpstr>
      <vt:lpstr>Angular avancé</vt:lpstr>
      <vt:lpstr>Présentation PowerPoint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281</cp:revision>
  <dcterms:created xsi:type="dcterms:W3CDTF">2009-12-22T16:12:15Z</dcterms:created>
  <dcterms:modified xsi:type="dcterms:W3CDTF">2019-11-29T10:22:38Z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