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5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6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7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8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9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0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1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2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3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4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5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6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7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8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9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20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21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22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23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24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25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26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27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28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29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30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31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32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33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34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35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36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37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38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39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40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41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42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43.xml" ContentType="application/vnd.openxmlformats-officedocument.presentationml.notesSlide+xml"/>
  <Override PartName="/ppt/tags/tag91.xml" ContentType="application/vnd.openxmlformats-officedocument.presentationml.tags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51"/>
  </p:notesMasterIdLst>
  <p:handoutMasterIdLst>
    <p:handoutMasterId r:id="rId52"/>
  </p:handoutMasterIdLst>
  <p:sldIdLst>
    <p:sldId id="315" r:id="rId6"/>
    <p:sldId id="375" r:id="rId7"/>
    <p:sldId id="386" r:id="rId8"/>
    <p:sldId id="404" r:id="rId9"/>
    <p:sldId id="377" r:id="rId10"/>
    <p:sldId id="376" r:id="rId11"/>
    <p:sldId id="379" r:id="rId12"/>
    <p:sldId id="380" r:id="rId13"/>
    <p:sldId id="381" r:id="rId14"/>
    <p:sldId id="382" r:id="rId15"/>
    <p:sldId id="383" r:id="rId16"/>
    <p:sldId id="384" r:id="rId17"/>
    <p:sldId id="385" r:id="rId18"/>
    <p:sldId id="387" r:id="rId19"/>
    <p:sldId id="388" r:id="rId20"/>
    <p:sldId id="390" r:id="rId21"/>
    <p:sldId id="391" r:id="rId22"/>
    <p:sldId id="392" r:id="rId23"/>
    <p:sldId id="394" r:id="rId24"/>
    <p:sldId id="395" r:id="rId25"/>
    <p:sldId id="396" r:id="rId26"/>
    <p:sldId id="397" r:id="rId27"/>
    <p:sldId id="399" r:id="rId28"/>
    <p:sldId id="400" r:id="rId29"/>
    <p:sldId id="401" r:id="rId30"/>
    <p:sldId id="402" r:id="rId31"/>
    <p:sldId id="403" r:id="rId32"/>
    <p:sldId id="408" r:id="rId33"/>
    <p:sldId id="409" r:id="rId34"/>
    <p:sldId id="410" r:id="rId35"/>
    <p:sldId id="411" r:id="rId36"/>
    <p:sldId id="413" r:id="rId37"/>
    <p:sldId id="412" r:id="rId38"/>
    <p:sldId id="416" r:id="rId39"/>
    <p:sldId id="414" r:id="rId40"/>
    <p:sldId id="407" r:id="rId41"/>
    <p:sldId id="418" r:id="rId42"/>
    <p:sldId id="420" r:id="rId43"/>
    <p:sldId id="421" r:id="rId44"/>
    <p:sldId id="422" r:id="rId45"/>
    <p:sldId id="423" r:id="rId46"/>
    <p:sldId id="424" r:id="rId47"/>
    <p:sldId id="425" r:id="rId48"/>
    <p:sldId id="417" r:id="rId49"/>
    <p:sldId id="366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35">
          <p15:clr>
            <a:srgbClr val="A4A3A4"/>
          </p15:clr>
        </p15:guide>
        <p15:guide id="2" orient="horz" pos="798">
          <p15:clr>
            <a:srgbClr val="A4A3A4"/>
          </p15:clr>
        </p15:guide>
        <p15:guide id="3" orient="horz" pos="117">
          <p15:clr>
            <a:srgbClr val="A4A3A4"/>
          </p15:clr>
        </p15:guide>
        <p15:guide id="4" orient="horz" pos="4196">
          <p15:clr>
            <a:srgbClr val="A4A3A4"/>
          </p15:clr>
        </p15:guide>
        <p15:guide id="5" orient="horz" pos="3874">
          <p15:clr>
            <a:srgbClr val="A4A3A4"/>
          </p15:clr>
        </p15:guide>
        <p15:guide id="6" orient="horz" pos="2083">
          <p15:clr>
            <a:srgbClr val="A4A3A4"/>
          </p15:clr>
        </p15:guide>
        <p15:guide id="7" orient="horz" pos="697">
          <p15:clr>
            <a:srgbClr val="A4A3A4"/>
          </p15:clr>
        </p15:guide>
        <p15:guide id="8" pos="2775">
          <p15:clr>
            <a:srgbClr val="A4A3A4"/>
          </p15:clr>
        </p15:guide>
        <p15:guide id="9" pos="3000">
          <p15:clr>
            <a:srgbClr val="A4A3A4"/>
          </p15:clr>
        </p15:guide>
        <p15:guide id="10" pos="282">
          <p15:clr>
            <a:srgbClr val="A4A3A4"/>
          </p15:clr>
        </p15:guide>
        <p15:guide id="11" pos="2880">
          <p15:clr>
            <a:srgbClr val="A4A3A4"/>
          </p15:clr>
        </p15:guide>
        <p15:guide id="12" pos="54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8F141"/>
    <a:srgbClr val="B4F83A"/>
    <a:srgbClr val="F8F8F8"/>
    <a:srgbClr val="FFD9B2"/>
    <a:srgbClr val="FFEBE7"/>
    <a:srgbClr val="FFAA99"/>
    <a:srgbClr val="E67386"/>
    <a:srgbClr val="FFFFE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82857" autoAdjust="0"/>
  </p:normalViewPr>
  <p:slideViewPr>
    <p:cSldViewPr snapToGrid="0">
      <p:cViewPr varScale="1">
        <p:scale>
          <a:sx n="72" d="100"/>
          <a:sy n="72" d="100"/>
        </p:scale>
        <p:origin x="1934" y="72"/>
      </p:cViewPr>
      <p:guideLst>
        <p:guide orient="horz" pos="835"/>
        <p:guide orient="horz" pos="798"/>
        <p:guide orient="horz" pos="117"/>
        <p:guide orient="horz" pos="4196"/>
        <p:guide orient="horz" pos="3874"/>
        <p:guide orient="horz" pos="2083"/>
        <p:guide orient="horz" pos="697"/>
        <p:guide pos="2775"/>
        <p:guide pos="3000"/>
        <p:guide pos="282"/>
        <p:guide pos="2880"/>
        <p:guide pos="5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84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2E8FD-2AFE-4B1E-9D19-015693014FEA}" type="datetimeFigureOut">
              <a:rPr lang="en-GB" smtClean="0">
                <a:latin typeface="Arial" pitchFamily="34" charset="0"/>
              </a:rPr>
              <a:pPr/>
              <a:t>25/11/2019</a:t>
            </a:fld>
            <a:endParaRPr lang="en-GB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D0142-0A92-499C-9E53-36958F98D275}" type="slidenum">
              <a:rPr lang="en-GB" smtClean="0">
                <a:latin typeface="Arial" pitchFamily="34" charset="0"/>
              </a:rPr>
              <a:pPr/>
              <a:t>‹N°›</a:t>
            </a:fld>
            <a:endParaRPr lang="en-GB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8665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5D7A87D-1CDA-443F-BAE3-82C9C05446C3}" type="datetimeFigureOut">
              <a:rPr lang="en-GB" smtClean="0"/>
              <a:pPr/>
              <a:t>25/11/2019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20B9C825-F38E-45BB-92C1-043DE61C9183}" type="slidenum">
              <a:rPr lang="en-GB" smtClean="0"/>
              <a:pPr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2800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</a:t>
            </a:fld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10</a:t>
            </a:fld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11</a:t>
            </a:fld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Selector = </a:t>
            </a:r>
            <a:r>
              <a:rPr lang="en-GB" dirty="0" err="1" smtClean="0"/>
              <a:t>balise</a:t>
            </a:r>
            <a:r>
              <a:rPr lang="en-GB" dirty="0" smtClean="0"/>
              <a:t> html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12</a:t>
            </a:fld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13</a:t>
            </a:fld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14</a:t>
            </a:fld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15</a:t>
            </a:fld>
            <a:endParaRPr lang="en-GB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16</a:t>
            </a:fld>
            <a:endParaRPr lang="en-GB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17</a:t>
            </a:fld>
            <a:endParaRPr lang="en-GB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18</a:t>
            </a:fld>
            <a:endParaRPr lang="en-GB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19</a:t>
            </a:fld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2</a:t>
            </a:fld>
            <a:endParaRPr lang="en-GB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20</a:t>
            </a:fld>
            <a:endParaRPr lang="en-GB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21</a:t>
            </a:fld>
            <a:endParaRPr lang="en-GB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22</a:t>
            </a:fld>
            <a:endParaRPr lang="en-GB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23</a:t>
            </a:fld>
            <a:endParaRPr lang="en-GB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24</a:t>
            </a:fld>
            <a:endParaRPr lang="en-GB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25</a:t>
            </a:fld>
            <a:endParaRPr lang="en-GB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26</a:t>
            </a:fld>
            <a:endParaRPr lang="en-GB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27</a:t>
            </a:fld>
            <a:endParaRPr lang="en-GB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28</a:t>
            </a:fld>
            <a:endParaRPr lang="en-GB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29</a:t>
            </a:fld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3</a:t>
            </a:fld>
            <a:endParaRPr lang="en-GB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30</a:t>
            </a:fld>
            <a:endParaRPr lang="en-GB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31</a:t>
            </a:fld>
            <a:endParaRPr lang="en-GB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32</a:t>
            </a:fld>
            <a:endParaRPr lang="en-GB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33</a:t>
            </a:fld>
            <a:endParaRPr lang="en-GB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34</a:t>
            </a:fld>
            <a:endParaRPr lang="en-GB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35</a:t>
            </a:fld>
            <a:endParaRPr lang="en-GB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36</a:t>
            </a:fld>
            <a:endParaRPr lang="en-GB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le</a:t>
            </a:r>
            <a:r>
              <a:rPr lang="en-GB" baseline="0" dirty="0" smtClean="0"/>
              <a:t> mot-</a:t>
            </a:r>
            <a:r>
              <a:rPr lang="en-GB" baseline="0" dirty="0" err="1" smtClean="0"/>
              <a:t>clé</a:t>
            </a:r>
            <a:r>
              <a:rPr lang="en-GB" baseline="0" dirty="0" smtClean="0"/>
              <a:t> “private” </a:t>
            </a:r>
            <a:r>
              <a:rPr lang="en-GB" baseline="0" dirty="0" err="1" smtClean="0"/>
              <a:t>est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celui</a:t>
            </a:r>
            <a:r>
              <a:rPr lang="en-GB" baseline="0" dirty="0" smtClean="0"/>
              <a:t> qui </a:t>
            </a:r>
            <a:r>
              <a:rPr lang="en-GB" baseline="0" dirty="0" err="1" smtClean="0"/>
              <a:t>permet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l’injection</a:t>
            </a:r>
            <a:r>
              <a:rPr lang="en-GB" baseline="0" dirty="0" smtClean="0"/>
              <a:t> du service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37</a:t>
            </a:fld>
            <a:endParaRPr lang="en-GB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La</a:t>
            </a:r>
            <a:r>
              <a:rPr lang="en-GB" baseline="0" dirty="0" smtClean="0"/>
              <a:t> route ‘**’ </a:t>
            </a:r>
            <a:r>
              <a:rPr lang="en-GB" baseline="0" dirty="0" err="1" smtClean="0"/>
              <a:t>est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une</a:t>
            </a:r>
            <a:r>
              <a:rPr lang="en-GB" baseline="0" dirty="0" smtClean="0"/>
              <a:t> wildcard. </a:t>
            </a:r>
          </a:p>
          <a:p>
            <a:r>
              <a:rPr lang="en-GB" baseline="0" dirty="0" err="1" smtClean="0"/>
              <a:t>Dans</a:t>
            </a:r>
            <a:r>
              <a:rPr lang="en-GB" baseline="0" dirty="0" smtClean="0"/>
              <a:t> les </a:t>
            </a:r>
            <a:r>
              <a:rPr lang="en-GB" baseline="0" dirty="0" err="1" smtClean="0"/>
              <a:t>faits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si</a:t>
            </a:r>
            <a:r>
              <a:rPr lang="en-GB" baseline="0" dirty="0" smtClean="0"/>
              <a:t> la route </a:t>
            </a:r>
            <a:r>
              <a:rPr lang="en-GB" baseline="0" dirty="0" err="1" smtClean="0"/>
              <a:t>actuelle</a:t>
            </a:r>
            <a:r>
              <a:rPr lang="en-GB" baseline="0" dirty="0" smtClean="0"/>
              <a:t> ne match avec </a:t>
            </a:r>
            <a:r>
              <a:rPr lang="en-GB" baseline="0" dirty="0" err="1" smtClean="0"/>
              <a:t>aucune</a:t>
            </a:r>
            <a:r>
              <a:rPr lang="en-GB" baseline="0" dirty="0" smtClean="0"/>
              <a:t> de </a:t>
            </a:r>
            <a:r>
              <a:rPr lang="en-GB" baseline="0" dirty="0" err="1" smtClean="0"/>
              <a:t>celles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déclarées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c’est</a:t>
            </a:r>
            <a:r>
              <a:rPr lang="en-GB" baseline="0" dirty="0" smtClean="0"/>
              <a:t> la route </a:t>
            </a:r>
            <a:r>
              <a:rPr lang="en-GB" baseline="0" dirty="0" err="1" smtClean="0"/>
              <a:t>contenant</a:t>
            </a:r>
            <a:r>
              <a:rPr lang="en-GB" baseline="0" dirty="0" smtClean="0"/>
              <a:t> la wildcard qui sera </a:t>
            </a:r>
            <a:r>
              <a:rPr lang="en-GB" baseline="0" dirty="0" err="1" smtClean="0"/>
              <a:t>appelée</a:t>
            </a:r>
            <a:r>
              <a:rPr lang="en-GB" baseline="0" dirty="0" smtClean="0"/>
              <a:t>. La bonne </a:t>
            </a:r>
            <a:r>
              <a:rPr lang="en-GB" baseline="0" dirty="0" err="1" smtClean="0"/>
              <a:t>pratique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est</a:t>
            </a:r>
            <a:r>
              <a:rPr lang="en-GB" baseline="0" dirty="0" smtClean="0"/>
              <a:t> de </a:t>
            </a:r>
            <a:r>
              <a:rPr lang="en-GB" baseline="0" dirty="0" err="1" smtClean="0"/>
              <a:t>mettre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une</a:t>
            </a:r>
            <a:r>
              <a:rPr lang="en-GB" baseline="0" dirty="0" smtClean="0"/>
              <a:t> page 404.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38</a:t>
            </a:fld>
            <a:endParaRPr lang="en-GB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39</a:t>
            </a:fld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4</a:t>
            </a:fld>
            <a:endParaRPr lang="en-GB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40</a:t>
            </a:fld>
            <a:endParaRPr lang="en-GB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UrlTree</a:t>
            </a:r>
            <a:r>
              <a:rPr lang="en-GB" dirty="0" smtClean="0"/>
              <a:t>: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permet</a:t>
            </a:r>
            <a:r>
              <a:rPr lang="en-GB" baseline="0" dirty="0" smtClean="0"/>
              <a:t> la redirection </a:t>
            </a:r>
            <a:r>
              <a:rPr lang="en-GB" baseline="0" dirty="0" err="1" smtClean="0"/>
              <a:t>dans</a:t>
            </a:r>
            <a:r>
              <a:rPr lang="en-GB" baseline="0" dirty="0" smtClean="0"/>
              <a:t> le </a:t>
            </a:r>
            <a:r>
              <a:rPr lang="en-GB" baseline="0" dirty="0" err="1" smtClean="0"/>
              <a:t>processus</a:t>
            </a:r>
            <a:r>
              <a:rPr lang="en-GB" baseline="0" dirty="0" smtClean="0"/>
              <a:t> de navigation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41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090089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43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248212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44</a:t>
            </a:fld>
            <a:endParaRPr lang="en-GB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45</a:t>
            </a:fld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5</a:t>
            </a:fld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6</a:t>
            </a:fld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7</a:t>
            </a:fld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8</a:t>
            </a:fld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9</a:t>
            </a:fld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ge 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age 22" descr="cover-Beet.jpg 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8" cy="4071937"/>
          </a:xfrm>
          <a:prstGeom prst="rect">
            <a:avLst/>
          </a:prstGeom>
        </p:spPr>
      </p:pic>
      <p:pic>
        <p:nvPicPr>
          <p:cNvPr id="49" name="Picture 6" descr="cover_bg_beet_part2.jpg &lt;IGNORE&gt;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4069080"/>
            <a:ext cx="9144000" cy="1527048"/>
          </a:xfrm>
          <a:prstGeom prst="rect">
            <a:avLst/>
          </a:prstGeom>
        </p:spPr>
      </p:pic>
      <p:pic>
        <p:nvPicPr>
          <p:cNvPr id="50" name="Picture 8" descr="cover_bg_beet_part1.jpg &lt;IGNORE&gt;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9" y="3906044"/>
            <a:ext cx="9143961" cy="1785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white">
          <a:xfrm>
            <a:off x="449262" y="4204514"/>
            <a:ext cx="8250237" cy="1244816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3600" b="0" baseline="0">
                <a:solidFill>
                  <a:srgbClr val="FFFFFF"/>
                </a:solidFill>
              </a:defRPr>
            </a:lvl1pPr>
          </a:lstStyle>
          <a:p>
            <a:r>
              <a:rPr lang="fr-CA" noProof="0" dirty="0" smtClean="0"/>
              <a:t>Cliquer pour ajouter un titre principal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7675" y="5721349"/>
            <a:ext cx="5881407" cy="679451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1400" kern="1200" noProof="0" dirty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 smtClean="0"/>
              <a:t>Cliquer pour ajouter un sous-titre</a:t>
            </a:r>
            <a:endParaRPr lang="en-GB" noProof="0" dirty="0" smtClean="0"/>
          </a:p>
        </p:txBody>
      </p:sp>
      <p:sp>
        <p:nvSpPr>
          <p:cNvPr id="20" name="TextBox 19"/>
          <p:cNvSpPr txBox="1"/>
          <p:nvPr userDrawn="1"/>
        </p:nvSpPr>
        <p:spPr bwMode="auto">
          <a:xfrm>
            <a:off x="449263" y="6515640"/>
            <a:ext cx="2517221" cy="34236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rPr>
              <a:t>© </a:t>
            </a:r>
            <a:r>
              <a:rPr lang="fr-CA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rPr>
              <a:t>Groupe CGI</a:t>
            </a:r>
            <a:r>
              <a:rPr lang="fr-CA" sz="1100" kern="1200" baseline="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rPr>
              <a:t> inc. CONFIDENTIEL</a:t>
            </a:r>
          </a:p>
        </p:txBody>
      </p:sp>
      <p:sp>
        <p:nvSpPr>
          <p:cNvPr id="38" name="TextBox 37" descr="CONFIDENTIAL_TAG_0xFFEE"/>
          <p:cNvSpPr txBox="1"/>
          <p:nvPr userDrawn="1"/>
        </p:nvSpPr>
        <p:spPr bwMode="auto">
          <a:xfrm>
            <a:off x="2120630" y="6515640"/>
            <a:ext cx="1721794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39" name="Image 38" descr="CGI Logo 2012.emf"/>
          <p:cNvPicPr/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508363" y="5823752"/>
            <a:ext cx="1194965" cy="551293"/>
          </a:xfrm>
          <a:prstGeom prst="rect">
            <a:avLst/>
          </a:prstGeom>
        </p:spPr>
      </p:pic>
      <p:pic>
        <p:nvPicPr>
          <p:cNvPr id="40" name="Image 39" descr="EN tagline.emf"/>
          <p:cNvPicPr/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065959" y="6551700"/>
            <a:ext cx="1740295" cy="13707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tit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762500" y="1269507"/>
            <a:ext cx="3924300" cy="489158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500"/>
              </a:spcBef>
              <a:buNone/>
              <a:defRPr lang="en-GB" sz="20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 smtClean="0"/>
              <a:t>Cliquer sur l’icône pour ajouter une photo</a:t>
            </a:r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2" name="TextBox 11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5" name="Image 14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multi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47676" y="1325563"/>
            <a:ext cx="2580730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 smtClean="0"/>
              <a:t>Cliquer sur l’icône pour ajouter une photo</a:t>
            </a:r>
            <a:endParaRPr lang="en-GB" dirty="0"/>
          </a:p>
        </p:txBody>
      </p:sp>
      <p:sp>
        <p:nvSpPr>
          <p:cNvPr id="11" name="Picture Placeholder 20"/>
          <p:cNvSpPr>
            <a:spLocks noGrp="1"/>
          </p:cNvSpPr>
          <p:nvPr>
            <p:ph type="pic" sz="quarter" idx="15" hasCustomPrompt="1"/>
          </p:nvPr>
        </p:nvSpPr>
        <p:spPr>
          <a:xfrm>
            <a:off x="3230319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 smtClean="0"/>
              <a:t>Cliquer sur l’icône pour ajouter une photo</a:t>
            </a:r>
            <a:endParaRPr lang="en-GB" dirty="0"/>
          </a:p>
        </p:txBody>
      </p:sp>
      <p:sp>
        <p:nvSpPr>
          <p:cNvPr id="12" name="Picture Placeholder 20"/>
          <p:cNvSpPr>
            <a:spLocks noGrp="1"/>
          </p:cNvSpPr>
          <p:nvPr>
            <p:ph type="pic" sz="quarter" idx="16" hasCustomPrompt="1"/>
          </p:nvPr>
        </p:nvSpPr>
        <p:spPr>
          <a:xfrm>
            <a:off x="6059516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 smtClean="0"/>
              <a:t>Cliquer sur l’icône pour ajouter une photo</a:t>
            </a:r>
            <a:endParaRPr lang="en-GB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5" y="4614043"/>
            <a:ext cx="2582128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 baseline="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  <a:endParaRPr lang="fr-CA" noProof="0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3233168" y="4614042"/>
            <a:ext cx="2621722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  <a:endParaRPr lang="fr-CA" noProof="0" dirty="0"/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6066430" y="4614042"/>
            <a:ext cx="2633070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  <a:endParaRPr lang="fr-CA" noProof="0" dirty="0"/>
          </a:p>
        </p:txBody>
      </p:sp>
      <p:sp>
        <p:nvSpPr>
          <p:cNvPr id="18" name="TextBox 17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22" name="Image 21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47675" y="1325563"/>
            <a:ext cx="8251825" cy="34607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 smtClean="0"/>
              <a:t>Cliquer sur l’icône pour ajouter une photo</a:t>
            </a:r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4" y="5016525"/>
            <a:ext cx="8251825" cy="1136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  <a:endParaRPr lang="fr-CA" noProof="0" dirty="0"/>
          </a:p>
        </p:txBody>
      </p:sp>
      <p:sp>
        <p:nvSpPr>
          <p:cNvPr id="12" name="TextBox 11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5" name="Image 14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petit graphique sur le côt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4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3" y="1266825"/>
            <a:ext cx="626110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  <a:endParaRPr lang="fr-CA" noProof="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6854825" y="1269507"/>
            <a:ext cx="1844675" cy="4883643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 typeface="Arial" pitchFamily="34" charset="0"/>
              <a:buNone/>
              <a:defRPr lang="en-AU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 smtClean="0"/>
              <a:t>Cliquer sur l’icône pour ajouter une photo</a:t>
            </a:r>
            <a:endParaRPr lang="en-GB" dirty="0"/>
          </a:p>
        </p:txBody>
      </p:sp>
      <p:sp>
        <p:nvSpPr>
          <p:cNvPr id="11" name="TextBox 10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21" name="Image 20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deux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  <a:endParaRPr lang="fr-CA" noProof="0" dirty="0"/>
          </a:p>
        </p:txBody>
      </p:sp>
      <p:sp>
        <p:nvSpPr>
          <p:cNvPr id="13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4741416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  <a:endParaRPr lang="fr-CA" noProof="0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24" hasCustomPrompt="1"/>
          </p:nvPr>
        </p:nvSpPr>
        <p:spPr>
          <a:xfrm>
            <a:off x="448056" y="1266825"/>
            <a:ext cx="8251825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  <a:endParaRPr lang="fr-CA" noProof="0" dirty="0"/>
          </a:p>
        </p:txBody>
      </p:sp>
      <p:sp>
        <p:nvSpPr>
          <p:cNvPr id="15" name="TextBox 14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8" name="Image 17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7675" y="1266825"/>
            <a:ext cx="8239125" cy="3303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  <a:endParaRPr lang="en-GB" noProof="0" dirty="0" smtClean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47675" y="1744717"/>
            <a:ext cx="8251825" cy="440843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 smtClean="0"/>
              <a:t>Cliquer sur l’icône pour ajouter une photo</a:t>
            </a:r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1" name="TextBox 10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3" name="Image 12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7675" y="1266825"/>
            <a:ext cx="6262688" cy="173037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pic>
        <p:nvPicPr>
          <p:cNvPr id="34" name="Image 33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508363" y="5823752"/>
            <a:ext cx="1194965" cy="551293"/>
          </a:xfrm>
          <a:prstGeom prst="rect">
            <a:avLst/>
          </a:prstGeom>
        </p:spPr>
      </p:pic>
      <p:pic>
        <p:nvPicPr>
          <p:cNvPr id="35" name="Image 34" descr="EN tagline.emf"/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065959" y="6551700"/>
            <a:ext cx="1740295" cy="1370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conclusion pour les présentations de v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8087" y="1228993"/>
            <a:ext cx="6823246" cy="46166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 smtClean="0"/>
              <a:t>Cliquer pour ajouter un remerciement</a:t>
            </a:r>
            <a:endParaRPr lang="fr-CA" noProof="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7675" y="2063327"/>
            <a:ext cx="6262688" cy="70236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 smtClean="0"/>
              <a:t>Cliquer pour ajouter un sous-titre</a:t>
            </a:r>
            <a:endParaRPr lang="en-GB" noProof="0" dirty="0"/>
          </a:p>
        </p:txBody>
      </p:sp>
      <p:pic>
        <p:nvPicPr>
          <p:cNvPr id="34" name="Image 33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508363" y="5823752"/>
            <a:ext cx="1194965" cy="551293"/>
          </a:xfrm>
          <a:prstGeom prst="rect">
            <a:avLst/>
          </a:prstGeom>
        </p:spPr>
      </p:pic>
      <p:pic>
        <p:nvPicPr>
          <p:cNvPr id="35" name="Image 34" descr="EN tagline.emf"/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065959" y="6551700"/>
            <a:ext cx="1740295" cy="1370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8" name="TextBox 7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0" name="Image 9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2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3" y="1263408"/>
            <a:ext cx="8250237" cy="48897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baseline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0" name="TextBox 9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4" name="Image 13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61872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None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4741416" y="1261872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3" name="TextBox 12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6" name="Image 15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9" name="TextBox 8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2" name="Image 11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– diapo avec contenu de premier niv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>
              <a:defRPr/>
            </a:lvl1pPr>
          </a:lstStyle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3" y="1289829"/>
            <a:ext cx="8250237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 baseline="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None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0" name="TextBox 9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3" name="Image 12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 – diapo avec contenu de premier niv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89829"/>
            <a:ext cx="3956049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8" hasCustomPrompt="1"/>
          </p:nvPr>
        </p:nvSpPr>
        <p:spPr>
          <a:xfrm>
            <a:off x="4754116" y="1289829"/>
            <a:ext cx="3945384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1" name="TextBox 10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4" name="Image 13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3" name="TextBox 12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6" name="Image 15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 15" descr="section.jpg 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pic>
        <p:nvPicPr>
          <p:cNvPr id="41" name="Picture 40" descr="&lt;IGNORE&gt;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7674" y="253048"/>
            <a:ext cx="8251825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 smtClean="0"/>
              <a:t>Cliquer pour ajouter un sous-titre</a:t>
            </a:r>
            <a:endParaRPr lang="en-GB" noProof="0" dirty="0"/>
          </a:p>
        </p:txBody>
      </p:sp>
      <p:pic>
        <p:nvPicPr>
          <p:cNvPr id="35" name="Image 34" descr="CGI Logo 2012.emf"/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508363" y="5823752"/>
            <a:ext cx="1194965" cy="551293"/>
          </a:xfrm>
          <a:prstGeom prst="rect">
            <a:avLst/>
          </a:prstGeom>
        </p:spPr>
      </p:pic>
      <p:pic>
        <p:nvPicPr>
          <p:cNvPr id="36" name="Image 35" descr="EN tagline.emf"/>
          <p:cNvPicPr/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065959" y="6551700"/>
            <a:ext cx="1740295" cy="1370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6" descr="cover_bg_beet_part2.jpg  &lt;IGNORE&gt;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0" name="Image 15" descr="section.jpg &lt;IGNORE&gt;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pic>
        <p:nvPicPr>
          <p:cNvPr id="42" name="Picture 7" descr="bg_connectors.png &lt;IGNORE&gt;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47674" y="253048"/>
            <a:ext cx="8251826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rgbClr val="FFFFFF"/>
                </a:solidFill>
              </a:defRPr>
            </a:lvl1pPr>
          </a:lstStyle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rgbClr val="FFFFFF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 smtClean="0"/>
              <a:t>Cliquer pour ajouter un sous-titre</a:t>
            </a:r>
            <a:endParaRPr lang="en-GB" noProof="0" dirty="0"/>
          </a:p>
        </p:txBody>
      </p:sp>
      <p:pic>
        <p:nvPicPr>
          <p:cNvPr id="36" name="Image 35" descr="CGI Logo 2012.emf"/>
          <p:cNvPicPr/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513465" y="5823752"/>
            <a:ext cx="1184761" cy="551293"/>
          </a:xfrm>
          <a:prstGeom prst="rect">
            <a:avLst/>
          </a:prstGeom>
        </p:spPr>
      </p:pic>
      <p:pic>
        <p:nvPicPr>
          <p:cNvPr id="37" name="Image 36" descr="EN tagline.emf"/>
          <p:cNvPicPr/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065959" y="6552153"/>
            <a:ext cx="1740295" cy="1361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7675" y="178077"/>
            <a:ext cx="8239125" cy="92550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74" r:id="rId3"/>
    <p:sldLayoutId id="2147483671" r:id="rId4"/>
    <p:sldLayoutId id="2147483678" r:id="rId5"/>
    <p:sldLayoutId id="2147483679" r:id="rId6"/>
    <p:sldLayoutId id="2147483665" r:id="rId7"/>
    <p:sldLayoutId id="2147483670" r:id="rId8"/>
    <p:sldLayoutId id="2147483692" r:id="rId9"/>
    <p:sldLayoutId id="2147483650" r:id="rId10"/>
    <p:sldLayoutId id="2147483667" r:id="rId11"/>
    <p:sldLayoutId id="2147483668" r:id="rId12"/>
    <p:sldLayoutId id="2147483687" r:id="rId13"/>
    <p:sldLayoutId id="2147483690" r:id="rId14"/>
    <p:sldLayoutId id="2147483691" r:id="rId15"/>
    <p:sldLayoutId id="2147483661" r:id="rId16"/>
    <p:sldLayoutId id="2147483660" r:id="rId17"/>
    <p:sldLayoutId id="2147483672" r:id="rId1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2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4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hyperlink" Target="https://github.com/agaudichon/CGI-formation-Angular" TargetMode="External"/><Relationship Id="rId4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4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4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4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4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4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4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4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4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4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4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4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4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4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4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4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4" Type="http://schemas.openxmlformats.org/officeDocument/2006/relationships/notesSlide" Target="../notesSlides/notesSlide4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9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hyperlink" Target="https://nodejs.org/fr/download/" TargetMode="Externa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&lt;TITLE&gt;{98.01701,649.6249,331.0641,35.37496}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49262" y="4204514"/>
            <a:ext cx="6314400" cy="1244816"/>
          </a:xfrm>
        </p:spPr>
        <p:txBody>
          <a:bodyPr/>
          <a:lstStyle/>
          <a:p>
            <a:r>
              <a:rPr lang="fr-CA" dirty="0" smtClean="0"/>
              <a:t>Formation </a:t>
            </a:r>
            <a:r>
              <a:rPr lang="fr-CA" dirty="0" err="1" smtClean="0"/>
              <a:t>Angular</a:t>
            </a:r>
            <a:r>
              <a:rPr lang="fr-CA" dirty="0" smtClean="0"/>
              <a:t/>
            </a:r>
            <a:br>
              <a:rPr lang="fr-CA" dirty="0" smtClean="0"/>
            </a:br>
            <a:r>
              <a:rPr lang="fr-CA" sz="3200" dirty="0" smtClean="0">
                <a:solidFill>
                  <a:schemeClr val="accent4"/>
                </a:solidFill>
              </a:rPr>
              <a:t>Premiers pas</a:t>
            </a:r>
            <a:endParaRPr lang="fr-CA" dirty="0">
              <a:solidFill>
                <a:schemeClr val="accent4"/>
              </a:solidFill>
            </a:endParaRPr>
          </a:p>
        </p:txBody>
      </p:sp>
      <p:sp>
        <p:nvSpPr>
          <p:cNvPr id="3" name="Subtitle 2" descr="&lt;NAME&gt;{59.64646,463.1029,450.4999,35.25}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47675" y="5721349"/>
            <a:ext cx="5881407" cy="757510"/>
          </a:xfrm>
        </p:spPr>
        <p:txBody>
          <a:bodyPr>
            <a:normAutofit/>
          </a:bodyPr>
          <a:lstStyle/>
          <a:p>
            <a:r>
              <a:rPr lang="en-GB" dirty="0" smtClean="0"/>
              <a:t>Centre de Services Gironde</a:t>
            </a:r>
          </a:p>
          <a:p>
            <a:r>
              <a:rPr lang="en-GB" dirty="0" err="1" smtClean="0"/>
              <a:t>Novembre</a:t>
            </a:r>
            <a:r>
              <a:rPr lang="en-GB" dirty="0" smtClean="0"/>
              <a:t> 2019</a:t>
            </a:r>
          </a:p>
          <a:p>
            <a:endParaRPr lang="en-GB" dirty="0" smtClean="0"/>
          </a:p>
        </p:txBody>
      </p:sp>
      <p:sp>
        <p:nvSpPr>
          <p:cNvPr id="19" name="AutoShape 7"/>
          <p:cNvSpPr>
            <a:spLocks noChangeAspect="1" noChangeArrowheads="1" noTextEdit="1"/>
          </p:cNvSpPr>
          <p:nvPr>
            <p:custDataLst>
              <p:tags r:id="rId3"/>
            </p:custDataLst>
          </p:nvPr>
        </p:nvSpPr>
        <p:spPr bwMode="auto">
          <a:xfrm>
            <a:off x="5716800" y="2610000"/>
            <a:ext cx="528305" cy="15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latin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err="1" smtClean="0"/>
              <a:t>Bootstrap</a:t>
            </a:r>
            <a:r>
              <a:rPr lang="fr-CA" dirty="0" smtClean="0"/>
              <a:t> du module principal</a:t>
            </a:r>
            <a:endParaRPr lang="fr-CA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59095" y="1568208"/>
            <a:ext cx="8250237" cy="1755095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pPr lvl="0"/>
            <a:r>
              <a:rPr lang="fr-FR" sz="1600" dirty="0" smtClean="0">
                <a:solidFill>
                  <a:srgbClr val="7030A0"/>
                </a:solidFill>
                <a:latin typeface="Consolas" pitchFamily="49" charset="0"/>
                <a:ea typeface="Arial"/>
                <a:cs typeface="Arial"/>
                <a:sym typeface="Arial"/>
              </a:rPr>
              <a:t>import</a:t>
            </a:r>
            <a:r>
              <a:rPr lang="fr-FR" sz="1600" dirty="0" smtClean="0">
                <a:solidFill>
                  <a:srgbClr val="FF0000"/>
                </a:solidFill>
                <a:latin typeface="Consolas" pitchFamily="49" charset="0"/>
                <a:ea typeface="Arial"/>
                <a:cs typeface="Arial"/>
                <a:sym typeface="Arial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Arial"/>
                <a:cs typeface="Arial"/>
                <a:sym typeface="Arial"/>
              </a:rPr>
              <a:t>{</a:t>
            </a:r>
            <a:r>
              <a:rPr lang="fr-FR" sz="1600" dirty="0">
                <a:solidFill>
                  <a:srgbClr val="009900"/>
                </a:solidFill>
                <a:latin typeface="Consolas" pitchFamily="49" charset="0"/>
                <a:ea typeface="Arial"/>
                <a:cs typeface="Arial"/>
                <a:sym typeface="Arial"/>
              </a:rPr>
              <a:t>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Arial"/>
                <a:cs typeface="Arial"/>
                <a:sym typeface="Arial"/>
              </a:rPr>
              <a:t>platformBrowserDynamic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Arial"/>
                <a:cs typeface="Arial"/>
                <a:sym typeface="Arial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Arial"/>
                <a:cs typeface="Arial"/>
                <a:sym typeface="Arial"/>
              </a:rPr>
              <a:t>}</a:t>
            </a:r>
            <a:r>
              <a:rPr lang="fr-FR" sz="1600" dirty="0">
                <a:solidFill>
                  <a:srgbClr val="009900"/>
                </a:solidFill>
                <a:latin typeface="Consolas" pitchFamily="49" charset="0"/>
                <a:ea typeface="Arial"/>
                <a:cs typeface="Arial"/>
                <a:sym typeface="Arial"/>
              </a:rPr>
              <a:t> </a:t>
            </a:r>
            <a:r>
              <a:rPr lang="fr-FR" sz="1600" dirty="0" err="1">
                <a:solidFill>
                  <a:srgbClr val="7030A0"/>
                </a:solidFill>
                <a:latin typeface="Consolas" pitchFamily="49" charset="0"/>
                <a:ea typeface="Arial"/>
                <a:cs typeface="Arial"/>
                <a:sym typeface="Arial"/>
              </a:rPr>
              <a:t>from</a:t>
            </a:r>
            <a:r>
              <a:rPr lang="fr-FR" sz="1600" dirty="0">
                <a:solidFill>
                  <a:srgbClr val="7030A0"/>
                </a:solidFill>
                <a:latin typeface="Consolas" pitchFamily="49" charset="0"/>
                <a:ea typeface="Arial"/>
                <a:cs typeface="Arial"/>
                <a:sym typeface="Arial"/>
              </a:rPr>
              <a:t> </a:t>
            </a:r>
            <a:r>
              <a:rPr lang="fr-F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ea typeface="Arial"/>
                <a:cs typeface="Arial"/>
                <a:sym typeface="Arial"/>
              </a:rPr>
              <a:t>'@</a:t>
            </a:r>
            <a:r>
              <a:rPr lang="fr-F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ea typeface="Arial"/>
                <a:cs typeface="Arial"/>
                <a:sym typeface="Arial"/>
              </a:rPr>
              <a:t>angular</a:t>
            </a:r>
            <a:r>
              <a:rPr lang="fr-F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ea typeface="Arial"/>
                <a:cs typeface="Arial"/>
                <a:sym typeface="Arial"/>
              </a:rPr>
              <a:t>/</a:t>
            </a:r>
            <a:r>
              <a:rPr lang="fr-F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ea typeface="Arial"/>
                <a:cs typeface="Arial"/>
                <a:sym typeface="Arial"/>
              </a:rPr>
              <a:t>platform</a:t>
            </a:r>
            <a:r>
              <a:rPr lang="fr-F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ea typeface="Arial"/>
                <a:cs typeface="Arial"/>
                <a:sym typeface="Arial"/>
              </a:rPr>
              <a:t>-browser-</a:t>
            </a:r>
            <a:r>
              <a:rPr lang="fr-F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ea typeface="Arial"/>
                <a:cs typeface="Arial"/>
                <a:sym typeface="Arial"/>
              </a:rPr>
              <a:t>dynamic</a:t>
            </a:r>
            <a:r>
              <a:rPr lang="fr-F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ea typeface="Arial"/>
                <a:cs typeface="Arial"/>
                <a:sym typeface="Arial"/>
              </a:rPr>
              <a:t>'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Arial"/>
                <a:cs typeface="Arial"/>
                <a:sym typeface="Arial"/>
              </a:rPr>
              <a:t>;</a:t>
            </a:r>
            <a:r>
              <a:rPr lang="fr-FR" sz="1600" dirty="0">
                <a:solidFill>
                  <a:srgbClr val="339933"/>
                </a:solidFill>
                <a:latin typeface="Consolas" pitchFamily="49" charset="0"/>
                <a:ea typeface="Arial"/>
                <a:cs typeface="Arial"/>
                <a:sym typeface="Arial"/>
              </a:rPr>
              <a:t> </a:t>
            </a:r>
            <a:r>
              <a:rPr lang="fr-FR" sz="1600" i="1" dirty="0">
                <a:solidFill>
                  <a:srgbClr val="006600"/>
                </a:solidFill>
                <a:latin typeface="Consolas" pitchFamily="49" charset="0"/>
                <a:ea typeface="Arial"/>
                <a:cs typeface="Arial"/>
                <a:sym typeface="Arial"/>
              </a:rPr>
              <a:t/>
            </a:r>
            <a:br>
              <a:rPr lang="fr-FR" sz="1600" i="1" dirty="0">
                <a:solidFill>
                  <a:srgbClr val="006600"/>
                </a:solidFill>
                <a:latin typeface="Consolas" pitchFamily="49" charset="0"/>
                <a:ea typeface="Arial"/>
                <a:cs typeface="Arial"/>
                <a:sym typeface="Arial"/>
              </a:rPr>
            </a:br>
            <a:r>
              <a:rPr lang="fr-FR" sz="1600" dirty="0">
                <a:solidFill>
                  <a:srgbClr val="7030A0"/>
                </a:solidFill>
                <a:latin typeface="Consolas" pitchFamily="49" charset="0"/>
                <a:ea typeface="Arial"/>
                <a:cs typeface="Arial"/>
                <a:sym typeface="Arial"/>
              </a:rPr>
              <a:t>import</a:t>
            </a:r>
            <a:r>
              <a:rPr lang="fr-FR" sz="1600" dirty="0">
                <a:solidFill>
                  <a:srgbClr val="FF0000"/>
                </a:solidFill>
                <a:latin typeface="Consolas" pitchFamily="49" charset="0"/>
                <a:ea typeface="Arial"/>
                <a:cs typeface="Arial"/>
                <a:sym typeface="Arial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Arial"/>
                <a:cs typeface="Arial"/>
                <a:sym typeface="Arial"/>
              </a:rPr>
              <a:t>{</a:t>
            </a:r>
            <a:r>
              <a:rPr lang="fr-FR" sz="1600" dirty="0">
                <a:solidFill>
                  <a:srgbClr val="009900"/>
                </a:solidFill>
                <a:latin typeface="Consolas" pitchFamily="49" charset="0"/>
                <a:ea typeface="Arial"/>
                <a:cs typeface="Arial"/>
                <a:sym typeface="Arial"/>
              </a:rPr>
              <a:t>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Arial"/>
                <a:cs typeface="Arial"/>
                <a:sym typeface="Arial"/>
              </a:rPr>
              <a:t>AppModule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Arial"/>
                <a:cs typeface="Arial"/>
                <a:sym typeface="Arial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Arial"/>
                <a:cs typeface="Arial"/>
                <a:sym typeface="Arial"/>
              </a:rPr>
              <a:t>}</a:t>
            </a:r>
            <a:r>
              <a:rPr lang="fr-FR" sz="1600" dirty="0">
                <a:solidFill>
                  <a:srgbClr val="009900"/>
                </a:solidFill>
                <a:latin typeface="Consolas" pitchFamily="49" charset="0"/>
                <a:ea typeface="Arial"/>
                <a:cs typeface="Arial"/>
                <a:sym typeface="Arial"/>
              </a:rPr>
              <a:t> </a:t>
            </a:r>
            <a:r>
              <a:rPr lang="fr-FR" sz="1600" dirty="0" err="1">
                <a:solidFill>
                  <a:srgbClr val="7030A0"/>
                </a:solidFill>
                <a:latin typeface="Consolas" pitchFamily="49" charset="0"/>
                <a:ea typeface="Arial"/>
                <a:cs typeface="Arial"/>
                <a:sym typeface="Arial"/>
              </a:rPr>
              <a:t>from</a:t>
            </a:r>
            <a:r>
              <a:rPr lang="fr-FR" sz="1600" dirty="0">
                <a:solidFill>
                  <a:srgbClr val="7030A0"/>
                </a:solidFill>
                <a:latin typeface="Consolas" pitchFamily="49" charset="0"/>
                <a:ea typeface="Arial"/>
                <a:cs typeface="Arial"/>
                <a:sym typeface="Arial"/>
              </a:rPr>
              <a:t> </a:t>
            </a:r>
            <a:r>
              <a:rPr lang="fr-FR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ea typeface="Arial"/>
                <a:cs typeface="Arial"/>
                <a:sym typeface="Arial"/>
              </a:rPr>
              <a:t>'./</a:t>
            </a:r>
            <a:r>
              <a:rPr lang="fr-FR" sz="16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ea typeface="Arial"/>
                <a:cs typeface="Arial"/>
                <a:sym typeface="Arial"/>
              </a:rPr>
              <a:t>app</a:t>
            </a:r>
            <a:r>
              <a:rPr lang="fr-FR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ea typeface="Arial"/>
                <a:cs typeface="Arial"/>
                <a:sym typeface="Arial"/>
              </a:rPr>
              <a:t>/</a:t>
            </a:r>
            <a:r>
              <a:rPr lang="fr-FR" sz="16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ea typeface="Arial"/>
                <a:cs typeface="Arial"/>
                <a:sym typeface="Arial"/>
              </a:rPr>
              <a:t>app.module</a:t>
            </a:r>
            <a:r>
              <a:rPr lang="fr-FR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ea typeface="Arial"/>
                <a:cs typeface="Arial"/>
                <a:sym typeface="Arial"/>
              </a:rPr>
              <a:t>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Arial"/>
                <a:cs typeface="Arial"/>
                <a:sym typeface="Arial"/>
              </a:rPr>
              <a:t>;</a:t>
            </a:r>
          </a:p>
          <a:p>
            <a:pPr lvl="0"/>
            <a:r>
              <a:rPr lang="fr-FR" sz="1600" dirty="0">
                <a:solidFill>
                  <a:srgbClr val="339933"/>
                </a:solidFill>
                <a:latin typeface="Consolas" pitchFamily="49" charset="0"/>
                <a:ea typeface="Arial"/>
                <a:cs typeface="Arial"/>
                <a:sym typeface="Arial"/>
              </a:rPr>
              <a:t/>
            </a:r>
            <a:br>
              <a:rPr lang="fr-FR" sz="1600" dirty="0">
                <a:solidFill>
                  <a:srgbClr val="339933"/>
                </a:solidFill>
                <a:latin typeface="Consolas" pitchFamily="49" charset="0"/>
                <a:ea typeface="Arial"/>
                <a:cs typeface="Arial"/>
                <a:sym typeface="Arial"/>
              </a:rPr>
            </a:br>
            <a:r>
              <a:rPr lang="fr-FR" sz="1600" i="1" dirty="0">
                <a:solidFill>
                  <a:srgbClr val="006600"/>
                </a:solidFill>
                <a:latin typeface="Consolas" pitchFamily="49" charset="0"/>
                <a:ea typeface="Arial"/>
                <a:cs typeface="Arial"/>
                <a:sym typeface="Arial"/>
              </a:rPr>
              <a:t>// Compile et lance notre module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Arial"/>
                <a:cs typeface="Arial"/>
                <a:sym typeface="Arial"/>
              </a:rPr>
              <a:t>platformBrowserDynamic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Arial"/>
                <a:cs typeface="Arial"/>
                <a:sym typeface="Arial"/>
              </a:rPr>
              <a:t>().</a:t>
            </a:r>
            <a:r>
              <a:rPr lang="fr-FR" sz="1600" dirty="0" err="1">
                <a:solidFill>
                  <a:srgbClr val="D8F141"/>
                </a:solidFill>
                <a:latin typeface="Consolas" pitchFamily="49" charset="0"/>
                <a:ea typeface="Arial"/>
                <a:cs typeface="Arial"/>
                <a:sym typeface="Arial"/>
              </a:rPr>
              <a:t>bootstrapModule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Arial"/>
                <a:cs typeface="Arial"/>
                <a:sym typeface="Arial"/>
              </a:rPr>
              <a:t>(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Arial"/>
                <a:cs typeface="Arial"/>
                <a:sym typeface="Arial"/>
              </a:rPr>
              <a:t>AppModule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Arial"/>
                <a:cs typeface="Arial"/>
                <a:sym typeface="Arial"/>
              </a:rPr>
              <a:t>);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13" name="Espace réservé du contenu 1"/>
          <p:cNvSpPr txBox="1">
            <a:spLocks/>
          </p:cNvSpPr>
          <p:nvPr/>
        </p:nvSpPr>
        <p:spPr>
          <a:xfrm>
            <a:off x="473843" y="1150337"/>
            <a:ext cx="8250237" cy="403159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136650" indent="-21590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3025" indent="-228600" algn="l" defTabSz="914400" rtl="0" eaLnBrk="1" latinLnBrk="0" hangingPunct="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./</a:t>
            </a:r>
            <a:r>
              <a:rPr lang="fr-FR" dirty="0" err="1" smtClean="0">
                <a:latin typeface="Calibri" pitchFamily="34" charset="0"/>
                <a:cs typeface="Calibri" pitchFamily="34" charset="0"/>
              </a:rPr>
              <a:t>main.ts</a:t>
            </a:r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407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err="1" smtClean="0"/>
              <a:t>Angular</a:t>
            </a:r>
            <a:r>
              <a:rPr lang="fr-CA" dirty="0" smtClean="0"/>
              <a:t>: Premiers pas</a:t>
            </a:r>
            <a:endParaRPr lang="fr-CA" dirty="0"/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smtClean="0"/>
              <a:t>Composant</a:t>
            </a:r>
          </a:p>
          <a:p>
            <a:endParaRPr lang="fr-CA" dirty="0" smtClean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84719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Définition d’un composant</a:t>
            </a:r>
            <a:endParaRPr lang="fr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6" name="Shape 163"/>
          <p:cNvSpPr/>
          <p:nvPr/>
        </p:nvSpPr>
        <p:spPr>
          <a:xfrm>
            <a:off x="230593" y="1201124"/>
            <a:ext cx="2844113" cy="41189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Décorateur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164"/>
          <p:cNvSpPr/>
          <p:nvPr/>
        </p:nvSpPr>
        <p:spPr>
          <a:xfrm>
            <a:off x="230593" y="1691148"/>
            <a:ext cx="2844112" cy="184846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Meta-données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165"/>
          <p:cNvSpPr/>
          <p:nvPr/>
        </p:nvSpPr>
        <p:spPr>
          <a:xfrm>
            <a:off x="230591" y="3599625"/>
            <a:ext cx="2844113" cy="78658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Classe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166"/>
          <p:cNvSpPr txBox="1"/>
          <p:nvPr/>
        </p:nvSpPr>
        <p:spPr>
          <a:xfrm>
            <a:off x="3074706" y="1269421"/>
            <a:ext cx="3896365" cy="4728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 smtClean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@Component</a:t>
            </a:r>
            <a:r>
              <a:rPr lang="fr-FR" sz="18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({</a:t>
            </a:r>
            <a:endParaRPr sz="1800" dirty="0">
              <a:solidFill>
                <a:schemeClr val="dk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r>
              <a:rPr lang="fr-FR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selector</a:t>
            </a:r>
            <a:r>
              <a:rPr lang="fr-FR" dirty="0"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  <a:r>
              <a:rPr lang="fr-FR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dirty="0" err="1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my-app</a:t>
            </a:r>
            <a:r>
              <a:rPr lang="fr-FR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dirty="0">
                <a:latin typeface="Consolas" pitchFamily="49" charset="0"/>
                <a:ea typeface="Calibri"/>
                <a:cs typeface="Calibri"/>
                <a:sym typeface="Calibri"/>
              </a:rPr>
              <a:t>,</a:t>
            </a:r>
          </a:p>
          <a:p>
            <a:pPr lvl="0"/>
            <a:r>
              <a:rPr lang="fr-FR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templateUrl</a:t>
            </a:r>
            <a:r>
              <a:rPr lang="fr-FR" dirty="0" smtClean="0"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  <a:endParaRPr lang="fr-FR" dirty="0" smtClean="0">
              <a:solidFill>
                <a:srgbClr val="00B0F0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r>
              <a:rPr lang="fr-FR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 </a:t>
            </a:r>
            <a:r>
              <a:rPr lang="fr-FR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'./</a:t>
            </a:r>
            <a:r>
              <a:rPr lang="fr-FR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app.component.html'</a:t>
            </a:r>
            <a:r>
              <a:rPr lang="fr-FR" dirty="0">
                <a:latin typeface="Consolas" pitchFamily="49" charset="0"/>
                <a:ea typeface="Calibri"/>
                <a:cs typeface="Calibri"/>
                <a:sym typeface="Calibri"/>
              </a:rPr>
              <a:t>,</a:t>
            </a:r>
          </a:p>
          <a:p>
            <a:pPr lvl="0"/>
            <a:r>
              <a:rPr lang="fr-FR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styleUrls</a:t>
            </a:r>
            <a:r>
              <a:rPr lang="fr-FR" dirty="0" smtClean="0"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  <a:r>
              <a:rPr lang="fr-FR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dirty="0" smtClean="0">
                <a:latin typeface="Consolas" pitchFamily="49" charset="0"/>
                <a:ea typeface="Calibri"/>
                <a:cs typeface="Calibri"/>
                <a:sym typeface="Calibri"/>
              </a:rPr>
              <a:t>[</a:t>
            </a:r>
          </a:p>
          <a:p>
            <a:pPr lvl="0"/>
            <a:r>
              <a:rPr lang="fr-FR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  </a:t>
            </a:r>
            <a:r>
              <a:rPr lang="fr-FR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'./app.component.css'</a:t>
            </a:r>
            <a:endParaRPr lang="fr-FR" dirty="0">
              <a:solidFill>
                <a:srgbClr val="00B0F0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r>
              <a:rPr lang="fr-FR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dirty="0" smtClean="0">
                <a:latin typeface="Consolas" pitchFamily="49" charset="0"/>
                <a:ea typeface="Calibri"/>
                <a:cs typeface="Calibri"/>
                <a:sym typeface="Calibri"/>
              </a:rPr>
              <a:t>]</a:t>
            </a:r>
          </a:p>
          <a:p>
            <a:pPr lvl="0"/>
            <a:r>
              <a:rPr lang="fr-FR" sz="18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})</a:t>
            </a:r>
            <a: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/>
            </a:r>
            <a:b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800" b="1" dirty="0">
                <a:solidFill>
                  <a:srgbClr val="7030A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export</a:t>
            </a:r>
            <a:r>
              <a:rPr lang="fr-FR" sz="18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800" b="1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class</a:t>
            </a:r>
            <a:r>
              <a:rPr lang="fr-FR" sz="18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8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AppComponent</a:t>
            </a:r>
            <a:r>
              <a:rPr lang="fr-FR" sz="18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8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1800" dirty="0" smtClean="0">
              <a:solidFill>
                <a:schemeClr val="dk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</a:t>
            </a:r>
            <a:endParaRPr sz="1800" dirty="0">
              <a:solidFill>
                <a:schemeClr val="dk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143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err="1" smtClean="0"/>
              <a:t>Bootstrap</a:t>
            </a:r>
            <a:r>
              <a:rPr lang="fr-CA" dirty="0" smtClean="0"/>
              <a:t> d’un composant</a:t>
            </a:r>
            <a:endParaRPr lang="fr-CA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59095" y="1568209"/>
            <a:ext cx="8250237" cy="388410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pPr lvl="0"/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Arial"/>
                <a:cs typeface="Arial"/>
                <a:sym typeface="Arial"/>
              </a:rPr>
              <a:t>&lt;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Arial"/>
                <a:cs typeface="Arial"/>
                <a:sym typeface="Arial"/>
              </a:rPr>
              <a:t>my-app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Arial"/>
                <a:cs typeface="Arial"/>
                <a:sym typeface="Arial"/>
              </a:rPr>
              <a:t>&gt;&lt;/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Arial"/>
                <a:cs typeface="Arial"/>
                <a:sym typeface="Arial"/>
              </a:rPr>
              <a:t>my-app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Arial"/>
                <a:cs typeface="Arial"/>
                <a:sym typeface="Arial"/>
              </a:rPr>
              <a:t>&gt;</a:t>
            </a:r>
            <a:endParaRPr lang="fr-FR" sz="1600" dirty="0">
              <a:solidFill>
                <a:srgbClr val="00B0F0"/>
              </a:solidFill>
              <a:latin typeface="Consolas" pitchFamily="49" charset="0"/>
            </a:endParaRPr>
          </a:p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13" name="Espace réservé du contenu 1"/>
          <p:cNvSpPr txBox="1">
            <a:spLocks/>
          </p:cNvSpPr>
          <p:nvPr/>
        </p:nvSpPr>
        <p:spPr>
          <a:xfrm>
            <a:off x="473843" y="1150337"/>
            <a:ext cx="8250237" cy="403159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136650" indent="-21590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3025" indent="-228600" algn="l" defTabSz="914400" rtl="0" eaLnBrk="1" latinLnBrk="0" hangingPunct="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Dans un fichier html (autre que la propre vue de mon composant):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099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err="1" smtClean="0"/>
              <a:t>Angular</a:t>
            </a:r>
            <a:r>
              <a:rPr lang="fr-CA" dirty="0" smtClean="0"/>
              <a:t>: Premiers pas</a:t>
            </a:r>
            <a:endParaRPr lang="fr-CA" dirty="0"/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smtClean="0"/>
              <a:t>Template et data-</a:t>
            </a:r>
            <a:r>
              <a:rPr lang="fr-CA" dirty="0" err="1" smtClean="0"/>
              <a:t>binding</a:t>
            </a:r>
            <a:endParaRPr lang="fr-CA" dirty="0" smtClean="0"/>
          </a:p>
          <a:p>
            <a:endParaRPr lang="fr-CA" dirty="0" smtClean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6586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smtClean="0"/>
              <a:t>Interpolation</a:t>
            </a:r>
            <a:endParaRPr lang="fr-CA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49264" y="1740310"/>
            <a:ext cx="3956050" cy="4407887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fr-FR" sz="16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@Component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({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selector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err="1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my-app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templateUrl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  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'./app.component.html'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styleUrls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[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  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'./app.component.css'</a:t>
            </a:r>
            <a:endParaRPr lang="fr-FR" sz="1600" dirty="0">
              <a:solidFill>
                <a:srgbClr val="00B0F0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]</a:t>
            </a:r>
          </a:p>
          <a:p>
            <a:pPr lvl="0"/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})</a:t>
            </a:r>
            <a: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/>
            </a:r>
            <a:b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600" b="1" dirty="0">
                <a:solidFill>
                  <a:srgbClr val="7030A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export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b="1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class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AppComponent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b="1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public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chaine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rgbClr val="00B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string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=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'Ma chaine de caractères'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b="1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public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nombre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 smtClean="0">
                <a:solidFill>
                  <a:srgbClr val="00B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number</a:t>
            </a:r>
            <a:r>
              <a:rPr lang="fr-FR" sz="1600" dirty="0" smtClean="0">
                <a:solidFill>
                  <a:srgbClr val="00B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=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rgbClr val="B4F83A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8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;</a:t>
            </a:r>
          </a:p>
          <a:p>
            <a:pPr>
              <a:spcBef>
                <a:spcPts val="0"/>
              </a:spcBef>
            </a:pPr>
            <a:r>
              <a:rPr lang="fr-FR" sz="1600" b="1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public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objet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 smtClean="0">
                <a:solidFill>
                  <a:srgbClr val="00B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any</a:t>
            </a:r>
            <a:r>
              <a:rPr lang="fr-FR" sz="1600" dirty="0" smtClean="0">
                <a:solidFill>
                  <a:srgbClr val="00B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=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 </a:t>
            </a:r>
            <a:endParaRPr lang="fr-FR" sz="1600" dirty="0" smtClean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</a:pP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id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rgbClr val="B4F83A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1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};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4" name="ZoneTexte 3"/>
          <p:cNvSpPr txBox="1"/>
          <p:nvPr/>
        </p:nvSpPr>
        <p:spPr bwMode="auto">
          <a:xfrm>
            <a:off x="452284" y="1367532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err="1" smtClean="0">
                <a:cs typeface="Arial" pitchFamily="34" charset="0"/>
              </a:rPr>
              <a:t>app.component.ts</a:t>
            </a:r>
            <a:endParaRPr lang="fr-FR" dirty="0" smtClean="0">
              <a:cs typeface="Arial" pitchFamily="34" charset="0"/>
            </a:endParaRPr>
          </a:p>
        </p:txBody>
      </p:sp>
      <p:sp>
        <p:nvSpPr>
          <p:cNvPr id="11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642722" y="1740313"/>
            <a:ext cx="3956050" cy="2753030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</a:rPr>
              <a:t>p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  <a:endParaRPr lang="fr-FR" sz="1600" dirty="0">
              <a:solidFill>
                <a:srgbClr val="00B0F0"/>
              </a:solidFill>
              <a:latin typeface="Consolas" pitchFamily="49" charset="0"/>
            </a:endParaRPr>
          </a:p>
          <a:p>
            <a:r>
              <a:rPr lang="fr-FR" sz="1600" dirty="0" smtClean="0">
                <a:latin typeface="Consolas" pitchFamily="49" charset="0"/>
              </a:rPr>
              <a:t> 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{{</a:t>
            </a:r>
            <a:r>
              <a:rPr lang="fr-FR" sz="1600" dirty="0"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chaine }}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&lt;/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</a:rPr>
              <a:t>p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</a:rPr>
              <a:t>p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  <a:endParaRPr lang="fr-FR" sz="1600" dirty="0">
              <a:solidFill>
                <a:srgbClr val="00B0F0"/>
              </a:solidFill>
              <a:latin typeface="Consolas" pitchFamily="49" charset="0"/>
            </a:endParaRPr>
          </a:p>
          <a:p>
            <a:r>
              <a:rPr lang="fr-FR" sz="1600" dirty="0" smtClean="0">
                <a:latin typeface="Consolas" pitchFamily="49" charset="0"/>
              </a:rPr>
              <a:t> 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{{</a:t>
            </a:r>
            <a:r>
              <a:rPr lang="fr-FR" sz="1600" dirty="0"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nombre }}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&lt;/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</a:rPr>
              <a:t>p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</a:rPr>
              <a:t>p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  <a:endParaRPr lang="fr-FR" sz="1600" dirty="0">
              <a:solidFill>
                <a:srgbClr val="00B0F0"/>
              </a:solidFill>
              <a:latin typeface="Consolas" pitchFamily="49" charset="0"/>
            </a:endParaRPr>
          </a:p>
          <a:p>
            <a:r>
              <a:rPr lang="fr-FR" sz="1600" dirty="0" smtClean="0">
                <a:latin typeface="Consolas" pitchFamily="49" charset="0"/>
              </a:rPr>
              <a:t> 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{{</a:t>
            </a:r>
            <a:r>
              <a:rPr lang="fr-FR" sz="1600" dirty="0"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objet }}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&lt;/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</a:rPr>
              <a:t>p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</a:p>
          <a:p>
            <a:endParaRPr lang="fr-FR" sz="1600" dirty="0" smtClean="0">
              <a:solidFill>
                <a:srgbClr val="00B0F0"/>
              </a:solidFill>
              <a:latin typeface="Consolas" pitchFamily="49" charset="0"/>
            </a:endParaRPr>
          </a:p>
        </p:txBody>
      </p:sp>
      <p:sp>
        <p:nvSpPr>
          <p:cNvPr id="12" name="ZoneTexte 11"/>
          <p:cNvSpPr txBox="1"/>
          <p:nvPr/>
        </p:nvSpPr>
        <p:spPr bwMode="auto">
          <a:xfrm>
            <a:off x="4645742" y="1367532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cs typeface="Arial" pitchFamily="34" charset="0"/>
              </a:rPr>
              <a:t>app.component.html</a:t>
            </a:r>
          </a:p>
        </p:txBody>
      </p:sp>
      <p:sp>
        <p:nvSpPr>
          <p:cNvPr id="13" name="ZoneTexte 12"/>
          <p:cNvSpPr txBox="1"/>
          <p:nvPr/>
        </p:nvSpPr>
        <p:spPr bwMode="auto">
          <a:xfrm>
            <a:off x="4645742" y="4611328"/>
            <a:ext cx="3972232" cy="13849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/>
              <a:t>Résultats:</a:t>
            </a:r>
          </a:p>
          <a:p>
            <a:endParaRPr lang="fr-FR" dirty="0" smtClean="0"/>
          </a:p>
          <a:p>
            <a:r>
              <a:rPr lang="fr-FR" dirty="0" smtClean="0">
                <a:latin typeface="Consolas" pitchFamily="49" charset="0"/>
              </a:rPr>
              <a:t>Ma </a:t>
            </a:r>
            <a:r>
              <a:rPr lang="fr-FR" dirty="0">
                <a:latin typeface="Consolas" pitchFamily="49" charset="0"/>
              </a:rPr>
              <a:t>chaine de </a:t>
            </a:r>
            <a:r>
              <a:rPr lang="fr-FR" dirty="0" smtClean="0">
                <a:latin typeface="Consolas" pitchFamily="49" charset="0"/>
              </a:rPr>
              <a:t>caractères</a:t>
            </a:r>
            <a:endParaRPr lang="fr-FR" dirty="0">
              <a:latin typeface="Consolas" pitchFamily="49" charset="0"/>
            </a:endParaRPr>
          </a:p>
          <a:p>
            <a:r>
              <a:rPr lang="fr-FR" dirty="0" smtClean="0">
                <a:latin typeface="Consolas" pitchFamily="49" charset="0"/>
              </a:rPr>
              <a:t>8</a:t>
            </a:r>
            <a:endParaRPr lang="fr-FR" dirty="0">
              <a:latin typeface="Consolas" pitchFamily="49" charset="0"/>
            </a:endParaRPr>
          </a:p>
          <a:p>
            <a:r>
              <a:rPr lang="fr-FR" dirty="0">
                <a:latin typeface="Consolas" pitchFamily="49" charset="0"/>
              </a:rPr>
              <a:t>[</a:t>
            </a:r>
            <a:r>
              <a:rPr lang="fr-FR" dirty="0" err="1">
                <a:latin typeface="Consolas" pitchFamily="49" charset="0"/>
              </a:rPr>
              <a:t>object</a:t>
            </a:r>
            <a:r>
              <a:rPr lang="fr-FR" dirty="0">
                <a:latin typeface="Consolas" pitchFamily="49" charset="0"/>
              </a:rPr>
              <a:t> Object</a:t>
            </a:r>
            <a:r>
              <a:rPr lang="fr-FR" dirty="0" smtClean="0">
                <a:latin typeface="Consolas" pitchFamily="49" charset="0"/>
              </a:rPr>
              <a:t>]</a:t>
            </a:r>
            <a:endParaRPr lang="fr-FR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65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err="1" smtClean="0"/>
              <a:t>Property</a:t>
            </a:r>
            <a:r>
              <a:rPr lang="fr-CA" dirty="0" smtClean="0"/>
              <a:t> </a:t>
            </a:r>
            <a:r>
              <a:rPr lang="fr-CA" dirty="0" err="1" smtClean="0"/>
              <a:t>binding</a:t>
            </a:r>
            <a:endParaRPr lang="fr-CA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49264" y="1740311"/>
            <a:ext cx="3956050" cy="3979014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fr-FR" sz="16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@Component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({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selector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err="1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my-app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templateUrl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  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'./app.component.html'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styleUrls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[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  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'./app.component.css'</a:t>
            </a:r>
            <a:endParaRPr lang="fr-FR" sz="1600" dirty="0">
              <a:solidFill>
                <a:srgbClr val="00B0F0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]</a:t>
            </a:r>
          </a:p>
          <a:p>
            <a:pPr lvl="0"/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})</a:t>
            </a:r>
            <a: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/>
            </a:r>
            <a:b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600" b="1" dirty="0">
                <a:solidFill>
                  <a:srgbClr val="7030A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export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b="1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class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AppComponent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b="1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public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couleur</a:t>
            </a:r>
            <a:r>
              <a:rPr lang="fr-FR" sz="1600" dirty="0" smtClean="0">
                <a:solidFill>
                  <a:srgbClr val="00B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=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red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b="1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public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isHidden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=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true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4" name="ZoneTexte 3"/>
          <p:cNvSpPr txBox="1"/>
          <p:nvPr/>
        </p:nvSpPr>
        <p:spPr bwMode="auto">
          <a:xfrm>
            <a:off x="452284" y="1367532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err="1" smtClean="0">
                <a:cs typeface="Arial" pitchFamily="34" charset="0"/>
              </a:rPr>
              <a:t>app.component.ts</a:t>
            </a:r>
            <a:endParaRPr lang="fr-FR" dirty="0" smtClean="0">
              <a:cs typeface="Arial" pitchFamily="34" charset="0"/>
            </a:endParaRPr>
          </a:p>
        </p:txBody>
      </p:sp>
      <p:sp>
        <p:nvSpPr>
          <p:cNvPr id="11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642722" y="1740313"/>
            <a:ext cx="3956050" cy="2753030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p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[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style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color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]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=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"couleur"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Consolas" pitchFamily="49" charset="0"/>
            </a:endParaRPr>
          </a:p>
          <a:p>
            <a:r>
              <a:rPr lang="fr-FR" sz="1600" dirty="0">
                <a:latin typeface="Consolas" pitchFamily="49" charset="0"/>
              </a:rPr>
              <a:t> 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Hello World !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&lt;/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</a:rPr>
              <a:t>p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</a:p>
          <a:p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p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[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hidden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]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=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isHidden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  <a:endParaRPr lang="fr-FR" sz="1600" dirty="0">
              <a:solidFill>
                <a:srgbClr val="00B0F0"/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Bonjour !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&lt;/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p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</a:p>
          <a:p>
            <a:endParaRPr lang="fr-FR" sz="1600" dirty="0" smtClean="0">
              <a:solidFill>
                <a:srgbClr val="00B0F0"/>
              </a:solidFill>
              <a:latin typeface="Consolas" pitchFamily="49" charset="0"/>
            </a:endParaRPr>
          </a:p>
        </p:txBody>
      </p:sp>
      <p:sp>
        <p:nvSpPr>
          <p:cNvPr id="12" name="ZoneTexte 11"/>
          <p:cNvSpPr txBox="1"/>
          <p:nvPr/>
        </p:nvSpPr>
        <p:spPr bwMode="auto">
          <a:xfrm>
            <a:off x="4645742" y="1367532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cs typeface="Arial" pitchFamily="34" charset="0"/>
              </a:rPr>
              <a:t>app.component.html</a:t>
            </a:r>
          </a:p>
        </p:txBody>
      </p:sp>
      <p:sp>
        <p:nvSpPr>
          <p:cNvPr id="13" name="ZoneTexte 12"/>
          <p:cNvSpPr txBox="1"/>
          <p:nvPr/>
        </p:nvSpPr>
        <p:spPr bwMode="auto">
          <a:xfrm>
            <a:off x="4645742" y="4611328"/>
            <a:ext cx="3972232" cy="11079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/>
              <a:t>Résultats:</a:t>
            </a:r>
          </a:p>
          <a:p>
            <a:endParaRPr lang="fr-FR" dirty="0" smtClean="0"/>
          </a:p>
          <a:p>
            <a:r>
              <a:rPr lang="fr-FR" dirty="0" smtClean="0">
                <a:solidFill>
                  <a:schemeClr val="accent1"/>
                </a:solidFill>
                <a:latin typeface="Consolas" pitchFamily="49" charset="0"/>
              </a:rPr>
              <a:t>Hello World !</a:t>
            </a:r>
            <a:endParaRPr lang="fr-FR" dirty="0">
              <a:latin typeface="Consolas" pitchFamily="49" charset="0"/>
            </a:endParaRPr>
          </a:p>
          <a:p>
            <a:endParaRPr lang="fr-FR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30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err="1" smtClean="0"/>
              <a:t>Property</a:t>
            </a:r>
            <a:r>
              <a:rPr lang="fr-CA" dirty="0" smtClean="0"/>
              <a:t> </a:t>
            </a:r>
            <a:r>
              <a:rPr lang="fr-CA" dirty="0" err="1" smtClean="0"/>
              <a:t>binding</a:t>
            </a:r>
            <a:endParaRPr lang="fr-CA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49263" y="1740311"/>
            <a:ext cx="8360440" cy="1966450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fr-FR" sz="16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@Component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({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selector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err="1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my-app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template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'&lt;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child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[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maValeur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]="valeur"&gt;&lt;/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child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&gt;'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})</a:t>
            </a:r>
            <a: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/>
            </a:r>
            <a:b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600" b="1" dirty="0">
                <a:solidFill>
                  <a:srgbClr val="7030A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export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b="1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class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AppComponent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b="1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public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valeur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=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rgbClr val="B4F83A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1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4" name="ZoneTexte 3"/>
          <p:cNvSpPr txBox="1"/>
          <p:nvPr/>
        </p:nvSpPr>
        <p:spPr bwMode="auto">
          <a:xfrm>
            <a:off x="452284" y="1367532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err="1" smtClean="0">
                <a:cs typeface="Arial" pitchFamily="34" charset="0"/>
              </a:rPr>
              <a:t>app.component.ts</a:t>
            </a:r>
            <a:endParaRPr lang="fr-FR" dirty="0" smtClean="0">
              <a:cs typeface="Arial" pitchFamily="34" charset="0"/>
            </a:endParaRPr>
          </a:p>
        </p:txBody>
      </p:sp>
      <p:sp>
        <p:nvSpPr>
          <p:cNvPr id="10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52284" y="4272118"/>
            <a:ext cx="8360440" cy="1966450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fr-FR" sz="16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@Component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({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selector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child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template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'&lt;p&gt;{{ 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maValeur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}}&lt;/p&gt;'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})</a:t>
            </a:r>
            <a: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/>
            </a:r>
            <a:b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600" b="1" dirty="0">
                <a:solidFill>
                  <a:srgbClr val="7030A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export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b="1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class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ChildComponent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smtClean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@Input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()</a:t>
            </a:r>
            <a:r>
              <a:rPr lang="fr-FR" sz="16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b="1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public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maValeur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14" name="ZoneTexte 13"/>
          <p:cNvSpPr txBox="1"/>
          <p:nvPr/>
        </p:nvSpPr>
        <p:spPr bwMode="auto">
          <a:xfrm>
            <a:off x="455305" y="3899339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err="1" smtClean="0">
                <a:cs typeface="Arial" pitchFamily="34" charset="0"/>
              </a:rPr>
              <a:t>child.component.ts</a:t>
            </a:r>
            <a:endParaRPr lang="fr-FR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62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err="1" smtClean="0"/>
              <a:t>Event</a:t>
            </a:r>
            <a:r>
              <a:rPr lang="fr-CA" dirty="0" smtClean="0"/>
              <a:t> </a:t>
            </a:r>
            <a:r>
              <a:rPr lang="fr-CA" dirty="0" err="1" smtClean="0"/>
              <a:t>binding</a:t>
            </a:r>
            <a:endParaRPr lang="fr-CA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49264" y="1740311"/>
            <a:ext cx="3956050" cy="3352799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fr-FR" sz="16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@Component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({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selector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err="1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my-app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templateUrl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  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'./app.component.html'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</a:t>
            </a:r>
          </a:p>
          <a:p>
            <a:pPr lvl="0"/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})</a:t>
            </a:r>
            <a: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/>
            </a:r>
            <a:b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600" b="1" dirty="0">
                <a:solidFill>
                  <a:srgbClr val="7030A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export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b="1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class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AppComponent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b="1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private</a:t>
            </a:r>
            <a:r>
              <a:rPr lang="fr-FR" sz="1600" b="1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compteur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=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rgbClr val="B4F83A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0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;</a:t>
            </a:r>
          </a:p>
          <a:p>
            <a:pPr lvl="0">
              <a:spcBef>
                <a:spcPts val="0"/>
              </a:spcBef>
            </a:pPr>
            <a:endParaRPr lang="fr-FR" sz="1600" dirty="0" smtClean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b="1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public </a:t>
            </a:r>
            <a:r>
              <a:rPr lang="fr-FR" sz="1600" dirty="0" smtClean="0">
                <a:solidFill>
                  <a:srgbClr val="D8F14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ajouter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()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this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compteur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++;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}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4" name="ZoneTexte 3"/>
          <p:cNvSpPr txBox="1"/>
          <p:nvPr/>
        </p:nvSpPr>
        <p:spPr bwMode="auto">
          <a:xfrm>
            <a:off x="452284" y="1367532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err="1" smtClean="0">
                <a:cs typeface="Arial" pitchFamily="34" charset="0"/>
              </a:rPr>
              <a:t>app.component.ts</a:t>
            </a:r>
            <a:endParaRPr lang="fr-FR" dirty="0" smtClean="0">
              <a:cs typeface="Arial" pitchFamily="34" charset="0"/>
            </a:endParaRPr>
          </a:p>
        </p:txBody>
      </p:sp>
      <p:sp>
        <p:nvSpPr>
          <p:cNvPr id="11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642722" y="1740313"/>
            <a:ext cx="3956050" cy="1091377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button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</a:rPr>
              <a:t>click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=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"ajouter()"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Consolas" pitchFamily="49" charset="0"/>
            </a:endParaRPr>
          </a:p>
          <a:p>
            <a:r>
              <a:rPr lang="fr-FR" sz="1600" dirty="0">
                <a:latin typeface="Consolas" pitchFamily="49" charset="0"/>
              </a:rPr>
              <a:t> 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Ajouter</a:t>
            </a: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&lt;/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button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</a:p>
        </p:txBody>
      </p:sp>
      <p:sp>
        <p:nvSpPr>
          <p:cNvPr id="12" name="ZoneTexte 11"/>
          <p:cNvSpPr txBox="1"/>
          <p:nvPr/>
        </p:nvSpPr>
        <p:spPr bwMode="auto">
          <a:xfrm>
            <a:off x="4645742" y="1367532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cs typeface="Arial" pitchFamily="34" charset="0"/>
              </a:rPr>
              <a:t>app.component.html</a:t>
            </a:r>
          </a:p>
        </p:txBody>
      </p:sp>
    </p:spTree>
    <p:extLst>
      <p:ext uri="{BB962C8B-B14F-4D97-AF65-F5344CB8AC3E}">
        <p14:creationId xmlns:p14="http://schemas.microsoft.com/office/powerpoint/2010/main" val="279262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err="1" smtClean="0"/>
              <a:t>Event</a:t>
            </a:r>
            <a:r>
              <a:rPr lang="fr-CA" dirty="0" smtClean="0"/>
              <a:t> </a:t>
            </a:r>
            <a:r>
              <a:rPr lang="fr-CA" dirty="0" err="1" smtClean="0"/>
              <a:t>binding</a:t>
            </a:r>
            <a:endParaRPr lang="fr-CA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49262" y="1759974"/>
            <a:ext cx="4063744" cy="4168878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fr-FR" sz="16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@Component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({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selector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err="1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my-app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template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'&lt;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child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(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myEvent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)="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updateCompteur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($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event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)"&gt;</a:t>
            </a:r>
          </a:p>
          <a:p>
            <a:pPr lvl="0"/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&lt;/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child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&gt;'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})</a:t>
            </a:r>
            <a: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/>
            </a:r>
            <a:b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600" b="1" dirty="0">
                <a:solidFill>
                  <a:srgbClr val="7030A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export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b="1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class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AppComponent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b="1" dirty="0" err="1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private</a:t>
            </a:r>
            <a:r>
              <a:rPr lang="fr-FR" sz="1600" b="1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compteur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=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rgbClr val="B4F83A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0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;</a:t>
            </a:r>
          </a:p>
          <a:p>
            <a:pPr lvl="0">
              <a:spcBef>
                <a:spcPts val="0"/>
              </a:spcBef>
            </a:pP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b="1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public </a:t>
            </a:r>
            <a:r>
              <a:rPr lang="fr-FR" sz="1600" dirty="0" err="1" smtClean="0">
                <a:solidFill>
                  <a:srgbClr val="D8F14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updateCompteur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</a:t>
            </a:r>
            <a:r>
              <a:rPr lang="fr-FR" sz="1600" dirty="0" err="1" smtClean="0">
                <a:solidFill>
                  <a:srgbClr val="D8F14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event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)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this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compteur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+=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event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valeur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;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}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4" name="ZoneTexte 3"/>
          <p:cNvSpPr txBox="1"/>
          <p:nvPr/>
        </p:nvSpPr>
        <p:spPr bwMode="auto">
          <a:xfrm>
            <a:off x="452284" y="1367532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err="1" smtClean="0">
                <a:cs typeface="Arial" pitchFamily="34" charset="0"/>
              </a:rPr>
              <a:t>app.component.ts</a:t>
            </a:r>
            <a:endParaRPr lang="fr-FR" dirty="0" smtClean="0">
              <a:cs typeface="Arial" pitchFamily="34" charset="0"/>
            </a:endParaRPr>
          </a:p>
        </p:txBody>
      </p:sp>
      <p:sp>
        <p:nvSpPr>
          <p:cNvPr id="10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752002" y="1759970"/>
            <a:ext cx="4067533" cy="4159049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fr-FR" sz="16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@Component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({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selector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child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template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'&lt;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button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</a:p>
          <a:p>
            <a:pPr lvl="0"/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(click)="ajouter()"&gt;</a:t>
            </a:r>
          </a:p>
          <a:p>
            <a:pPr lvl="0"/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Cliquer ici</a:t>
            </a:r>
          </a:p>
          <a:p>
            <a:pPr lvl="0"/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&lt;/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button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&gt;'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})</a:t>
            </a:r>
            <a: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/>
            </a:r>
            <a:b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600" b="1" dirty="0">
                <a:solidFill>
                  <a:srgbClr val="7030A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export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b="1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class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ChildComponent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smtClean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@Output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()</a:t>
            </a:r>
            <a:r>
              <a:rPr lang="fr-FR" sz="16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b="1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public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myEvent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= 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new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EventEmitter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();</a:t>
            </a:r>
          </a:p>
          <a:p>
            <a:pPr lvl="0">
              <a:spcBef>
                <a:spcPts val="0"/>
              </a:spcBef>
            </a:pP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b="1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public </a:t>
            </a:r>
            <a:r>
              <a:rPr lang="fr-FR" sz="1600" dirty="0" smtClean="0">
                <a:solidFill>
                  <a:srgbClr val="D8F14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ajouter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()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this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myEvent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 smtClean="0">
                <a:solidFill>
                  <a:srgbClr val="D8F14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emit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({</a:t>
            </a:r>
            <a:r>
              <a:rPr lang="fr-FR" sz="1600" dirty="0" smtClean="0">
                <a:solidFill>
                  <a:srgbClr val="D8F14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valeur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 smtClean="0">
                <a:solidFill>
                  <a:srgbClr val="D8F14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1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});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14" name="ZoneTexte 13"/>
          <p:cNvSpPr txBox="1"/>
          <p:nvPr/>
        </p:nvSpPr>
        <p:spPr bwMode="auto">
          <a:xfrm>
            <a:off x="4752002" y="1367532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err="1" smtClean="0">
                <a:cs typeface="Arial" pitchFamily="34" charset="0"/>
              </a:rPr>
              <a:t>child.component.ts</a:t>
            </a:r>
            <a:endParaRPr lang="fr-FR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33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  <p:custDataLst>
              <p:tags r:id="rId2"/>
            </p:custDataLst>
          </p:nvPr>
        </p:nvSpPr>
        <p:spPr>
          <a:xfrm>
            <a:off x="449263" y="1266825"/>
            <a:ext cx="7205801" cy="4886325"/>
          </a:xfrm>
        </p:spPr>
        <p:txBody>
          <a:bodyPr/>
          <a:lstStyle/>
          <a:p>
            <a:pPr lvl="1"/>
            <a:r>
              <a:rPr lang="fr-CA" dirty="0" smtClean="0">
                <a:solidFill>
                  <a:schemeClr val="accent5"/>
                </a:solidFill>
              </a:rPr>
              <a:t>Prérequis</a:t>
            </a:r>
          </a:p>
          <a:p>
            <a:pPr lvl="2"/>
            <a:r>
              <a:rPr lang="fr-CA" dirty="0" smtClean="0"/>
              <a:t>Connaissances</a:t>
            </a:r>
          </a:p>
          <a:p>
            <a:pPr lvl="2"/>
            <a:r>
              <a:rPr lang="fr-CA" dirty="0" smtClean="0"/>
              <a:t>Outils nécessaires</a:t>
            </a:r>
          </a:p>
          <a:p>
            <a:pPr lvl="2"/>
            <a:endParaRPr lang="fr-CA" dirty="0"/>
          </a:p>
          <a:p>
            <a:pPr lvl="1"/>
            <a:r>
              <a:rPr lang="fr-CA" dirty="0" smtClean="0">
                <a:solidFill>
                  <a:schemeClr val="accent5"/>
                </a:solidFill>
              </a:rPr>
              <a:t>Module</a:t>
            </a:r>
            <a:endParaRPr lang="fr-CA" dirty="0">
              <a:solidFill>
                <a:schemeClr val="accent5"/>
              </a:solidFill>
            </a:endParaRPr>
          </a:p>
          <a:p>
            <a:pPr lvl="2"/>
            <a:r>
              <a:rPr lang="fr-CA" dirty="0" smtClean="0"/>
              <a:t>Définition d’un module</a:t>
            </a:r>
          </a:p>
          <a:p>
            <a:pPr lvl="2"/>
            <a:r>
              <a:rPr lang="fr-CA" dirty="0" err="1" smtClean="0"/>
              <a:t>Bootstrap</a:t>
            </a:r>
            <a:r>
              <a:rPr lang="fr-CA" dirty="0" smtClean="0"/>
              <a:t> du module principal</a:t>
            </a:r>
          </a:p>
          <a:p>
            <a:pPr lvl="2"/>
            <a:endParaRPr lang="fr-CA" dirty="0"/>
          </a:p>
          <a:p>
            <a:pPr lvl="1"/>
            <a:r>
              <a:rPr lang="fr-CA" dirty="0" smtClean="0">
                <a:solidFill>
                  <a:schemeClr val="accent5"/>
                </a:solidFill>
              </a:rPr>
              <a:t>Composant</a:t>
            </a:r>
            <a:endParaRPr lang="fr-CA" dirty="0">
              <a:solidFill>
                <a:schemeClr val="accent5"/>
              </a:solidFill>
            </a:endParaRPr>
          </a:p>
          <a:p>
            <a:pPr lvl="2"/>
            <a:r>
              <a:rPr lang="fr-CA" dirty="0"/>
              <a:t>Définition d’un </a:t>
            </a:r>
            <a:r>
              <a:rPr lang="fr-CA" dirty="0" smtClean="0"/>
              <a:t>composant</a:t>
            </a:r>
            <a:endParaRPr lang="fr-CA" dirty="0"/>
          </a:p>
          <a:p>
            <a:pPr lvl="2"/>
            <a:r>
              <a:rPr lang="fr-CA" dirty="0" err="1" smtClean="0"/>
              <a:t>Bootstrap</a:t>
            </a:r>
            <a:r>
              <a:rPr lang="fr-CA" dirty="0" smtClean="0"/>
              <a:t> d’un composant</a:t>
            </a:r>
            <a:endParaRPr lang="fr-CA" dirty="0"/>
          </a:p>
          <a:p>
            <a:pPr lvl="2"/>
            <a:endParaRPr lang="fr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err="1" smtClean="0"/>
              <a:t>Two-way</a:t>
            </a:r>
            <a:r>
              <a:rPr lang="fr-CA" dirty="0" smtClean="0"/>
              <a:t> data </a:t>
            </a:r>
            <a:r>
              <a:rPr lang="fr-CA" dirty="0" err="1" smtClean="0"/>
              <a:t>binding</a:t>
            </a:r>
            <a:endParaRPr lang="fr-CA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49263" y="1740312"/>
            <a:ext cx="8060555" cy="2251586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fr-FR" sz="16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@Component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({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selector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err="1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my-app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templateUrl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  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'./app.component.html'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</a:t>
            </a:r>
          </a:p>
          <a:p>
            <a:pPr lvl="0"/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})</a:t>
            </a:r>
            <a: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/>
            </a:r>
            <a:b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600" b="1" dirty="0">
                <a:solidFill>
                  <a:srgbClr val="7030A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export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b="1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class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AppComponent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b="1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public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valeur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=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'ma valeur'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4" name="ZoneTexte 3"/>
          <p:cNvSpPr txBox="1"/>
          <p:nvPr/>
        </p:nvSpPr>
        <p:spPr bwMode="auto">
          <a:xfrm>
            <a:off x="452284" y="1367532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err="1" smtClean="0">
                <a:cs typeface="Arial" pitchFamily="34" charset="0"/>
              </a:rPr>
              <a:t>app.component.ts</a:t>
            </a:r>
            <a:endParaRPr lang="fr-FR" dirty="0" smtClean="0">
              <a:cs typeface="Arial" pitchFamily="34" charset="0"/>
            </a:endParaRPr>
          </a:p>
        </p:txBody>
      </p:sp>
      <p:sp>
        <p:nvSpPr>
          <p:cNvPr id="11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52283" y="4473683"/>
            <a:ext cx="8062451" cy="589930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input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</a:rPr>
              <a:t> type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=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text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[(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ngModel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)]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=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"valeur" 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/&gt;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Consolas" pitchFamily="49" charset="0"/>
            </a:endParaRPr>
          </a:p>
        </p:txBody>
      </p:sp>
      <p:sp>
        <p:nvSpPr>
          <p:cNvPr id="12" name="ZoneTexte 11"/>
          <p:cNvSpPr txBox="1"/>
          <p:nvPr/>
        </p:nvSpPr>
        <p:spPr bwMode="auto">
          <a:xfrm>
            <a:off x="452284" y="4120565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cs typeface="Arial" pitchFamily="34" charset="0"/>
              </a:rPr>
              <a:t>app.component.html</a:t>
            </a:r>
          </a:p>
        </p:txBody>
      </p:sp>
    </p:spTree>
    <p:extLst>
      <p:ext uri="{BB962C8B-B14F-4D97-AF65-F5344CB8AC3E}">
        <p14:creationId xmlns:p14="http://schemas.microsoft.com/office/powerpoint/2010/main" val="319081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err="1" smtClean="0"/>
              <a:t>Two-way</a:t>
            </a:r>
            <a:r>
              <a:rPr lang="fr-CA" dirty="0" smtClean="0"/>
              <a:t> data </a:t>
            </a:r>
            <a:r>
              <a:rPr lang="fr-CA" dirty="0" err="1" smtClean="0"/>
              <a:t>binding</a:t>
            </a:r>
            <a:endParaRPr lang="fr-CA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fr-FR" dirty="0" smtClean="0"/>
              <a:t>Pour retenir l’ordre entre les crochets et les parenthèses</a:t>
            </a:r>
          </a:p>
          <a:p>
            <a:pPr marL="342900" indent="-342900">
              <a:buFont typeface="Arial" pitchFamily="34" charset="0"/>
              <a:buChar char="•"/>
            </a:pP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21</a:t>
            </a:fld>
            <a:endParaRPr lang="en-GB" dirty="0"/>
          </a:p>
        </p:txBody>
      </p:sp>
      <p:pic>
        <p:nvPicPr>
          <p:cNvPr id="13" name="Shape 34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0287" y="1583724"/>
            <a:ext cx="2002441" cy="22468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05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22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err="1"/>
              <a:t>Two-way</a:t>
            </a:r>
            <a:r>
              <a:rPr lang="fr-CA" dirty="0"/>
              <a:t> data </a:t>
            </a:r>
            <a:r>
              <a:rPr lang="fr-CA" dirty="0" err="1"/>
              <a:t>binding</a:t>
            </a:r>
            <a:endParaRPr lang="fr-CA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49260" y="1759976"/>
            <a:ext cx="8389940" cy="2025444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fr-FR" sz="16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@Component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({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selector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err="1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my-app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template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'&lt;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child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[(valeur)]="compteur"&gt;&lt;/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child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&gt;'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})</a:t>
            </a:r>
            <a: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/>
            </a:r>
            <a:b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600" b="1" dirty="0">
                <a:solidFill>
                  <a:srgbClr val="7030A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export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b="1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class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AppComponent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b="1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public 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compteur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=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rgbClr val="B4F83A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0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;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4" name="ZoneTexte 3"/>
          <p:cNvSpPr txBox="1"/>
          <p:nvPr/>
        </p:nvSpPr>
        <p:spPr bwMode="auto">
          <a:xfrm>
            <a:off x="452284" y="1367532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err="1" smtClean="0">
                <a:cs typeface="Arial" pitchFamily="34" charset="0"/>
              </a:rPr>
              <a:t>app.component.ts</a:t>
            </a:r>
            <a:endParaRPr lang="fr-FR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53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23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err="1"/>
              <a:t>Two-way</a:t>
            </a:r>
            <a:r>
              <a:rPr lang="fr-CA" dirty="0"/>
              <a:t> data </a:t>
            </a:r>
            <a:r>
              <a:rPr lang="fr-CA" dirty="0" err="1"/>
              <a:t>binding</a:t>
            </a:r>
            <a:endParaRPr lang="fr-CA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49260" y="1759976"/>
            <a:ext cx="8389940" cy="3628101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fr-FR" sz="16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@Component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({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selector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child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template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'&lt;</a:t>
            </a:r>
            <a:r>
              <a:rPr lang="fr-FR" sz="1600" dirty="0" err="1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button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click)="ajouter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()"&gt;Ajouter&lt;/</a:t>
            </a:r>
            <a:r>
              <a:rPr lang="fr-FR" sz="1600" dirty="0" err="1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button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&gt;'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})</a:t>
            </a:r>
            <a: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/>
            </a:r>
            <a:b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600" b="1" dirty="0">
                <a:solidFill>
                  <a:srgbClr val="7030A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export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b="1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class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ChildComponent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r>
              <a:rPr lang="fr-FR" sz="16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@Input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()</a:t>
            </a:r>
            <a: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b="1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public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valeur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;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@Output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()</a:t>
            </a:r>
            <a: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b="1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public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valeurChange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= 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new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EventEmitter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();</a:t>
            </a:r>
          </a:p>
          <a:p>
            <a:pPr lvl="0">
              <a:spcBef>
                <a:spcPts val="0"/>
              </a:spcBef>
            </a:pP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b="1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public </a:t>
            </a:r>
            <a:r>
              <a:rPr lang="fr-FR" sz="1600" dirty="0">
                <a:solidFill>
                  <a:srgbClr val="D8F14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ajouter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()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this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valeur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++;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this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valeurChange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 smtClean="0">
                <a:solidFill>
                  <a:srgbClr val="D8F14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emit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this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valeur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);</a:t>
            </a: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}</a:t>
            </a: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</a:t>
            </a:r>
          </a:p>
        </p:txBody>
      </p:sp>
      <p:sp>
        <p:nvSpPr>
          <p:cNvPr id="4" name="ZoneTexte 3"/>
          <p:cNvSpPr txBox="1"/>
          <p:nvPr/>
        </p:nvSpPr>
        <p:spPr bwMode="auto">
          <a:xfrm>
            <a:off x="452284" y="1367532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err="1" smtClean="0">
                <a:cs typeface="Arial" pitchFamily="34" charset="0"/>
              </a:rPr>
              <a:t>child.component.ts</a:t>
            </a:r>
            <a:endParaRPr lang="fr-FR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84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24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smtClean="0"/>
              <a:t>Variable locale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>
          <a:xfrm>
            <a:off x="449263" y="1261873"/>
            <a:ext cx="8055639" cy="1068372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fr-FR" dirty="0"/>
              <a:t>Les variables locales sont des variables que l’on déclare au niveau d’un </a:t>
            </a:r>
            <a:r>
              <a:rPr lang="fr-FR" dirty="0" err="1"/>
              <a:t>template</a:t>
            </a:r>
            <a:r>
              <a:rPr lang="fr-FR" dirty="0"/>
              <a:t>, sur un élément du DOM.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dirty="0"/>
              <a:t>La notation utilisée est le #.</a:t>
            </a:r>
          </a:p>
          <a:p>
            <a:endParaRPr lang="fr-FR" dirty="0"/>
          </a:p>
        </p:txBody>
      </p:sp>
      <p:sp>
        <p:nvSpPr>
          <p:cNvPr id="10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42452" y="2801346"/>
            <a:ext cx="4093241" cy="2368726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button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</a:rPr>
              <a:t>click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=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enfant.change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()"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Consolas" pitchFamily="49" charset="0"/>
            </a:endParaRPr>
          </a:p>
          <a:p>
            <a:r>
              <a:rPr lang="fr-FR" sz="1600" dirty="0">
                <a:latin typeface="Consolas" pitchFamily="49" charset="0"/>
              </a:rPr>
              <a:t> 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Changer affichage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&lt;/</a:t>
            </a:r>
            <a:r>
              <a:rPr lang="fr-FR" sz="1600" dirty="0" err="1">
                <a:solidFill>
                  <a:srgbClr val="0070C0"/>
                </a:solidFill>
                <a:latin typeface="Consolas" pitchFamily="49" charset="0"/>
              </a:rPr>
              <a:t>button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</a:p>
          <a:p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sz="1600" dirty="0" err="1">
                <a:solidFill>
                  <a:srgbClr val="0070C0"/>
                </a:solidFill>
                <a:latin typeface="Consolas" pitchFamily="49" charset="0"/>
              </a:rPr>
              <a:t>child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#enfant 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/&gt;</a:t>
            </a:r>
          </a:p>
          <a:p>
            <a:endParaRPr lang="fr-FR" sz="1600" dirty="0">
              <a:solidFill>
                <a:schemeClr val="bg1">
                  <a:lumMod val="65000"/>
                </a:schemeClr>
              </a:solidFill>
              <a:latin typeface="Consolas" pitchFamily="49" charset="0"/>
            </a:endParaRPr>
          </a:p>
        </p:txBody>
      </p:sp>
      <p:sp>
        <p:nvSpPr>
          <p:cNvPr id="13" name="ZoneTexte 12"/>
          <p:cNvSpPr txBox="1"/>
          <p:nvPr/>
        </p:nvSpPr>
        <p:spPr bwMode="auto">
          <a:xfrm>
            <a:off x="445475" y="2408904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cs typeface="Arial" pitchFamily="34" charset="0"/>
              </a:rPr>
              <a:t>app.component.html</a:t>
            </a:r>
          </a:p>
        </p:txBody>
      </p:sp>
      <p:sp>
        <p:nvSpPr>
          <p:cNvPr id="14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745194" y="2803039"/>
            <a:ext cx="3972232" cy="3479774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fr-FR" sz="16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@Component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({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selector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child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template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da-DK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&lt;p [hidden</a:t>
            </a:r>
            <a:r>
              <a:rPr lang="da-DK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]="isHidden</a:t>
            </a:r>
            <a:r>
              <a:rPr lang="da-DK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"&gt;</a:t>
            </a:r>
          </a:p>
          <a:p>
            <a:pPr lvl="0"/>
            <a:r>
              <a:rPr lang="da-DK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Message</a:t>
            </a:r>
          </a:p>
          <a:p>
            <a:pPr lvl="0"/>
            <a:r>
              <a:rPr lang="da-DK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&lt;/p&gt;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})</a:t>
            </a:r>
            <a: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/>
            </a:r>
            <a:b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600" b="1" dirty="0">
                <a:solidFill>
                  <a:srgbClr val="7030A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export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b="1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class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ChildComponent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fr-FR" sz="1600" b="1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public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isHidden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= 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false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;</a:t>
            </a:r>
          </a:p>
          <a:p>
            <a:pPr lvl="0">
              <a:spcBef>
                <a:spcPts val="0"/>
              </a:spcBef>
            </a:pP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b="1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public </a:t>
            </a:r>
            <a:r>
              <a:rPr lang="fr-FR" sz="1600" dirty="0" smtClean="0">
                <a:solidFill>
                  <a:srgbClr val="D8F14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change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()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this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isHidden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= !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this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isHidden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;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}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15" name="ZoneTexte 14"/>
          <p:cNvSpPr txBox="1"/>
          <p:nvPr/>
        </p:nvSpPr>
        <p:spPr bwMode="auto">
          <a:xfrm>
            <a:off x="4745193" y="2408904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err="1" smtClean="0">
                <a:cs typeface="Arial" pitchFamily="34" charset="0"/>
              </a:rPr>
              <a:t>child.component.ts</a:t>
            </a:r>
            <a:endParaRPr lang="fr-FR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68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TP #1</a:t>
            </a:r>
            <a:endParaRPr lang="fr-CA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fr-FR" dirty="0" smtClean="0"/>
              <a:t>Récupérer depuis Git le projet: </a:t>
            </a:r>
            <a:r>
              <a:rPr lang="fr-FR" dirty="0" smtClean="0">
                <a:hlinkClick r:id="rId5"/>
              </a:rPr>
              <a:t>https</a:t>
            </a:r>
            <a:r>
              <a:rPr lang="fr-FR" dirty="0">
                <a:hlinkClick r:id="rId5"/>
              </a:rPr>
              <a:t>://</a:t>
            </a:r>
            <a:r>
              <a:rPr lang="fr-FR" dirty="0" smtClean="0">
                <a:hlinkClick r:id="rId5"/>
              </a:rPr>
              <a:t>github.com/agaudichon/CGI-formation-Angular</a:t>
            </a:r>
            <a:r>
              <a:rPr lang="fr-FR" dirty="0" smtClean="0"/>
              <a:t> et se mettre sur la branche tp1</a:t>
            </a:r>
            <a:endParaRPr lang="fr-FR" dirty="0"/>
          </a:p>
          <a:p>
            <a:pPr marL="342900" indent="-342900">
              <a:buFont typeface="Arial" pitchFamily="34" charset="0"/>
              <a:buChar char="•"/>
            </a:pPr>
            <a:endParaRPr lang="fr-FR" dirty="0"/>
          </a:p>
          <a:p>
            <a:pPr marL="342900" indent="-342900">
              <a:buFont typeface="Arial" pitchFamily="34" charset="0"/>
              <a:buChar char="•"/>
            </a:pPr>
            <a:r>
              <a:rPr lang="fr-FR" dirty="0" smtClean="0"/>
              <a:t>Consignes:</a:t>
            </a:r>
          </a:p>
          <a:p>
            <a:pPr marL="606425" lvl="1" indent="-342900"/>
            <a:r>
              <a:rPr lang="fr-FR" dirty="0" smtClean="0"/>
              <a:t>Appeler le composant </a:t>
            </a:r>
            <a:r>
              <a:rPr lang="fr-FR" i="1" dirty="0" smtClean="0"/>
              <a:t>tp1</a:t>
            </a:r>
            <a:r>
              <a:rPr lang="fr-FR" dirty="0" smtClean="0"/>
              <a:t> depuis le composant principal</a:t>
            </a:r>
          </a:p>
          <a:p>
            <a:pPr marL="606425" lvl="1" indent="-342900"/>
            <a:r>
              <a:rPr lang="fr-FR" dirty="0" smtClean="0"/>
              <a:t>Fournir au composant </a:t>
            </a:r>
            <a:r>
              <a:rPr lang="fr-FR" i="1" dirty="0" smtClean="0"/>
              <a:t>tp1</a:t>
            </a:r>
            <a:r>
              <a:rPr lang="fr-FR" dirty="0" smtClean="0"/>
              <a:t> la liste des joueurs et des équipes</a:t>
            </a:r>
          </a:p>
          <a:p>
            <a:pPr marL="606425" lvl="1" indent="-342900"/>
            <a:r>
              <a:rPr lang="fr-FR" dirty="0" smtClean="0"/>
              <a:t>Afficher la liste des joueurs dans le tableau du composant </a:t>
            </a:r>
            <a:r>
              <a:rPr lang="fr-FR" i="1" dirty="0" smtClean="0"/>
              <a:t>tp1</a:t>
            </a:r>
          </a:p>
          <a:p>
            <a:pPr marL="606425" lvl="1" indent="-342900"/>
            <a:r>
              <a:rPr lang="fr-FR" dirty="0" smtClean="0"/>
              <a:t>Mettre en place le formulaire pour ajouter un joueur</a:t>
            </a:r>
          </a:p>
          <a:p>
            <a:pPr marL="606425" lvl="1" indent="-342900"/>
            <a:endParaRPr lang="fr-FR" dirty="0" smtClean="0"/>
          </a:p>
          <a:p>
            <a:pPr marL="606425" lvl="1" indent="-342900"/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98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TP #1</a:t>
            </a:r>
            <a:endParaRPr lang="fr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26</a:t>
            </a:fld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750" y="884900"/>
            <a:ext cx="5605512" cy="5407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13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err="1" smtClean="0"/>
              <a:t>Angular</a:t>
            </a:r>
            <a:r>
              <a:rPr lang="fr-CA" dirty="0" smtClean="0"/>
              <a:t>: Premiers pas</a:t>
            </a:r>
            <a:endParaRPr lang="fr-CA" dirty="0"/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smtClean="0"/>
              <a:t>Manipulation des données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8248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28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smtClean="0"/>
              <a:t>Directives</a:t>
            </a:r>
            <a:endParaRPr lang="fr-CA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49260" y="1759976"/>
            <a:ext cx="8389940" cy="2172927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@Directive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({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selector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'[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customAttribute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]'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})</a:t>
            </a:r>
            <a: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/>
            </a:r>
            <a:b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600" dirty="0">
                <a:solidFill>
                  <a:srgbClr val="7030A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export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class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CustomAttributeDirective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constructor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el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 err="1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ElementRef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renderer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Renderer2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)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pPr>
              <a:spcBef>
                <a:spcPts val="0"/>
              </a:spcBef>
            </a:pP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renderer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setStyle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el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nativeElement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 </a:t>
            </a:r>
            <a:r>
              <a:rPr lang="fr-FR" sz="1600" dirty="0">
                <a:solidFill>
                  <a:srgbClr val="FFC00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err="1">
                <a:solidFill>
                  <a:srgbClr val="FFC00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color</a:t>
            </a:r>
            <a:r>
              <a:rPr lang="fr-FR" sz="1600" dirty="0">
                <a:solidFill>
                  <a:srgbClr val="FFC00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 </a:t>
            </a:r>
            <a:r>
              <a:rPr lang="fr-FR" sz="1600" dirty="0" smtClean="0">
                <a:solidFill>
                  <a:srgbClr val="FFC00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err="1" smtClean="0">
                <a:solidFill>
                  <a:srgbClr val="FFC00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red</a:t>
            </a:r>
            <a:r>
              <a:rPr lang="fr-FR" sz="1600" dirty="0" smtClean="0">
                <a:solidFill>
                  <a:srgbClr val="FFC00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);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}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4" name="ZoneTexte 3"/>
          <p:cNvSpPr txBox="1"/>
          <p:nvPr/>
        </p:nvSpPr>
        <p:spPr bwMode="auto">
          <a:xfrm>
            <a:off x="452284" y="1367532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cs typeface="Arial" pitchFamily="34" charset="0"/>
              </a:rPr>
              <a:t>custom-</a:t>
            </a:r>
            <a:r>
              <a:rPr lang="fr-FR" dirty="0" err="1" smtClean="0">
                <a:cs typeface="Arial" pitchFamily="34" charset="0"/>
              </a:rPr>
              <a:t>attribute.directive.ts</a:t>
            </a:r>
            <a:endParaRPr lang="fr-FR" dirty="0" smtClean="0">
              <a:cs typeface="Arial" pitchFamily="34" charset="0"/>
            </a:endParaRPr>
          </a:p>
        </p:txBody>
      </p:sp>
      <p:sp>
        <p:nvSpPr>
          <p:cNvPr id="9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52284" y="4508093"/>
            <a:ext cx="8389940" cy="358875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&lt;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div</a:t>
            </a:r>
            <a:r>
              <a:rPr lang="fr-FR" sz="16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customAttribute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&gt;&lt;/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div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&gt;</a:t>
            </a:r>
          </a:p>
        </p:txBody>
      </p:sp>
      <p:sp>
        <p:nvSpPr>
          <p:cNvPr id="10" name="ZoneTexte 9"/>
          <p:cNvSpPr txBox="1"/>
          <p:nvPr/>
        </p:nvSpPr>
        <p:spPr bwMode="auto">
          <a:xfrm>
            <a:off x="455308" y="4115648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cs typeface="Arial" pitchFamily="34" charset="0"/>
              </a:rPr>
              <a:t>app.component.html</a:t>
            </a:r>
          </a:p>
        </p:txBody>
      </p:sp>
    </p:spTree>
    <p:extLst>
      <p:ext uri="{BB962C8B-B14F-4D97-AF65-F5344CB8AC3E}">
        <p14:creationId xmlns:p14="http://schemas.microsoft.com/office/powerpoint/2010/main" val="405843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29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smtClean="0"/>
              <a:t>Directives</a:t>
            </a:r>
            <a:endParaRPr lang="fr-CA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49260" y="1759977"/>
            <a:ext cx="8389940" cy="3470784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@Directive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({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selector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'[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customAttribute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]'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})</a:t>
            </a:r>
            <a: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/>
            </a:r>
            <a:b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600" dirty="0">
                <a:solidFill>
                  <a:srgbClr val="7030A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export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class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CustomAttributeDirective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implements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OnInit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pPr lvl="0"/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@Input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customAttribute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)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color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 smtClean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string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; </a:t>
            </a:r>
          </a:p>
          <a:p>
            <a:pPr lvl="0"/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constructor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private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el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 err="1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ElementRef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private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renderer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Renderer2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)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</a:t>
            </a:r>
          </a:p>
          <a:p>
            <a:pPr lvl="0">
              <a:spcBef>
                <a:spcPts val="0"/>
              </a:spcBef>
            </a:pP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ngOnInit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() {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</a:t>
            </a:r>
            <a:r>
              <a:rPr lang="fr-FR" sz="1600" dirty="0" err="1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this</a:t>
            </a:r>
            <a:r>
              <a:rPr lang="fr-FR" sz="1600" dirty="0" err="1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renderer</a:t>
            </a:r>
            <a:r>
              <a:rPr lang="fr-FR" sz="1600" dirty="0" err="1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setStyle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</a:t>
            </a:r>
            <a:r>
              <a:rPr lang="fr-FR" sz="1600" dirty="0" err="1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this</a:t>
            </a:r>
            <a:r>
              <a:rPr lang="fr-FR" sz="1600" dirty="0" err="1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el</a:t>
            </a:r>
            <a:r>
              <a:rPr lang="fr-FR" sz="1600" dirty="0" err="1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nativeElement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 </a:t>
            </a:r>
            <a:r>
              <a:rPr lang="fr-FR" sz="1600" dirty="0">
                <a:solidFill>
                  <a:srgbClr val="FFC00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err="1">
                <a:solidFill>
                  <a:srgbClr val="FFC00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color</a:t>
            </a:r>
            <a:r>
              <a:rPr lang="fr-FR" sz="1600" dirty="0">
                <a:solidFill>
                  <a:srgbClr val="FFC00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 </a:t>
            </a:r>
            <a:r>
              <a:rPr lang="fr-FR" sz="1600" dirty="0" err="1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this</a:t>
            </a:r>
            <a:r>
              <a:rPr lang="fr-FR" sz="1600" dirty="0" err="1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color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);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}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4" name="ZoneTexte 3"/>
          <p:cNvSpPr txBox="1"/>
          <p:nvPr/>
        </p:nvSpPr>
        <p:spPr bwMode="auto">
          <a:xfrm>
            <a:off x="452284" y="1367532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cs typeface="Arial" pitchFamily="34" charset="0"/>
              </a:rPr>
              <a:t>custom-</a:t>
            </a:r>
            <a:r>
              <a:rPr lang="fr-FR" dirty="0" err="1" smtClean="0">
                <a:cs typeface="Arial" pitchFamily="34" charset="0"/>
              </a:rPr>
              <a:t>attribute.directive.ts</a:t>
            </a:r>
            <a:endParaRPr lang="fr-FR" dirty="0" smtClean="0">
              <a:cs typeface="Arial" pitchFamily="34" charset="0"/>
            </a:endParaRPr>
          </a:p>
        </p:txBody>
      </p:sp>
      <p:sp>
        <p:nvSpPr>
          <p:cNvPr id="11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49260" y="5658467"/>
            <a:ext cx="8389940" cy="358875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&lt;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div</a:t>
            </a:r>
            <a:r>
              <a:rPr lang="fr-FR" sz="1600" dirty="0" smtClean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[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customAttribute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]=</a:t>
            </a:r>
            <a:r>
              <a:rPr lang="fr-FR" sz="1600" dirty="0" smtClean="0">
                <a:solidFill>
                  <a:srgbClr val="FFC00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"'</a:t>
            </a:r>
            <a:r>
              <a:rPr lang="fr-FR" sz="1600" dirty="0" err="1" smtClean="0">
                <a:solidFill>
                  <a:srgbClr val="FFC00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red</a:t>
            </a:r>
            <a:r>
              <a:rPr lang="fr-FR" sz="1600" dirty="0" smtClean="0">
                <a:solidFill>
                  <a:srgbClr val="FFC00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'"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&gt;&lt;/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div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&gt;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12" name="ZoneTexte 11"/>
          <p:cNvSpPr txBox="1"/>
          <p:nvPr/>
        </p:nvSpPr>
        <p:spPr bwMode="auto">
          <a:xfrm>
            <a:off x="452284" y="5266022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cs typeface="Arial" pitchFamily="34" charset="0"/>
              </a:rPr>
              <a:t>app.component.html</a:t>
            </a:r>
          </a:p>
        </p:txBody>
      </p:sp>
    </p:spTree>
    <p:extLst>
      <p:ext uri="{BB962C8B-B14F-4D97-AF65-F5344CB8AC3E}">
        <p14:creationId xmlns:p14="http://schemas.microsoft.com/office/powerpoint/2010/main" val="263570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  <p:custDataLst>
              <p:tags r:id="rId2"/>
            </p:custDataLst>
          </p:nvPr>
        </p:nvSpPr>
        <p:spPr>
          <a:xfrm>
            <a:off x="449263" y="1266825"/>
            <a:ext cx="7205801" cy="4886325"/>
          </a:xfrm>
        </p:spPr>
        <p:txBody>
          <a:bodyPr>
            <a:normAutofit/>
          </a:bodyPr>
          <a:lstStyle/>
          <a:p>
            <a:pPr lvl="1"/>
            <a:r>
              <a:rPr lang="fr-CA" dirty="0" smtClean="0">
                <a:solidFill>
                  <a:schemeClr val="accent5"/>
                </a:solidFill>
              </a:rPr>
              <a:t>Template et data-</a:t>
            </a:r>
            <a:r>
              <a:rPr lang="fr-CA" dirty="0" err="1" smtClean="0">
                <a:solidFill>
                  <a:schemeClr val="accent5"/>
                </a:solidFill>
              </a:rPr>
              <a:t>binding</a:t>
            </a:r>
            <a:endParaRPr lang="fr-CA" dirty="0" smtClean="0">
              <a:solidFill>
                <a:schemeClr val="accent5"/>
              </a:solidFill>
            </a:endParaRPr>
          </a:p>
          <a:p>
            <a:pPr lvl="2"/>
            <a:r>
              <a:rPr lang="fr-CA" dirty="0" smtClean="0"/>
              <a:t>Interpolation</a:t>
            </a:r>
          </a:p>
          <a:p>
            <a:pPr lvl="2"/>
            <a:r>
              <a:rPr lang="fr-CA" dirty="0" err="1" smtClean="0"/>
              <a:t>Property</a:t>
            </a:r>
            <a:r>
              <a:rPr lang="fr-CA" dirty="0" smtClean="0"/>
              <a:t> </a:t>
            </a:r>
            <a:r>
              <a:rPr lang="fr-CA" dirty="0" err="1" smtClean="0"/>
              <a:t>binding</a:t>
            </a:r>
            <a:endParaRPr lang="fr-CA" dirty="0" smtClean="0"/>
          </a:p>
          <a:p>
            <a:pPr lvl="2"/>
            <a:r>
              <a:rPr lang="fr-CA" dirty="0" err="1" smtClean="0"/>
              <a:t>Event</a:t>
            </a:r>
            <a:r>
              <a:rPr lang="fr-CA" dirty="0" smtClean="0"/>
              <a:t> </a:t>
            </a:r>
            <a:r>
              <a:rPr lang="fr-CA" dirty="0" err="1" smtClean="0"/>
              <a:t>binding</a:t>
            </a:r>
            <a:endParaRPr lang="fr-CA" dirty="0" smtClean="0"/>
          </a:p>
          <a:p>
            <a:pPr lvl="2"/>
            <a:r>
              <a:rPr lang="fr-CA" dirty="0" err="1" smtClean="0"/>
              <a:t>Two-way</a:t>
            </a:r>
            <a:r>
              <a:rPr lang="fr-CA" dirty="0" smtClean="0"/>
              <a:t> data-</a:t>
            </a:r>
            <a:r>
              <a:rPr lang="fr-CA" dirty="0" err="1" smtClean="0"/>
              <a:t>binding</a:t>
            </a:r>
            <a:endParaRPr lang="fr-CA" dirty="0" smtClean="0"/>
          </a:p>
          <a:p>
            <a:pPr lvl="2"/>
            <a:r>
              <a:rPr lang="fr-CA" dirty="0" smtClean="0"/>
              <a:t>Variable locale</a:t>
            </a:r>
          </a:p>
          <a:p>
            <a:pPr lvl="2"/>
            <a:r>
              <a:rPr lang="fr-CA" dirty="0" smtClean="0">
                <a:solidFill>
                  <a:schemeClr val="bg2">
                    <a:lumMod val="65000"/>
                  </a:schemeClr>
                </a:solidFill>
              </a:rPr>
              <a:t>TP #1</a:t>
            </a:r>
          </a:p>
          <a:p>
            <a:pPr lvl="2"/>
            <a:endParaRPr lang="fr-CA" dirty="0">
              <a:solidFill>
                <a:schemeClr val="bg2">
                  <a:lumMod val="65000"/>
                </a:schemeClr>
              </a:solidFill>
            </a:endParaRPr>
          </a:p>
          <a:p>
            <a:pPr lvl="1"/>
            <a:r>
              <a:rPr lang="fr-CA" dirty="0" smtClean="0">
                <a:solidFill>
                  <a:schemeClr val="accent5"/>
                </a:solidFill>
              </a:rPr>
              <a:t>Manipulation des données</a:t>
            </a:r>
            <a:endParaRPr lang="fr-CA" dirty="0">
              <a:solidFill>
                <a:schemeClr val="accent5"/>
              </a:solidFill>
            </a:endParaRPr>
          </a:p>
          <a:p>
            <a:pPr lvl="2"/>
            <a:r>
              <a:rPr lang="fr-CA" dirty="0" smtClean="0"/>
              <a:t>Directives</a:t>
            </a:r>
            <a:endParaRPr lang="fr-CA" dirty="0"/>
          </a:p>
          <a:p>
            <a:pPr lvl="2"/>
            <a:r>
              <a:rPr lang="fr-CA" dirty="0" smtClean="0"/>
              <a:t>Pipes</a:t>
            </a:r>
            <a:endParaRPr lang="fr-CA" dirty="0"/>
          </a:p>
          <a:p>
            <a:pPr lvl="2"/>
            <a:r>
              <a:rPr lang="fr-CA" dirty="0" smtClean="0">
                <a:solidFill>
                  <a:schemeClr val="bg2">
                    <a:lumMod val="65000"/>
                  </a:schemeClr>
                </a:solidFill>
              </a:rPr>
              <a:t>TP #2</a:t>
            </a:r>
            <a:endParaRPr lang="fr-CA" dirty="0">
              <a:solidFill>
                <a:schemeClr val="bg2">
                  <a:lumMod val="65000"/>
                </a:schemeClr>
              </a:solidFill>
            </a:endParaRPr>
          </a:p>
          <a:p>
            <a:pPr lvl="2"/>
            <a:endParaRPr lang="fr-CA" dirty="0" smtClean="0">
              <a:solidFill>
                <a:schemeClr val="bg2">
                  <a:lumMod val="65000"/>
                </a:schemeClr>
              </a:solidFill>
            </a:endParaRPr>
          </a:p>
          <a:p>
            <a:pPr lvl="2"/>
            <a:endParaRPr lang="fr-CA" dirty="0" smtClean="0"/>
          </a:p>
          <a:p>
            <a:pPr lvl="2"/>
            <a:endParaRPr lang="fr-CA" dirty="0"/>
          </a:p>
          <a:p>
            <a:pPr lvl="2"/>
            <a:endParaRPr lang="fr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186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30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smtClean="0"/>
              <a:t>Directives</a:t>
            </a:r>
            <a:endParaRPr lang="fr-CA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49260" y="1759974"/>
            <a:ext cx="8389940" cy="4424516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@Directive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({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selector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'[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customStructural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]'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})</a:t>
            </a:r>
            <a: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/>
            </a:r>
            <a:b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600" dirty="0">
                <a:solidFill>
                  <a:srgbClr val="7030A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export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class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CustomStructuralDirective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implements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OnInit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r>
              <a:rPr lang="fr-FR" sz="1600" dirty="0" smtClean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@</a:t>
            </a:r>
            <a:r>
              <a:rPr lang="fr-FR" sz="16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Input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customStructural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)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show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 err="1" smtClean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boolean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; 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constructor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private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container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 err="1" smtClean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ViewContainerRef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private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template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	</a:t>
            </a:r>
            <a:r>
              <a:rPr lang="fr-FR" sz="1600" dirty="0" err="1" smtClean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TemplateRef</a:t>
            </a:r>
            <a:r>
              <a:rPr lang="fr-FR" sz="1600" dirty="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&lt;</a:t>
            </a:r>
            <a:r>
              <a:rPr lang="fr-FR" sz="1600" dirty="0" err="1" smtClean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any</a:t>
            </a:r>
            <a:r>
              <a:rPr lang="fr-FR" sz="16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&gt;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)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pPr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}</a:t>
            </a:r>
          </a:p>
          <a:p>
            <a:pPr lvl="0">
              <a:spcBef>
                <a:spcPts val="0"/>
              </a:spcBef>
            </a:pPr>
            <a:endParaRPr lang="fr-FR" sz="1600" dirty="0" smtClean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ngOnInit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()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this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container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clear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();</a:t>
            </a: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</a:t>
            </a:r>
            <a:r>
              <a:rPr lang="fr-FR" sz="1600" dirty="0" smtClean="0">
                <a:solidFill>
                  <a:srgbClr val="7030A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if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(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this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show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) {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 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this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container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createEmbeddedView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this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template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);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}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}</a:t>
            </a: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</a:t>
            </a:r>
          </a:p>
          <a:p>
            <a:pPr lvl="0">
              <a:spcBef>
                <a:spcPts val="0"/>
              </a:spcBef>
            </a:pP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4" name="ZoneTexte 3"/>
          <p:cNvSpPr txBox="1"/>
          <p:nvPr/>
        </p:nvSpPr>
        <p:spPr bwMode="auto">
          <a:xfrm>
            <a:off x="452284" y="1367532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cs typeface="Arial" pitchFamily="34" charset="0"/>
              </a:rPr>
              <a:t>custom-</a:t>
            </a:r>
            <a:r>
              <a:rPr lang="fr-FR" dirty="0" err="1" smtClean="0">
                <a:cs typeface="Arial" pitchFamily="34" charset="0"/>
              </a:rPr>
              <a:t>structural.directive.ts</a:t>
            </a:r>
            <a:endParaRPr lang="fr-FR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23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31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smtClean="0"/>
              <a:t>Directives</a:t>
            </a:r>
            <a:endParaRPr lang="fr-CA" dirty="0"/>
          </a:p>
        </p:txBody>
      </p:sp>
      <p:sp>
        <p:nvSpPr>
          <p:cNvPr id="4" name="ZoneTexte 3"/>
          <p:cNvSpPr txBox="1"/>
          <p:nvPr/>
        </p:nvSpPr>
        <p:spPr bwMode="auto">
          <a:xfrm>
            <a:off x="452284" y="1367532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>
                <a:cs typeface="Arial" pitchFamily="34" charset="0"/>
              </a:rPr>
              <a:t>app.component.html</a:t>
            </a:r>
          </a:p>
        </p:txBody>
      </p:sp>
      <p:sp>
        <p:nvSpPr>
          <p:cNvPr id="9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52284" y="1725565"/>
            <a:ext cx="8389940" cy="860320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&lt;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div</a:t>
            </a:r>
            <a:r>
              <a:rPr lang="fr-FR" sz="16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*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customStructural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=</a:t>
            </a:r>
            <a:r>
              <a:rPr lang="fr-FR" sz="1600" dirty="0" smtClean="0">
                <a:solidFill>
                  <a:srgbClr val="FFC00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"</a:t>
            </a:r>
            <a:r>
              <a:rPr lang="fr-FR" sz="1600" dirty="0" err="1" smtClean="0">
                <a:solidFill>
                  <a:srgbClr val="FFC00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true</a:t>
            </a:r>
            <a:r>
              <a:rPr lang="fr-FR" sz="1600" dirty="0" smtClean="0">
                <a:solidFill>
                  <a:srgbClr val="FFC00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"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&gt;</a:t>
            </a: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Hello World !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&lt;/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div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2579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32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smtClean="0"/>
              <a:t>Pipes</a:t>
            </a:r>
            <a:endParaRPr lang="fr-CA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49260" y="1759976"/>
            <a:ext cx="8389940" cy="2143430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@Pipe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({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name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'custom'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})</a:t>
            </a:r>
            <a: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/>
            </a:r>
            <a:b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600" dirty="0">
                <a:solidFill>
                  <a:srgbClr val="7030A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export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class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CustomPipe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extends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PipeTransform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en-US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transform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</a:t>
            </a:r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value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16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number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</a:t>
            </a: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args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?:</a:t>
            </a: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16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any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):</a:t>
            </a: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boolean</a:t>
            </a:r>
            <a:r>
              <a:rPr lang="en-US" sz="16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</a:t>
            </a:r>
            <a:r>
              <a:rPr lang="en-US" sz="1600" dirty="0">
                <a:solidFill>
                  <a:srgbClr val="7030A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return</a:t>
            </a: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value</a:t>
            </a: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&gt;</a:t>
            </a: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1600" dirty="0">
                <a:solidFill>
                  <a:srgbClr val="D8F14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0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</a:t>
            </a:r>
          </a:p>
          <a:p>
            <a:pPr lvl="0"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4" name="ZoneTexte 3"/>
          <p:cNvSpPr txBox="1"/>
          <p:nvPr/>
        </p:nvSpPr>
        <p:spPr bwMode="auto">
          <a:xfrm>
            <a:off x="452284" y="1367532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err="1" smtClean="0">
                <a:cs typeface="Arial" pitchFamily="34" charset="0"/>
              </a:rPr>
              <a:t>custom.pipe.ts</a:t>
            </a:r>
            <a:endParaRPr lang="fr-FR" dirty="0" smtClean="0">
              <a:cs typeface="Arial" pitchFamily="34" charset="0"/>
            </a:endParaRPr>
          </a:p>
        </p:txBody>
      </p:sp>
      <p:sp>
        <p:nvSpPr>
          <p:cNvPr id="9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52284" y="4508093"/>
            <a:ext cx="4798142" cy="781662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&lt;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div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*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ngFor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=</a:t>
            </a:r>
            <a:r>
              <a:rPr lang="en-US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'let </a:t>
            </a:r>
            <a:r>
              <a:rPr lang="en-US" sz="1600" dirty="0" err="1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nb</a:t>
            </a:r>
            <a:r>
              <a:rPr lang="en-US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of [0, 1, 2, -6, 10]'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&gt;</a:t>
            </a:r>
          </a:p>
          <a:p>
            <a:pPr lvl="0">
              <a:spcBef>
                <a:spcPts val="0"/>
              </a:spcBef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{{ 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nb</a:t>
            </a:r>
            <a:r>
              <a:rPr lang="en-US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| </a:t>
            </a:r>
            <a:r>
              <a:rPr lang="en-US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custom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}}</a:t>
            </a:r>
          </a:p>
          <a:p>
            <a:pPr lvl="0">
              <a:spcBef>
                <a:spcPts val="0"/>
              </a:spcBef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&lt;/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div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&gt;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10" name="ZoneTexte 9"/>
          <p:cNvSpPr txBox="1"/>
          <p:nvPr/>
        </p:nvSpPr>
        <p:spPr bwMode="auto">
          <a:xfrm>
            <a:off x="455308" y="4115648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cs typeface="Arial" pitchFamily="34" charset="0"/>
              </a:rPr>
              <a:t>app.component.html</a:t>
            </a:r>
          </a:p>
        </p:txBody>
      </p:sp>
      <p:sp>
        <p:nvSpPr>
          <p:cNvPr id="13" name="ZoneTexte 12"/>
          <p:cNvSpPr txBox="1"/>
          <p:nvPr/>
        </p:nvSpPr>
        <p:spPr bwMode="auto">
          <a:xfrm>
            <a:off x="5791199" y="4145992"/>
            <a:ext cx="3057833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cs typeface="Arial" pitchFamily="34" charset="0"/>
              </a:rPr>
              <a:t>Résultat:</a:t>
            </a:r>
          </a:p>
        </p:txBody>
      </p:sp>
      <p:sp>
        <p:nvSpPr>
          <p:cNvPr id="6" name="ZoneTexte 5"/>
          <p:cNvSpPr txBox="1"/>
          <p:nvPr/>
        </p:nvSpPr>
        <p:spPr bwMode="auto">
          <a:xfrm>
            <a:off x="5791199" y="4572000"/>
            <a:ext cx="2772698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da-DK" sz="1200" dirty="0">
                <a:cs typeface="Arial" pitchFamily="34" charset="0"/>
              </a:rPr>
              <a:t>false</a:t>
            </a:r>
          </a:p>
          <a:p>
            <a:r>
              <a:rPr lang="da-DK" sz="1200" dirty="0">
                <a:cs typeface="Arial" pitchFamily="34" charset="0"/>
              </a:rPr>
              <a:t>true</a:t>
            </a:r>
          </a:p>
          <a:p>
            <a:r>
              <a:rPr lang="da-DK" sz="1200" dirty="0">
                <a:cs typeface="Arial" pitchFamily="34" charset="0"/>
              </a:rPr>
              <a:t>true</a:t>
            </a:r>
          </a:p>
          <a:p>
            <a:r>
              <a:rPr lang="da-DK" sz="1200" dirty="0">
                <a:cs typeface="Arial" pitchFamily="34" charset="0"/>
              </a:rPr>
              <a:t>false</a:t>
            </a:r>
          </a:p>
          <a:p>
            <a:r>
              <a:rPr lang="da-DK" sz="1200" dirty="0">
                <a:cs typeface="Arial" pitchFamily="34" charset="0"/>
              </a:rPr>
              <a:t>true</a:t>
            </a:r>
            <a:endParaRPr lang="fr-FR" sz="12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73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TP #2</a:t>
            </a:r>
            <a:endParaRPr lang="fr-CA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fr-FR" dirty="0" smtClean="0"/>
              <a:t>Récupérer la branche tp2 sur Git</a:t>
            </a:r>
          </a:p>
          <a:p>
            <a:pPr marL="342900" indent="-342900">
              <a:buFont typeface="Arial" pitchFamily="34" charset="0"/>
              <a:buChar char="•"/>
            </a:pPr>
            <a:endParaRPr lang="fr-FR" dirty="0"/>
          </a:p>
          <a:p>
            <a:pPr marL="342900" indent="-342900">
              <a:buFont typeface="Arial" pitchFamily="34" charset="0"/>
              <a:buChar char="•"/>
            </a:pPr>
            <a:r>
              <a:rPr lang="fr-FR" dirty="0" smtClean="0"/>
              <a:t>Consignes:</a:t>
            </a:r>
          </a:p>
          <a:p>
            <a:pPr marL="606425" lvl="1" indent="-342900"/>
            <a:r>
              <a:rPr lang="fr-FR" dirty="0" smtClean="0"/>
              <a:t>Créer un pipe permettant d’afficher le noms des équipes et des conférences de chaque joueur dans le tableau</a:t>
            </a:r>
          </a:p>
          <a:p>
            <a:pPr marL="606425" lvl="1" indent="-342900"/>
            <a:r>
              <a:rPr lang="fr-FR" dirty="0" smtClean="0"/>
              <a:t>Créer une directive structurelle qui permet d’afficher le joueur du tableau sélectionné. Si aucun joueur n’est sélectionné, le message ne doit pas </a:t>
            </a:r>
            <a:r>
              <a:rPr lang="fr-FR" dirty="0"/>
              <a:t>s’afficher (ne pas utiliser </a:t>
            </a:r>
            <a:r>
              <a:rPr lang="fr-FR" i="1" dirty="0"/>
              <a:t>*</a:t>
            </a:r>
            <a:r>
              <a:rPr lang="fr-FR" i="1" dirty="0" err="1"/>
              <a:t>ngIf</a:t>
            </a:r>
            <a:r>
              <a:rPr lang="fr-FR" dirty="0" smtClean="0"/>
              <a:t>).</a:t>
            </a:r>
          </a:p>
          <a:p>
            <a:pPr marL="606425" lvl="1" indent="-342900"/>
            <a:r>
              <a:rPr lang="fr-FR" dirty="0" smtClean="0"/>
              <a:t>Créer une directive </a:t>
            </a:r>
            <a:r>
              <a:rPr lang="fr-FR" dirty="0" err="1" smtClean="0"/>
              <a:t>attribute</a:t>
            </a:r>
            <a:r>
              <a:rPr lang="fr-FR" dirty="0" smtClean="0"/>
              <a:t> qui permet de changer la couleur du message du joueur sélectionné selon sa </a:t>
            </a:r>
            <a:r>
              <a:rPr lang="fr-FR" dirty="0"/>
              <a:t>conférence (ne pas utiliser </a:t>
            </a:r>
            <a:r>
              <a:rPr lang="fr-FR" i="1" dirty="0"/>
              <a:t>[</a:t>
            </a:r>
            <a:r>
              <a:rPr lang="fr-FR" i="1" dirty="0" err="1"/>
              <a:t>ngClass</a:t>
            </a:r>
            <a:r>
              <a:rPr lang="fr-FR" i="1" dirty="0" smtClean="0"/>
              <a:t>]</a:t>
            </a:r>
            <a:r>
              <a:rPr lang="fr-FR" dirty="0" smtClean="0"/>
              <a:t>)</a:t>
            </a:r>
          </a:p>
          <a:p>
            <a:pPr marL="606425" lvl="1" indent="-342900"/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33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053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TP #2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fr-FR" dirty="0" smtClean="0"/>
              <a:t>Tips</a:t>
            </a:r>
          </a:p>
          <a:p>
            <a:pPr marL="606425" lvl="1" indent="-342900"/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34</a:t>
            </a:fld>
            <a:endParaRPr lang="en-GB" dirty="0"/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>
          <a:xfrm>
            <a:off x="518086" y="1661655"/>
            <a:ext cx="8389940" cy="776746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136650" indent="-21590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3025" indent="-228600" algn="l" defTabSz="914400" rtl="0" eaLnBrk="1" latinLnBrk="0" hangingPunct="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fr-FR" sz="1600" dirty="0" smtClean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@</a:t>
            </a:r>
            <a:r>
              <a:rPr lang="fr-FR" sz="16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Input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nomDeMaDirective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) 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set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maMethode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value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 smtClean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any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)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pPr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// Permet d’appeler une méthode directement au changement d’input</a:t>
            </a:r>
          </a:p>
          <a:p>
            <a:pPr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963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TP #2</a:t>
            </a:r>
            <a:endParaRPr lang="fr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35</a:t>
            </a:fld>
            <a:endParaRPr lang="en-GB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41" y="1112581"/>
            <a:ext cx="7539041" cy="2167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41" y="3560110"/>
            <a:ext cx="7539041" cy="21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759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err="1" smtClean="0"/>
              <a:t>Angular</a:t>
            </a:r>
            <a:r>
              <a:rPr lang="fr-CA" dirty="0" smtClean="0"/>
              <a:t>: Premiers pas</a:t>
            </a:r>
            <a:endParaRPr lang="fr-CA" dirty="0"/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smtClean="0"/>
              <a:t>Structure de l’application</a:t>
            </a:r>
          </a:p>
        </p:txBody>
      </p:sp>
    </p:spTree>
    <p:extLst>
      <p:ext uri="{BB962C8B-B14F-4D97-AF65-F5344CB8AC3E}">
        <p14:creationId xmlns:p14="http://schemas.microsoft.com/office/powerpoint/2010/main" val="7498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37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Service et Injection</a:t>
            </a:r>
            <a:endParaRPr lang="fr-CA" dirty="0"/>
          </a:p>
        </p:txBody>
      </p:sp>
      <p:sp>
        <p:nvSpPr>
          <p:cNvPr id="4" name="ZoneTexte 3"/>
          <p:cNvSpPr txBox="1"/>
          <p:nvPr/>
        </p:nvSpPr>
        <p:spPr bwMode="auto">
          <a:xfrm>
            <a:off x="452284" y="1367532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err="1" smtClean="0">
                <a:cs typeface="Arial" pitchFamily="34" charset="0"/>
              </a:rPr>
              <a:t>custom.service.ts</a:t>
            </a:r>
            <a:endParaRPr lang="fr-FR" dirty="0" smtClean="0">
              <a:cs typeface="Arial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 bwMode="auto">
          <a:xfrm>
            <a:off x="452284" y="3083261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err="1" smtClean="0">
                <a:cs typeface="Arial" pitchFamily="34" charset="0"/>
              </a:rPr>
              <a:t>app.component.ts</a:t>
            </a:r>
            <a:endParaRPr lang="fr-FR" dirty="0" smtClean="0">
              <a:cs typeface="Arial" pitchFamily="34" charset="0"/>
            </a:endParaRPr>
          </a:p>
        </p:txBody>
      </p:sp>
      <p:sp>
        <p:nvSpPr>
          <p:cNvPr id="11" name="Espace réservé du contenu 1"/>
          <p:cNvSpPr txBox="1">
            <a:spLocks/>
          </p:cNvSpPr>
          <p:nvPr/>
        </p:nvSpPr>
        <p:spPr>
          <a:xfrm>
            <a:off x="459092" y="1779642"/>
            <a:ext cx="3965424" cy="11995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136650" indent="-21590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3025" indent="-228600" algn="l" defTabSz="914400" rtl="0" eaLnBrk="1" latinLnBrk="0" hangingPunct="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B4F83A"/>
                </a:solidFill>
                <a:latin typeface="Consolas" pitchFamily="49" charset="0"/>
              </a:rPr>
              <a:t>@Injectable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()</a:t>
            </a:r>
          </a:p>
          <a:p>
            <a:r>
              <a:rPr lang="en-US" sz="1600" dirty="0" smtClean="0">
                <a:solidFill>
                  <a:srgbClr val="7030A0"/>
                </a:solidFill>
                <a:latin typeface="Consolas" pitchFamily="49" charset="0"/>
              </a:rPr>
              <a:t>export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</a:rPr>
              <a:t>class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</a:rPr>
              <a:t>CustomService</a:t>
            </a:r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{</a:t>
            </a:r>
            <a:endParaRPr lang="en-US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}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5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52284" y="3460957"/>
            <a:ext cx="8396748" cy="2241753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fr-FR" sz="16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@Component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({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selector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err="1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my-app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templateUrl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'app.component.html'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})</a:t>
            </a:r>
            <a: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/>
            </a:r>
            <a:b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600" b="1" dirty="0">
                <a:solidFill>
                  <a:srgbClr val="7030A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export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b="1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class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AppComponent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b="1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constructor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private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customService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 err="1" smtClean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CustomService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) {</a:t>
            </a: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}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16" name="ZoneTexte 15"/>
          <p:cNvSpPr txBox="1"/>
          <p:nvPr/>
        </p:nvSpPr>
        <p:spPr bwMode="auto">
          <a:xfrm>
            <a:off x="4888524" y="1370076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err="1" smtClean="0">
                <a:cs typeface="Arial" pitchFamily="34" charset="0"/>
              </a:rPr>
              <a:t>app.module.ts</a:t>
            </a:r>
            <a:endParaRPr lang="fr-FR" dirty="0" smtClean="0">
              <a:cs typeface="Arial" pitchFamily="34" charset="0"/>
            </a:endParaRPr>
          </a:p>
        </p:txBody>
      </p:sp>
      <p:sp>
        <p:nvSpPr>
          <p:cNvPr id="18" name="Espace réservé du contenu 1"/>
          <p:cNvSpPr txBox="1">
            <a:spLocks/>
          </p:cNvSpPr>
          <p:nvPr/>
        </p:nvSpPr>
        <p:spPr>
          <a:xfrm>
            <a:off x="4888524" y="1779641"/>
            <a:ext cx="3965424" cy="1199533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136650" indent="-21590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3025" indent="-228600" algn="l" defTabSz="914400" rtl="0" eaLnBrk="1" latinLnBrk="0" hangingPunct="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</a:pPr>
            <a:r>
              <a:rPr lang="fr-FR" sz="16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@</a:t>
            </a:r>
            <a:r>
              <a:rPr lang="fr-FR" sz="1600" dirty="0" err="1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NgModule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({</a:t>
            </a: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providers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[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CustomService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]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})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rgbClr val="7030A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export 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class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AppModule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388809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38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err="1" smtClean="0"/>
              <a:t>Routing</a:t>
            </a:r>
            <a:endParaRPr lang="fr-CA" dirty="0"/>
          </a:p>
        </p:txBody>
      </p:sp>
      <p:sp>
        <p:nvSpPr>
          <p:cNvPr id="10" name="ZoneTexte 9"/>
          <p:cNvSpPr txBox="1"/>
          <p:nvPr/>
        </p:nvSpPr>
        <p:spPr bwMode="auto">
          <a:xfrm>
            <a:off x="452284" y="1312606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err="1" smtClean="0">
                <a:cs typeface="Arial" pitchFamily="34" charset="0"/>
              </a:rPr>
              <a:t>app.module.ts</a:t>
            </a:r>
            <a:endParaRPr lang="fr-FR" dirty="0" smtClean="0">
              <a:cs typeface="Arial" pitchFamily="34" charset="0"/>
            </a:endParaRPr>
          </a:p>
        </p:txBody>
      </p:sp>
      <p:sp>
        <p:nvSpPr>
          <p:cNvPr id="15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52284" y="1690302"/>
            <a:ext cx="8396748" cy="3530627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fr-FR" sz="1600" dirty="0" err="1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const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appRoutes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Routes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= [</a:t>
            </a: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{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path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'home'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 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component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HomeComponent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},</a:t>
            </a: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{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path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redirectTo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'/home'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pathMatch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'full'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},</a:t>
            </a: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{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path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'test/:id'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 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component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TestComponent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},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{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path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'**'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 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component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PageNotFoundComponent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</a:t>
            </a: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];</a:t>
            </a:r>
            <a:endParaRPr lang="fr-FR" sz="1600" dirty="0" smtClean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endParaRPr lang="fr-FR" sz="1600" dirty="0">
              <a:solidFill>
                <a:srgbClr val="92D050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@</a:t>
            </a:r>
            <a:r>
              <a:rPr lang="fr-FR" sz="1600" dirty="0" err="1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NgModule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({</a:t>
            </a: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imports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[</a:t>
            </a: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RouterModule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forRoot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appRoutes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)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],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...</a:t>
            </a: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})</a:t>
            </a: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rgbClr val="7030A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export 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class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AppModule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246664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39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err="1" smtClean="0"/>
              <a:t>Routing</a:t>
            </a:r>
            <a:endParaRPr lang="fr-CA" dirty="0"/>
          </a:p>
        </p:txBody>
      </p:sp>
      <p:sp>
        <p:nvSpPr>
          <p:cNvPr id="10" name="ZoneTexte 9"/>
          <p:cNvSpPr txBox="1"/>
          <p:nvPr/>
        </p:nvSpPr>
        <p:spPr bwMode="auto">
          <a:xfrm>
            <a:off x="452284" y="1312606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cs typeface="Arial" pitchFamily="34" charset="0"/>
              </a:rPr>
              <a:t>app.component.html</a:t>
            </a:r>
          </a:p>
        </p:txBody>
      </p:sp>
      <p:sp>
        <p:nvSpPr>
          <p:cNvPr id="15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52283" y="1690303"/>
            <a:ext cx="4945627" cy="2795597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header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</a:p>
          <a:p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&lt;</a:t>
            </a:r>
            <a:r>
              <a:rPr lang="fr-FR" sz="1600" dirty="0" err="1">
                <a:solidFill>
                  <a:srgbClr val="0070C0"/>
                </a:solidFill>
                <a:latin typeface="Consolas" pitchFamily="49" charset="0"/>
              </a:rPr>
              <a:t>nav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routerLink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"/"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Home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&lt;/</a:t>
            </a:r>
            <a:r>
              <a:rPr lang="fr-FR" sz="1600" dirty="0" err="1">
                <a:solidFill>
                  <a:srgbClr val="0070C0"/>
                </a:solidFill>
                <a:latin typeface="Consolas" pitchFamily="49" charset="0"/>
              </a:rPr>
              <a:t>nav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 </a:t>
            </a:r>
          </a:p>
          <a:p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sz="1600" dirty="0" err="1">
                <a:solidFill>
                  <a:srgbClr val="0070C0"/>
                </a:solidFill>
                <a:latin typeface="Consolas" pitchFamily="49" charset="0"/>
              </a:rPr>
              <a:t>nav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[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</a:rPr>
              <a:t>routerLink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]=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"['test', 1]"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Test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&lt;/</a:t>
            </a:r>
            <a:r>
              <a:rPr lang="fr-FR" sz="1600" dirty="0" err="1">
                <a:solidFill>
                  <a:srgbClr val="0070C0"/>
                </a:solidFill>
                <a:latin typeface="Consolas" pitchFamily="49" charset="0"/>
              </a:rPr>
              <a:t>nav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 </a:t>
            </a: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&lt;/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header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Consolas" pitchFamily="49" charset="0"/>
            </a:endParaRP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main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Consolas" pitchFamily="49" charset="0"/>
            </a:endParaRP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 &lt;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</a:rPr>
              <a:t>router-</a:t>
            </a:r>
            <a:r>
              <a:rPr lang="fr-FR" sz="1600" dirty="0" err="1">
                <a:solidFill>
                  <a:srgbClr val="0070C0"/>
                </a:solidFill>
                <a:latin typeface="Consolas" pitchFamily="49" charset="0"/>
              </a:rPr>
              <a:t>outlet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  <a:endParaRPr lang="fr-FR" sz="1600" dirty="0">
              <a:solidFill>
                <a:srgbClr val="00B0F0"/>
              </a:solidFill>
              <a:latin typeface="Consolas" pitchFamily="49" charset="0"/>
            </a:endParaRP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 &lt;/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</a:rPr>
              <a:t>router-</a:t>
            </a:r>
            <a:r>
              <a:rPr lang="fr-FR" sz="1600" dirty="0" err="1">
                <a:solidFill>
                  <a:srgbClr val="0070C0"/>
                </a:solidFill>
                <a:latin typeface="Consolas" pitchFamily="49" charset="0"/>
              </a:rPr>
              <a:t>outlet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&lt;/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main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Consolas" pitchFamily="49" charset="0"/>
            </a:endParaRP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footer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&gt;&lt;/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footer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Consolas" pitchFamily="49" charset="0"/>
            </a:endParaRPr>
          </a:p>
          <a:p>
            <a:endParaRPr lang="fr-FR" sz="1600" dirty="0">
              <a:solidFill>
                <a:srgbClr val="00B0F0"/>
              </a:solidFill>
              <a:latin typeface="Consolas" pitchFamily="49" charset="0"/>
            </a:endParaRPr>
          </a:p>
        </p:txBody>
      </p:sp>
      <p:sp>
        <p:nvSpPr>
          <p:cNvPr id="6" name="Shape 599"/>
          <p:cNvSpPr/>
          <p:nvPr/>
        </p:nvSpPr>
        <p:spPr>
          <a:xfrm>
            <a:off x="5424419" y="1680120"/>
            <a:ext cx="1569308" cy="120073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Header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600"/>
          <p:cNvSpPr/>
          <p:nvPr/>
        </p:nvSpPr>
        <p:spPr>
          <a:xfrm>
            <a:off x="5424419" y="4081582"/>
            <a:ext cx="1569308" cy="40431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Footer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602"/>
          <p:cNvSpPr txBox="1"/>
          <p:nvPr/>
        </p:nvSpPr>
        <p:spPr>
          <a:xfrm>
            <a:off x="7116965" y="3016615"/>
            <a:ext cx="2488356" cy="1086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Partie de l’affichage qui change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599"/>
          <p:cNvSpPr/>
          <p:nvPr/>
        </p:nvSpPr>
        <p:spPr>
          <a:xfrm>
            <a:off x="5424419" y="2880851"/>
            <a:ext cx="1569308" cy="120073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601"/>
          <p:cNvSpPr/>
          <p:nvPr/>
        </p:nvSpPr>
        <p:spPr>
          <a:xfrm>
            <a:off x="5547657" y="3214250"/>
            <a:ext cx="1569308" cy="691247"/>
          </a:xfrm>
          <a:prstGeom prst="rect">
            <a:avLst/>
          </a:prstGeom>
          <a:solidFill>
            <a:srgbClr val="B3C6E7"/>
          </a:solidFill>
          <a:ln w="12700" cap="flat" cmpd="sng">
            <a:solidFill>
              <a:srgbClr val="8DA9D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RouterOutlet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ZoneTexte 11"/>
          <p:cNvSpPr txBox="1"/>
          <p:nvPr/>
        </p:nvSpPr>
        <p:spPr bwMode="auto">
          <a:xfrm>
            <a:off x="447676" y="4692017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cs typeface="Arial" pitchFamily="34" charset="0"/>
              </a:rPr>
              <a:t>index.html</a:t>
            </a:r>
          </a:p>
        </p:txBody>
      </p:sp>
      <p:sp>
        <p:nvSpPr>
          <p:cNvPr id="13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47675" y="5069715"/>
            <a:ext cx="4945627" cy="884518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head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</a:p>
          <a:p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base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href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"/"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Consolas" pitchFamily="49" charset="0"/>
            </a:endParaRP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&lt;/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head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63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  <p:custDataLst>
              <p:tags r:id="rId2"/>
            </p:custDataLst>
          </p:nvPr>
        </p:nvSpPr>
        <p:spPr>
          <a:xfrm>
            <a:off x="449263" y="1266825"/>
            <a:ext cx="7205801" cy="4886325"/>
          </a:xfrm>
        </p:spPr>
        <p:txBody>
          <a:bodyPr>
            <a:normAutofit/>
          </a:bodyPr>
          <a:lstStyle/>
          <a:p>
            <a:pPr lvl="1"/>
            <a:r>
              <a:rPr lang="fr-CA" dirty="0" smtClean="0">
                <a:solidFill>
                  <a:schemeClr val="accent5"/>
                </a:solidFill>
              </a:rPr>
              <a:t>Structure de l’application</a:t>
            </a:r>
          </a:p>
          <a:p>
            <a:pPr lvl="2"/>
            <a:r>
              <a:rPr lang="fr-CA" dirty="0" smtClean="0"/>
              <a:t>Service et injection</a:t>
            </a:r>
          </a:p>
          <a:p>
            <a:pPr lvl="2"/>
            <a:r>
              <a:rPr lang="fr-CA" dirty="0" err="1" smtClean="0"/>
              <a:t>Routing</a:t>
            </a:r>
            <a:endParaRPr lang="fr-CA" dirty="0" smtClean="0"/>
          </a:p>
          <a:p>
            <a:pPr lvl="2"/>
            <a:r>
              <a:rPr lang="fr-CA" dirty="0" smtClean="0">
                <a:solidFill>
                  <a:schemeClr val="bg2">
                    <a:lumMod val="65000"/>
                  </a:schemeClr>
                </a:solidFill>
              </a:rPr>
              <a:t>TP #</a:t>
            </a:r>
            <a:r>
              <a:rPr lang="fr-CA" dirty="0">
                <a:solidFill>
                  <a:schemeClr val="bg2">
                    <a:lumMod val="65000"/>
                  </a:schemeClr>
                </a:solidFill>
              </a:rPr>
              <a:t>3</a:t>
            </a:r>
            <a:endParaRPr lang="fr-CA" dirty="0" smtClean="0">
              <a:solidFill>
                <a:schemeClr val="bg2">
                  <a:lumMod val="65000"/>
                </a:schemeClr>
              </a:solidFill>
            </a:endParaRPr>
          </a:p>
          <a:p>
            <a:pPr lvl="2"/>
            <a:endParaRPr lang="fr-CA" dirty="0" smtClean="0"/>
          </a:p>
          <a:p>
            <a:pPr lvl="2"/>
            <a:endParaRPr lang="fr-CA" dirty="0"/>
          </a:p>
          <a:p>
            <a:pPr lvl="2"/>
            <a:endParaRPr lang="fr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822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40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err="1" smtClean="0"/>
              <a:t>Routing</a:t>
            </a:r>
            <a:endParaRPr lang="fr-CA" dirty="0"/>
          </a:p>
        </p:txBody>
      </p:sp>
      <p:sp>
        <p:nvSpPr>
          <p:cNvPr id="10" name="ZoneTexte 9"/>
          <p:cNvSpPr txBox="1"/>
          <p:nvPr/>
        </p:nvSpPr>
        <p:spPr bwMode="auto">
          <a:xfrm>
            <a:off x="452284" y="1312606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err="1" smtClean="0">
                <a:cs typeface="Arial" pitchFamily="34" charset="0"/>
              </a:rPr>
              <a:t>test.component.ts</a:t>
            </a:r>
            <a:endParaRPr lang="fr-FR" dirty="0" smtClean="0">
              <a:cs typeface="Arial" pitchFamily="34" charset="0"/>
            </a:endParaRPr>
          </a:p>
        </p:txBody>
      </p:sp>
      <p:sp>
        <p:nvSpPr>
          <p:cNvPr id="15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52283" y="1690304"/>
            <a:ext cx="8190272" cy="3392059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r>
              <a:rPr lang="fr-FR" sz="1600" dirty="0">
                <a:solidFill>
                  <a:srgbClr val="92D050"/>
                </a:solidFill>
                <a:latin typeface="Consolas" pitchFamily="49" charset="0"/>
              </a:rPr>
              <a:t>@Component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({...})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rgbClr val="7030A0"/>
                </a:solidFill>
                <a:latin typeface="Consolas" pitchFamily="49" charset="0"/>
              </a:rPr>
              <a:t>export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</a:rPr>
              <a:t>class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TestComponent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</a:rPr>
              <a:t> </a:t>
            </a:r>
            <a:r>
              <a:rPr lang="fr-FR" sz="1600" dirty="0" err="1">
                <a:solidFill>
                  <a:srgbClr val="0070C0"/>
                </a:solidFill>
                <a:latin typeface="Consolas" pitchFamily="49" charset="0"/>
              </a:rPr>
              <a:t>implements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</a:rPr>
              <a:t>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</a:rPr>
              <a:t>OnInit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constructor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private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</a:rPr>
              <a:t>route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: </a:t>
            </a:r>
            <a:r>
              <a:rPr lang="fr-FR" sz="1600" dirty="0" err="1" smtClean="0">
                <a:solidFill>
                  <a:srgbClr val="92D050"/>
                </a:solidFill>
                <a:latin typeface="Consolas" pitchFamily="49" charset="0"/>
              </a:rPr>
              <a:t>ActivatedRoute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)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{ }</a:t>
            </a:r>
          </a:p>
          <a:p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fr-FR" sz="16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ngOnInit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() {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   </a:t>
            </a:r>
            <a:r>
              <a:rPr lang="fr-FR" sz="1600" dirty="0" err="1">
                <a:solidFill>
                  <a:srgbClr val="0070C0"/>
                </a:solidFill>
                <a:latin typeface="Consolas" pitchFamily="49" charset="0"/>
              </a:rPr>
              <a:t>this</a:t>
            </a:r>
            <a:r>
              <a:rPr lang="fr-FR" sz="1600" dirty="0" err="1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</a:rPr>
              <a:t>route</a:t>
            </a:r>
            <a:r>
              <a:rPr lang="fr-FR" sz="1600" dirty="0" err="1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</a:rPr>
              <a:t>paramMap</a:t>
            </a:r>
            <a:r>
              <a:rPr lang="fr-FR" sz="1600" dirty="0" err="1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fr-FR" sz="16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subscribe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((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</a:rPr>
              <a:t>params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) =&gt;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     </a:t>
            </a:r>
            <a:r>
              <a:rPr lang="fr-FR" sz="1600" dirty="0" smtClean="0">
                <a:solidFill>
                  <a:srgbClr val="00B050"/>
                </a:solidFill>
                <a:latin typeface="Consolas" pitchFamily="49" charset="0"/>
              </a:rPr>
              <a:t>// </a:t>
            </a:r>
            <a:r>
              <a:rPr lang="fr-FR" sz="1600" dirty="0" err="1" smtClean="0">
                <a:solidFill>
                  <a:srgbClr val="00B050"/>
                </a:solidFill>
                <a:latin typeface="Consolas" pitchFamily="49" charset="0"/>
              </a:rPr>
              <a:t>params.get</a:t>
            </a:r>
            <a:r>
              <a:rPr lang="fr-FR" sz="1600" dirty="0">
                <a:solidFill>
                  <a:srgbClr val="00B050"/>
                </a:solidFill>
                <a:latin typeface="Consolas" pitchFamily="49" charset="0"/>
              </a:rPr>
              <a:t>('id</a:t>
            </a:r>
            <a:r>
              <a:rPr lang="fr-FR" sz="1600" dirty="0" smtClean="0">
                <a:solidFill>
                  <a:srgbClr val="00B050"/>
                </a:solidFill>
                <a:latin typeface="Consolas" pitchFamily="49" charset="0"/>
              </a:rPr>
              <a:t>')</a:t>
            </a:r>
            <a:endParaRPr lang="fr-FR" sz="1600" dirty="0">
              <a:solidFill>
                <a:srgbClr val="00B050"/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   );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}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2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err="1" smtClean="0"/>
              <a:t>Routing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On peut sécuriser l’accès à certaines routes grâce au mécanisme de </a:t>
            </a:r>
            <a:r>
              <a:rPr lang="fr-FR" dirty="0" err="1" smtClean="0"/>
              <a:t>Guard</a:t>
            </a:r>
            <a:endParaRPr lang="fr-F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Retours possibles:</a:t>
            </a:r>
          </a:p>
          <a:p>
            <a:pPr marL="606425" lvl="1" indent="-342900"/>
            <a:r>
              <a:rPr lang="fr-FR" dirty="0" smtClean="0"/>
              <a:t>Vrai</a:t>
            </a:r>
          </a:p>
          <a:p>
            <a:pPr marL="606425" lvl="1" indent="-342900"/>
            <a:r>
              <a:rPr lang="fr-FR" dirty="0" smtClean="0"/>
              <a:t>Faux</a:t>
            </a:r>
          </a:p>
          <a:p>
            <a:pPr marL="606425" lvl="1" indent="-342900"/>
            <a:r>
              <a:rPr lang="fr-FR" dirty="0" err="1" smtClean="0"/>
              <a:t>UrlTree</a:t>
            </a:r>
            <a:endParaRPr lang="fr-FR" dirty="0"/>
          </a:p>
          <a:p>
            <a:pPr lvl="1" indent="0">
              <a:buNone/>
            </a:pPr>
            <a:endParaRPr lang="fr-FR" dirty="0" smtClean="0"/>
          </a:p>
          <a:p>
            <a:pPr marL="342900" indent="-342900"/>
            <a:endParaRPr lang="fr-F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41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185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Routing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42</a:t>
            </a:fld>
            <a:endParaRPr lang="en-GB" dirty="0"/>
          </a:p>
        </p:txBody>
      </p:sp>
      <p:sp>
        <p:nvSpPr>
          <p:cNvPr id="5" name="ZoneTexte 4"/>
          <p:cNvSpPr txBox="1"/>
          <p:nvPr/>
        </p:nvSpPr>
        <p:spPr bwMode="auto">
          <a:xfrm>
            <a:off x="447676" y="1216913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err="1" smtClean="0">
                <a:cs typeface="Arial" pitchFamily="34" charset="0"/>
              </a:rPr>
              <a:t>auth.guard.ts</a:t>
            </a:r>
            <a:endParaRPr lang="fr-FR" dirty="0" smtClean="0">
              <a:cs typeface="Arial" pitchFamily="34" charset="0"/>
            </a:endParaRPr>
          </a:p>
        </p:txBody>
      </p:sp>
      <p:sp>
        <p:nvSpPr>
          <p:cNvPr id="6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47674" y="1594611"/>
            <a:ext cx="8239125" cy="4019380"/>
          </a:xfrm>
          <a:solidFill>
            <a:schemeClr val="tx1">
              <a:lumMod val="75000"/>
            </a:schemeClr>
          </a:solidFill>
        </p:spPr>
        <p:txBody>
          <a:bodyPr>
            <a:normAutofit lnSpcReduction="10000"/>
          </a:bodyPr>
          <a:lstStyle/>
          <a:p>
            <a:r>
              <a:rPr lang="fr-FR" sz="1600" dirty="0">
                <a:solidFill>
                  <a:srgbClr val="92D050"/>
                </a:solidFill>
                <a:latin typeface="Consolas" pitchFamily="49" charset="0"/>
              </a:rPr>
              <a:t>@Injectable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()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b="1" dirty="0">
                <a:solidFill>
                  <a:srgbClr val="7030A0"/>
                </a:solidFill>
                <a:latin typeface="Consolas" pitchFamily="49" charset="0"/>
              </a:rPr>
              <a:t>export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</a:rPr>
              <a:t>class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</a:rPr>
              <a:t>AuthGuard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err="1">
                <a:solidFill>
                  <a:srgbClr val="0070C0"/>
                </a:solidFill>
                <a:latin typeface="Consolas" pitchFamily="49" charset="0"/>
              </a:rPr>
              <a:t>implements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</a:rPr>
              <a:t>CanActivate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constructor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private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</a:rPr>
              <a:t>authService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: </a:t>
            </a:r>
            <a:r>
              <a:rPr lang="fr-FR" sz="1600" dirty="0" err="1">
                <a:solidFill>
                  <a:srgbClr val="92D050"/>
                </a:solidFill>
                <a:latin typeface="Consolas" pitchFamily="49" charset="0"/>
              </a:rPr>
              <a:t>AuthService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, </a:t>
            </a:r>
            <a:r>
              <a:rPr lang="fr-FR" sz="1600" dirty="0" err="1">
                <a:solidFill>
                  <a:srgbClr val="0070C0"/>
                </a:solidFill>
                <a:latin typeface="Consolas" pitchFamily="49" charset="0"/>
              </a:rPr>
              <a:t>private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</a:rPr>
              <a:t>router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: </a:t>
            </a:r>
            <a:r>
              <a:rPr lang="fr-FR" sz="1600" dirty="0">
                <a:solidFill>
                  <a:srgbClr val="92D050"/>
                </a:solidFill>
                <a:latin typeface="Consolas" pitchFamily="49" charset="0"/>
              </a:rPr>
              <a:t>Router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)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{}</a:t>
            </a:r>
          </a:p>
          <a:p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fr-FR" sz="1600" dirty="0" err="1" smtClean="0">
                <a:solidFill>
                  <a:srgbClr val="D8F141"/>
                </a:solidFill>
                <a:latin typeface="Consolas" pitchFamily="49" charset="0"/>
              </a:rPr>
              <a:t>canActivate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(): </a:t>
            </a:r>
            <a:r>
              <a:rPr lang="fr-FR" sz="1600" dirty="0" err="1">
                <a:solidFill>
                  <a:srgbClr val="92D050"/>
                </a:solidFill>
                <a:latin typeface="Consolas" pitchFamily="49" charset="0"/>
              </a:rPr>
              <a:t>boolean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  </a:t>
            </a:r>
            <a:r>
              <a:rPr lang="fr-FR" sz="1600" dirty="0" smtClean="0">
                <a:solidFill>
                  <a:srgbClr val="7030A0"/>
                </a:solidFill>
                <a:latin typeface="Consolas" pitchFamily="49" charset="0"/>
              </a:rPr>
              <a:t>if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(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this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authService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fr-FR" sz="1600" dirty="0" err="1" smtClean="0">
                <a:solidFill>
                  <a:srgbClr val="D8F141"/>
                </a:solidFill>
                <a:latin typeface="Consolas" pitchFamily="49" charset="0"/>
              </a:rPr>
              <a:t>isUserLogged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()) {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    </a:t>
            </a:r>
            <a:r>
              <a:rPr lang="fr-FR" sz="1600" dirty="0" smtClean="0">
                <a:solidFill>
                  <a:srgbClr val="7030A0"/>
                </a:solidFill>
                <a:latin typeface="Consolas" pitchFamily="49" charset="0"/>
              </a:rPr>
              <a:t>return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true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;</a:t>
            </a:r>
            <a:endParaRPr lang="fr-FR" sz="1600" dirty="0">
              <a:solidFill>
                <a:srgbClr val="00B0F0"/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 } </a:t>
            </a:r>
            <a:r>
              <a:rPr lang="fr-FR" sz="1600" dirty="0" err="1" smtClean="0">
                <a:solidFill>
                  <a:srgbClr val="7030A0"/>
                </a:solidFill>
                <a:latin typeface="Consolas" pitchFamily="49" charset="0"/>
              </a:rPr>
              <a:t>else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{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   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this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router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fr-FR" sz="1600" dirty="0" err="1" smtClean="0">
                <a:solidFill>
                  <a:srgbClr val="D8F141"/>
                </a:solidFill>
                <a:latin typeface="Consolas" pitchFamily="49" charset="0"/>
              </a:rPr>
              <a:t>navigate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([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</a:rPr>
              <a:t>'/login'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]);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  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fr-FR" sz="1600" dirty="0" smtClean="0">
                <a:solidFill>
                  <a:srgbClr val="7030A0"/>
                </a:solidFill>
                <a:latin typeface="Consolas" pitchFamily="49" charset="0"/>
              </a:rPr>
              <a:t>return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</a:rPr>
              <a:t>false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;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   }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}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}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401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43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err="1" smtClean="0"/>
              <a:t>Routing</a:t>
            </a:r>
            <a:endParaRPr lang="fr-CA" dirty="0"/>
          </a:p>
        </p:txBody>
      </p:sp>
      <p:sp>
        <p:nvSpPr>
          <p:cNvPr id="10" name="ZoneTexte 9"/>
          <p:cNvSpPr txBox="1"/>
          <p:nvPr/>
        </p:nvSpPr>
        <p:spPr bwMode="auto">
          <a:xfrm>
            <a:off x="452284" y="1312606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err="1" smtClean="0">
                <a:cs typeface="Arial" pitchFamily="34" charset="0"/>
              </a:rPr>
              <a:t>app.module.ts</a:t>
            </a:r>
            <a:endParaRPr lang="fr-FR" dirty="0" smtClean="0"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7675" y="1700029"/>
            <a:ext cx="7930781" cy="181588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</a:pPr>
            <a:r>
              <a:rPr lang="fr-FR" sz="1600" dirty="0" err="1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const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routes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Routes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= [</a:t>
            </a: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{ </a:t>
            </a: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path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err="1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secured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 </a:t>
            </a: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component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SecuredComponent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</a:t>
            </a: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canActivate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[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AuthGuard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]</a:t>
            </a: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}</a:t>
            </a: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78288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TP #3</a:t>
            </a:r>
            <a:endParaRPr lang="fr-CA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fr-FR" dirty="0" smtClean="0"/>
              <a:t>Récupérer la branche tp3 sur Git </a:t>
            </a:r>
          </a:p>
          <a:p>
            <a:pPr marL="342900" indent="-342900">
              <a:buFont typeface="Arial" pitchFamily="34" charset="0"/>
              <a:buChar char="•"/>
            </a:pPr>
            <a:endParaRPr lang="fr-FR" dirty="0"/>
          </a:p>
          <a:p>
            <a:pPr marL="342900" indent="-342900">
              <a:buFont typeface="Arial" pitchFamily="34" charset="0"/>
              <a:buChar char="•"/>
            </a:pPr>
            <a:r>
              <a:rPr lang="fr-FR" dirty="0" smtClean="0"/>
              <a:t>Consignes:</a:t>
            </a:r>
          </a:p>
          <a:p>
            <a:pPr marL="606425" lvl="1" indent="-342900"/>
            <a:r>
              <a:rPr lang="fr-FR" dirty="0" smtClean="0"/>
              <a:t>Créer un service permettant de récupérer la liste de tous les joueurs</a:t>
            </a:r>
            <a:r>
              <a:rPr lang="fr-FR" dirty="0"/>
              <a:t>, un joueur depuis son </a:t>
            </a:r>
            <a:r>
              <a:rPr lang="fr-FR" dirty="0" smtClean="0"/>
              <a:t>id, la liste de toutes les équipes et une équipe depuis son id</a:t>
            </a:r>
          </a:p>
          <a:p>
            <a:pPr marL="606425" lvl="1" indent="-342900"/>
            <a:r>
              <a:rPr lang="fr-FR" dirty="0" smtClean="0"/>
              <a:t>Injecter ce service dans le composant </a:t>
            </a:r>
            <a:r>
              <a:rPr lang="fr-FR" i="1" dirty="0" smtClean="0"/>
              <a:t>tp3</a:t>
            </a:r>
            <a:r>
              <a:rPr lang="fr-FR" dirty="0" smtClean="0"/>
              <a:t> et dans le composant </a:t>
            </a:r>
            <a:r>
              <a:rPr lang="fr-FR" i="1" dirty="0" err="1" smtClean="0"/>
              <a:t>player</a:t>
            </a:r>
            <a:endParaRPr lang="fr-FR" i="1" dirty="0" smtClean="0"/>
          </a:p>
          <a:p>
            <a:pPr marL="606425" lvl="1" indent="-342900"/>
            <a:r>
              <a:rPr lang="fr-FR" dirty="0" smtClean="0"/>
              <a:t>Injecter ce service dans le Pipe </a:t>
            </a:r>
            <a:r>
              <a:rPr lang="fr-FR" i="1" dirty="0" err="1" smtClean="0"/>
              <a:t>get</a:t>
            </a:r>
            <a:r>
              <a:rPr lang="fr-FR" i="1" dirty="0" smtClean="0"/>
              <a:t>-team</a:t>
            </a:r>
          </a:p>
          <a:p>
            <a:pPr marL="606425" lvl="1" indent="-342900"/>
            <a:r>
              <a:rPr lang="fr-FR" dirty="0" smtClean="0"/>
              <a:t>Créer les routes permettant d’accéder aux composants </a:t>
            </a:r>
            <a:r>
              <a:rPr lang="fr-FR" i="1" dirty="0" smtClean="0"/>
              <a:t>tp3</a:t>
            </a:r>
            <a:r>
              <a:rPr lang="fr-FR" dirty="0" smtClean="0"/>
              <a:t> et </a:t>
            </a:r>
            <a:r>
              <a:rPr lang="fr-FR" i="1" dirty="0" err="1" smtClean="0"/>
              <a:t>player</a:t>
            </a:r>
            <a:r>
              <a:rPr lang="fr-FR" i="1" dirty="0" smtClean="0"/>
              <a:t> </a:t>
            </a:r>
            <a:r>
              <a:rPr lang="fr-FR" dirty="0" smtClean="0"/>
              <a:t>(avec en paramètre l’id du joueur)</a:t>
            </a:r>
          </a:p>
          <a:p>
            <a:pPr marL="606425" lvl="1" indent="-342900"/>
            <a:r>
              <a:rPr lang="fr-FR" dirty="0" smtClean="0"/>
              <a:t>Ajouter les routes au module de </a:t>
            </a:r>
            <a:r>
              <a:rPr lang="fr-FR" dirty="0" err="1" smtClean="0"/>
              <a:t>routing</a:t>
            </a:r>
            <a:endParaRPr lang="fr-FR" dirty="0" smtClean="0"/>
          </a:p>
          <a:p>
            <a:pPr marL="606425" lvl="1" indent="-342900"/>
            <a:r>
              <a:rPr lang="fr-FR" dirty="0" smtClean="0"/>
              <a:t>Modifier le tableau pour rediriger le clic sur le lien vers le composant </a:t>
            </a:r>
            <a:r>
              <a:rPr lang="fr-FR" i="1" dirty="0" err="1" smtClean="0"/>
              <a:t>player</a:t>
            </a:r>
            <a:r>
              <a:rPr lang="fr-FR" dirty="0" smtClean="0"/>
              <a:t> avec l’identifiant du joueur</a:t>
            </a:r>
            <a:r>
              <a:rPr lang="fr-FR" i="1" dirty="0" smtClean="0"/>
              <a:t> </a:t>
            </a:r>
          </a:p>
          <a:p>
            <a:pPr marL="606425" lvl="1" indent="-342900"/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44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294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fr-CA" dirty="0" smtClean="0"/>
              <a:t>Notre engagement</a:t>
            </a:r>
            <a:br>
              <a:rPr lang="fr-CA" dirty="0" smtClean="0"/>
            </a:br>
            <a:r>
              <a:rPr lang="fr-CA" sz="2500" dirty="0" smtClean="0">
                <a:solidFill>
                  <a:schemeClr val="tx1"/>
                </a:solidFill>
              </a:rPr>
              <a:t>Nous réalisons chaque mandat dans </a:t>
            </a:r>
            <a:br>
              <a:rPr lang="fr-CA" sz="2500" dirty="0" smtClean="0">
                <a:solidFill>
                  <a:schemeClr val="tx1"/>
                </a:solidFill>
              </a:rPr>
            </a:br>
            <a:r>
              <a:rPr lang="fr-CA" sz="2500" dirty="0" smtClean="0">
                <a:solidFill>
                  <a:schemeClr val="tx1"/>
                </a:solidFill>
              </a:rPr>
              <a:t>un seul but : contribuer au succès </a:t>
            </a:r>
            <a:br>
              <a:rPr lang="fr-CA" sz="2500" dirty="0" smtClean="0">
                <a:solidFill>
                  <a:schemeClr val="tx1"/>
                </a:solidFill>
              </a:rPr>
            </a:br>
            <a:r>
              <a:rPr lang="fr-CA" sz="2500" dirty="0" smtClean="0">
                <a:solidFill>
                  <a:schemeClr val="tx1"/>
                </a:solidFill>
              </a:rPr>
              <a:t>de nos clients.</a:t>
            </a:r>
            <a:r>
              <a:rPr lang="en-GB" sz="2500" dirty="0" smtClean="0">
                <a:solidFill>
                  <a:schemeClr val="tx1"/>
                </a:solidFill>
              </a:rPr>
              <a:t/>
            </a:r>
            <a:br>
              <a:rPr lang="en-GB" sz="2500" dirty="0" smtClean="0">
                <a:solidFill>
                  <a:schemeClr val="tx1"/>
                </a:solidFill>
              </a:rPr>
            </a:br>
            <a:endParaRPr lang="en-GB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err="1" smtClean="0"/>
              <a:t>Angular</a:t>
            </a:r>
            <a:r>
              <a:rPr lang="fr-CA" dirty="0" smtClean="0"/>
              <a:t>: Premiers pas</a:t>
            </a:r>
            <a:endParaRPr lang="fr-CA" dirty="0"/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smtClean="0"/>
              <a:t>Prérequis</a:t>
            </a:r>
          </a:p>
          <a:p>
            <a:endParaRPr lang="fr-CA" dirty="0" smtClean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25897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Connaissances</a:t>
            </a:r>
            <a:endParaRPr lang="fr-CA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49263" y="1233912"/>
            <a:ext cx="8250237" cy="4889742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fr-FR" dirty="0" err="1" smtClean="0"/>
              <a:t>Javascript</a:t>
            </a:r>
            <a:r>
              <a:rPr lang="fr-FR" dirty="0" smtClean="0"/>
              <a:t> / </a:t>
            </a:r>
            <a:r>
              <a:rPr lang="fr-FR" dirty="0" err="1" smtClean="0"/>
              <a:t>Typescript</a:t>
            </a:r>
            <a:r>
              <a:rPr lang="fr-FR" dirty="0" smtClean="0"/>
              <a:t> (bases)</a:t>
            </a:r>
          </a:p>
          <a:p>
            <a:pPr marL="342900" indent="-342900">
              <a:buFont typeface="Arial" pitchFamily="34" charset="0"/>
              <a:buChar char="•"/>
            </a:pPr>
            <a:endParaRPr lang="fr-FR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fr-FR" dirty="0" err="1" smtClean="0"/>
              <a:t>Node’s</a:t>
            </a:r>
            <a:r>
              <a:rPr lang="fr-FR" dirty="0" smtClean="0"/>
              <a:t> package manager (NPM) / </a:t>
            </a:r>
            <a:r>
              <a:rPr lang="fr-FR" dirty="0" err="1" smtClean="0"/>
              <a:t>Node</a:t>
            </a:r>
            <a:r>
              <a:rPr lang="fr-FR" dirty="0" smtClean="0"/>
              <a:t> Version Manager (NVM)</a:t>
            </a:r>
          </a:p>
          <a:p>
            <a:pPr lvl="1" indent="0">
              <a:buNone/>
            </a:pPr>
            <a:r>
              <a:rPr lang="fr-FR" dirty="0"/>
              <a:t> </a:t>
            </a:r>
            <a:r>
              <a:rPr lang="fr-FR" dirty="0" smtClean="0"/>
              <a:t>=&gt; gestion des packages et des dépendances</a:t>
            </a:r>
            <a:endParaRPr lang="fr-FR" dirty="0"/>
          </a:p>
          <a:p>
            <a:pPr marL="342900" indent="-342900"/>
            <a:endParaRPr lang="fr-FR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fr-FR" dirty="0" smtClean="0"/>
              <a:t>Tests unitaires, tests d’intégration, tests end-to-end</a:t>
            </a:r>
            <a:endParaRPr lang="fr-FR" dirty="0"/>
          </a:p>
          <a:p>
            <a:pPr marL="342900" indent="-342900">
              <a:buFont typeface="Arial" pitchFamily="34" charset="0"/>
              <a:buChar char="•"/>
            </a:pPr>
            <a:endParaRPr lang="fr-FR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fr-FR" dirty="0" smtClean="0"/>
              <a:t>Gestionnaire de versions (Git, SVN)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6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Outils nécessaires</a:t>
            </a:r>
            <a:endParaRPr lang="fr-CA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49263" y="1233912"/>
            <a:ext cx="8250237" cy="4889742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fr-FR" dirty="0" err="1" smtClean="0"/>
              <a:t>NodeJS</a:t>
            </a:r>
            <a:r>
              <a:rPr lang="fr-FR" dirty="0"/>
              <a:t> (</a:t>
            </a:r>
            <a:r>
              <a:rPr lang="fr-FR" dirty="0">
                <a:hlinkClick r:id="rId5"/>
              </a:rPr>
              <a:t>https://</a:t>
            </a:r>
            <a:r>
              <a:rPr lang="fr-FR" dirty="0" smtClean="0">
                <a:hlinkClick r:id="rId5"/>
              </a:rPr>
              <a:t>nodejs.org/fr/download/</a:t>
            </a:r>
            <a:r>
              <a:rPr lang="fr-FR" dirty="0" smtClean="0"/>
              <a:t>)</a:t>
            </a:r>
          </a:p>
          <a:p>
            <a:pPr marL="342900" indent="-342900">
              <a:buFont typeface="Arial" pitchFamily="34" charset="0"/>
              <a:buChar char="•"/>
            </a:pPr>
            <a:endParaRPr lang="fr-FR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fr-FR" dirty="0" smtClean="0"/>
              <a:t>NPM </a:t>
            </a:r>
          </a:p>
          <a:p>
            <a:pPr marL="606425" lvl="1" indent="-342900"/>
            <a:r>
              <a:rPr lang="fr-FR" dirty="0" smtClean="0"/>
              <a:t>Dans </a:t>
            </a:r>
            <a:r>
              <a:rPr lang="fr-FR" dirty="0"/>
              <a:t>un terminal: </a:t>
            </a:r>
            <a:r>
              <a:rPr lang="fr-FR" dirty="0" err="1">
                <a:latin typeface="Consolas" pitchFamily="49" charset="0"/>
              </a:rPr>
              <a:t>npm</a:t>
            </a:r>
            <a:r>
              <a:rPr lang="fr-FR" dirty="0">
                <a:latin typeface="Consolas" pitchFamily="49" charset="0"/>
              </a:rPr>
              <a:t> </a:t>
            </a:r>
            <a:r>
              <a:rPr lang="fr-FR" dirty="0" err="1">
                <a:latin typeface="Consolas" pitchFamily="49" charset="0"/>
              </a:rPr>
              <a:t>install</a:t>
            </a:r>
            <a:r>
              <a:rPr lang="fr-FR" dirty="0">
                <a:latin typeface="Consolas" pitchFamily="49" charset="0"/>
              </a:rPr>
              <a:t> -g </a:t>
            </a:r>
            <a:r>
              <a:rPr lang="fr-FR" dirty="0" err="1">
                <a:latin typeface="Consolas" pitchFamily="49" charset="0"/>
              </a:rPr>
              <a:t>npm@latest</a:t>
            </a:r>
            <a:endParaRPr lang="fr-FR" dirty="0" smtClean="0">
              <a:latin typeface="Consolas" pitchFamily="49" charset="0"/>
            </a:endParaRPr>
          </a:p>
          <a:p>
            <a:pPr marL="342900" indent="-342900"/>
            <a:endParaRPr lang="fr-FR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fr-FR" dirty="0" err="1" smtClean="0"/>
              <a:t>Angular</a:t>
            </a:r>
            <a:r>
              <a:rPr lang="fr-FR" dirty="0" smtClean="0"/>
              <a:t> CLI (Command Line Interface)</a:t>
            </a:r>
            <a:endParaRPr lang="fr-FR" dirty="0"/>
          </a:p>
          <a:p>
            <a:pPr marL="606425" lvl="1" indent="-342900"/>
            <a:r>
              <a:rPr lang="fr-FR" dirty="0" smtClean="0"/>
              <a:t>Dans un terminal: </a:t>
            </a:r>
            <a:r>
              <a:rPr lang="fr-FR" dirty="0" err="1">
                <a:latin typeface="Consolas" pitchFamily="49" charset="0"/>
              </a:rPr>
              <a:t>npm</a:t>
            </a:r>
            <a:r>
              <a:rPr lang="fr-FR" dirty="0">
                <a:latin typeface="Consolas" pitchFamily="49" charset="0"/>
              </a:rPr>
              <a:t> </a:t>
            </a:r>
            <a:r>
              <a:rPr lang="fr-FR" dirty="0" err="1">
                <a:latin typeface="Consolas" pitchFamily="49" charset="0"/>
              </a:rPr>
              <a:t>install</a:t>
            </a:r>
            <a:r>
              <a:rPr lang="fr-FR" dirty="0">
                <a:latin typeface="Consolas" pitchFamily="49" charset="0"/>
              </a:rPr>
              <a:t> -g @</a:t>
            </a:r>
            <a:r>
              <a:rPr lang="fr-FR" dirty="0" err="1">
                <a:latin typeface="Consolas" pitchFamily="49" charset="0"/>
              </a:rPr>
              <a:t>angular</a:t>
            </a:r>
            <a:r>
              <a:rPr lang="fr-FR" dirty="0">
                <a:latin typeface="Consolas" pitchFamily="49" charset="0"/>
              </a:rPr>
              <a:t>/cli</a:t>
            </a:r>
          </a:p>
          <a:p>
            <a:pPr marL="342900" indent="-342900"/>
            <a:endParaRPr lang="fr-FR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518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err="1" smtClean="0"/>
              <a:t>Angular</a:t>
            </a:r>
            <a:r>
              <a:rPr lang="fr-CA" dirty="0" smtClean="0"/>
              <a:t>: Premiers pas</a:t>
            </a:r>
            <a:endParaRPr lang="fr-CA" dirty="0"/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smtClean="0"/>
              <a:t>Module</a:t>
            </a:r>
          </a:p>
          <a:p>
            <a:endParaRPr lang="fr-CA" dirty="0" smtClean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03403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Définition d’un module</a:t>
            </a:r>
            <a:endParaRPr lang="fr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6" name="Shape 163"/>
          <p:cNvSpPr/>
          <p:nvPr/>
        </p:nvSpPr>
        <p:spPr>
          <a:xfrm>
            <a:off x="230593" y="1201124"/>
            <a:ext cx="2844113" cy="41189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Décorateur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164"/>
          <p:cNvSpPr/>
          <p:nvPr/>
        </p:nvSpPr>
        <p:spPr>
          <a:xfrm>
            <a:off x="230593" y="1691148"/>
            <a:ext cx="2844112" cy="345112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Meta-données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165"/>
          <p:cNvSpPr/>
          <p:nvPr/>
        </p:nvSpPr>
        <p:spPr>
          <a:xfrm>
            <a:off x="230592" y="5211097"/>
            <a:ext cx="2844113" cy="78658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Classe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166"/>
          <p:cNvSpPr txBox="1"/>
          <p:nvPr/>
        </p:nvSpPr>
        <p:spPr>
          <a:xfrm>
            <a:off x="3074706" y="1269421"/>
            <a:ext cx="3434249" cy="4728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@</a:t>
            </a:r>
            <a:r>
              <a:rPr lang="fr-FR" sz="1800" dirty="0" err="1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NgModule</a:t>
            </a:r>
            <a:r>
              <a:rPr lang="fr-FR" sz="18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({</a:t>
            </a:r>
            <a:endParaRPr sz="1800" dirty="0">
              <a:solidFill>
                <a:schemeClr val="dk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</a:t>
            </a:r>
            <a:r>
              <a:rPr lang="fr-FR" sz="18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declarations</a:t>
            </a:r>
            <a: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[</a:t>
            </a:r>
            <a:b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</a:t>
            </a:r>
            <a:r>
              <a:rPr lang="fr-FR" sz="18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</a:t>
            </a:r>
            <a:r>
              <a:rPr lang="fr-FR" sz="18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AppComponent</a:t>
            </a:r>
            <a: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/>
            </a:r>
            <a:b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8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],</a:t>
            </a:r>
            <a: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/>
            </a:r>
            <a:b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8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8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imports</a:t>
            </a:r>
            <a: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[</a:t>
            </a:r>
            <a:b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</a:t>
            </a:r>
            <a:r>
              <a:rPr lang="fr-FR" sz="18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</a:t>
            </a:r>
            <a:r>
              <a:rPr lang="fr-FR" sz="18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BrowserModule</a:t>
            </a:r>
            <a: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</a:t>
            </a:r>
            <a:b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</a:t>
            </a:r>
            <a:r>
              <a:rPr lang="fr-FR" sz="18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</a:t>
            </a:r>
            <a:r>
              <a:rPr lang="fr-FR" sz="18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FormsModule</a:t>
            </a:r>
            <a: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</a:t>
            </a:r>
            <a:b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</a:t>
            </a:r>
            <a:r>
              <a:rPr lang="fr-FR" sz="18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</a:t>
            </a:r>
            <a:r>
              <a:rPr lang="fr-FR" sz="18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HttpModule</a:t>
            </a:r>
            <a: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/>
            </a:r>
            <a:b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8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],</a:t>
            </a:r>
            <a: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/>
            </a:r>
            <a:b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8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8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providers</a:t>
            </a:r>
            <a: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[],</a:t>
            </a:r>
            <a:b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8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8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bootstrap</a:t>
            </a:r>
            <a:r>
              <a:rPr lang="fr-FR" sz="18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[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    </a:t>
            </a:r>
            <a:r>
              <a:rPr lang="fr-FR" sz="18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AppComponent</a:t>
            </a:r>
            <a:endParaRPr lang="fr-FR" sz="1800" dirty="0" smtClean="0">
              <a:solidFill>
                <a:srgbClr val="00B0F0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]</a:t>
            </a:r>
            <a: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/>
            </a:r>
            <a:b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})</a:t>
            </a:r>
            <a:b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800" b="1" dirty="0">
                <a:solidFill>
                  <a:srgbClr val="7030A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export</a:t>
            </a:r>
            <a:r>
              <a:rPr lang="fr-FR" sz="18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800" b="1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class</a:t>
            </a:r>
            <a:r>
              <a:rPr lang="fr-FR" sz="18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8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AppModule</a:t>
            </a:r>
            <a: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8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1800" dirty="0" smtClean="0">
              <a:solidFill>
                <a:schemeClr val="dk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</a:t>
            </a:r>
            <a:endParaRPr sz="1800" dirty="0">
              <a:solidFill>
                <a:schemeClr val="dk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4" name="Accolade fermante 3"/>
          <p:cNvSpPr/>
          <p:nvPr/>
        </p:nvSpPr>
        <p:spPr bwMode="gray">
          <a:xfrm>
            <a:off x="6238567" y="1691148"/>
            <a:ext cx="540775" cy="3451122"/>
          </a:xfrm>
          <a:prstGeom prst="rightBrac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 bwMode="auto">
          <a:xfrm>
            <a:off x="6892411" y="2447213"/>
            <a:ext cx="2113937" cy="19389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marL="285750" lvl="0" indent="-285750">
              <a:buClr>
                <a:schemeClr val="accent1"/>
              </a:buClr>
              <a:buSzPts val="1800"/>
              <a:buFont typeface="Arial" pitchFamily="34" charset="0"/>
              <a:buChar char="•"/>
            </a:pPr>
            <a:r>
              <a:rPr lang="fr-FR" dirty="0" err="1">
                <a:solidFill>
                  <a:schemeClr val="accent1"/>
                </a:solidFill>
                <a:latin typeface="Calibri" pitchFamily="34" charset="0"/>
                <a:ea typeface="Calibri"/>
                <a:cs typeface="Calibri" pitchFamily="34" charset="0"/>
                <a:sym typeface="Calibri"/>
              </a:rPr>
              <a:t>declarations</a:t>
            </a:r>
            <a:endParaRPr lang="fr-FR" dirty="0">
              <a:solidFill>
                <a:schemeClr val="accent1"/>
              </a:solidFill>
              <a:latin typeface="Calibri" pitchFamily="34" charset="0"/>
              <a:ea typeface="Calibri"/>
              <a:cs typeface="Calibri" pitchFamily="34" charset="0"/>
              <a:sym typeface="Calibri"/>
            </a:endParaRPr>
          </a:p>
          <a:p>
            <a:pPr marL="285750" lvl="0" indent="-285750">
              <a:buClr>
                <a:schemeClr val="accent1"/>
              </a:buClr>
              <a:buSzPts val="1800"/>
              <a:buFont typeface="Arial" pitchFamily="34" charset="0"/>
              <a:buChar char="•"/>
            </a:pPr>
            <a:r>
              <a:rPr lang="fr-FR" dirty="0">
                <a:solidFill>
                  <a:schemeClr val="accent1"/>
                </a:solidFill>
                <a:latin typeface="Calibri" pitchFamily="34" charset="0"/>
                <a:ea typeface="Calibri"/>
                <a:cs typeface="Calibri" pitchFamily="34" charset="0"/>
                <a:sym typeface="Calibri"/>
              </a:rPr>
              <a:t>exports</a:t>
            </a:r>
            <a:endParaRPr lang="fr-FR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marL="285750" lvl="0" indent="-285750">
              <a:buClr>
                <a:schemeClr val="accent1"/>
              </a:buClr>
              <a:buSzPts val="1800"/>
              <a:buFont typeface="Arial" pitchFamily="34" charset="0"/>
              <a:buChar char="•"/>
            </a:pPr>
            <a:r>
              <a:rPr lang="fr-FR" dirty="0">
                <a:solidFill>
                  <a:schemeClr val="accent1"/>
                </a:solidFill>
                <a:latin typeface="Calibri" pitchFamily="34" charset="0"/>
                <a:ea typeface="Calibri"/>
                <a:cs typeface="Calibri" pitchFamily="34" charset="0"/>
                <a:sym typeface="Calibri"/>
              </a:rPr>
              <a:t>imports</a:t>
            </a:r>
            <a:endParaRPr lang="fr-FR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marL="285750" lvl="0" indent="-285750">
              <a:buClr>
                <a:schemeClr val="accent1"/>
              </a:buClr>
              <a:buSzPts val="1800"/>
              <a:buFont typeface="Arial" pitchFamily="34" charset="0"/>
              <a:buChar char="•"/>
            </a:pPr>
            <a:r>
              <a:rPr lang="fr-FR" dirty="0">
                <a:solidFill>
                  <a:schemeClr val="accent1"/>
                </a:solidFill>
                <a:latin typeface="Calibri" pitchFamily="34" charset="0"/>
                <a:ea typeface="Calibri"/>
                <a:cs typeface="Calibri" pitchFamily="34" charset="0"/>
                <a:sym typeface="Calibri"/>
              </a:rPr>
              <a:t>providers</a:t>
            </a:r>
            <a:endParaRPr lang="fr-FR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marL="285750" lvl="0" indent="-285750">
              <a:buClr>
                <a:schemeClr val="accent1"/>
              </a:buClr>
              <a:buSzPts val="1800"/>
              <a:buFont typeface="Arial" pitchFamily="34" charset="0"/>
              <a:buChar char="•"/>
            </a:pPr>
            <a:r>
              <a:rPr lang="fr-FR" dirty="0" err="1">
                <a:solidFill>
                  <a:schemeClr val="accent1"/>
                </a:solidFill>
                <a:latin typeface="Calibri" pitchFamily="34" charset="0"/>
                <a:ea typeface="Calibri"/>
                <a:cs typeface="Calibri" pitchFamily="34" charset="0"/>
                <a:sym typeface="Calibri"/>
              </a:rPr>
              <a:t>bootstrap</a:t>
            </a:r>
            <a:endParaRPr lang="fr-FR" dirty="0">
              <a:solidFill>
                <a:schemeClr val="accent1"/>
              </a:solidFill>
              <a:latin typeface="Calibri" pitchFamily="34" charset="0"/>
              <a:ea typeface="Calibri"/>
              <a:cs typeface="Calibri" pitchFamily="34" charset="0"/>
              <a:sym typeface="Calibri"/>
            </a:endParaRPr>
          </a:p>
          <a:p>
            <a:pPr marL="285750" lvl="0" indent="-285750">
              <a:buClr>
                <a:schemeClr val="accent1"/>
              </a:buClr>
              <a:buSzPts val="1800"/>
              <a:buFont typeface="Arial" pitchFamily="34" charset="0"/>
              <a:buChar char="•"/>
            </a:pPr>
            <a:r>
              <a:rPr lang="fr-FR" dirty="0" err="1">
                <a:solidFill>
                  <a:schemeClr val="accent1"/>
                </a:solidFill>
                <a:latin typeface="Calibri" pitchFamily="34" charset="0"/>
                <a:ea typeface="Calibri"/>
                <a:cs typeface="Calibri" pitchFamily="34" charset="0"/>
                <a:sym typeface="Calibri"/>
              </a:rPr>
              <a:t>schemas</a:t>
            </a:r>
            <a:endParaRPr lang="fr-FR" dirty="0">
              <a:solidFill>
                <a:schemeClr val="accent1"/>
              </a:solidFill>
              <a:latin typeface="Calibri" pitchFamily="34" charset="0"/>
              <a:ea typeface="Calibri"/>
              <a:cs typeface="Calibri" pitchFamily="34" charset="0"/>
              <a:sym typeface="Calibri"/>
            </a:endParaRPr>
          </a:p>
          <a:p>
            <a:pPr marL="285750" lvl="0" indent="-285750">
              <a:buClr>
                <a:schemeClr val="accent1"/>
              </a:buClr>
              <a:buSzPts val="1800"/>
              <a:buFont typeface="Arial" pitchFamily="34" charset="0"/>
              <a:buChar char="•"/>
            </a:pPr>
            <a:r>
              <a:rPr lang="fr-FR" dirty="0" err="1" smtClean="0">
                <a:solidFill>
                  <a:schemeClr val="accent1"/>
                </a:solidFill>
                <a:latin typeface="Calibri" pitchFamily="34" charset="0"/>
                <a:ea typeface="Calibri"/>
                <a:cs typeface="Calibri" pitchFamily="34" charset="0"/>
                <a:sym typeface="Calibri"/>
              </a:rPr>
              <a:t>entryComponents</a:t>
            </a:r>
            <a:endParaRPr lang="fr-FR" dirty="0">
              <a:solidFill>
                <a:schemeClr val="accent1"/>
              </a:solidFill>
              <a:latin typeface="Calibri" pitchFamily="34" charset="0"/>
              <a:ea typeface="Calibri"/>
              <a:cs typeface="Calibri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885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heme/theme1.xml><?xml version="1.0" encoding="utf-8"?>
<a:theme xmlns:a="http://schemas.openxmlformats.org/drawingml/2006/main" name="Onscreen;2057;Pos3;Date1;Logica Onscreen Template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 lIns="0" tIns="0" rIns="0" bIns="0" rtlCol="0">
        <a:spAutoFit/>
      </a:bodyPr>
      <a:lstStyle>
        <a:defPPr>
          <a:defRPr dirty="0" smtClean="0"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E88B5A4C166F4D845B9CCD5CB96BA1" ma:contentTypeVersion="12" ma:contentTypeDescription="Create a new document." ma:contentTypeScope="" ma:versionID="932543ea927b72e086287f4d6b3ada9b">
  <xsd:schema xmlns:xsd="http://www.w3.org/2001/XMLSchema" xmlns:xs="http://www.w3.org/2001/XMLSchema" xmlns:p="http://schemas.microsoft.com/office/2006/metadata/properties" xmlns:ns1="http://schemas.microsoft.com/sharepoint/v3" xmlns:ns2="d95a5b16-1b8d-4c7c-9ebf-89c0983b6970" targetNamespace="http://schemas.microsoft.com/office/2006/metadata/properties" ma:root="true" ma:fieldsID="c4e0bb6a8f3c457cd45f9ca23030de3a" ns1:_="" ns2:_="">
    <xsd:import namespace="http://schemas.microsoft.com/sharepoint/v3"/>
    <xsd:import namespace="d95a5b16-1b8d-4c7c-9ebf-89c0983b6970"/>
    <xsd:element name="properties">
      <xsd:complexType>
        <xsd:sequence>
          <xsd:element name="documentManagement">
            <xsd:complexType>
              <xsd:all>
                <xsd:element ref="ns2:p43f7bb208e443c9b50eb304fe6606a3" minOccurs="0"/>
                <xsd:element ref="ns2:TaxCatchAll" minOccurs="0"/>
                <xsd:element ref="ns2:TaxCatchAllLabel" minOccurs="0"/>
                <xsd:element ref="ns2:c79d12643ffc4d60ab657aaa1718cc32" minOccurs="0"/>
                <xsd:element ref="ns2:c5aebc35b3e840e5912c276ffe755dcf" minOccurs="0"/>
                <xsd:element ref="ns2:h4c66fbf292e4125b0e390af25f11c04" minOccurs="0"/>
                <xsd:element ref="ns2:eafb632c3f5c40ba98242be6bbd6bb17" minOccurs="0"/>
                <xsd:element ref="ns1:CSMeta2010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CSMeta2010Field" ma:index="20" nillable="true" ma:displayName="Classification Status" ma:internalName="CSMeta2010Field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5a5b16-1b8d-4c7c-9ebf-89c0983b6970" elementFormDefault="qualified">
    <xsd:import namespace="http://schemas.microsoft.com/office/2006/documentManagement/types"/>
    <xsd:import namespace="http://schemas.microsoft.com/office/infopath/2007/PartnerControls"/>
    <xsd:element name="p43f7bb208e443c9b50eb304fe6606a3" ma:index="8" nillable="true" ma:taxonomy="true" ma:internalName="p43f7bb208e443c9b50eb304fe6606a3" ma:taxonomyFieldName="Business_x0020_theme" ma:displayName="Business theme" ma:default="" ma:fieldId="{943f7bb2-08e4-43c9-b50e-b304fe6606a3}" ma:sspId="c730d5d4-e911-429a-be83-99efcd06639f" ma:termSetId="40e3bc58-7cf7-4ad5-80c9-03b2ad9897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hidden="true" ma:list="{662b4ac2-02b9-4ccd-8625-3c003090dbbe}" ma:internalName="TaxCatchAll" ma:showField="CatchAllData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662b4ac2-02b9-4ccd-8625-3c003090dbbe}" ma:internalName="TaxCatchAllLabel" ma:readOnly="true" ma:showField="CatchAllDataLabel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79d12643ffc4d60ab657aaa1718cc32" ma:index="12" nillable="true" ma:taxonomy="true" ma:internalName="c79d12643ffc4d60ab657aaa1718cc32" ma:taxonomyFieldName="Organisation" ma:displayName="Organisation" ma:default="" ma:fieldId="{c79d1264-3ffc-4d60-ab65-7aaa1718cc32}" ma:sspId="c730d5d4-e911-429a-be83-99efcd06639f" ma:termSetId="a5b47c7d-3218-4211-987c-a37cca4b051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5aebc35b3e840e5912c276ffe755dcf" ma:index="14" nillable="true" ma:taxonomy="true" ma:internalName="c5aebc35b3e840e5912c276ffe755dcf" ma:taxonomyFieldName="Sector" ma:displayName="Sector" ma:default="" ma:fieldId="{c5aebc35-b3e8-40e5-912c-276ffe755dcf}" ma:sspId="c730d5d4-e911-429a-be83-99efcd06639f" ma:termSetId="e51ebaad-fa61-40f4-9e0b-7fe488c7df1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4c66fbf292e4125b0e390af25f11c04" ma:index="16" nillable="true" ma:taxonomy="true" ma:internalName="h4c66fbf292e4125b0e390af25f11c04" ma:taxonomyFieldName="Proposition1" ma:displayName="Proposition" ma:default="" ma:fieldId="{14c66fbf-292e-4125-b0e3-90af25f11c04}" ma:taxonomyMulti="true" ma:sspId="c730d5d4-e911-429a-be83-99efcd06639f" ma:termSetId="79a8103d-dcc6-4d07-baef-d718c46c67b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afb632c3f5c40ba98242be6bbd6bb17" ma:index="18" nillable="true" ma:taxonomy="true" ma:internalName="eafb632c3f5c40ba98242be6bbd6bb17" ma:taxonomyFieldName="Service_x0020_line" ma:displayName="Service line" ma:default="" ma:fieldId="{eafb632c-3f5c-40ba-9824-2be6bbd6bb17}" ma:taxonomyMulti="true" ma:sspId="c730d5d4-e911-429a-be83-99efcd06639f" ma:termSetId="83301147-ea17-4e88-a9d3-5d2a13ad740e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CSMeta2010Field xmlns="http://schemas.microsoft.com/sharepoint/v3">e3756241-2df6-41de-be5e-75b6e6bb08f6;2012-09-21 22:00:55;PENDINGCLASSIFICATION;False</CSMeta2010Field>
    <c5aebc35b3e840e5912c276ffe755dcf xmlns="d95a5b16-1b8d-4c7c-9ebf-89c0983b6970">
      <Terms xmlns="http://schemas.microsoft.com/office/infopath/2007/PartnerControls"/>
    </c5aebc35b3e840e5912c276ffe755dcf>
    <c79d12643ffc4d60ab657aaa1718cc32 xmlns="d95a5b16-1b8d-4c7c-9ebf-89c0983b6970">
      <Terms xmlns="http://schemas.microsoft.com/office/infopath/2007/PartnerControls"/>
    </c79d12643ffc4d60ab657aaa1718cc32>
    <p43f7bb208e443c9b50eb304fe6606a3 xmlns="d95a5b16-1b8d-4c7c-9ebf-89c0983b6970">
      <Terms xmlns="http://schemas.microsoft.com/office/infopath/2007/PartnerControls"/>
    </p43f7bb208e443c9b50eb304fe6606a3>
    <TaxCatchAll xmlns="d95a5b16-1b8d-4c7c-9ebf-89c0983b6970"/>
    <h4c66fbf292e4125b0e390af25f11c04 xmlns="d95a5b16-1b8d-4c7c-9ebf-89c0983b6970">
      <Terms xmlns="http://schemas.microsoft.com/office/infopath/2007/PartnerControls"/>
    </h4c66fbf292e4125b0e390af25f11c04>
    <eafb632c3f5c40ba98242be6bbd6bb17 xmlns="d95a5b16-1b8d-4c7c-9ebf-89c0983b6970">
      <Terms xmlns="http://schemas.microsoft.com/office/infopath/2007/PartnerControls"/>
    </eafb632c3f5c40ba98242be6bbd6bb17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ItemUpdatedEventHandlerForConceptSearch</Name>
    <Synchronization>Default</Synchronization>
    <Type>10002</Type>
    <SequenceNumber>10001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ItemCheckedInEventHandlerForConceptSearch</Name>
    <Synchronization>Default</Synchronization>
    <Type>10004</Type>
    <SequenceNumber>10002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ItemUncheckedOutEventHandlerForConceptSearch</Name>
    <Synchronization>Default</Synchronization>
    <Type>10006</Type>
    <SequenceNumber>10003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ItemAddedEventHandlerForConceptSearch</Name>
    <Synchronization>Default</Synchronization>
    <Type>10001</Type>
    <SequenceNumber>10004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ItemFileMovedEventHandlerForConceptSearch</Name>
    <Synchronization>Default</Synchronization>
    <Type>10009</Type>
    <SequenceNumber>10005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ItemDeletedEventHandlerForConceptSearch</Name>
    <Synchronization>Default</Synchronization>
    <Type>10003</Type>
    <SequenceNumber>10006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ItemUpdatedEventHandlerForConceptSearch</Name>
    <Synchronization>Asynchronous</Synchronization>
    <Type>10002</Type>
    <SequenceNumber>10001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ItemCheckedInEventHandlerForConceptSearch</Name>
    <Synchronization>Asynchronous</Synchronization>
    <Type>10004</Type>
    <SequenceNumber>10002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ItemUncheckedOutEventHandlerForConceptSearch</Name>
    <Synchronization>Asynchronous</Synchronization>
    <Type>10006</Type>
    <SequenceNumber>10003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ItemAddedEventHandlerForConceptSearch</Name>
    <Synchronization>Asynchronous</Synchronization>
    <Type>10001</Type>
    <SequenceNumber>10004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ItemFileMovedEventHandlerForConceptSearch</Name>
    <Synchronization>Asynchronous</Synchronization>
    <Type>10009</Type>
    <SequenceNumber>10005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ItemDeletedEventHandlerForConceptSearch</Name>
    <Synchronization>Asynchronous</Synchronization>
    <Type>10003</Type>
    <SequenceNumber>10006</SequenceNumber>
    <Assembly>conceptSearching.Sharepoint.ContentTypes2010, Version=1.0.0.0, Culture=neutral, PublicKeyToken=858f8f13980e4745</Assembly>
    <Class>conceptSearching.Sharepoint.ContentTypes2010.CSHandleEvent</Class>
    <Data/>
    <Filter/>
  </Receiver>
</spe:Receivers>
</file>

<file path=customXml/itemProps1.xml><?xml version="1.0" encoding="utf-8"?>
<ds:datastoreItem xmlns:ds="http://schemas.openxmlformats.org/officeDocument/2006/customXml" ds:itemID="{6F2C6FE6-5625-438C-ACCA-347FE9C06C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95a5b16-1b8d-4c7c-9ebf-89c0983b69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4C4F6A-F6A5-45C8-BAAA-52FB70E387C7}">
  <ds:schemaRefs>
    <ds:schemaRef ds:uri="http://purl.org/dc/terms/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dcmitype/"/>
    <ds:schemaRef ds:uri="d95a5b16-1b8d-4c7c-9ebf-89c0983b6970"/>
    <ds:schemaRef ds:uri="http://www.w3.org/XML/1998/namespace"/>
    <ds:schemaRef ds:uri="http://schemas.microsoft.com/sharepoint/v3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ADA5D674-9920-4D2F-B065-BC24FD29F86D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292B128B-852E-4970-B7DA-406C2DC81E71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RQ - ICI ON RECYCLE</Template>
  <TotalTime>20795</TotalTime>
  <Words>1580</Words>
  <Application>Microsoft Office PowerPoint</Application>
  <PresentationFormat>Affichage à l'écran (4:3)</PresentationFormat>
  <Paragraphs>563</Paragraphs>
  <Slides>45</Slides>
  <Notes>44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Consolas</vt:lpstr>
      <vt:lpstr>Verdana</vt:lpstr>
      <vt:lpstr>Onscreen;2057;Pos3;Date1;Logica Onscreen Template</vt:lpstr>
      <vt:lpstr>Formation Angular Premiers pas</vt:lpstr>
      <vt:lpstr>Sommaire</vt:lpstr>
      <vt:lpstr>Sommaire</vt:lpstr>
      <vt:lpstr>Sommaire</vt:lpstr>
      <vt:lpstr>Angular: Premiers pas</vt:lpstr>
      <vt:lpstr>Connaissances</vt:lpstr>
      <vt:lpstr>Outils nécessaires</vt:lpstr>
      <vt:lpstr>Angular: Premiers pas</vt:lpstr>
      <vt:lpstr>Définition d’un module</vt:lpstr>
      <vt:lpstr>Bootstrap du module principal</vt:lpstr>
      <vt:lpstr>Angular: Premiers pas</vt:lpstr>
      <vt:lpstr>Définition d’un composant</vt:lpstr>
      <vt:lpstr>Bootstrap d’un composant</vt:lpstr>
      <vt:lpstr>Angular: Premiers pas</vt:lpstr>
      <vt:lpstr>Interpolation</vt:lpstr>
      <vt:lpstr>Property binding</vt:lpstr>
      <vt:lpstr>Property binding</vt:lpstr>
      <vt:lpstr>Event binding</vt:lpstr>
      <vt:lpstr>Event binding</vt:lpstr>
      <vt:lpstr>Two-way data binding</vt:lpstr>
      <vt:lpstr>Two-way data binding</vt:lpstr>
      <vt:lpstr>Two-way data binding</vt:lpstr>
      <vt:lpstr>Two-way data binding</vt:lpstr>
      <vt:lpstr>Variable locale</vt:lpstr>
      <vt:lpstr>TP #1</vt:lpstr>
      <vt:lpstr>TP #1</vt:lpstr>
      <vt:lpstr>Angular: Premiers pas</vt:lpstr>
      <vt:lpstr>Directives</vt:lpstr>
      <vt:lpstr>Directives</vt:lpstr>
      <vt:lpstr>Directives</vt:lpstr>
      <vt:lpstr>Directives</vt:lpstr>
      <vt:lpstr>Pipes</vt:lpstr>
      <vt:lpstr>TP #2</vt:lpstr>
      <vt:lpstr>TP #2</vt:lpstr>
      <vt:lpstr>TP #2</vt:lpstr>
      <vt:lpstr>Angular: Premiers pas</vt:lpstr>
      <vt:lpstr>Service et Injection</vt:lpstr>
      <vt:lpstr>Routing</vt:lpstr>
      <vt:lpstr>Routing</vt:lpstr>
      <vt:lpstr>Routing</vt:lpstr>
      <vt:lpstr>Routing</vt:lpstr>
      <vt:lpstr>Routing</vt:lpstr>
      <vt:lpstr>Routing</vt:lpstr>
      <vt:lpstr>TP #3</vt:lpstr>
      <vt:lpstr>Notre engagement Nous réalisons chaque mandat dans  un seul but : contribuer au succès  de nos clients. </vt:lpstr>
    </vt:vector>
  </TitlesOfParts>
  <Company>www.witkit.com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presentation title</dc:title>
  <dc:creator>www.wizkit.com</dc:creator>
  <cp:lastModifiedBy>GAUDICHON, Alexandre (Ext)</cp:lastModifiedBy>
  <cp:revision>224</cp:revision>
  <dcterms:created xsi:type="dcterms:W3CDTF">2009-12-22T16:12:15Z</dcterms:created>
  <dcterms:modified xsi:type="dcterms:W3CDTF">2019-11-25T15:54:18Z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Onscreen</vt:lpwstr>
  </property>
  <property fmtid="{D5CDD505-2E9C-101B-9397-08002B2CF9AE}" pid="3" name="WizKit Template Version">
    <vt:i4>5</vt:i4>
  </property>
  <property fmtid="{D5CDD505-2E9C-101B-9397-08002B2CF9AE}" pid="4" name="ContentTypeId">
    <vt:lpwstr>0x01010005E88B5A4C166F4D845B9CCD5CB96BA1</vt:lpwstr>
  </property>
  <property fmtid="{D5CDD505-2E9C-101B-9397-08002B2CF9AE}" pid="5" name="CSClassificationMetaXML">
    <vt:lpwstr>cb5dc3c5-268e-4ea5-8825-517ef1bf2f0d;2012-01-24 10:31:10;PENDINGCLASSIFICATION;</vt:lpwstr>
  </property>
  <property fmtid="{D5CDD505-2E9C-101B-9397-08002B2CF9AE}" pid="6" name="Service_x0020_line">
    <vt:lpwstr/>
  </property>
  <property fmtid="{D5CDD505-2E9C-101B-9397-08002B2CF9AE}" pid="7" name="Proposition1">
    <vt:lpwstr/>
  </property>
  <property fmtid="{D5CDD505-2E9C-101B-9397-08002B2CF9AE}" pid="8" name="Service line">
    <vt:lpwstr/>
  </property>
</Properties>
</file>