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0.xml" ContentType="application/vnd.openxmlformats-officedocument.presentationml.notesSlide+xml"/>
  <Override PartName="/ppt/tags/tag85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8"/>
  </p:notesMasterIdLst>
  <p:handoutMasterIdLst>
    <p:handoutMasterId r:id="rId49"/>
  </p:handoutMasterIdLst>
  <p:sldIdLst>
    <p:sldId id="315" r:id="rId6"/>
    <p:sldId id="375" r:id="rId7"/>
    <p:sldId id="386" r:id="rId8"/>
    <p:sldId id="404" r:id="rId9"/>
    <p:sldId id="377" r:id="rId10"/>
    <p:sldId id="376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7" r:id="rId19"/>
    <p:sldId id="388" r:id="rId20"/>
    <p:sldId id="390" r:id="rId21"/>
    <p:sldId id="391" r:id="rId22"/>
    <p:sldId id="392" r:id="rId23"/>
    <p:sldId id="394" r:id="rId24"/>
    <p:sldId id="395" r:id="rId25"/>
    <p:sldId id="396" r:id="rId26"/>
    <p:sldId id="397" r:id="rId27"/>
    <p:sldId id="399" r:id="rId28"/>
    <p:sldId id="400" r:id="rId29"/>
    <p:sldId id="426" r:id="rId30"/>
    <p:sldId id="403" r:id="rId31"/>
    <p:sldId id="408" r:id="rId32"/>
    <p:sldId id="409" r:id="rId33"/>
    <p:sldId id="410" r:id="rId34"/>
    <p:sldId id="411" r:id="rId35"/>
    <p:sldId id="413" r:id="rId36"/>
    <p:sldId id="427" r:id="rId37"/>
    <p:sldId id="407" r:id="rId38"/>
    <p:sldId id="418" r:id="rId39"/>
    <p:sldId id="420" r:id="rId40"/>
    <p:sldId id="421" r:id="rId41"/>
    <p:sldId id="422" r:id="rId42"/>
    <p:sldId id="423" r:id="rId43"/>
    <p:sldId id="424" r:id="rId44"/>
    <p:sldId id="425" r:id="rId45"/>
    <p:sldId id="428" r:id="rId46"/>
    <p:sldId id="36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F141"/>
    <a:srgbClr val="B4F83A"/>
    <a:srgbClr val="F8F8F8"/>
    <a:srgbClr val="FFD9B2"/>
    <a:srgbClr val="FFEBE7"/>
    <a:srgbClr val="FFAA99"/>
    <a:srgbClr val="E67386"/>
    <a:srgbClr val="FFFF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2857" autoAdjust="0"/>
  </p:normalViewPr>
  <p:slideViewPr>
    <p:cSldViewPr snapToGrid="0">
      <p:cViewPr varScale="1">
        <p:scale>
          <a:sx n="72" d="100"/>
          <a:sy n="72" d="100"/>
        </p:scale>
        <p:origin x="1934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28/11/2019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28/11/2019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Selector = </a:t>
            </a:r>
            <a:r>
              <a:rPr lang="en-GB" dirty="0" err="1" smtClean="0"/>
              <a:t>balise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167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375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</a:t>
            </a:r>
            <a:r>
              <a:rPr lang="en-GB" baseline="0" dirty="0" smtClean="0"/>
              <a:t> mot-</a:t>
            </a:r>
            <a:r>
              <a:rPr lang="en-GB" baseline="0" dirty="0" err="1" smtClean="0"/>
              <a:t>clé</a:t>
            </a:r>
            <a:r>
              <a:rPr lang="en-GB" baseline="0" dirty="0" smtClean="0"/>
              <a:t> “private”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celui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l’injection</a:t>
            </a:r>
            <a:r>
              <a:rPr lang="en-GB" baseline="0" dirty="0" smtClean="0"/>
              <a:t> du service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</a:t>
            </a:r>
            <a:r>
              <a:rPr lang="en-GB" baseline="0" dirty="0" smtClean="0"/>
              <a:t> route ‘**’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wildcard. </a:t>
            </a:r>
          </a:p>
          <a:p>
            <a:r>
              <a:rPr lang="en-GB" baseline="0" dirty="0" err="1" smtClean="0"/>
              <a:t>Dans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faits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la route </a:t>
            </a:r>
            <a:r>
              <a:rPr lang="en-GB" baseline="0" dirty="0" err="1" smtClean="0"/>
              <a:t>actuelle</a:t>
            </a:r>
            <a:r>
              <a:rPr lang="en-GB" baseline="0" dirty="0" smtClean="0"/>
              <a:t> ne match avec </a:t>
            </a:r>
            <a:r>
              <a:rPr lang="en-GB" baseline="0" dirty="0" err="1" smtClean="0"/>
              <a:t>aucune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celles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déclarées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c’est</a:t>
            </a:r>
            <a:r>
              <a:rPr lang="en-GB" baseline="0" dirty="0" smtClean="0"/>
              <a:t> la route </a:t>
            </a:r>
            <a:r>
              <a:rPr lang="en-GB" baseline="0" dirty="0" err="1" smtClean="0"/>
              <a:t>contenant</a:t>
            </a:r>
            <a:r>
              <a:rPr lang="en-GB" baseline="0" dirty="0" smtClean="0"/>
              <a:t> la wildcard qui sera </a:t>
            </a:r>
            <a:r>
              <a:rPr lang="en-GB" baseline="0" dirty="0" err="1" smtClean="0"/>
              <a:t>appelée</a:t>
            </a:r>
            <a:r>
              <a:rPr lang="en-GB" baseline="0" dirty="0" smtClean="0"/>
              <a:t>. La bonne </a:t>
            </a:r>
            <a:r>
              <a:rPr lang="en-GB" baseline="0" dirty="0" err="1" smtClean="0"/>
              <a:t>pratique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mettre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page 404.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UrlTree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la redirection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le </a:t>
            </a:r>
            <a:r>
              <a:rPr lang="en-GB" baseline="0" dirty="0" err="1" smtClean="0"/>
              <a:t>processus</a:t>
            </a:r>
            <a:r>
              <a:rPr lang="en-GB" baseline="0" dirty="0" smtClean="0"/>
              <a:t> de navigation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9008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4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181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42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hyperlink" Target="https://nodejs.org/fr/download/" TargetMode="Externa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204514"/>
            <a:ext cx="6314400" cy="1244816"/>
          </a:xfrm>
        </p:spPr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Angular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200" dirty="0" smtClean="0">
                <a:solidFill>
                  <a:schemeClr val="accent4"/>
                </a:solidFill>
              </a:rPr>
              <a:t>Premiers pas</a:t>
            </a:r>
            <a:endParaRPr lang="fr-CA" dirty="0">
              <a:solidFill>
                <a:schemeClr val="accent4"/>
              </a:solidFill>
            </a:endParaRPr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Centre de Services Gironde</a:t>
            </a:r>
          </a:p>
          <a:p>
            <a:r>
              <a:rPr lang="en-GB" dirty="0" err="1" smtClean="0"/>
              <a:t>Novembre</a:t>
            </a:r>
            <a:r>
              <a:rPr lang="en-GB" dirty="0" smtClean="0"/>
              <a:t> 2019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Bootstrap</a:t>
            </a:r>
            <a:r>
              <a:rPr lang="fr-CA" dirty="0" smtClean="0"/>
              <a:t> du module principal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9095" y="1568208"/>
            <a:ext cx="8250237" cy="175509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/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import</a:t>
            </a:r>
            <a:r>
              <a:rPr lang="fr-FR" sz="1600" dirty="0" smtClean="0">
                <a:solidFill>
                  <a:srgbClr val="FF00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platformBrowserDynamic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}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from</a:t>
            </a: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'@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angular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/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-browser-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dynamic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;</a:t>
            </a:r>
            <a: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  <a:t/>
            </a:r>
            <a:b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import</a:t>
            </a:r>
            <a:r>
              <a:rPr lang="fr-FR" sz="1600" dirty="0">
                <a:solidFill>
                  <a:srgbClr val="FF00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}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from</a:t>
            </a: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'./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app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/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app.module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;</a:t>
            </a:r>
          </a:p>
          <a:p>
            <a:pPr lvl="0"/>
            <a: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  <a:t/>
            </a:r>
            <a:b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</a:br>
            <a: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  <a:t>// Compile et lance notre module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platformBrowserDynamic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().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  <a:ea typeface="Arial"/>
                <a:cs typeface="Arial"/>
                <a:sym typeface="Arial"/>
              </a:rPr>
              <a:t>bootstrapModule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AppModule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473843" y="1150337"/>
            <a:ext cx="8250237" cy="4031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./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main.ts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0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Composant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71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Définition d’un composant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Shape 163"/>
          <p:cNvSpPr/>
          <p:nvPr/>
        </p:nvSpPr>
        <p:spPr>
          <a:xfrm>
            <a:off x="230593" y="1201124"/>
            <a:ext cx="2844113" cy="4118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Décorateur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64"/>
          <p:cNvSpPr/>
          <p:nvPr/>
        </p:nvSpPr>
        <p:spPr>
          <a:xfrm>
            <a:off x="230593" y="1691148"/>
            <a:ext cx="2844112" cy="18484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Meta-données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5"/>
          <p:cNvSpPr/>
          <p:nvPr/>
        </p:nvSpPr>
        <p:spPr>
          <a:xfrm>
            <a:off x="230591" y="3599625"/>
            <a:ext cx="2844113" cy="7865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66"/>
          <p:cNvSpPr txBox="1"/>
          <p:nvPr/>
        </p:nvSpPr>
        <p:spPr>
          <a:xfrm>
            <a:off x="3074706" y="1269421"/>
            <a:ext cx="3896365" cy="47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endParaRPr lang="fr-FR" dirty="0" smtClean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</a:t>
            </a:r>
            <a:r>
              <a:rPr lang="fr-FR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app.component.html'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[</a:t>
            </a: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</a:p>
          <a:p>
            <a:pPr lvl="0"/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 smtClean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4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Bootstrap</a:t>
            </a:r>
            <a:r>
              <a:rPr lang="fr-CA" dirty="0" smtClean="0"/>
              <a:t> d’un composant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9095" y="1568209"/>
            <a:ext cx="8250237" cy="38841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/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&lt;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my-app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&gt;&lt;/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my-app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473843" y="1150337"/>
            <a:ext cx="8250237" cy="4031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Dans un fichier html (autre que la propre vue de mon composant):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Template et data-</a:t>
            </a:r>
            <a:r>
              <a:rPr lang="fr-CA" dirty="0" err="1" smtClean="0"/>
              <a:t>binding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5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Interpolation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0"/>
            <a:ext cx="3956050" cy="440788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sz="1600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]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chaine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string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'Ma chaine de caractères'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nombre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number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8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objet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id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27530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chaine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nombre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objet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endParaRPr lang="fr-FR" sz="1600" dirty="0" smtClean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645742" y="4611328"/>
            <a:ext cx="397223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Résultats:</a:t>
            </a:r>
          </a:p>
          <a:p>
            <a:endParaRPr lang="fr-FR" dirty="0" smtClean="0"/>
          </a:p>
          <a:p>
            <a:r>
              <a:rPr lang="fr-FR" dirty="0" smtClean="0">
                <a:latin typeface="Consolas" pitchFamily="49" charset="0"/>
              </a:rPr>
              <a:t>Ma </a:t>
            </a:r>
            <a:r>
              <a:rPr lang="fr-FR" dirty="0">
                <a:latin typeface="Consolas" pitchFamily="49" charset="0"/>
              </a:rPr>
              <a:t>chaine de </a:t>
            </a:r>
            <a:r>
              <a:rPr lang="fr-FR" dirty="0" smtClean="0">
                <a:latin typeface="Consolas" pitchFamily="49" charset="0"/>
              </a:rPr>
              <a:t>caractères</a:t>
            </a:r>
            <a:endParaRPr lang="fr-FR" dirty="0"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8</a:t>
            </a:r>
            <a:endParaRPr lang="fr-FR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[</a:t>
            </a:r>
            <a:r>
              <a:rPr lang="fr-FR" dirty="0" err="1">
                <a:latin typeface="Consolas" pitchFamily="49" charset="0"/>
              </a:rPr>
              <a:t>object</a:t>
            </a:r>
            <a:r>
              <a:rPr lang="fr-FR" dirty="0">
                <a:latin typeface="Consolas" pitchFamily="49" charset="0"/>
              </a:rPr>
              <a:t> Object</a:t>
            </a:r>
            <a:r>
              <a:rPr lang="fr-FR" dirty="0" smtClean="0">
                <a:latin typeface="Consolas" pitchFamily="49" charset="0"/>
              </a:rPr>
              <a:t>]</a:t>
            </a:r>
            <a:endParaRPr lang="fr-F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1"/>
            <a:ext cx="3956050" cy="397901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sz="1600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]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couleur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27530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style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"couleur"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Hello World !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hidden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isHidden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Bonjour !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endParaRPr lang="fr-FR" sz="1600" dirty="0" smtClean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645742" y="4611328"/>
            <a:ext cx="397223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Résultats: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accent1"/>
                </a:solidFill>
                <a:latin typeface="Consolas" pitchFamily="49" charset="0"/>
              </a:rPr>
              <a:t>Hello World !</a:t>
            </a:r>
            <a:endParaRPr lang="fr-FR" dirty="0">
              <a:latin typeface="Consolas" pitchFamily="49" charset="0"/>
            </a:endParaRPr>
          </a:p>
          <a:p>
            <a:endParaRPr lang="fr-F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740311"/>
            <a:ext cx="8360440" cy="196645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]="valeur"&gt;&lt;/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272118"/>
            <a:ext cx="8360440" cy="196645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'&lt;p&gt;{{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}}&lt;/p&gt;'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455305" y="3899339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1"/>
            <a:ext cx="3956050" cy="335279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++;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109137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"ajouter()"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Ajouter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7926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2" y="1759974"/>
            <a:ext cx="4063744" cy="416887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(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)="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updateCompteur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($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)"&gt;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updateCompteur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752002" y="1759970"/>
            <a:ext cx="4067533" cy="415904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(click)="ajouter()"&gt;</a:t>
            </a:r>
          </a:p>
          <a:p>
            <a:pPr lvl="0"/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Cliquer ici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@Output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EventEmitter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475200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/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Prérequis</a:t>
            </a:r>
          </a:p>
          <a:p>
            <a:pPr lvl="2"/>
            <a:r>
              <a:rPr lang="fr-CA" dirty="0" smtClean="0"/>
              <a:t>Connaissances</a:t>
            </a:r>
          </a:p>
          <a:p>
            <a:pPr lvl="2"/>
            <a:r>
              <a:rPr lang="fr-CA" dirty="0" smtClean="0"/>
              <a:t>Outils nécessaires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Module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Définition d’un module</a:t>
            </a:r>
          </a:p>
          <a:p>
            <a:pPr lvl="2"/>
            <a:r>
              <a:rPr lang="fr-CA" dirty="0" err="1" smtClean="0"/>
              <a:t>Bootstrap</a:t>
            </a:r>
            <a:r>
              <a:rPr lang="fr-CA" dirty="0" smtClean="0"/>
              <a:t> du module principal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Composant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/>
              <a:t>Définition d’un </a:t>
            </a:r>
            <a:r>
              <a:rPr lang="fr-CA" dirty="0" smtClean="0"/>
              <a:t>composant</a:t>
            </a:r>
            <a:endParaRPr lang="fr-CA" dirty="0"/>
          </a:p>
          <a:p>
            <a:pPr lvl="2"/>
            <a:r>
              <a:rPr lang="fr-CA" dirty="0" err="1" smtClean="0"/>
              <a:t>Bootstrap</a:t>
            </a:r>
            <a:r>
              <a:rPr lang="fr-CA" dirty="0" smtClean="0"/>
              <a:t> d’un composant</a:t>
            </a:r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Two-way</a:t>
            </a:r>
            <a:r>
              <a:rPr lang="fr-CA" dirty="0" smtClean="0"/>
              <a:t> data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740312"/>
            <a:ext cx="8060555" cy="225158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'ma valeur'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4473683"/>
            <a:ext cx="8062451" cy="5899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type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ngModel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"valeur"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52284" y="4120565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31908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Two-way</a:t>
            </a:r>
            <a:r>
              <a:rPr lang="fr-CA" dirty="0" smtClean="0"/>
              <a:t> data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Pour retenir l’ordre entre les crochets et les parenthèses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3" name="Shape 3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287" y="1583724"/>
            <a:ext cx="2002441" cy="2246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/>
              <a:t>Two-way</a:t>
            </a:r>
            <a:r>
              <a:rPr lang="fr-CA" dirty="0"/>
              <a:t> data </a:t>
            </a:r>
            <a:r>
              <a:rPr lang="fr-CA" dirty="0" err="1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02544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[(valeur)]="compteur"&gt;&lt;/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/>
              <a:t>Two-way</a:t>
            </a:r>
            <a:r>
              <a:rPr lang="fr-CA" dirty="0"/>
              <a:t> data </a:t>
            </a:r>
            <a:r>
              <a:rPr lang="fr-CA" dirty="0" err="1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3628101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click)="ajouter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()"&gt;Ajouter&lt;/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@Input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@Output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valeurChange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EventEmitter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++;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valeurChange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Variable locale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1873"/>
            <a:ext cx="8055639" cy="106837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Les variables locales sont des variables que l’on déclare au niveau d’un </a:t>
            </a:r>
            <a:r>
              <a:rPr lang="fr-FR" dirty="0" err="1"/>
              <a:t>template</a:t>
            </a:r>
            <a:r>
              <a:rPr lang="fr-FR" dirty="0"/>
              <a:t>, sur un élément du DOM.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La notation utilisée est le #.</a:t>
            </a:r>
          </a:p>
          <a:p>
            <a:endParaRPr lang="fr-FR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2452" y="2801346"/>
            <a:ext cx="4093241" cy="236872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enfant.change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Changer affichage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child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#enfant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45475" y="2408904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4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745194" y="2803039"/>
            <a:ext cx="3972232" cy="347977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&lt;p [hidden</a:t>
            </a:r>
            <a:r>
              <a:rPr lang="da-DK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]="isHidden</a:t>
            </a:r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"&gt;</a:t>
            </a:r>
          </a:p>
          <a:p>
            <a:pPr lvl="0"/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Message</a:t>
            </a:r>
          </a:p>
          <a:p>
            <a:pPr lvl="0"/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&lt;/p&gt;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false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change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!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745193" y="2408904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</a:t>
            </a:r>
            <a:r>
              <a:rPr lang="fr-CA" dirty="0" smtClean="0"/>
              <a:t>#1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≈ 30 min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5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Manipulation des données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4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17292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CustomAttributeDirective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ElementRef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Renderer2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setStyle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nativeElement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attribute.directive.ts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508093"/>
            <a:ext cx="8389940" cy="35887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5308" y="4115648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0584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7"/>
            <a:ext cx="8389940" cy="347078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CustomAttributeDirective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implements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string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 </a:t>
            </a:r>
          </a:p>
          <a:p>
            <a:pPr lvl="0"/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ElementRef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Renderer2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ngOnInit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 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setStyle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nativeElement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attribute.directive.ts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5658467"/>
            <a:ext cx="8389940" cy="35887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"'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52284" y="526602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6357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4"/>
            <a:ext cx="8389940" cy="442451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CustomStructuralDirective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implements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@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Input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show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boolean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ViewContainerRef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	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TemplateRef</a:t>
            </a:r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ngOnInit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clear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show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createEmbeddedView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structural.directive.ts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>
            <a:normAutofit/>
          </a:bodyPr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Template et data-</a:t>
            </a:r>
            <a:r>
              <a:rPr lang="fr-CA" dirty="0" err="1" smtClean="0">
                <a:solidFill>
                  <a:schemeClr val="accent5"/>
                </a:solidFill>
              </a:rPr>
              <a:t>binding</a:t>
            </a:r>
            <a:endParaRPr lang="fr-CA" dirty="0" smtClean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Interpolation</a:t>
            </a:r>
          </a:p>
          <a:p>
            <a:pPr lvl="2"/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err="1" smtClean="0"/>
              <a:t>Two-way</a:t>
            </a:r>
            <a:r>
              <a:rPr lang="fr-CA" dirty="0" smtClean="0"/>
              <a:t> data-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smtClean="0"/>
              <a:t>Variable locale</a:t>
            </a:r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#1</a:t>
            </a:r>
          </a:p>
          <a:p>
            <a:pPr lvl="2"/>
            <a:endParaRPr lang="fr-CA" dirty="0">
              <a:solidFill>
                <a:schemeClr val="bg2">
                  <a:lumMod val="65000"/>
                </a:schemeClr>
              </a:solidFill>
            </a:endParaRPr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Manipulation des données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Directives</a:t>
            </a:r>
            <a:endParaRPr lang="fr-CA" dirty="0"/>
          </a:p>
          <a:p>
            <a:pPr lvl="2"/>
            <a:r>
              <a:rPr lang="fr-CA" dirty="0" smtClean="0"/>
              <a:t>Pipes</a:t>
            </a:r>
            <a:endParaRPr lang="fr-CA" dirty="0"/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#2</a:t>
            </a:r>
            <a:endParaRPr lang="fr-CA" dirty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8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>
                <a:cs typeface="Arial" pitchFamily="34" charset="0"/>
              </a:rPr>
              <a:t>app.component.html</a:t>
            </a: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1725565"/>
            <a:ext cx="8389940" cy="86032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*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true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Hello World !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57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Pipes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1434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@Pipe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'custom'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CustomPipe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extends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PipeTransform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transform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number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?: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boolean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return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custom.pipe.ts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508093"/>
            <a:ext cx="4798142" cy="781662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*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ngFor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'let </a:t>
            </a:r>
            <a:r>
              <a:rPr lang="en-US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nb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of [0, 1, 2, -6, 10]'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{{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nb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|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}}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5308" y="4115648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5791199" y="4145992"/>
            <a:ext cx="305783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Résultat: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791199" y="4572000"/>
            <a:ext cx="277269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da-DK" sz="1200" dirty="0">
                <a:cs typeface="Arial" pitchFamily="34" charset="0"/>
              </a:rPr>
              <a:t>false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</a:p>
          <a:p>
            <a:r>
              <a:rPr lang="da-DK" sz="1200" dirty="0">
                <a:cs typeface="Arial" pitchFamily="34" charset="0"/>
              </a:rPr>
              <a:t>false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  <a:endParaRPr lang="fr-FR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</a:t>
            </a:r>
            <a:r>
              <a:rPr lang="fr-CA" dirty="0" smtClean="0"/>
              <a:t>#2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≈ 2h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Structure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49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Service et Injection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custom.service.ts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3083261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459092" y="1779642"/>
            <a:ext cx="3965424" cy="11995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B4F83A"/>
                </a:solidFill>
                <a:latin typeface="Consolas" pitchFamily="49" charset="0"/>
              </a:rPr>
              <a:t>@Injectable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3460957"/>
            <a:ext cx="8396748" cy="2241753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'app.component.html'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ZoneTexte 15"/>
          <p:cNvSpPr txBox="1"/>
          <p:nvPr/>
        </p:nvSpPr>
        <p:spPr bwMode="auto">
          <a:xfrm>
            <a:off x="4888524" y="137007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8" name="Espace réservé du contenu 1"/>
          <p:cNvSpPr txBox="1">
            <a:spLocks/>
          </p:cNvSpPr>
          <p:nvPr/>
        </p:nvSpPr>
        <p:spPr>
          <a:xfrm>
            <a:off x="4888524" y="1779641"/>
            <a:ext cx="3965424" cy="119953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providers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8880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1690302"/>
            <a:ext cx="8396748" cy="353062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'home'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HomeComponent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redirectTo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'/home'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pathMatch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'full'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'test/:id'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TestComponent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'**'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PageNotFoundComponent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rgbClr val="92D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imports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RouterModule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forRoot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appRoutes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...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4666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1690303"/>
            <a:ext cx="4945627" cy="279559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header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routerLink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"/"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Home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 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routerLink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"['test', 1]"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 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header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main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router-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outlet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router-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outlet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main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footer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footer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6" name="Shape 599"/>
          <p:cNvSpPr/>
          <p:nvPr/>
        </p:nvSpPr>
        <p:spPr>
          <a:xfrm>
            <a:off x="5424419" y="1680120"/>
            <a:ext cx="1569308" cy="12007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00"/>
          <p:cNvSpPr/>
          <p:nvPr/>
        </p:nvSpPr>
        <p:spPr>
          <a:xfrm>
            <a:off x="5424419" y="4081582"/>
            <a:ext cx="1569308" cy="4043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602"/>
          <p:cNvSpPr txBox="1"/>
          <p:nvPr/>
        </p:nvSpPr>
        <p:spPr>
          <a:xfrm>
            <a:off x="7116965" y="3016615"/>
            <a:ext cx="2488356" cy="108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Partie de l’affichage qui change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99"/>
          <p:cNvSpPr/>
          <p:nvPr/>
        </p:nvSpPr>
        <p:spPr>
          <a:xfrm>
            <a:off x="5424419" y="2880851"/>
            <a:ext cx="1569308" cy="12007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601"/>
          <p:cNvSpPr/>
          <p:nvPr/>
        </p:nvSpPr>
        <p:spPr>
          <a:xfrm>
            <a:off x="5547657" y="3214250"/>
            <a:ext cx="1569308" cy="691247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RouterOutlet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47676" y="4692017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index.html</a:t>
            </a:r>
          </a:p>
        </p:txBody>
      </p:sp>
      <p:sp>
        <p:nvSpPr>
          <p:cNvPr id="13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5" y="5069715"/>
            <a:ext cx="4945627" cy="88451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head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base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href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"/"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head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test.component.ts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1690304"/>
            <a:ext cx="8190272" cy="339205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({...})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TestComponent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implements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route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ActivatedRoute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ngOnInit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route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paramMap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subscribe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params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 =&gt;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</a:rPr>
              <a:t>params.get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</a:rPr>
              <a:t>('id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')</a:t>
            </a:r>
            <a:endParaRPr lang="fr-FR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On peut sécuriser l’accès à certaines routes grâce au mécanisme de </a:t>
            </a:r>
            <a:r>
              <a:rPr lang="fr-FR" dirty="0" err="1" smtClean="0"/>
              <a:t>Guard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Retours possibles:</a:t>
            </a:r>
          </a:p>
          <a:p>
            <a:pPr marL="606425" lvl="1" indent="-342900"/>
            <a:r>
              <a:rPr lang="fr-FR" dirty="0" smtClean="0"/>
              <a:t>Vrai</a:t>
            </a:r>
          </a:p>
          <a:p>
            <a:pPr marL="606425" lvl="1" indent="-342900"/>
            <a:r>
              <a:rPr lang="fr-FR" dirty="0" smtClean="0"/>
              <a:t>Faux</a:t>
            </a:r>
          </a:p>
          <a:p>
            <a:pPr marL="606425" lvl="1" indent="-342900"/>
            <a:r>
              <a:rPr lang="fr-FR" dirty="0" err="1" smtClean="0"/>
              <a:t>UrlTree</a:t>
            </a:r>
            <a:endParaRPr lang="fr-FR" dirty="0"/>
          </a:p>
          <a:p>
            <a:pPr lvl="1" indent="0">
              <a:buNone/>
            </a:pPr>
            <a:endParaRPr lang="fr-FR" dirty="0" smtClean="0"/>
          </a:p>
          <a:p>
            <a:pPr marL="342900" indent="-342900"/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5" name="ZoneTexte 4"/>
          <p:cNvSpPr txBox="1"/>
          <p:nvPr/>
        </p:nvSpPr>
        <p:spPr bwMode="auto">
          <a:xfrm>
            <a:off x="447676" y="1216913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auth.guard.ts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6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4" y="1594611"/>
            <a:ext cx="8239125" cy="4019380"/>
          </a:xfrm>
          <a:solidFill>
            <a:schemeClr val="tx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@Injectable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b="1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AuthGuard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implements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CanActivate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authService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AuthService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router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Router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canActivate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boolean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authService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isUserLogged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true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} </a:t>
            </a:r>
            <a:r>
              <a:rPr lang="fr-FR" sz="1600" dirty="0" err="1" smtClean="0">
                <a:solidFill>
                  <a:srgbClr val="7030A0"/>
                </a:solidFill>
                <a:latin typeface="Consolas" pitchFamily="49" charset="0"/>
              </a:rPr>
              <a:t>else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router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navigate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([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'/login'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]);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false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4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>
            <a:normAutofit/>
          </a:bodyPr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Structure de l’application</a:t>
            </a:r>
          </a:p>
          <a:p>
            <a:pPr lvl="2"/>
            <a:r>
              <a:rPr lang="fr-CA" dirty="0" smtClean="0"/>
              <a:t>Service et injection</a:t>
            </a:r>
          </a:p>
          <a:p>
            <a:pPr lvl="2"/>
            <a:r>
              <a:rPr lang="fr-CA" dirty="0" err="1" smtClean="0"/>
              <a:t>Routing</a:t>
            </a:r>
            <a:endParaRPr lang="fr-CA" dirty="0" smtClean="0"/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</a:t>
            </a:r>
            <a:r>
              <a:rPr lang="fr-CA" dirty="0">
                <a:solidFill>
                  <a:schemeClr val="bg2">
                    <a:lumMod val="65000"/>
                  </a:schemeClr>
                </a:solidFill>
              </a:rPr>
              <a:t>3</a:t>
            </a:r>
            <a:endParaRPr lang="fr-CA" dirty="0" smtClean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2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675" y="1700029"/>
            <a:ext cx="7930781" cy="181588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secured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SecuredComponent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canActivate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AuthGuard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782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</a:t>
            </a:r>
            <a:r>
              <a:rPr lang="fr-CA" dirty="0" smtClean="0"/>
              <a:t>#3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≈ 1h – 1h30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6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Notre engagement</a:t>
            </a:r>
            <a:br>
              <a:rPr lang="fr-CA" dirty="0" smtClean="0"/>
            </a:br>
            <a:r>
              <a:rPr lang="fr-CA" sz="2500" dirty="0" smtClean="0">
                <a:solidFill>
                  <a:schemeClr val="tx1"/>
                </a:solidFill>
              </a:rPr>
              <a:t>Nous réalisons chaque mandat dans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un seul but : contribuer au succès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de nos clients.</a:t>
            </a:r>
            <a:r>
              <a:rPr lang="en-GB" sz="2500" dirty="0" smtClean="0">
                <a:solidFill>
                  <a:schemeClr val="tx1"/>
                </a:solidFill>
              </a:rPr>
              <a:t/>
            </a:r>
            <a:br>
              <a:rPr lang="en-GB" sz="2500" dirty="0" smtClean="0">
                <a:solidFill>
                  <a:schemeClr val="tx1"/>
                </a:solidFill>
              </a:rPr>
            </a:b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Prérequis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8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Connaissances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Javascript</a:t>
            </a:r>
            <a:r>
              <a:rPr lang="fr-FR" dirty="0" smtClean="0"/>
              <a:t> / </a:t>
            </a:r>
            <a:r>
              <a:rPr lang="fr-FR" dirty="0" err="1" smtClean="0"/>
              <a:t>Typescript</a:t>
            </a:r>
            <a:r>
              <a:rPr lang="fr-FR" dirty="0" smtClean="0"/>
              <a:t> (bases)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Node’s</a:t>
            </a:r>
            <a:r>
              <a:rPr lang="fr-FR" dirty="0" smtClean="0"/>
              <a:t> package manager (NPM) / </a:t>
            </a:r>
            <a:r>
              <a:rPr lang="fr-FR" dirty="0" err="1" smtClean="0"/>
              <a:t>Node</a:t>
            </a:r>
            <a:r>
              <a:rPr lang="fr-FR" dirty="0" smtClean="0"/>
              <a:t> Version Manager (NVM)</a:t>
            </a:r>
          </a:p>
          <a:p>
            <a:pPr lvl="1" indent="0">
              <a:buNone/>
            </a:pPr>
            <a:r>
              <a:rPr lang="fr-FR" dirty="0"/>
              <a:t> </a:t>
            </a:r>
            <a:r>
              <a:rPr lang="fr-FR" dirty="0" smtClean="0"/>
              <a:t>=&gt; gestion des packages et des dépendances</a:t>
            </a:r>
            <a:endParaRPr lang="fr-FR" dirty="0"/>
          </a:p>
          <a:p>
            <a:pPr marL="342900" indent="-342900"/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Tests unitaires, tests d’intégration, tests end-to-end</a:t>
            </a: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Gestionnaire de versions (Git, SVN)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Outils nécessaires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NodeJS</a:t>
            </a:r>
            <a:r>
              <a:rPr lang="fr-FR" dirty="0"/>
              <a:t> (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nodejs.org/fr/download/</a:t>
            </a:r>
            <a:r>
              <a:rPr lang="fr-FR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NPM </a:t>
            </a:r>
          </a:p>
          <a:p>
            <a:pPr marL="606425" lvl="1" indent="-342900"/>
            <a:r>
              <a:rPr lang="fr-FR" dirty="0" smtClean="0"/>
              <a:t>Dans </a:t>
            </a:r>
            <a:r>
              <a:rPr lang="fr-FR" dirty="0"/>
              <a:t>un terminal: </a:t>
            </a:r>
            <a:r>
              <a:rPr lang="fr-FR" dirty="0" err="1">
                <a:latin typeface="Consolas" pitchFamily="49" charset="0"/>
              </a:rPr>
              <a:t>npm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install</a:t>
            </a:r>
            <a:r>
              <a:rPr lang="fr-FR" dirty="0">
                <a:latin typeface="Consolas" pitchFamily="49" charset="0"/>
              </a:rPr>
              <a:t> -g </a:t>
            </a:r>
            <a:r>
              <a:rPr lang="fr-FR" dirty="0" err="1">
                <a:latin typeface="Consolas" pitchFamily="49" charset="0"/>
              </a:rPr>
              <a:t>npm@latest</a:t>
            </a:r>
            <a:endParaRPr lang="fr-FR" dirty="0" smtClean="0">
              <a:latin typeface="Consolas" pitchFamily="49" charset="0"/>
            </a:endParaRPr>
          </a:p>
          <a:p>
            <a:pPr marL="342900" indent="-342900"/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CLI (Command Line Interface)</a:t>
            </a:r>
            <a:endParaRPr lang="fr-FR" dirty="0"/>
          </a:p>
          <a:p>
            <a:pPr marL="606425" lvl="1" indent="-342900"/>
            <a:r>
              <a:rPr lang="fr-FR" dirty="0" smtClean="0"/>
              <a:t>Dans un terminal: </a:t>
            </a:r>
            <a:r>
              <a:rPr lang="fr-FR" dirty="0" err="1">
                <a:latin typeface="Consolas" pitchFamily="49" charset="0"/>
              </a:rPr>
              <a:t>npm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install</a:t>
            </a:r>
            <a:r>
              <a:rPr lang="fr-FR" dirty="0">
                <a:latin typeface="Consolas" pitchFamily="49" charset="0"/>
              </a:rPr>
              <a:t> -g @</a:t>
            </a:r>
            <a:r>
              <a:rPr lang="fr-FR" dirty="0" err="1">
                <a:latin typeface="Consolas" pitchFamily="49" charset="0"/>
              </a:rPr>
              <a:t>angular</a:t>
            </a:r>
            <a:r>
              <a:rPr lang="fr-FR" dirty="0">
                <a:latin typeface="Consolas" pitchFamily="49" charset="0"/>
              </a:rPr>
              <a:t>/cli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1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Module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40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Définition d’un module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Shape 163"/>
          <p:cNvSpPr/>
          <p:nvPr/>
        </p:nvSpPr>
        <p:spPr>
          <a:xfrm>
            <a:off x="230593" y="1201124"/>
            <a:ext cx="2844113" cy="4118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Décorateur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64"/>
          <p:cNvSpPr/>
          <p:nvPr/>
        </p:nvSpPr>
        <p:spPr>
          <a:xfrm>
            <a:off x="230593" y="1691148"/>
            <a:ext cx="2844112" cy="345112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Meta-données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5"/>
          <p:cNvSpPr/>
          <p:nvPr/>
        </p:nvSpPr>
        <p:spPr>
          <a:xfrm>
            <a:off x="230592" y="5211097"/>
            <a:ext cx="2844113" cy="7865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66"/>
          <p:cNvSpPr txBox="1"/>
          <p:nvPr/>
        </p:nvSpPr>
        <p:spPr>
          <a:xfrm>
            <a:off x="3074706" y="1269421"/>
            <a:ext cx="3434249" cy="47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8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declarations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imports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BrowserModule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FormsModule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HttpModule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providers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[],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bootstrap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endParaRPr lang="fr-FR" sz="1800" dirty="0" smtClean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]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 smtClean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Accolade fermante 3"/>
          <p:cNvSpPr/>
          <p:nvPr/>
        </p:nvSpPr>
        <p:spPr bwMode="gray">
          <a:xfrm>
            <a:off x="6238567" y="1691148"/>
            <a:ext cx="540775" cy="3451122"/>
          </a:xfrm>
          <a:prstGeom prst="rightBrac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 bwMode="auto">
          <a:xfrm>
            <a:off x="6892411" y="2447213"/>
            <a:ext cx="2113937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declarations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exports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imports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providers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bootstrap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schemas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entryComponents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8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d95a5b16-1b8d-4c7c-9ebf-89c0983b6970"/>
    <ds:schemaRef ds:uri="http://www.w3.org/XML/1998/namespace"/>
    <ds:schemaRef ds:uri="http://schemas.microsoft.com/sharepoint/v3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20824</TotalTime>
  <Words>1310</Words>
  <Application>Microsoft Office PowerPoint</Application>
  <PresentationFormat>Affichage à l'écran (4:3)</PresentationFormat>
  <Paragraphs>531</Paragraphs>
  <Slides>42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Verdana</vt:lpstr>
      <vt:lpstr>Onscreen;2057;Pos3;Date1;Logica Onscreen Template</vt:lpstr>
      <vt:lpstr>Formation Angular Premiers pas</vt:lpstr>
      <vt:lpstr>Sommaire</vt:lpstr>
      <vt:lpstr>Sommaire</vt:lpstr>
      <vt:lpstr>Sommaire</vt:lpstr>
      <vt:lpstr>Angular: Premiers pas</vt:lpstr>
      <vt:lpstr>Connaissances</vt:lpstr>
      <vt:lpstr>Outils nécessaires</vt:lpstr>
      <vt:lpstr>Angular: Premiers pas</vt:lpstr>
      <vt:lpstr>Définition d’un module</vt:lpstr>
      <vt:lpstr>Bootstrap du module principal</vt:lpstr>
      <vt:lpstr>Angular: Premiers pas</vt:lpstr>
      <vt:lpstr>Définition d’un composant</vt:lpstr>
      <vt:lpstr>Bootstrap d’un composant</vt:lpstr>
      <vt:lpstr>Angular: Premiers pas</vt:lpstr>
      <vt:lpstr>Interpolation</vt:lpstr>
      <vt:lpstr>Property binding</vt:lpstr>
      <vt:lpstr>Property binding</vt:lpstr>
      <vt:lpstr>Event binding</vt:lpstr>
      <vt:lpstr>Event binding</vt:lpstr>
      <vt:lpstr>Two-way data binding</vt:lpstr>
      <vt:lpstr>Two-way data binding</vt:lpstr>
      <vt:lpstr>Two-way data binding</vt:lpstr>
      <vt:lpstr>Two-way data binding</vt:lpstr>
      <vt:lpstr>Variable locale</vt:lpstr>
      <vt:lpstr>TP #1</vt:lpstr>
      <vt:lpstr>Angular: Premiers pas</vt:lpstr>
      <vt:lpstr>Directives</vt:lpstr>
      <vt:lpstr>Directives</vt:lpstr>
      <vt:lpstr>Directives</vt:lpstr>
      <vt:lpstr>Directives</vt:lpstr>
      <vt:lpstr>Pipes</vt:lpstr>
      <vt:lpstr>TP #2</vt:lpstr>
      <vt:lpstr>Angular: Premiers pas</vt:lpstr>
      <vt:lpstr>Service et Injection</vt:lpstr>
      <vt:lpstr>Routing</vt:lpstr>
      <vt:lpstr>Routing</vt:lpstr>
      <vt:lpstr>Routing</vt:lpstr>
      <vt:lpstr>Routing</vt:lpstr>
      <vt:lpstr>Routing</vt:lpstr>
      <vt:lpstr>Routing</vt:lpstr>
      <vt:lpstr>TP #3</vt:lpstr>
      <vt:lpstr>Notre engagement Nous réalisons chaque mandat dans  un seul but : contribuer au succès  de nos clients.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GAUDICHON, Alexandre (Ext)</cp:lastModifiedBy>
  <cp:revision>227</cp:revision>
  <dcterms:created xsi:type="dcterms:W3CDTF">2009-12-22T16:12:15Z</dcterms:created>
  <dcterms:modified xsi:type="dcterms:W3CDTF">2019-11-28T10:50:50Z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