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301" r:id="rId2"/>
    <p:sldId id="300" r:id="rId3"/>
    <p:sldId id="256" r:id="rId4"/>
    <p:sldId id="262" r:id="rId5"/>
    <p:sldId id="303" r:id="rId6"/>
    <p:sldId id="292" r:id="rId7"/>
    <p:sldId id="268" r:id="rId8"/>
    <p:sldId id="302" r:id="rId9"/>
    <p:sldId id="265" r:id="rId10"/>
    <p:sldId id="304" r:id="rId11"/>
    <p:sldId id="295" r:id="rId12"/>
    <p:sldId id="271" r:id="rId13"/>
    <p:sldId id="297" r:id="rId14"/>
    <p:sldId id="286" r:id="rId15"/>
    <p:sldId id="274" r:id="rId16"/>
    <p:sldId id="298" r:id="rId17"/>
    <p:sldId id="282" r:id="rId18"/>
    <p:sldId id="305" r:id="rId19"/>
    <p:sldId id="275" r:id="rId20"/>
    <p:sldId id="299" r:id="rId21"/>
    <p:sldId id="276" r:id="rId22"/>
    <p:sldId id="280" r:id="rId23"/>
    <p:sldId id="283" r:id="rId24"/>
    <p:sldId id="284" r:id="rId25"/>
    <p:sldId id="285" r:id="rId26"/>
    <p:sldId id="288" r:id="rId27"/>
    <p:sldId id="277" r:id="rId28"/>
    <p:sldId id="287" r:id="rId29"/>
    <p:sldId id="278" r:id="rId30"/>
    <p:sldId id="289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ar Gavazov" initials="AG" lastIdx="2" clrIdx="0">
    <p:extLst>
      <p:ext uri="{19B8F6BF-5375-455C-9EA6-DF929625EA0E}">
        <p15:presenceInfo xmlns:p15="http://schemas.microsoft.com/office/powerpoint/2012/main" userId="S-1-5-21-720956978-1703664399-1297568068-38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083"/>
    <a:srgbClr val="525D76"/>
    <a:srgbClr val="00FF00"/>
    <a:srgbClr val="99FFCC"/>
    <a:srgbClr val="66FF99"/>
    <a:srgbClr val="66FF33"/>
    <a:srgbClr val="1BB5FF"/>
    <a:srgbClr val="9ADEFF"/>
    <a:srgbClr val="E6E6E6"/>
    <a:srgbClr val="2E8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76970" autoAdjust="0"/>
  </p:normalViewPr>
  <p:slideViewPr>
    <p:cSldViewPr snapToGrid="0">
      <p:cViewPr varScale="1">
        <p:scale>
          <a:sx n="85" d="100"/>
          <a:sy n="85" d="100"/>
        </p:scale>
        <p:origin x="19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02E5-F1BC-4E68-879D-7C2AF3FB31D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A19AF-E912-4E6F-848A-7AB237C4B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4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</a:t>
            </a: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Какво е </a:t>
            </a:r>
            <a:r>
              <a:rPr lang="bg-BG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вагрант</a:t>
            </a:r>
            <a:endParaRPr lang="bg-BG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да се организираме като екип</a:t>
            </a: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за няколко виртуални машини</a:t>
            </a: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1ва презентация</a:t>
            </a: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 за виртуални машини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02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9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95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Това</a:t>
            </a:r>
            <a:r>
              <a:rPr lang="bg-BG" baseline="0" dirty="0" smtClean="0"/>
              <a:t> е </a:t>
            </a:r>
            <a:r>
              <a:rPr lang="en-US" baseline="0" dirty="0" smtClean="0"/>
              <a:t>ruby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8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23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3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77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7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6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 smtClean="0"/>
              <a:t>Хубаво</a:t>
            </a:r>
            <a:r>
              <a:rPr lang="bg-BG" baseline="0" dirty="0" smtClean="0"/>
              <a:t> да сме с различно </a:t>
            </a:r>
            <a:r>
              <a:rPr lang="en-US" baseline="0" dirty="0" smtClean="0"/>
              <a:t>IP </a:t>
            </a:r>
            <a:r>
              <a:rPr lang="bg-BG" baseline="0" dirty="0" smtClean="0"/>
              <a:t>от 127.0.0.1:2200 защото може да имаме комуникация между различните машини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aseline="0" dirty="0" smtClean="0"/>
              <a:t>И хора от вън могат да се връзват към нашата машина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</a:t>
            </a:r>
            <a:r>
              <a:rPr lang="bg-BG" dirty="0" smtClean="0"/>
              <a:t>Покажи </a:t>
            </a:r>
            <a:r>
              <a:rPr lang="en-US" dirty="0" smtClean="0"/>
              <a:t> Virtual Box</a:t>
            </a:r>
          </a:p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29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!</a:t>
            </a:r>
            <a:r>
              <a:rPr lang="bg-BG" baseline="0" dirty="0" smtClean="0"/>
              <a:t> Пример с файл и машина как става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26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2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8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02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1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Автоматичен старт</a:t>
            </a:r>
          </a:p>
          <a:p>
            <a:r>
              <a:rPr lang="bg-BG" dirty="0" smtClean="0"/>
              <a:t>Интелигентно изключване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43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40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2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70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2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2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Присъединяваме</a:t>
            </a:r>
            <a:r>
              <a:rPr lang="bg-BG" baseline="0" dirty="0" smtClean="0"/>
              <a:t> </a:t>
            </a:r>
            <a:r>
              <a:rPr lang="bg-BG" baseline="0" dirty="0" smtClean="0"/>
              <a:t>се към проект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1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1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Изолация</a:t>
            </a:r>
          </a:p>
          <a:p>
            <a:r>
              <a:rPr lang="bg-BG" dirty="0" smtClean="0"/>
              <a:t>Конфликти</a:t>
            </a:r>
          </a:p>
          <a:p>
            <a:r>
              <a:rPr lang="bg-BG" dirty="0" smtClean="0"/>
              <a:t>Различни версии</a:t>
            </a:r>
          </a:p>
          <a:p>
            <a:r>
              <a:rPr lang="bg-BG" dirty="0" smtClean="0"/>
              <a:t>Собствена мрежа</a:t>
            </a:r>
            <a:endParaRPr lang="bg-BG" dirty="0"/>
          </a:p>
          <a:p>
            <a:r>
              <a:rPr lang="bg-BG" dirty="0" smtClean="0"/>
              <a:t>Собствена </a:t>
            </a:r>
            <a:r>
              <a:rPr lang="en-US" dirty="0" smtClean="0"/>
              <a:t>RAM </a:t>
            </a:r>
            <a:r>
              <a:rPr lang="bg-BG" dirty="0" smtClean="0"/>
              <a:t>и </a:t>
            </a:r>
            <a:r>
              <a:rPr lang="en-US" dirty="0" smtClean="0"/>
              <a:t>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3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aseline="0" dirty="0" smtClean="0"/>
              <a:t>За програмисти и дизайнери</a:t>
            </a:r>
            <a:endParaRPr lang="en-US" baseline="0" dirty="0" smtClean="0"/>
          </a:p>
          <a:p>
            <a:r>
              <a:rPr lang="bg-BG" dirty="0" smtClean="0"/>
              <a:t>Нещо като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bg-BG" dirty="0" smtClean="0"/>
              <a:t>и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smtClean="0"/>
              <a:t>file </a:t>
            </a:r>
            <a:r>
              <a:rPr lang="bg-BG" dirty="0" smtClean="0"/>
              <a:t>и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4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8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1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0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9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6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6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less-de/vagrant-vbguest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://download.cnet.com/cwRsync/3000-18511_4-7576518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forge.net/projects/sshwindows/" TargetMode="External"/><Relationship Id="rId5" Type="http://schemas.openxmlformats.org/officeDocument/2006/relationships/hyperlink" Target="https://www.vagrantup.com/" TargetMode="External"/><Relationship Id="rId4" Type="http://schemas.openxmlformats.org/officeDocument/2006/relationships/hyperlink" Target="https://www.virtualbox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las.hashicorp.com/boxes/search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tensoftware.com/VBoxHeadlessTra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168" y="5794311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to continue…</a:t>
            </a:r>
          </a:p>
        </p:txBody>
      </p:sp>
    </p:spTree>
    <p:extLst>
      <p:ext uri="{BB962C8B-B14F-4D97-AF65-F5344CB8AC3E}">
        <p14:creationId xmlns:p14="http://schemas.microsoft.com/office/powerpoint/2010/main" val="3256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Create &amp; Connect</a:t>
            </a:r>
            <a:endParaRPr lang="en-US" sz="2800" spc="6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61" y="1365654"/>
            <a:ext cx="9300368" cy="54444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63077" y="1823283"/>
            <a:ext cx="684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{user}/{box}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up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Create &amp; Connect</a:t>
            </a:r>
            <a:endParaRPr lang="en-US" sz="2800" spc="6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61" y="1365654"/>
            <a:ext cx="9300368" cy="54444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63077" y="1823283"/>
            <a:ext cx="684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agavazov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/cent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up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we need to start</a:t>
            </a:r>
            <a:endParaRPr lang="en-US" sz="2800" spc="6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3536215"/>
            <a:ext cx="2116505" cy="3072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225" y="1341044"/>
            <a:ext cx="9614263" cy="324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Virtual</a:t>
            </a:r>
            <a:r>
              <a:rPr lang="en-US" sz="2800" dirty="0" smtClean="0"/>
              <a:t> Box </a:t>
            </a:r>
            <a:r>
              <a:rPr lang="en-US" sz="2800" dirty="0" smtClean="0">
                <a:hlinkClick r:id="rId4"/>
              </a:rPr>
              <a:t>→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Vagrant </a:t>
            </a:r>
            <a:r>
              <a:rPr lang="en-US" sz="2800" dirty="0" smtClean="0">
                <a:hlinkClick r:id="rId5"/>
              </a:rPr>
              <a:t>→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Enable bios virtualization (speak with IT support)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Open SSH (</a:t>
            </a:r>
            <a:r>
              <a:rPr lang="en-US" sz="2800" dirty="0"/>
              <a:t>windows) </a:t>
            </a:r>
            <a:r>
              <a:rPr lang="en-US" sz="2800" dirty="0">
                <a:hlinkClick r:id="rId6"/>
              </a:rPr>
              <a:t>→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RSync (</a:t>
            </a:r>
            <a:r>
              <a:rPr lang="en-US" sz="2800" dirty="0"/>
              <a:t>windows) </a:t>
            </a:r>
            <a:r>
              <a:rPr lang="en-US" sz="2800" dirty="0">
                <a:hlinkClick r:id="rId7"/>
              </a:rPr>
              <a:t>→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60224" y="5436371"/>
            <a:ext cx="9614263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vagrant plugin install vagrant-</a:t>
            </a:r>
            <a:r>
              <a:rPr lang="en-US" sz="2800" dirty="0" err="1"/>
              <a:t>vbguest</a:t>
            </a:r>
            <a:r>
              <a:rPr lang="en-US" sz="2800" dirty="0"/>
              <a:t> </a:t>
            </a:r>
            <a:r>
              <a:rPr lang="en-US" sz="2800" dirty="0">
                <a:hlinkClick r:id="rId8"/>
              </a:rPr>
              <a:t>→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33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/>
              <a:t>Atlas </a:t>
            </a:r>
            <a:r>
              <a:rPr lang="en-US" sz="2800" spc="600" dirty="0" smtClean="0">
                <a:latin typeface="+mj-lt"/>
              </a:rPr>
              <a:t>repository</a:t>
            </a:r>
            <a:endParaRPr lang="en-US" sz="2800" spc="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78" y="3239912"/>
            <a:ext cx="3452704" cy="3618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64346"/>
            <a:ext cx="12192000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hlinkClick r:id="rId4"/>
              </a:rPr>
              <a:t>atlas.hashicorp.com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74133" y="2678864"/>
            <a:ext cx="1171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User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Box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(Project)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Provider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8245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Vagrantbox.es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254753"/>
            <a:ext cx="11531600" cy="16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olas" panose="020B0609020204030204" pitchFamily="49" charset="0"/>
              </a:rPr>
              <a:t>$ </a:t>
            </a:r>
            <a:r>
              <a:rPr lang="en-US" sz="2400" dirty="0">
                <a:latin typeface="Consolas" panose="020B0609020204030204" pitchFamily="49" charset="0"/>
              </a:rPr>
              <a:t>vagrant box add {title} {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$ vagrant </a:t>
            </a:r>
            <a:r>
              <a:rPr lang="en-US" sz="2400" dirty="0" err="1">
                <a:latin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</a:rPr>
              <a:t> {title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$ vagrant up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78" y="3239912"/>
            <a:ext cx="3452704" cy="36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is </a:t>
            </a:r>
            <a:r>
              <a:rPr lang="en-US" sz="3200" spc="600" dirty="0" err="1" smtClean="0">
                <a:latin typeface="+mj-lt"/>
              </a:rPr>
              <a:t>Vagrantfile</a:t>
            </a:r>
            <a:r>
              <a:rPr lang="en-US" sz="3200" spc="600" dirty="0" smtClean="0">
                <a:latin typeface="+mj-lt"/>
              </a:rPr>
              <a:t>?</a:t>
            </a:r>
            <a:endParaRPr lang="en-US" sz="2800" spc="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956" y="1358326"/>
            <a:ext cx="11537244" cy="128684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Vagrant.configure</a:t>
            </a:r>
            <a:r>
              <a:rPr lang="en-US" sz="2000" dirty="0">
                <a:latin typeface="Consolas" panose="020B0609020204030204" pitchFamily="49" charset="0"/>
              </a:rPr>
              <a:t>(2) do |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|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config.vm.box</a:t>
            </a:r>
            <a:r>
              <a:rPr lang="en-US" sz="2000" dirty="0">
                <a:latin typeface="Consolas" panose="020B0609020204030204" pitchFamily="49" charset="0"/>
              </a:rPr>
              <a:t> = "</a:t>
            </a:r>
            <a:r>
              <a:rPr lang="en-US" sz="2000" dirty="0" err="1" smtClean="0">
                <a:latin typeface="Consolas" panose="020B0609020204030204" pitchFamily="49" charset="0"/>
              </a:rPr>
              <a:t>agavazov</a:t>
            </a:r>
            <a:r>
              <a:rPr lang="en-US" sz="2000" dirty="0" smtClean="0">
                <a:latin typeface="Consolas" panose="020B0609020204030204" pitchFamily="49" charset="0"/>
              </a:rPr>
              <a:t>/cent"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end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956" y="3075822"/>
            <a:ext cx="9556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/>
              <a:t>It's like automatic scenarios for</a:t>
            </a:r>
            <a:r>
              <a:rPr lang="en-US" sz="2800" spc="600" dirty="0" smtClean="0"/>
              <a:t>:</a:t>
            </a:r>
          </a:p>
          <a:p>
            <a:endParaRPr lang="en-US" sz="2400" spc="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 smtClean="0">
                <a:latin typeface="+mj-lt"/>
              </a:rPr>
              <a:t>Network </a:t>
            </a:r>
            <a:r>
              <a:rPr lang="en-US" sz="2800" spc="600" dirty="0">
                <a:latin typeface="+mj-lt"/>
              </a:rPr>
              <a:t>setting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>
                <a:latin typeface="+mj-lt"/>
              </a:rPr>
              <a:t>VM settings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>
                <a:latin typeface="+mj-lt"/>
              </a:rPr>
              <a:t>Software installations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>
                <a:latin typeface="+mj-lt"/>
              </a:rPr>
              <a:t>Project directories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>
                <a:latin typeface="+mj-lt"/>
              </a:rPr>
              <a:t>....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92" y="4193422"/>
            <a:ext cx="1526383" cy="25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is </a:t>
            </a:r>
            <a:r>
              <a:rPr lang="en-US" sz="3200" spc="600" dirty="0" err="1" smtClean="0">
                <a:latin typeface="+mj-lt"/>
              </a:rPr>
              <a:t>Vagrantfile</a:t>
            </a:r>
            <a:r>
              <a:rPr lang="en-US" sz="3200" spc="600" dirty="0" smtClean="0">
                <a:latin typeface="+mj-lt"/>
              </a:rPr>
              <a:t>?</a:t>
            </a:r>
            <a:endParaRPr lang="en-US" sz="2800" spc="6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92" y="4193422"/>
            <a:ext cx="1526383" cy="2526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956" y="1537459"/>
            <a:ext cx="11537244" cy="159462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Vagrant.configure</a:t>
            </a:r>
            <a:r>
              <a:rPr lang="en-US" sz="2000" dirty="0">
                <a:latin typeface="Consolas" panose="020B0609020204030204" pitchFamily="49" charset="0"/>
              </a:rPr>
              <a:t>(2) do |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|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config.vm.box</a:t>
            </a:r>
            <a:r>
              <a:rPr lang="en-US" sz="2000" dirty="0">
                <a:latin typeface="Consolas" panose="020B0609020204030204" pitchFamily="49" charset="0"/>
              </a:rPr>
              <a:t> = "</a:t>
            </a:r>
            <a:r>
              <a:rPr lang="en-US" sz="2000" dirty="0" err="1" smtClean="0">
                <a:latin typeface="Consolas" panose="020B0609020204030204" pitchFamily="49" charset="0"/>
              </a:rPr>
              <a:t>agavazov</a:t>
            </a:r>
            <a:r>
              <a:rPr lang="en-US" sz="2000" dirty="0" smtClean="0">
                <a:latin typeface="Consolas" panose="020B0609020204030204" pitchFamily="49" charset="0"/>
              </a:rPr>
              <a:t>/cent"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config.vm.synced_folder</a:t>
            </a:r>
            <a:r>
              <a:rPr lang="en-US" sz="2000" dirty="0">
                <a:latin typeface="Consolas" panose="020B0609020204030204" pitchFamily="49" charset="0"/>
              </a:rPr>
              <a:t> "</a:t>
            </a:r>
            <a:r>
              <a:rPr lang="en-US" sz="2000" dirty="0" smtClean="0">
                <a:latin typeface="Consolas" panose="020B0609020204030204" pitchFamily="49" charset="0"/>
              </a:rPr>
              <a:t>C:\\project", "/project", </a:t>
            </a:r>
            <a:r>
              <a:rPr lang="en-US" sz="2000" dirty="0">
                <a:latin typeface="Consolas" panose="020B0609020204030204" pitchFamily="49" charset="0"/>
              </a:rPr>
              <a:t>type: "</a:t>
            </a:r>
            <a:r>
              <a:rPr lang="en-US" sz="2000" dirty="0" err="1">
                <a:latin typeface="Consolas" panose="020B0609020204030204" pitchFamily="49" charset="0"/>
              </a:rPr>
              <a:t>virtualbox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end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Shared folders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Provider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 smtClean="0"/>
              <a:t>NFS (network file share)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 smtClean="0"/>
              <a:t>RSync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 smtClean="0"/>
              <a:t>Samba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512" y="5712179"/>
            <a:ext cx="11080044" cy="64051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config.vm.synced_folder</a:t>
            </a:r>
            <a:r>
              <a:rPr lang="en-US" dirty="0">
                <a:latin typeface="Consolas" panose="020B0609020204030204" pitchFamily="49" charset="0"/>
              </a:rPr>
              <a:t> ".", "/vagrant", type: "</a:t>
            </a:r>
            <a:r>
              <a:rPr lang="en-US" dirty="0" err="1" smtClean="0">
                <a:latin typeface="Consolas" panose="020B0609020204030204" pitchFamily="49" charset="0"/>
              </a:rPr>
              <a:t>virtualbox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10" y="3465690"/>
            <a:ext cx="4679557" cy="22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Box VS </a:t>
            </a:r>
            <a:r>
              <a:rPr lang="en-US" sz="2800" dirty="0" err="1"/>
              <a:t>Vagrantfile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855644"/>
            <a:ext cx="950250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Consolas" panose="020B0609020204030204" pitchFamily="49" charset="0"/>
              </a:rPr>
              <a:t>Box</a:t>
            </a:r>
            <a:r>
              <a:rPr lang="en-US" sz="2800" dirty="0" smtClean="0">
                <a:latin typeface="Consolas" panose="020B0609020204030204" pitchFamily="49" charset="0"/>
              </a:rPr>
              <a:t> is the image which creates the machine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00" y="2878901"/>
            <a:ext cx="1153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Consolas" panose="020B0609020204030204" pitchFamily="49" charset="0"/>
              </a:rPr>
              <a:t>Vagrantfile</a:t>
            </a:r>
            <a:r>
              <a:rPr lang="en-US" sz="2800" dirty="0" smtClean="0">
                <a:latin typeface="Consolas" panose="020B0609020204030204" pitchFamily="49" charset="0"/>
              </a:rPr>
              <a:t> is the way how we create the machine</a:t>
            </a:r>
          </a:p>
        </p:txBody>
      </p:sp>
    </p:spTree>
    <p:extLst>
      <p:ext uri="{BB962C8B-B14F-4D97-AF65-F5344CB8AC3E}">
        <p14:creationId xmlns:p14="http://schemas.microsoft.com/office/powerpoint/2010/main" val="15487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Team Configuration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21" y="946171"/>
            <a:ext cx="3906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Ruby, XML, etc…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493" y="946171"/>
            <a:ext cx="3537734" cy="262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956" y="3654330"/>
            <a:ext cx="11537244" cy="979069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require '</a:t>
            </a:r>
            <a:r>
              <a:rPr lang="en-US" sz="2000" dirty="0" err="1">
                <a:latin typeface="Consolas" panose="020B0609020204030204" pitchFamily="49" charset="0"/>
              </a:rPr>
              <a:t>json</a:t>
            </a:r>
            <a:r>
              <a:rPr lang="en-US" sz="2000" dirty="0">
                <a:latin typeface="Consolas" panose="020B0609020204030204" pitchFamily="49" charset="0"/>
              </a:rPr>
              <a:t>'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configs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JSON.parse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File.read</a:t>
            </a:r>
            <a:r>
              <a:rPr lang="en-US" sz="2000" dirty="0">
                <a:latin typeface="Consolas" panose="020B0609020204030204" pitchFamily="49" charset="0"/>
              </a:rPr>
              <a:t>('</a:t>
            </a:r>
            <a:r>
              <a:rPr lang="en-US" sz="2000" dirty="0" err="1">
                <a:latin typeface="Consolas" panose="020B0609020204030204" pitchFamily="49" charset="0"/>
              </a:rPr>
              <a:t>users.json</a:t>
            </a:r>
            <a:r>
              <a:rPr lang="en-US" sz="2000" dirty="0">
                <a:latin typeface="Consolas" panose="020B0609020204030204" pitchFamily="49" charset="0"/>
              </a:rPr>
              <a:t>'))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956" y="5251708"/>
            <a:ext cx="11537244" cy="979069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require '</a:t>
            </a:r>
            <a:r>
              <a:rPr lang="en-US" sz="2000" dirty="0" err="1">
                <a:latin typeface="Consolas" panose="020B0609020204030204" pitchFamily="49" charset="0"/>
              </a:rPr>
              <a:t>yaml</a:t>
            </a:r>
            <a:r>
              <a:rPr lang="en-US" sz="2000" dirty="0">
                <a:latin typeface="Consolas" panose="020B0609020204030204" pitchFamily="49" charset="0"/>
              </a:rPr>
              <a:t>'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configs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YAML.load_file</a:t>
            </a:r>
            <a:r>
              <a:rPr lang="en-US" sz="2000" dirty="0" smtClean="0">
                <a:latin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</a:rPr>
              <a:t>users.yml</a:t>
            </a:r>
            <a:r>
              <a:rPr lang="en-US" sz="20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956" y="4565085"/>
            <a:ext cx="1638300" cy="58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5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ale-focus-intr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500"/>
    </mc:Choice>
    <mc:Fallback xmlns="">
      <p:transition spd="slow" advClick="0"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Team organize</a:t>
            </a:r>
            <a:endParaRPr lang="en-US" sz="2800" spc="6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61" y="1365654"/>
            <a:ext cx="9300368" cy="54444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63077" y="1823283"/>
            <a:ext cx="8216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 cd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example-team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 vagrant up</a:t>
            </a:r>
          </a:p>
        </p:txBody>
      </p:sp>
    </p:spTree>
    <p:extLst>
      <p:ext uri="{BB962C8B-B14F-4D97-AF65-F5344CB8AC3E}">
        <p14:creationId xmlns:p14="http://schemas.microsoft.com/office/powerpoint/2010/main" val="24172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Network basics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Public network</a:t>
            </a:r>
            <a:r>
              <a:rPr lang="en-US" sz="3200" dirty="0"/>
              <a:t> – Team </a:t>
            </a:r>
            <a:r>
              <a:rPr lang="en-US" sz="3200" dirty="0" smtClean="0"/>
              <a:t>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Private </a:t>
            </a:r>
            <a:r>
              <a:rPr lang="en-US" sz="3600" dirty="0" smtClean="0"/>
              <a:t>network</a:t>
            </a:r>
            <a:r>
              <a:rPr lang="en-US" sz="3200" dirty="0" smtClean="0"/>
              <a:t> </a:t>
            </a:r>
            <a:r>
              <a:rPr lang="en-US" sz="3200" dirty="0"/>
              <a:t>– Service </a:t>
            </a:r>
            <a:r>
              <a:rPr lang="en-US" sz="3200" dirty="0" smtClean="0"/>
              <a:t>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04" y="3457303"/>
            <a:ext cx="3941940" cy="3276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813" y="3457302"/>
            <a:ext cx="7537290" cy="886736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1700" dirty="0" err="1">
                <a:latin typeface="Consolas" panose="020B0609020204030204" pitchFamily="49" charset="0"/>
              </a:rPr>
              <a:t>config.vm.network</a:t>
            </a:r>
            <a:r>
              <a:rPr lang="en-US" sz="1700" dirty="0">
                <a:latin typeface="Consolas" panose="020B0609020204030204" pitchFamily="49" charset="0"/>
              </a:rPr>
              <a:t> "</a:t>
            </a:r>
            <a:r>
              <a:rPr lang="en-US" sz="1700" dirty="0" err="1">
                <a:latin typeface="Consolas" panose="020B0609020204030204" pitchFamily="49" charset="0"/>
              </a:rPr>
              <a:t>private_network</a:t>
            </a:r>
            <a:r>
              <a:rPr lang="en-US" sz="1700" dirty="0">
                <a:latin typeface="Consolas" panose="020B0609020204030204" pitchFamily="49" charset="0"/>
              </a:rPr>
              <a:t>", </a:t>
            </a:r>
            <a:r>
              <a:rPr lang="en-US" sz="1700" dirty="0" err="1">
                <a:latin typeface="Consolas" panose="020B0609020204030204" pitchFamily="49" charset="0"/>
              </a:rPr>
              <a:t>ip</a:t>
            </a:r>
            <a:r>
              <a:rPr lang="en-US" sz="1700" dirty="0">
                <a:latin typeface="Consolas" panose="020B0609020204030204" pitchFamily="49" charset="0"/>
              </a:rPr>
              <a:t>: "10.255.255.10"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config.vm.network</a:t>
            </a:r>
            <a:r>
              <a:rPr lang="en-US" sz="1700" dirty="0">
                <a:latin typeface="Consolas" panose="020B0609020204030204" pitchFamily="49" charset="0"/>
              </a:rPr>
              <a:t> "</a:t>
            </a:r>
            <a:r>
              <a:rPr lang="en-US" sz="1700" dirty="0" err="1">
                <a:latin typeface="Consolas" panose="020B0609020204030204" pitchFamily="49" charset="0"/>
              </a:rPr>
              <a:t>public_network</a:t>
            </a:r>
            <a:r>
              <a:rPr lang="en-US" sz="1700" dirty="0">
                <a:latin typeface="Consolas" panose="020B0609020204030204" pitchFamily="49" charset="0"/>
              </a:rPr>
              <a:t>", </a:t>
            </a:r>
            <a:r>
              <a:rPr lang="en-US" sz="1700" dirty="0" err="1">
                <a:latin typeface="Consolas" panose="020B0609020204030204" pitchFamily="49" charset="0"/>
              </a:rPr>
              <a:t>ip</a:t>
            </a:r>
            <a:r>
              <a:rPr lang="en-US" sz="1700" dirty="0">
                <a:latin typeface="Consolas" panose="020B0609020204030204" pitchFamily="49" charset="0"/>
              </a:rPr>
              <a:t>: "192.168.1.10"</a:t>
            </a:r>
          </a:p>
        </p:txBody>
      </p:sp>
    </p:spTree>
    <p:extLst>
      <p:ext uri="{BB962C8B-B14F-4D97-AF65-F5344CB8AC3E}">
        <p14:creationId xmlns:p14="http://schemas.microsoft.com/office/powerpoint/2010/main" val="36466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VM </a:t>
            </a:r>
            <a:r>
              <a:rPr lang="en-US" sz="2800" dirty="0" smtClean="0"/>
              <a:t>Customize</a:t>
            </a:r>
            <a:endParaRPr lang="en-US" sz="2800" spc="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576" y="1315236"/>
            <a:ext cx="11165327" cy="313350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config.vm.provider</a:t>
            </a:r>
            <a:r>
              <a:rPr lang="en-US" sz="2000" dirty="0">
                <a:latin typeface="Consolas" panose="020B0609020204030204" pitchFamily="49" charset="0"/>
              </a:rPr>
              <a:t> "</a:t>
            </a:r>
            <a:r>
              <a:rPr lang="en-US" sz="2000" dirty="0" err="1">
                <a:latin typeface="Consolas" panose="020B0609020204030204" pitchFamily="49" charset="0"/>
              </a:rPr>
              <a:t>virtualbox</a:t>
            </a:r>
            <a:r>
              <a:rPr lang="en-US" sz="2000" dirty="0">
                <a:latin typeface="Consolas" panose="020B0609020204030204" pitchFamily="49" charset="0"/>
              </a:rPr>
              <a:t>" do |</a:t>
            </a:r>
            <a:r>
              <a:rPr lang="en-US" sz="2000" dirty="0" err="1">
                <a:latin typeface="Consolas" panose="020B0609020204030204" pitchFamily="49" charset="0"/>
              </a:rPr>
              <a:t>vb</a:t>
            </a:r>
            <a:r>
              <a:rPr lang="en-US" sz="2000" dirty="0">
                <a:latin typeface="Consolas" panose="020B0609020204030204" pitchFamily="49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  vb.name = "dev-box"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vb.memory</a:t>
            </a:r>
            <a:r>
              <a:rPr lang="en-US" sz="2000" dirty="0">
                <a:latin typeface="Consolas" panose="020B0609020204030204" pitchFamily="49" charset="0"/>
              </a:rPr>
              <a:t> = "2048"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vb.cpus</a:t>
            </a:r>
            <a:r>
              <a:rPr lang="en-US" sz="2000" dirty="0">
                <a:latin typeface="Consolas" panose="020B0609020204030204" pitchFamily="49" charset="0"/>
              </a:rPr>
              <a:t> = "2"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vb.gui</a:t>
            </a:r>
            <a:r>
              <a:rPr lang="en-US" sz="2000" dirty="0">
                <a:latin typeface="Consolas" panose="020B0609020204030204" pitchFamily="49" charset="0"/>
              </a:rPr>
              <a:t> = false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3" y="3375054"/>
            <a:ext cx="2709285" cy="34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err="1">
                <a:latin typeface="+mj-lt"/>
              </a:rPr>
              <a:t>Provisioner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Chef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Puppet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/>
              <a:t>Ansible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Shell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11" y="3380065"/>
            <a:ext cx="2348089" cy="34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latin typeface="+mj-lt"/>
              </a:rPr>
              <a:t>Shell </a:t>
            </a:r>
            <a:r>
              <a:rPr lang="en-US" sz="2800" spc="600" dirty="0" err="1" smtClean="0">
                <a:latin typeface="+mj-lt"/>
              </a:rPr>
              <a:t>provisioner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75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512" y="2397373"/>
            <a:ext cx="11080044" cy="64051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config.vm.provision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"shell", inline: "echo hello world"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726" y="3209035"/>
            <a:ext cx="11531600" cy="75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Path – external 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838" y="4169322"/>
            <a:ext cx="11080044" cy="64051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config.vm.provision</a:t>
            </a:r>
            <a:r>
              <a:rPr lang="en-US" dirty="0">
                <a:latin typeface="Consolas" panose="020B0609020204030204" pitchFamily="49" charset="0"/>
              </a:rPr>
              <a:t> "shell", path: </a:t>
            </a:r>
            <a:r>
              <a:rPr lang="en-US" dirty="0" smtClean="0">
                <a:latin typeface="Consolas" panose="020B0609020204030204" pitchFamily="49" charset="0"/>
              </a:rPr>
              <a:t>"hello-world.sh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7" y="3320970"/>
            <a:ext cx="3697659" cy="35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Multi machine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One </a:t>
            </a:r>
            <a:r>
              <a:rPr lang="en-US" sz="3200" dirty="0" err="1" smtClean="0"/>
              <a:t>Vagrantfile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Shared private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Different services</a:t>
            </a:r>
            <a:endParaRPr lang="bg-BG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Different responsibilities</a:t>
            </a:r>
            <a:endParaRPr lang="bg-BG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Think of it as a cloud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37" y="3747911"/>
            <a:ext cx="6628363" cy="31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The big example</a:t>
            </a:r>
            <a:endParaRPr lang="en-US" sz="2800" spc="6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7" y="2055384"/>
            <a:ext cx="4431329" cy="48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err="1">
                <a:latin typeface="+mj-lt"/>
              </a:rPr>
              <a:t>VBoxHeadlessTray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256462"/>
            <a:ext cx="11531600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hlinkClick r:id="rId3"/>
              </a:rPr>
              <a:t>http://www.toptensoftware.com/VBoxHeadlessTray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4" y="5322112"/>
            <a:ext cx="3830490" cy="10899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4" y="2156178"/>
            <a:ext cx="3833840" cy="27996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38" y="2257778"/>
            <a:ext cx="2938995" cy="45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Create &amp; deploy own box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133" y="1437086"/>
            <a:ext cx="11717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Install Linux from scratch (or from repo)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sudo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dd</a:t>
            </a:r>
            <a:r>
              <a:rPr lang="en-US" sz="2000" dirty="0" smtClean="0">
                <a:latin typeface="Consolas" panose="020B0609020204030204" pitchFamily="49" charset="0"/>
              </a:rPr>
              <a:t> if=/dev/zero of=/EMPTY </a:t>
            </a:r>
            <a:r>
              <a:rPr lang="en-US" sz="2000" dirty="0" err="1" smtClean="0">
                <a:latin typeface="Consolas" panose="020B0609020204030204" pitchFamily="49" charset="0"/>
              </a:rPr>
              <a:t>bs</a:t>
            </a:r>
            <a:r>
              <a:rPr lang="en-US" sz="2000" dirty="0" smtClean="0">
                <a:latin typeface="Consolas" panose="020B0609020204030204" pitchFamily="49" charset="0"/>
              </a:rPr>
              <a:t>=1M; </a:t>
            </a:r>
            <a:r>
              <a:rPr lang="en-US" sz="2000" dirty="0" err="1" smtClean="0">
                <a:latin typeface="Consolas" panose="020B0609020204030204" pitchFamily="49" charset="0"/>
              </a:rPr>
              <a:t>sudo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rm</a:t>
            </a:r>
            <a:r>
              <a:rPr lang="en-US" sz="2000" dirty="0" smtClean="0">
                <a:latin typeface="Consolas" panose="020B0609020204030204" pitchFamily="49" charset="0"/>
              </a:rPr>
              <a:t> -f /EMPTY; history –c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vagrant package --output </a:t>
            </a:r>
            <a:r>
              <a:rPr lang="en-US" sz="2000" dirty="0" err="1" smtClean="0">
                <a:latin typeface="Consolas" panose="020B0609020204030204" pitchFamily="49" charset="0"/>
              </a:rPr>
              <a:t>name.box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Register into the repo and prepare version &amp; provider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Upload the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3" y="3434757"/>
            <a:ext cx="3589867" cy="35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08" y="0"/>
            <a:ext cx="477778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7511" y="4447822"/>
            <a:ext cx="3093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ANY</a:t>
            </a:r>
          </a:p>
          <a:p>
            <a:pPr algn="ctr"/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62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73" y="5888132"/>
            <a:ext cx="2431067" cy="494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2" y="5603651"/>
            <a:ext cx="1920580" cy="1063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90" y="450896"/>
            <a:ext cx="4508078" cy="4865418"/>
          </a:xfrm>
          <a:prstGeom prst="rect">
            <a:avLst/>
          </a:prstGeom>
        </p:spPr>
      </p:pic>
      <p:pic>
        <p:nvPicPr>
          <p:cNvPr id="8" name="Game Sound Intro To Gam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99257" y="29873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" y="342899"/>
            <a:ext cx="6925673" cy="65263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7199" y="920599"/>
            <a:ext cx="4724400" cy="130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https</a:t>
            </a:r>
            <a:r>
              <a:rPr lang="en-US" sz="2800" dirty="0">
                <a:solidFill>
                  <a:schemeClr val="bg1"/>
                </a:solidFill>
              </a:rPr>
              <a:t>://</a:t>
            </a:r>
            <a:r>
              <a:rPr lang="en-US" sz="2800" dirty="0" smtClean="0">
                <a:solidFill>
                  <a:schemeClr val="bg1"/>
                </a:solidFill>
              </a:rPr>
              <a:t>github.com/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agavazov</a:t>
            </a:r>
            <a:r>
              <a:rPr lang="en-US" sz="2800" dirty="0" smtClean="0">
                <a:solidFill>
                  <a:schemeClr val="bg1"/>
                </a:solidFill>
              </a:rPr>
              <a:t>/vagrant-presentation</a:t>
            </a:r>
          </a:p>
        </p:txBody>
      </p:sp>
    </p:spTree>
    <p:extLst>
      <p:ext uri="{BB962C8B-B14F-4D97-AF65-F5344CB8AC3E}">
        <p14:creationId xmlns:p14="http://schemas.microsoft.com/office/powerpoint/2010/main" val="11557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24" y="734426"/>
            <a:ext cx="4775075" cy="57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577" y="2167923"/>
            <a:ext cx="76312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299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600" dirty="0" smtClean="0">
                <a:latin typeface="+mj-lt"/>
              </a:rPr>
              <a:t>What is virtual machine</a:t>
            </a:r>
            <a:endParaRPr lang="en-US" sz="4400" spc="600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92" y="4193422"/>
            <a:ext cx="1526383" cy="25265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54667" y="2023820"/>
            <a:ext cx="9482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/>
              <a:t>OS into </a:t>
            </a:r>
            <a:r>
              <a:rPr lang="en-US" sz="2800" spc="600" dirty="0" smtClean="0"/>
              <a:t>OS (guest into host)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Virtual provider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Virtual disk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Virtual network</a:t>
            </a:r>
            <a:endParaRPr lang="en-US" sz="2800" spc="600" dirty="0"/>
          </a:p>
        </p:txBody>
      </p:sp>
    </p:spTree>
    <p:extLst>
      <p:ext uri="{BB962C8B-B14F-4D97-AF65-F5344CB8AC3E}">
        <p14:creationId xmlns:p14="http://schemas.microsoft.com/office/powerpoint/2010/main" val="38950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600" dirty="0" smtClean="0">
                <a:latin typeface="+mj-lt"/>
              </a:rPr>
              <a:t>What is box</a:t>
            </a:r>
            <a:endParaRPr lang="en-US" sz="4400" spc="600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92" y="4193422"/>
            <a:ext cx="1526383" cy="25265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54667" y="2023820"/>
            <a:ext cx="9482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Box is the image which creates the </a:t>
            </a:r>
            <a:r>
              <a:rPr lang="en-US" sz="2800" dirty="0" smtClean="0">
                <a:latin typeface="Consolas" panose="020B0609020204030204" pitchFamily="49" charset="0"/>
              </a:rPr>
              <a:t>machine</a:t>
            </a:r>
            <a:endParaRPr lang="en-US" sz="2800" spc="6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Box = VM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Box is exported VM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Box is VM image into Atlas repo</a:t>
            </a:r>
            <a:endParaRPr lang="en-US" sz="2800" spc="600" dirty="0"/>
          </a:p>
        </p:txBody>
      </p:sp>
    </p:spTree>
    <p:extLst>
      <p:ext uri="{BB962C8B-B14F-4D97-AF65-F5344CB8AC3E}">
        <p14:creationId xmlns:p14="http://schemas.microsoft.com/office/powerpoint/2010/main" val="30680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Existing project</a:t>
            </a:r>
            <a:endParaRPr lang="en-US" sz="2800" spc="6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3630" y="1442044"/>
            <a:ext cx="8259173" cy="4834931"/>
            <a:chOff x="2243630" y="1442044"/>
            <a:chExt cx="8259173" cy="48349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630" y="1442044"/>
              <a:ext cx="8259173" cy="48349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57550" y="1762126"/>
              <a:ext cx="6238875" cy="4000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53778" y="1762126"/>
              <a:ext cx="6238875" cy="502941"/>
            </a:xfrm>
            <a:prstGeom prst="rect">
              <a:avLst/>
            </a:prstGeom>
            <a:solidFill>
              <a:srgbClr val="525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HTTP Status 500</a:t>
              </a:r>
              <a:endParaRPr lang="en-US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53778" y="2491805"/>
              <a:ext cx="656924" cy="338554"/>
            </a:xfrm>
            <a:prstGeom prst="rect">
              <a:avLst/>
            </a:prstGeom>
            <a:solidFill>
              <a:srgbClr val="525D7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type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3999" y="2446461"/>
              <a:ext cx="3348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Exception report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53778" y="3177978"/>
              <a:ext cx="1147588" cy="338554"/>
            </a:xfrm>
            <a:prstGeom prst="rect">
              <a:avLst/>
            </a:prstGeom>
            <a:solidFill>
              <a:srgbClr val="525D7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description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04663" y="2951405"/>
              <a:ext cx="3348683" cy="2461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000" u="sng" dirty="0" smtClean="0"/>
                <a:t>Wrong server version</a:t>
              </a:r>
            </a:p>
            <a:p>
              <a:pPr>
                <a:lnSpc>
                  <a:spcPct val="200000"/>
                </a:lnSpc>
              </a:pPr>
              <a:r>
                <a:rPr lang="en-US" sz="2000" u="sng" dirty="0" smtClean="0"/>
                <a:t>Wrong operation system</a:t>
              </a:r>
            </a:p>
            <a:p>
              <a:pPr>
                <a:lnSpc>
                  <a:spcPct val="200000"/>
                </a:lnSpc>
              </a:pPr>
              <a:r>
                <a:rPr lang="en-US" sz="2000" u="sng" dirty="0" smtClean="0"/>
                <a:t>Unknown error</a:t>
              </a:r>
              <a:endParaRPr lang="bg-BG" sz="2000" u="sng" dirty="0" smtClean="0"/>
            </a:p>
            <a:p>
              <a:pPr>
                <a:lnSpc>
                  <a:spcPct val="200000"/>
                </a:lnSpc>
              </a:pPr>
              <a:r>
                <a:rPr lang="en-US" sz="2000" u="sng" dirty="0"/>
                <a:t>Incompatible </a:t>
              </a:r>
              <a:r>
                <a:rPr lang="en-US" sz="2000" u="sng" dirty="0" smtClean="0"/>
                <a:t>products</a:t>
              </a:r>
              <a:endParaRPr lang="en-US" sz="2000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3" y="1276772"/>
            <a:ext cx="2392491" cy="52725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07" y="1943100"/>
            <a:ext cx="3350199" cy="47295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5486" y="1500516"/>
            <a:ext cx="208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Its not working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9585" y="2249663"/>
            <a:ext cx="184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works on my 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8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My PC</a:t>
            </a:r>
            <a:endParaRPr lang="en-US" sz="2800" spc="6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8" y="1296196"/>
            <a:ext cx="4977302" cy="53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Solution</a:t>
            </a:r>
            <a:endParaRPr lang="en-US" sz="2800" spc="600" dirty="0"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192890" y="2957969"/>
            <a:ext cx="1869488" cy="1114382"/>
          </a:xfrm>
          <a:prstGeom prst="rightArrow">
            <a:avLst/>
          </a:prstGeom>
          <a:solidFill>
            <a:srgbClr val="11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8" y="1296196"/>
            <a:ext cx="4977302" cy="5364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49" y="1160729"/>
            <a:ext cx="4767331" cy="53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is Vagrant?</a:t>
            </a:r>
            <a:endParaRPr lang="en-US" sz="2800" spc="6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734" y="1231365"/>
            <a:ext cx="11382103" cy="26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Tool which create VM from file (</a:t>
            </a:r>
            <a:r>
              <a:rPr lang="en-US" sz="2800" dirty="0" err="1" smtClean="0"/>
              <a:t>Vagrantfile</a:t>
            </a:r>
            <a:r>
              <a:rPr lang="en-US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Easy reproducible</a:t>
            </a:r>
            <a:endParaRPr lang="bg-BG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ame environment</a:t>
            </a:r>
            <a:endParaRPr lang="bg-BG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Written on</a:t>
            </a:r>
            <a:r>
              <a:rPr lang="bg-BG" sz="2800" dirty="0" smtClean="0"/>
              <a:t> </a:t>
            </a:r>
            <a:r>
              <a:rPr lang="en-US" sz="2800" dirty="0"/>
              <a:t>R</a:t>
            </a:r>
            <a:r>
              <a:rPr lang="en-US" sz="2800" dirty="0" smtClean="0"/>
              <a:t>uby</a:t>
            </a:r>
            <a:endParaRPr lang="bg-BG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6" y="2488675"/>
            <a:ext cx="7202311" cy="44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3007</TotalTime>
  <Words>650</Words>
  <Application>Microsoft Office PowerPoint</Application>
  <PresentationFormat>Widescreen</PresentationFormat>
  <Paragraphs>185</Paragraphs>
  <Slides>31</Slides>
  <Notes>29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Gavazov</dc:creator>
  <cp:lastModifiedBy>Aleksandar Gavazov</cp:lastModifiedBy>
  <cp:revision>467</cp:revision>
  <dcterms:created xsi:type="dcterms:W3CDTF">2017-04-04T09:08:53Z</dcterms:created>
  <dcterms:modified xsi:type="dcterms:W3CDTF">2017-06-20T07:35:37Z</dcterms:modified>
</cp:coreProperties>
</file>