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2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F4269-D0E9-4EA4-B06D-EBDB7129BD10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5E26-6AAC-4D1E-856B-18F0B3257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6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F4269-D0E9-4EA4-B06D-EBDB7129BD10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5E26-6AAC-4D1E-856B-18F0B3257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4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F4269-D0E9-4EA4-B06D-EBDB7129BD10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5E26-6AAC-4D1E-856B-18F0B3257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61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F4269-D0E9-4EA4-B06D-EBDB7129BD10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5E26-6AAC-4D1E-856B-18F0B3257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08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F4269-D0E9-4EA4-B06D-EBDB7129BD10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5E26-6AAC-4D1E-856B-18F0B3257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68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F4269-D0E9-4EA4-B06D-EBDB7129BD10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5E26-6AAC-4D1E-856B-18F0B3257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27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F4269-D0E9-4EA4-B06D-EBDB7129BD10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5E26-6AAC-4D1E-856B-18F0B3257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14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F4269-D0E9-4EA4-B06D-EBDB7129BD10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5E26-6AAC-4D1E-856B-18F0B3257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0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F4269-D0E9-4EA4-B06D-EBDB7129BD10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5E26-6AAC-4D1E-856B-18F0B3257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01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F4269-D0E9-4EA4-B06D-EBDB7129BD10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5E26-6AAC-4D1E-856B-18F0B3257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F4269-D0E9-4EA4-B06D-EBDB7129BD10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5E26-6AAC-4D1E-856B-18F0B3257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3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F4269-D0E9-4EA4-B06D-EBDB7129BD10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95E26-6AAC-4D1E-856B-18F0B3257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86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63F33-9BB7-49D9-8282-627141A28A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Hygienic macro </a:t>
            </a:r>
            <a:r>
              <a:rPr lang="zh-CN" altLang="en-US" dirty="0"/>
              <a:t>相关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B3BB80-699F-4C03-9559-4B5DE43F1E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88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4A07F-4239-4F3B-B873-B1D7DF161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C</a:t>
            </a:r>
            <a:r>
              <a:rPr lang="zh-CN" altLang="en-US" dirty="0"/>
              <a:t>的宏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BE55D8-4D5D-4CC7-9938-99383813E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定义一个安全的交换宏：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避免添加新的变量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2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套上花括号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3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70059A-7F60-4D66-A57A-632C60838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791" y="2359091"/>
            <a:ext cx="5648325" cy="4095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9B6BE1E-8610-4A50-8EFA-E629EBC61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962" y="3791520"/>
            <a:ext cx="6162675" cy="381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E11BB18-F402-43C9-80A2-0531B9244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42" y="5683403"/>
            <a:ext cx="8086725" cy="419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24654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49B3A-49AE-46A6-B9EE-587B06126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卫生宏</a:t>
            </a:r>
            <a:r>
              <a:rPr lang="en-US" altLang="zh-CN" dirty="0"/>
              <a:t>(hygienic macro)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40C531-724E-497A-917C-0FE991B5D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849" y="3495637"/>
            <a:ext cx="7886700" cy="704032"/>
          </a:xfrm>
        </p:spPr>
        <p:txBody>
          <a:bodyPr/>
          <a:lstStyle/>
          <a:p>
            <a:r>
              <a:rPr lang="zh-CN" altLang="en-US" dirty="0"/>
              <a:t>卫生宏的展开保证不会产生标识符冲突。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727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359EB-0778-44EC-B665-B41EC3020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宏的卫生性问题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A43C43-7E43-476A-B2E9-5CDB11FE7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的宏容易产生卫生性问题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7A95DF-696E-4599-9B37-6C731B736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962" y="2416041"/>
            <a:ext cx="70675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637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68A177-4C0E-4FAE-856B-97DC50459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宏的卫生性问题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0E4B18-DCAE-4AE4-8C26-38E03C2B8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展开为：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CFA3B3-0224-4A01-AEF3-111B77F67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08" y="2438942"/>
            <a:ext cx="7277100" cy="330517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94110F1-2C07-40F3-AE47-2DD66C64D2A9}"/>
              </a:ext>
            </a:extLst>
          </p:cNvPr>
          <p:cNvSpPr/>
          <p:nvPr/>
        </p:nvSpPr>
        <p:spPr>
          <a:xfrm>
            <a:off x="2288738" y="3361926"/>
            <a:ext cx="284723" cy="40518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alpha val="15000"/>
                </a:schemeClr>
              </a:gs>
              <a:gs pos="100000">
                <a:schemeClr val="accent4">
                  <a:lumMod val="60000"/>
                  <a:lumOff val="40000"/>
                  <a:alpha val="52000"/>
                </a:schemeClr>
              </a:gs>
            </a:gsLst>
            <a:path path="shape">
              <a:fillToRect l="50000" t="50000" r="50000" b="50000"/>
            </a:path>
            <a:tileRect/>
          </a:gra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2B9C6C-BFE5-4B66-841E-316F3C4C464B}"/>
              </a:ext>
            </a:extLst>
          </p:cNvPr>
          <p:cNvSpPr/>
          <p:nvPr/>
        </p:nvSpPr>
        <p:spPr>
          <a:xfrm>
            <a:off x="2934841" y="3717830"/>
            <a:ext cx="1270304" cy="405183"/>
          </a:xfrm>
          <a:prstGeom prst="rect">
            <a:avLst/>
          </a:prstGeom>
          <a:gradFill flip="none" rotWithShape="1">
            <a:gsLst>
              <a:gs pos="21000">
                <a:srgbClr val="92D050">
                  <a:alpha val="22000"/>
                </a:srgbClr>
              </a:gs>
              <a:gs pos="99000">
                <a:srgbClr val="00B050">
                  <a:alpha val="34000"/>
                </a:srgbClr>
              </a:gs>
            </a:gsLst>
            <a:path path="shape">
              <a:fillToRect l="50000" t="50000" r="50000" b="50000"/>
            </a:path>
            <a:tileRect/>
          </a:gradFill>
          <a:ln w="19050"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78798A3-A42E-4550-8837-2E7CEF7D96DB}"/>
              </a:ext>
            </a:extLst>
          </p:cNvPr>
          <p:cNvSpPr/>
          <p:nvPr/>
        </p:nvSpPr>
        <p:spPr>
          <a:xfrm>
            <a:off x="6510310" y="4451540"/>
            <a:ext cx="284723" cy="40518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alpha val="21000"/>
                </a:schemeClr>
              </a:gs>
              <a:gs pos="100000">
                <a:schemeClr val="accent4">
                  <a:lumMod val="60000"/>
                  <a:lumOff val="40000"/>
                  <a:alpha val="52000"/>
                </a:schemeClr>
              </a:gs>
            </a:gsLst>
            <a:path path="shape">
              <a:fillToRect l="50000" t="50000" r="50000" b="50000"/>
            </a:path>
            <a:tileRect/>
          </a:gra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16F657B-D634-4790-8D50-47684409D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427" y="6069307"/>
            <a:ext cx="3267075" cy="381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50826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2328F-9564-430A-9FB0-85E17E7B9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宏的卫生性问题</a:t>
            </a:r>
            <a:endParaRPr 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7864128-F752-48D4-AAAD-A9BAC8ADA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9405" y="3860203"/>
            <a:ext cx="4505325" cy="21526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9145AE24-C28B-4D4A-B800-0B0DBC8F8BBE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2059069" y="2360218"/>
            <a:ext cx="1677342" cy="1169291"/>
          </a:xfrm>
          <a:prstGeom prst="curvedConnector3">
            <a:avLst>
              <a:gd name="adj1" fmla="val 6012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AD999506-3F68-4384-85B3-55A77C051F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688" t="-458"/>
          <a:stretch/>
        </p:blipFill>
        <p:spPr>
          <a:xfrm>
            <a:off x="1000667" y="1771291"/>
            <a:ext cx="2624856" cy="3349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8ED33D45-2180-4A3B-AD88-C5E40979FB9B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4901365" y="2403767"/>
            <a:ext cx="1658179" cy="1145161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1EF7E9E1-9B16-465C-9C78-F1C581006922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3799859" y="3279521"/>
            <a:ext cx="1029934" cy="1"/>
          </a:xfrm>
          <a:prstGeom prst="curvedConnector3">
            <a:avLst>
              <a:gd name="adj1" fmla="val -369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7989302A-99D7-4137-B45A-AFB6129252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6113" y="2431180"/>
            <a:ext cx="2257425" cy="3333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223F1CE-D9B6-4627-BECE-64415FB100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4809" y="1766258"/>
            <a:ext cx="2076450" cy="381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6251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ED78A-7A0D-496A-AF29-084DACAC0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 (</a:t>
            </a:r>
            <a:r>
              <a:rPr lang="zh-CN" altLang="en-US" dirty="0"/>
              <a:t>及</a:t>
            </a:r>
            <a:r>
              <a:rPr lang="en-US" altLang="zh-CN" dirty="0"/>
              <a:t>C++) </a:t>
            </a:r>
            <a:r>
              <a:rPr lang="zh-CN" altLang="en-US" dirty="0"/>
              <a:t>宏的不足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655EB6-6A62-4D2D-BC60-643725489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容易发生标识符冲突</a:t>
            </a:r>
            <a:endParaRPr lang="en-US" altLang="zh-CN" dirty="0"/>
          </a:p>
          <a:p>
            <a:r>
              <a:rPr lang="zh-CN" altLang="en-US" dirty="0"/>
              <a:t>改变命名空间、变量可见性等</a:t>
            </a:r>
            <a:endParaRPr lang="en-US" altLang="zh-CN" dirty="0"/>
          </a:p>
          <a:p>
            <a:r>
              <a:rPr lang="zh-CN" altLang="en-US" dirty="0"/>
              <a:t>破坏语言本身的机制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1B4546-1F14-4352-82E0-FCF78A2B5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129" y="5266994"/>
            <a:ext cx="2838450" cy="609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C72EEBC-EAC2-482F-8C26-13856DB63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478" y="3771757"/>
            <a:ext cx="2419350" cy="4095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045EFC4-A986-451C-8901-F5CB2776F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8125" y="3755730"/>
            <a:ext cx="2505075" cy="10001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08831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ED78A-7A0D-496A-AF29-084DACAC0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 (</a:t>
            </a:r>
            <a:r>
              <a:rPr lang="zh-CN" altLang="en-US" dirty="0"/>
              <a:t>及</a:t>
            </a:r>
            <a:r>
              <a:rPr lang="en-US" altLang="zh-CN" dirty="0"/>
              <a:t>C++) </a:t>
            </a:r>
            <a:r>
              <a:rPr lang="zh-CN" altLang="en-US" dirty="0"/>
              <a:t>宏的不足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655EB6-6A62-4D2D-BC60-643725489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宏对 语言本身</a:t>
            </a:r>
            <a:br>
              <a:rPr lang="en-US" altLang="zh-CN" dirty="0"/>
            </a:br>
            <a:r>
              <a:rPr lang="en-US" altLang="zh-CN" dirty="0"/>
              <a:t>(</a:t>
            </a:r>
            <a:r>
              <a:rPr lang="zh-CN" altLang="en-US" dirty="0"/>
              <a:t>语法及语义</a:t>
            </a:r>
            <a:r>
              <a:rPr lang="en-US" altLang="zh-CN" dirty="0"/>
              <a:t>)</a:t>
            </a:r>
            <a:r>
              <a:rPr lang="zh-CN" altLang="en-US" dirty="0"/>
              <a:t>一无所知。</a:t>
            </a:r>
            <a:endParaRPr lang="en-US" altLang="zh-CN" dirty="0"/>
          </a:p>
          <a:p>
            <a:r>
              <a:rPr lang="zh-CN" altLang="en-US" dirty="0"/>
              <a:t>几乎只是简单的文本替换。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宏使用一套独立的语法。</a:t>
            </a:r>
            <a:endParaRPr lang="en-US" dirty="0"/>
          </a:p>
          <a:p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D306313-33E7-409D-8C3C-86EDF91BF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629" y="0"/>
            <a:ext cx="3864371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D2FCF6F-BA1F-4002-B725-21DD5EBF8190}"/>
              </a:ext>
            </a:extLst>
          </p:cNvPr>
          <p:cNvSpPr/>
          <p:nvPr/>
        </p:nvSpPr>
        <p:spPr>
          <a:xfrm>
            <a:off x="7588972" y="542069"/>
            <a:ext cx="1319584" cy="45993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alpha val="15000"/>
                </a:schemeClr>
              </a:gs>
              <a:gs pos="100000">
                <a:schemeClr val="accent4">
                  <a:lumMod val="60000"/>
                  <a:lumOff val="40000"/>
                  <a:alpha val="52000"/>
                </a:schemeClr>
              </a:gs>
            </a:gsLst>
            <a:path path="shape">
              <a:fillToRect l="50000" t="50000" r="50000" b="50000"/>
            </a:path>
            <a:tileRect/>
          </a:gra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2629F22-91D1-4954-9F0E-4EFBB055B8EF}"/>
              </a:ext>
            </a:extLst>
          </p:cNvPr>
          <p:cNvSpPr/>
          <p:nvPr/>
        </p:nvSpPr>
        <p:spPr>
          <a:xfrm>
            <a:off x="6307717" y="2173753"/>
            <a:ext cx="1516700" cy="48731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alpha val="15000"/>
                </a:schemeClr>
              </a:gs>
              <a:gs pos="100000">
                <a:schemeClr val="accent4">
                  <a:lumMod val="60000"/>
                  <a:lumOff val="40000"/>
                  <a:alpha val="52000"/>
                </a:schemeClr>
              </a:gs>
            </a:gsLst>
            <a:path path="shape">
              <a:fillToRect l="50000" t="50000" r="50000" b="50000"/>
            </a:path>
            <a:tileRect/>
          </a:gra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07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4A07F-4239-4F3B-B873-B1D7DF161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C</a:t>
            </a:r>
            <a:r>
              <a:rPr lang="zh-CN" altLang="en-US" dirty="0"/>
              <a:t>的宏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BE55D8-4D5D-4CC7-9938-99383813E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C</a:t>
            </a:r>
            <a:r>
              <a:rPr lang="zh-CN" altLang="en-US" dirty="0"/>
              <a:t>的宏需要程序员额外的努力与加倍的细心。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定义一个安全的交换宏：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避免添加新的变量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70059A-7F60-4D66-A57A-632C60838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021" y="3306344"/>
            <a:ext cx="5648325" cy="4095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53D9377-9881-455C-AF4E-DD746B56A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467" y="4986309"/>
            <a:ext cx="2105025" cy="76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78075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4A07F-4239-4F3B-B873-B1D7DF161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C</a:t>
            </a:r>
            <a:r>
              <a:rPr lang="zh-CN" altLang="en-US" dirty="0"/>
              <a:t>的宏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BE55D8-4D5D-4CC7-9938-99383813E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定义一个安全的交换宏：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避免添加新的变量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2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套上花括号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70059A-7F60-4D66-A57A-632C60838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791" y="2359091"/>
            <a:ext cx="5648325" cy="4095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9B6BE1E-8610-4A50-8EFA-E629EBC61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962" y="3791520"/>
            <a:ext cx="6162675" cy="381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53D9377-9881-455C-AF4E-DD746B56A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6915" y="5243656"/>
            <a:ext cx="2105025" cy="76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54CE795-B90B-4EF9-B821-3C30040D60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6693" y="4895279"/>
            <a:ext cx="2085975" cy="1447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B4045D60-B6DA-44C1-8941-763004B83AB3}"/>
              </a:ext>
            </a:extLst>
          </p:cNvPr>
          <p:cNvSpPr/>
          <p:nvPr/>
        </p:nvSpPr>
        <p:spPr>
          <a:xfrm>
            <a:off x="6674572" y="5278333"/>
            <a:ext cx="284724" cy="37780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BEE4FB7-596E-4F50-A725-3A7F00ED2199}"/>
              </a:ext>
            </a:extLst>
          </p:cNvPr>
          <p:cNvSpPr/>
          <p:nvPr/>
        </p:nvSpPr>
        <p:spPr>
          <a:xfrm>
            <a:off x="6669097" y="5990142"/>
            <a:ext cx="284724" cy="37780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83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4">
                <a:lumMod val="60000"/>
                <a:lumOff val="40000"/>
                <a:alpha val="15000"/>
              </a:schemeClr>
            </a:gs>
            <a:gs pos="100000">
              <a:schemeClr val="accent4">
                <a:lumMod val="60000"/>
                <a:lumOff val="40000"/>
                <a:alpha val="52000"/>
              </a:schemeClr>
            </a:gs>
          </a:gsLst>
          <a:path path="shape">
            <a:fillToRect l="50000" t="50000" r="50000" b="50000"/>
          </a:path>
          <a:tileRect/>
        </a:gradFill>
        <a:ln w="19050">
          <a:solidFill>
            <a:schemeClr val="accent4">
              <a:lumMod val="60000"/>
              <a:lumOff val="4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</TotalTime>
  <Words>131</Words>
  <Application>Microsoft Office PowerPoint</Application>
  <PresentationFormat>全屏显示(4:3)</PresentationFormat>
  <Paragraphs>34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Arial</vt:lpstr>
      <vt:lpstr>Calibri</vt:lpstr>
      <vt:lpstr>Calibri Light</vt:lpstr>
      <vt:lpstr>Office 主题​​</vt:lpstr>
      <vt:lpstr>Hygienic macro 相关</vt:lpstr>
      <vt:lpstr>卫生宏(hygienic macro)</vt:lpstr>
      <vt:lpstr>宏的卫生性问题</vt:lpstr>
      <vt:lpstr>宏的卫生性问题</vt:lpstr>
      <vt:lpstr>宏的卫生性问题</vt:lpstr>
      <vt:lpstr>C (及C++) 宏的不足</vt:lpstr>
      <vt:lpstr>C (及C++) 宏的不足</vt:lpstr>
      <vt:lpstr>使用C的宏</vt:lpstr>
      <vt:lpstr>使用C的宏</vt:lpstr>
      <vt:lpstr>使用C的宏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Wuyue Lu</dc:creator>
  <cp:lastModifiedBy>Wuyue Lu</cp:lastModifiedBy>
  <cp:revision>10</cp:revision>
  <dcterms:created xsi:type="dcterms:W3CDTF">2018-01-13T06:51:18Z</dcterms:created>
  <dcterms:modified xsi:type="dcterms:W3CDTF">2018-01-13T09:16:25Z</dcterms:modified>
</cp:coreProperties>
</file>