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6" r:id="rId1"/>
  </p:sldMasterIdLst>
  <p:notesMasterIdLst>
    <p:notesMasterId r:id="rId16"/>
  </p:notesMasterIdLst>
  <p:handoutMasterIdLst>
    <p:handoutMasterId r:id="rId17"/>
  </p:handoutMasterIdLst>
  <p:sldIdLst>
    <p:sldId id="309" r:id="rId2"/>
    <p:sldId id="392" r:id="rId3"/>
    <p:sldId id="405" r:id="rId4"/>
    <p:sldId id="393" r:id="rId5"/>
    <p:sldId id="395" r:id="rId6"/>
    <p:sldId id="406" r:id="rId7"/>
    <p:sldId id="407" r:id="rId8"/>
    <p:sldId id="410" r:id="rId9"/>
    <p:sldId id="402" r:id="rId10"/>
    <p:sldId id="403" r:id="rId11"/>
    <p:sldId id="404" r:id="rId12"/>
    <p:sldId id="409" r:id="rId13"/>
    <p:sldId id="408" r:id="rId14"/>
    <p:sldId id="323" r:id="rId15"/>
  </p:sldIdLst>
  <p:sldSz cx="9144000" cy="6858000" type="screen4x3"/>
  <p:notesSz cx="6761163" cy="99425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CC66"/>
    <a:srgbClr val="3333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02" autoAdjust="0"/>
  </p:normalViewPr>
  <p:slideViewPr>
    <p:cSldViewPr>
      <p:cViewPr>
        <p:scale>
          <a:sx n="70" d="100"/>
          <a:sy n="70" d="100"/>
        </p:scale>
        <p:origin x="-1236" y="-72"/>
      </p:cViewPr>
      <p:guideLst>
        <p:guide orient="horz" pos="864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20" y="1428"/>
      </p:cViewPr>
      <p:guideLst>
        <p:guide orient="horz" pos="3132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000"/>
            </a:lvl1pPr>
          </a:lstStyle>
          <a:p>
            <a:pPr>
              <a:defRPr/>
            </a:pPr>
            <a:fld id="{2E231A60-021F-413A-9D1C-2E762CA5CA7E}" type="datetime1">
              <a:rPr lang="ru-RU"/>
              <a:pPr>
                <a:defRPr/>
              </a:pPr>
              <a:t>06.03.2020</a:t>
            </a:fld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b" anchorCtr="0" compatLnSpc="1">
            <a:prstTxWarp prst="textNoShape">
              <a:avLst/>
            </a:prstTxWarp>
          </a:bodyPr>
          <a:lstStyle>
            <a:lvl1pPr defTabSz="912813">
              <a:defRPr sz="1000"/>
            </a:lvl1pPr>
          </a:lstStyle>
          <a:p>
            <a:pPr>
              <a:defRPr/>
            </a:pPr>
            <a:r>
              <a:rPr lang="ru-RU"/>
              <a:t>Автор: А.В. </a:t>
            </a:r>
            <a:r>
              <a:rPr lang="ru-RU" err="1"/>
              <a:t>Меликян</a:t>
            </a: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/>
            </a:lvl1pPr>
          </a:lstStyle>
          <a:p>
            <a:pPr>
              <a:defRPr/>
            </a:pPr>
            <a:fld id="{F071EBAC-98CD-482B-A3AD-1F382045CD1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69669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ru-RU"/>
              <a:t>Прикладной экономический анализ на основе пакета программ SPSS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F8B3D0A7-24F0-4CA6-B28D-4FBCA41FB7E6}" type="datetime1">
              <a:rPr lang="ru-RU"/>
              <a:pPr>
                <a:defRPr/>
              </a:pPr>
              <a:t>06.03.2020</a:t>
            </a:fld>
            <a:endParaRPr lang="en-GB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6125"/>
            <a:ext cx="4967288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ru-RU"/>
              <a:t>Автор: А.В. Меликян</a:t>
            </a: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1F23BD0A-2693-4CA8-95B9-CF69E4C1E3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8959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  <p:sp>
        <p:nvSpPr>
          <p:cNvPr id="32772" name="Верхний колонтитул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sz="1200" smtClean="0"/>
              <a:t>Прикладной экономический анализ на основе пакета программ SPSS</a:t>
            </a:r>
            <a:endParaRPr lang="en-GB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6"/>
          <p:cNvSpPr/>
          <p:nvPr/>
        </p:nvSpPr>
        <p:spPr>
          <a:xfrm>
            <a:off x="777875" y="594995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4725144"/>
            <a:ext cx="6858000" cy="9906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18406-69F4-4562-AD2B-BDABE6C95CE9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19974"/>
      </p:ext>
    </p:extLst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9787B-DBB4-4B1D-B929-93CFA40B81F4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B1557BCE-ADC5-4E08-A49E-A7E8E563AD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032610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111D4-5A6D-485E-9200-89DAD83572B2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3C1A61B8-48A0-419D-BEBA-1A287718AA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6649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DC12D-78DD-4CAD-AE32-8D15B216C9B1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2E9986FF-DCDD-4641-BF7B-F361BC95AA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09176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7A1C0-FC55-4D4D-8BCD-AABAE8F7B021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6D20F727-275A-4D3A-9E22-9C2482D57D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310550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6EDCB-F594-414A-A683-8AB628E33E96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9153F57F-0DAA-45EF-B713-DEFBD10106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736374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>
            <a:off x="758825" y="1249363"/>
            <a:ext cx="3657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/>
          <p:cNvCxnSpPr/>
          <p:nvPr/>
        </p:nvCxnSpPr>
        <p:spPr>
          <a:xfrm>
            <a:off x="4645025" y="1249363"/>
            <a:ext cx="3657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31C5-1F3B-4471-83A8-3080F1F29CBA}" type="datetime1">
              <a:rPr lang="en-US"/>
              <a:pPr>
                <a:defRPr/>
              </a:pPr>
              <a:t>3/6/2020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27950583-FD47-4280-A679-3922153C11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40469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6E166-DEBF-466B-9605-77B7B430FEE6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D3CE751E-35EA-45DD-A411-A441614712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63922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C6D70-551A-494F-A240-3B4412197343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026A49C8-2A29-49A8-8709-54FECC0503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62508"/>
      </p:ext>
    </p:extLst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/>
          <p:nvPr/>
        </p:nvCxnSpPr>
        <p:spPr>
          <a:xfrm rot="5400000">
            <a:off x="1677194" y="2515394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73435-561E-4BA3-B5BF-F4F9E6608C4D}" type="datetime1">
              <a:rPr lang="en-US"/>
              <a:pPr>
                <a:defRPr/>
              </a:pPr>
              <a:t>3/6/2020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0BD53535-DB1A-445C-8E2B-C4F1579C9F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185394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BEB0-C9DE-4390-9F5E-CD10AC48A19D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431A3ABD-5663-455D-A143-1CDF5DBA9B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092000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F84F26-5D4F-4A12-89A5-51E10CDAB27C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9675" y="630872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A0E94247-C962-4ED0-B84F-6074DCD778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22" r:id="rId2"/>
    <p:sldLayoutId id="2147484230" r:id="rId3"/>
    <p:sldLayoutId id="2147484223" r:id="rId4"/>
    <p:sldLayoutId id="2147484231" r:id="rId5"/>
    <p:sldLayoutId id="2147484224" r:id="rId6"/>
    <p:sldLayoutId id="2147484225" r:id="rId7"/>
    <p:sldLayoutId id="2147484232" r:id="rId8"/>
    <p:sldLayoutId id="2147484226" r:id="rId9"/>
    <p:sldLayoutId id="2147484227" r:id="rId10"/>
    <p:sldLayoutId id="2147484228" r:id="rId11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3725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3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ss.princeton.edu/training/Factor.pdf" TargetMode="External"/><Relationship Id="rId2" Type="http://schemas.openxmlformats.org/officeDocument/2006/relationships/hyperlink" Target="http://setosa.io/ev/principal-component-analysis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ats.idre.ucla.edu/stata/output/factor-analysi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23875" y="1600279"/>
            <a:ext cx="8151813" cy="110799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dirty="0" smtClean="0"/>
              <a:t>	</a:t>
            </a:r>
            <a:r>
              <a:rPr lang="ru-RU" sz="45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Тема: Факторный </a:t>
            </a:r>
            <a:r>
              <a:rPr lang="ru-RU" sz="45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анализ</a:t>
            </a:r>
            <a:endParaRPr lang="pt-PT" sz="4500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75" y="3175"/>
            <a:ext cx="9137650" cy="685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911225" y="6021388"/>
            <a:ext cx="423703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r>
              <a:rPr lang="ru-RU" sz="1400" dirty="0">
                <a:latin typeface="Arial" charset="0"/>
              </a:rPr>
              <a:t>Анализ </a:t>
            </a:r>
            <a:r>
              <a:rPr lang="ru-RU" sz="1400" dirty="0" smtClean="0">
                <a:latin typeface="Arial" charset="0"/>
              </a:rPr>
              <a:t>данных</a:t>
            </a:r>
            <a:endParaRPr lang="en-US" sz="1400" dirty="0">
              <a:latin typeface="Arial" charset="0"/>
            </a:endParaRPr>
          </a:p>
          <a:p>
            <a:r>
              <a:rPr lang="ru-RU" sz="1400" b="1" dirty="0">
                <a:latin typeface="Arial" charset="0"/>
              </a:rPr>
              <a:t>А.В. Меликян </a:t>
            </a:r>
          </a:p>
          <a:p>
            <a:r>
              <a:rPr lang="ru-RU" sz="1400" dirty="0">
                <a:latin typeface="Arial" charset="0"/>
              </a:rPr>
              <a:t>НИУ ВШЭ, </a:t>
            </a:r>
            <a:r>
              <a:rPr lang="ru-RU" sz="1400" dirty="0" smtClean="0">
                <a:latin typeface="Arial" charset="0"/>
              </a:rPr>
              <a:t>2020</a:t>
            </a:r>
            <a:endParaRPr lang="en-GB" sz="1400" dirty="0">
              <a:latin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67"/>
          <a:stretch>
            <a:fillRect/>
          </a:stretch>
        </p:blipFill>
        <p:spPr bwMode="auto">
          <a:xfrm>
            <a:off x="107950" y="1497013"/>
            <a:ext cx="8910638" cy="366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196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BDCBB54A-7732-4037-A3A3-7FF07F99D0D2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10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382000" cy="838200"/>
          </a:xfrm>
        </p:spPr>
        <p:txBody>
          <a:bodyPr/>
          <a:lstStyle/>
          <a:p>
            <a:pPr algn="ctr"/>
            <a:r>
              <a:rPr lang="ru-RU" sz="45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Факторный анализ в </a:t>
            </a:r>
            <a:r>
              <a:rPr lang="en-US" sz="45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Stata</a:t>
            </a:r>
            <a:r>
              <a:rPr lang="ru-RU" sz="45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(2)</a:t>
            </a:r>
          </a:p>
        </p:txBody>
      </p:sp>
      <p:sp>
        <p:nvSpPr>
          <p:cNvPr id="2" name="Овал 1"/>
          <p:cNvSpPr/>
          <p:nvPr/>
        </p:nvSpPr>
        <p:spPr>
          <a:xfrm>
            <a:off x="7451725" y="2459038"/>
            <a:ext cx="1566863" cy="29860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7019925" y="4797425"/>
            <a:ext cx="579438" cy="647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2700338" y="1989138"/>
            <a:ext cx="4464050" cy="36718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3203575" y="5373688"/>
            <a:ext cx="579438" cy="647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32363" y="5445125"/>
            <a:ext cx="2879725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sz="2000" dirty="0"/>
              <a:t>Уникальная дисперсия, не разделяет с другими переменными. Чем меньше, тем лучше.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288" y="5445125"/>
            <a:ext cx="2881312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sz="2000" dirty="0"/>
              <a:t>Факторные нагрузки: корреляция между переменной и каждым фактором.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16C255C5-9DAE-4B39-9F63-2A4241059008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11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404813"/>
            <a:ext cx="8382000" cy="838200"/>
          </a:xfrm>
        </p:spPr>
        <p:txBody>
          <a:bodyPr/>
          <a:lstStyle/>
          <a:p>
            <a:pPr algn="ctr"/>
            <a:r>
              <a:rPr lang="ru-RU" sz="45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Вращение факторов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484313"/>
            <a:ext cx="8455025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Прямоугольник 2"/>
          <p:cNvSpPr>
            <a:spLocks noChangeArrowheads="1"/>
          </p:cNvSpPr>
          <p:nvPr/>
        </p:nvSpPr>
        <p:spPr bwMode="auto">
          <a:xfrm>
            <a:off x="414338" y="6210300"/>
            <a:ext cx="38703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dirty="0"/>
              <a:t>Команда: </a:t>
            </a:r>
            <a:r>
              <a:rPr lang="en-US" b="1" dirty="0"/>
              <a:t>rotate, blanks(.3)</a:t>
            </a:r>
            <a:r>
              <a:rPr lang="en-US" dirty="0"/>
              <a:t> </a:t>
            </a:r>
            <a:endParaRPr lang="ru-RU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3D42FCA8-4836-4A62-9F80-2099A2599AE0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12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981075"/>
            <a:ext cx="8382000" cy="838200"/>
          </a:xfrm>
        </p:spPr>
        <p:txBody>
          <a:bodyPr/>
          <a:lstStyle/>
          <a:p>
            <a:pPr algn="ctr"/>
            <a:r>
              <a:rPr lang="ru-RU" sz="45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Сохранение факторов         как переменных и графики</a:t>
            </a: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733425" y="2060575"/>
            <a:ext cx="83820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dirty="0">
                <a:solidFill>
                  <a:schemeClr val="tx2"/>
                </a:solidFill>
              </a:rPr>
              <a:t>screeplot, </a:t>
            </a:r>
            <a:r>
              <a:rPr lang="en-US" dirty="0" err="1">
                <a:solidFill>
                  <a:schemeClr val="tx2"/>
                </a:solidFill>
              </a:rPr>
              <a:t>yline</a:t>
            </a:r>
            <a:r>
              <a:rPr lang="en-US" dirty="0">
                <a:solidFill>
                  <a:schemeClr val="tx2"/>
                </a:solidFill>
              </a:rPr>
              <a:t>(1)</a:t>
            </a:r>
            <a:endParaRPr lang="ru-RU" dirty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</a:pPr>
            <a:endParaRPr lang="en-US" dirty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dirty="0">
                <a:solidFill>
                  <a:schemeClr val="tx2"/>
                </a:solidFill>
              </a:rPr>
              <a:t>predict factor1 factor2 factor3</a:t>
            </a:r>
            <a:endParaRPr lang="ru-RU" dirty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</a:pPr>
            <a:endParaRPr lang="ru-RU" dirty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dirty="0">
                <a:solidFill>
                  <a:schemeClr val="tx2"/>
                </a:solidFill>
              </a:rPr>
              <a:t>loadingplot</a:t>
            </a:r>
            <a:endParaRPr lang="ru-RU" dirty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</a:pPr>
            <a:endParaRPr lang="ru-RU" dirty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2"/>
                </a:solidFill>
              </a:rPr>
              <a:t>scoreplot</a:t>
            </a:r>
            <a:endParaRPr lang="en-US" dirty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</a:pPr>
            <a:endParaRPr lang="en-US" dirty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dirty="0"/>
              <a:t>global id make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dirty="0"/>
              <a:t>scoreplot, </a:t>
            </a:r>
            <a:r>
              <a:rPr lang="en-US" dirty="0" err="1"/>
              <a:t>mlabel</a:t>
            </a:r>
            <a:r>
              <a:rPr lang="en-US" dirty="0"/>
              <a:t> ($id)</a:t>
            </a:r>
            <a:endParaRPr lang="en-US" dirty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</a:pPr>
            <a:endParaRPr lang="en-US" sz="2000" dirty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</a:pPr>
            <a:endParaRPr lang="en-US" sz="19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 txBox="1">
            <a:spLocks noGrp="1"/>
          </p:cNvSpPr>
          <p:nvPr/>
        </p:nvSpPr>
        <p:spPr bwMode="auto">
          <a:xfrm>
            <a:off x="0" y="6553200"/>
            <a:ext cx="1066800" cy="304800"/>
          </a:xfrm>
          <a:prstGeom prst="rect">
            <a:avLst/>
          </a:prstGeom>
          <a:noFill/>
          <a:extLst/>
        </p:spPr>
        <p:txBody>
          <a:bodyPr/>
          <a:lstStyle/>
          <a:p>
            <a:pPr>
              <a:defRPr/>
            </a:pPr>
            <a:r>
              <a:rPr lang="en-GB" sz="1000">
                <a:solidFill>
                  <a:srgbClr val="333399"/>
                </a:solidFill>
                <a:latin typeface="+mn-lt"/>
              </a:rPr>
              <a:t>Page </a:t>
            </a:r>
            <a:fld id="{62EFEBA8-619F-415B-8D2B-93CCCA57252F}" type="slidenum">
              <a:rPr lang="en-GB" sz="1000">
                <a:solidFill>
                  <a:srgbClr val="333399"/>
                </a:solidFill>
                <a:latin typeface="+mn-lt"/>
              </a:rPr>
              <a:pPr>
                <a:defRPr/>
              </a:pPr>
              <a:t>13</a:t>
            </a:fld>
            <a:endParaRPr lang="en-GB" sz="10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700213"/>
            <a:ext cx="7777163" cy="2879725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b="1" dirty="0"/>
          </a:p>
          <a:p>
            <a:r>
              <a:rPr lang="en-US" dirty="0">
                <a:hlinkClick r:id="rId2"/>
              </a:rPr>
              <a:t>http://setosa.io/ev/principal-component-analysis/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https://dss.princeton.edu/training/Factor.pdf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https://stats.idre.ucla.edu/stata/output/factor-analysis/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endParaRPr lang="ru-RU" dirty="0" smtClean="0"/>
          </a:p>
        </p:txBody>
      </p:sp>
      <p:sp>
        <p:nvSpPr>
          <p:cNvPr id="29700" name="Rectangle 2"/>
          <p:cNvSpPr txBox="1">
            <a:spLocks noChangeArrowheads="1"/>
          </p:cNvSpPr>
          <p:nvPr/>
        </p:nvSpPr>
        <p:spPr bwMode="auto">
          <a:xfrm>
            <a:off x="533400" y="549275"/>
            <a:ext cx="77771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ru-RU" sz="4500" b="1" dirty="0" smtClean="0">
                <a:solidFill>
                  <a:srgbClr val="26262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Полезные ссылки</a:t>
            </a:r>
            <a:endParaRPr lang="ru-RU" sz="4500" b="1" dirty="0">
              <a:solidFill>
                <a:srgbClr val="26262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3588" y="2276475"/>
            <a:ext cx="7696200" cy="7397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ru-RU" sz="5400" smtClean="0"/>
              <a:t>Спасибо за внимание!</a:t>
            </a:r>
            <a:endParaRPr lang="pt-PT" sz="5400" smtClean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559675" y="6199188"/>
            <a:ext cx="762000" cy="36512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GB"/>
              <a:t>Page </a:t>
            </a:r>
            <a:fld id="{CB7C0479-03D2-4978-B55C-31CC718CBD7C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175" y="3175"/>
            <a:ext cx="9137650" cy="685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89EE4AB8-ABBA-4DD3-A81D-67D9B095FF23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2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573213"/>
            <a:ext cx="8382000" cy="3816350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FontTx/>
              <a:buNone/>
            </a:pPr>
            <a:r>
              <a:rPr lang="ru-RU" smtClean="0"/>
              <a:t>Факторный анализ – это процедура, с помощью которой большое число переменных, относящихся к имеющимся наблюдениям, сводится к меньшему количеству независимых влияющих величин, называемых факторами. </a:t>
            </a:r>
          </a:p>
          <a:p>
            <a:pPr marL="0" indent="0" algn="just">
              <a:lnSpc>
                <a:spcPct val="80000"/>
              </a:lnSpc>
              <a:buFontTx/>
              <a:buNone/>
            </a:pPr>
            <a:endParaRPr lang="ru-RU" smtClean="0"/>
          </a:p>
          <a:p>
            <a:pPr marL="0" indent="0" algn="just">
              <a:lnSpc>
                <a:spcPct val="80000"/>
              </a:lnSpc>
              <a:buFontTx/>
              <a:buNone/>
            </a:pPr>
            <a:r>
              <a:rPr lang="ru-RU" smtClean="0"/>
              <a:t>Цель факторного анализа – нахождение таких комплексных факторов, которые как можно более полно объясняют наблюдаемые связи между имеющимися в наличии переменными. </a:t>
            </a:r>
          </a:p>
        </p:txBody>
      </p:sp>
      <p:sp>
        <p:nvSpPr>
          <p:cNvPr id="7172" name="Заголовок 1"/>
          <p:cNvSpPr txBox="1">
            <a:spLocks/>
          </p:cNvSpPr>
          <p:nvPr/>
        </p:nvSpPr>
        <p:spPr bwMode="auto">
          <a:xfrm>
            <a:off x="1258888" y="549275"/>
            <a:ext cx="67818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ru-RU" sz="4500" b="1">
                <a:solidFill>
                  <a:srgbClr val="26262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Факторный анализ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1116013" y="125413"/>
            <a:ext cx="7497762" cy="1143000"/>
          </a:xfrm>
        </p:spPr>
        <p:txBody>
          <a:bodyPr/>
          <a:lstStyle/>
          <a:p>
            <a:pPr algn="ctr"/>
            <a:r>
              <a:rPr lang="ru-RU" sz="45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Предпосылки</a:t>
            </a:r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>
          <a:xfrm>
            <a:off x="1042988" y="1052513"/>
            <a:ext cx="7242175" cy="4608512"/>
          </a:xfrm>
        </p:spPr>
        <p:txBody>
          <a:bodyPr/>
          <a:lstStyle/>
          <a:p>
            <a:pPr marL="595313" indent="-514350" algn="just">
              <a:buClrTx/>
              <a:buFont typeface="Wingdings" pitchFamily="2" charset="2"/>
              <a:buChar char="§"/>
            </a:pPr>
            <a:r>
              <a:rPr lang="ru-RU" b="1" smtClean="0"/>
              <a:t>Размер выборки</a:t>
            </a:r>
            <a:r>
              <a:rPr lang="en-US" b="1" smtClean="0"/>
              <a:t> </a:t>
            </a:r>
            <a:r>
              <a:rPr lang="en-US" smtClean="0"/>
              <a:t>– </a:t>
            </a:r>
            <a:r>
              <a:rPr lang="ru-RU" smtClean="0"/>
              <a:t>не менее 5-ти наблюдений на одну переменную. Всего не менее 100 наблюдений, а лучше всего более 200.</a:t>
            </a:r>
            <a:endParaRPr lang="en-US" smtClean="0"/>
          </a:p>
          <a:p>
            <a:pPr marL="595313" indent="-514350" algn="just">
              <a:buClrTx/>
              <a:buFont typeface="Wingdings" pitchFamily="2" charset="2"/>
              <a:buChar char="§"/>
            </a:pPr>
            <a:r>
              <a:rPr lang="ru-RU" b="1" smtClean="0"/>
              <a:t>Линейность </a:t>
            </a:r>
            <a:r>
              <a:rPr lang="en-US" smtClean="0"/>
              <a:t>– </a:t>
            </a:r>
            <a:r>
              <a:rPr lang="ru-RU" smtClean="0"/>
              <a:t>речь идёт о линейных взаимосвязях.</a:t>
            </a:r>
            <a:r>
              <a:rPr lang="en-US" smtClean="0"/>
              <a:t>   </a:t>
            </a:r>
          </a:p>
          <a:p>
            <a:pPr marL="595313" indent="-514350" algn="just">
              <a:buClrTx/>
              <a:buFont typeface="Wingdings" pitchFamily="2" charset="2"/>
              <a:buChar char="§"/>
            </a:pPr>
            <a:r>
              <a:rPr lang="ru-RU" b="1" smtClean="0"/>
              <a:t>Выбросы</a:t>
            </a:r>
            <a:r>
              <a:rPr lang="en-US" b="1" smtClean="0"/>
              <a:t> </a:t>
            </a:r>
            <a:r>
              <a:rPr lang="en-US" smtClean="0"/>
              <a:t>– </a:t>
            </a:r>
            <a:r>
              <a:rPr lang="ru-RU" smtClean="0"/>
              <a:t>анализ чувствителен к выбросам.</a:t>
            </a:r>
            <a:endParaRPr lang="en-US" smtClean="0"/>
          </a:p>
          <a:p>
            <a:pPr marL="595313" indent="-514350" algn="just">
              <a:buClrTx/>
              <a:buFont typeface="Wingdings" pitchFamily="2" charset="2"/>
              <a:buChar char="§"/>
            </a:pPr>
            <a:r>
              <a:rPr lang="ru-RU" b="1" smtClean="0"/>
              <a:t>Факторизуемость корреляционной матрицы</a:t>
            </a:r>
            <a:r>
              <a:rPr lang="en-US" b="1" smtClean="0"/>
              <a:t> </a:t>
            </a:r>
            <a:r>
              <a:rPr lang="en-US" smtClean="0"/>
              <a:t>– </a:t>
            </a:r>
            <a:r>
              <a:rPr lang="ru-RU" smtClean="0"/>
              <a:t>необходимо, что существовали значимые сильные корреляционные коэффициенты.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D94E33C0-68B4-4995-A8F2-36C0263454C3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4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57238"/>
            <a:ext cx="8382000" cy="1087437"/>
          </a:xfrm>
        </p:spPr>
        <p:txBody>
          <a:bodyPr/>
          <a:lstStyle/>
          <a:p>
            <a:pPr algn="ctr"/>
            <a:r>
              <a:rPr lang="ru-RU" sz="45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Сложности при проведении факторного анализа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382000" cy="4408488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mtClean="0"/>
              <a:t>Рациональная интерпретация смыслового значения каждого фактора применительно к целям и специфике исследования.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endParaRPr lang="ru-RU" smtClean="0"/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mtClean="0"/>
              <a:t>Невозможность однозначной классификации отдельных переменных. Переменная может одинаково сильно коррелировать сразу с несколькими факторами. 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endParaRPr lang="ru-RU" smtClean="0"/>
          </a:p>
          <a:p>
            <a:pPr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mtClean="0"/>
              <a:t>Происходит частичная потеря информации в ходе «сжатия» исходного массива переменных. 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FCE3DA42-232B-4AAF-9B1B-E1AC5AC44866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5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862013"/>
            <a:ext cx="8382000" cy="838200"/>
          </a:xfrm>
        </p:spPr>
        <p:txBody>
          <a:bodyPr/>
          <a:lstStyle/>
          <a:p>
            <a:pPr algn="ctr"/>
            <a:r>
              <a:rPr lang="ru-RU" sz="45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Порядок выполнения факторного анализа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71650"/>
            <a:ext cx="8382000" cy="4465638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FontTx/>
              <a:buNone/>
            </a:pPr>
            <a:r>
              <a:rPr lang="ru-RU" dirty="0" smtClean="0"/>
              <a:t>Шаг 1: Оценка пригодности исходных данных для проведения факторного анализа (</a:t>
            </a:r>
            <a:r>
              <a:rPr lang="en-US" dirty="0" smtClean="0"/>
              <a:t>KMO and </a:t>
            </a:r>
            <a:r>
              <a:rPr lang="en-US" dirty="0" err="1" smtClean="0"/>
              <a:t>Barlett’s</a:t>
            </a:r>
            <a:r>
              <a:rPr lang="en-US" dirty="0" smtClean="0"/>
              <a:t> test of </a:t>
            </a:r>
            <a:r>
              <a:rPr lang="en-US" dirty="0" err="1" smtClean="0"/>
              <a:t>sphericity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</a:p>
          <a:p>
            <a:pPr marL="0" indent="0" algn="just">
              <a:lnSpc>
                <a:spcPct val="80000"/>
              </a:lnSpc>
              <a:buFontTx/>
              <a:buNone/>
            </a:pPr>
            <a:endParaRPr lang="ru-RU" dirty="0" smtClean="0"/>
          </a:p>
          <a:p>
            <a:pPr marL="0" indent="0" algn="just">
              <a:lnSpc>
                <a:spcPct val="80000"/>
              </a:lnSpc>
              <a:buFontTx/>
              <a:buNone/>
            </a:pPr>
            <a:r>
              <a:rPr lang="ru-RU" dirty="0" smtClean="0"/>
              <a:t>Шаг 2: Стандартизация заданных значений переменных (</a:t>
            </a:r>
            <a:r>
              <a:rPr lang="en-US" dirty="0" smtClean="0"/>
              <a:t>z-</a:t>
            </a:r>
            <a:r>
              <a:rPr lang="ru-RU" dirty="0" smtClean="0"/>
              <a:t>преобразование)</a:t>
            </a:r>
            <a:r>
              <a:rPr lang="en-US" dirty="0" smtClean="0"/>
              <a:t>,</a:t>
            </a:r>
            <a:r>
              <a:rPr lang="ru-RU" dirty="0" smtClean="0"/>
              <a:t> расчёт корреляционных коэффициентов между рассматриваемыми переменными;</a:t>
            </a:r>
          </a:p>
          <a:p>
            <a:pPr marL="0" indent="0" algn="just">
              <a:lnSpc>
                <a:spcPct val="80000"/>
              </a:lnSpc>
              <a:buFontTx/>
              <a:buNone/>
            </a:pPr>
            <a:endParaRPr lang="ru-RU" dirty="0" smtClean="0"/>
          </a:p>
          <a:p>
            <a:pPr marL="0" indent="0" algn="just">
              <a:lnSpc>
                <a:spcPct val="80000"/>
              </a:lnSpc>
              <a:buFontTx/>
              <a:buNone/>
            </a:pPr>
            <a:r>
              <a:rPr lang="ru-RU" dirty="0" smtClean="0"/>
              <a:t>Шаг 3:</a:t>
            </a:r>
            <a:r>
              <a:rPr lang="en-US" dirty="0" smtClean="0"/>
              <a:t> </a:t>
            </a:r>
            <a:r>
              <a:rPr lang="ru-RU" dirty="0"/>
              <a:t>И</a:t>
            </a:r>
            <a:r>
              <a:rPr lang="ru-RU" dirty="0" smtClean="0"/>
              <a:t>звлечение факторов;</a:t>
            </a:r>
          </a:p>
          <a:p>
            <a:pPr marL="0" indent="0" algn="just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marL="0" indent="0" algn="just">
              <a:lnSpc>
                <a:spcPct val="80000"/>
              </a:lnSpc>
              <a:buFontTx/>
              <a:buNone/>
            </a:pPr>
            <a:r>
              <a:rPr lang="ru-RU" dirty="0" smtClean="0"/>
              <a:t>Шаг 4: Вращение факторов;</a:t>
            </a:r>
          </a:p>
          <a:p>
            <a:pPr marL="0" indent="0" algn="just">
              <a:lnSpc>
                <a:spcPct val="80000"/>
              </a:lnSpc>
              <a:buFontTx/>
              <a:buNone/>
            </a:pPr>
            <a:endParaRPr lang="ru-RU" dirty="0" smtClean="0"/>
          </a:p>
          <a:p>
            <a:pPr marL="0" indent="0" algn="just">
              <a:lnSpc>
                <a:spcPct val="80000"/>
              </a:lnSpc>
              <a:buFontTx/>
              <a:buNone/>
            </a:pPr>
            <a:r>
              <a:rPr lang="ru-RU" dirty="0" smtClean="0"/>
              <a:t>Шаг 5: Интерпретация и сохранение факторов.</a:t>
            </a:r>
          </a:p>
          <a:p>
            <a:pPr marL="0" indent="0" algn="just">
              <a:lnSpc>
                <a:spcPct val="80000"/>
              </a:lnSpc>
              <a:buFontTx/>
              <a:buNone/>
            </a:pPr>
            <a:endParaRPr lang="ru-RU" sz="1900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900113" y="269875"/>
            <a:ext cx="7497762" cy="1143000"/>
          </a:xfrm>
        </p:spPr>
        <p:txBody>
          <a:bodyPr/>
          <a:lstStyle/>
          <a:p>
            <a:pPr algn="ctr"/>
            <a:r>
              <a:rPr lang="ru-RU" sz="45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Корреляционная матрица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8"/>
          <a:stretch>
            <a:fillRect/>
          </a:stretch>
        </p:blipFill>
        <p:spPr bwMode="auto">
          <a:xfrm>
            <a:off x="539750" y="1773238"/>
            <a:ext cx="79248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611188" y="44450"/>
            <a:ext cx="8323262" cy="1143000"/>
          </a:xfrm>
        </p:spPr>
        <p:txBody>
          <a:bodyPr/>
          <a:lstStyle/>
          <a:p>
            <a:pPr algn="ctr"/>
            <a:r>
              <a:rPr lang="ru-RU" sz="45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Графическое представление</a:t>
            </a:r>
          </a:p>
        </p:txBody>
      </p:sp>
      <p:sp>
        <p:nvSpPr>
          <p:cNvPr id="12291" name="TextBox 3"/>
          <p:cNvSpPr txBox="1">
            <a:spLocks noChangeArrowheads="1"/>
          </p:cNvSpPr>
          <p:nvPr/>
        </p:nvSpPr>
        <p:spPr bwMode="auto">
          <a:xfrm>
            <a:off x="1187450" y="4076700"/>
            <a:ext cx="7488238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600"/>
              <a:t>There are two clusters of interrelating variables. Therefore, these variables might be measuring some common underlying dimensions.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600" u="sng"/>
              <a:t>Factor 1</a:t>
            </a:r>
            <a:r>
              <a:rPr lang="en-US" sz="2600"/>
              <a:t>: the better your social skills the more interesting and talkative you are likely to be.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600" u="sng"/>
              <a:t>Factor 2</a:t>
            </a:r>
            <a:r>
              <a:rPr lang="en-US" sz="2600"/>
              <a:t>: selfish people are likely to lie and talk about themselves.  </a:t>
            </a:r>
            <a:endParaRPr lang="ru-RU" sz="260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" t="2370" r="2936" b="2171"/>
          <a:stretch>
            <a:fillRect/>
          </a:stretch>
        </p:blipFill>
        <p:spPr bwMode="auto">
          <a:xfrm>
            <a:off x="708025" y="1401763"/>
            <a:ext cx="7996238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4A9ED66C-F614-46C1-BBC3-BC61C7243DCB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8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648"/>
            <a:ext cx="8382000" cy="838200"/>
          </a:xfrm>
        </p:spPr>
        <p:txBody>
          <a:bodyPr/>
          <a:lstStyle/>
          <a:p>
            <a:pPr algn="ctr"/>
            <a:r>
              <a:rPr lang="en-US" sz="45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KMO</a:t>
            </a:r>
            <a:endParaRPr lang="ru-RU" sz="4500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76672"/>
            <a:ext cx="8382000" cy="4465637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   Тест </a:t>
            </a:r>
            <a:r>
              <a:rPr lang="en-US" sz="2800" dirty="0" smtClean="0"/>
              <a:t>KMO </a:t>
            </a:r>
            <a:r>
              <a:rPr lang="ru-RU" sz="2800" dirty="0" smtClean="0"/>
              <a:t>позволяет оценить в какой мере построенная факторная модель полно описывает структуру значений исходных переменных для рассматриваемых единиц анализа. Значение теста изменяется от 0 (факторная модель абсолютно не приемлема) до 1 (факторная модель идеально описывает исходную структуру данных). </a:t>
            </a:r>
          </a:p>
          <a:p>
            <a:pPr marL="0" indent="0" algn="just">
              <a:lnSpc>
                <a:spcPct val="80000"/>
              </a:lnSpc>
              <a:buFont typeface="Arial" charset="0"/>
              <a:buNone/>
            </a:pPr>
            <a:endParaRPr lang="ru-RU" sz="2800" dirty="0" smtClean="0"/>
          </a:p>
          <a:p>
            <a:pPr marL="0" indent="0" algn="just">
              <a:lnSpc>
                <a:spcPct val="80000"/>
              </a:lnSpc>
              <a:buFont typeface="Arial" charset="0"/>
              <a:buNone/>
            </a:pPr>
            <a:r>
              <a:rPr lang="ru-RU" sz="2800" dirty="0" smtClean="0"/>
              <a:t>Команда: </a:t>
            </a:r>
            <a:r>
              <a:rPr lang="en-US" sz="2800" b="1" dirty="0" err="1" smtClean="0"/>
              <a:t>estat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kmo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novar</a:t>
            </a:r>
            <a:endParaRPr lang="ru-RU" sz="2800" dirty="0" smtClean="0"/>
          </a:p>
        </p:txBody>
      </p:sp>
      <p:sp>
        <p:nvSpPr>
          <p:cNvPr id="2" name="AutoShape 2" descr="Картинки по запросу kmo interpretation"/>
          <p:cNvSpPr>
            <a:spLocks noChangeAspect="1" noChangeArrowheads="1"/>
          </p:cNvSpPr>
          <p:nvPr/>
        </p:nvSpPr>
        <p:spPr bwMode="auto">
          <a:xfrm>
            <a:off x="155575" y="-1181100"/>
            <a:ext cx="40100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Картинки по запросу kmo interpre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539" y="4391025"/>
            <a:ext cx="40100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8C31DB25-1BD7-458C-8CDB-206826F800DB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9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382000" cy="838200"/>
          </a:xfrm>
        </p:spPr>
        <p:txBody>
          <a:bodyPr/>
          <a:lstStyle/>
          <a:p>
            <a:pPr algn="ctr"/>
            <a:r>
              <a:rPr lang="ru-RU" sz="45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Факторный анализ в </a:t>
            </a:r>
            <a:r>
              <a:rPr lang="en-US" sz="45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Stata</a:t>
            </a:r>
            <a:r>
              <a:rPr lang="ru-RU" sz="45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(1)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123950"/>
            <a:ext cx="8382000" cy="576263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FontTx/>
              <a:buNone/>
            </a:pPr>
            <a:r>
              <a:rPr lang="ru-RU" dirty="0" smtClean="0"/>
              <a:t>Команда: </a:t>
            </a:r>
            <a:r>
              <a:rPr lang="en-US" dirty="0" smtClean="0"/>
              <a:t>factor var1 var2 var3, </a:t>
            </a:r>
            <a:r>
              <a:rPr lang="en-US" dirty="0" err="1" smtClean="0"/>
              <a:t>pcf</a:t>
            </a:r>
            <a:endParaRPr lang="ru-RU" sz="1900" dirty="0" smtClean="0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" r="32243"/>
          <a:stretch>
            <a:fillRect/>
          </a:stretch>
        </p:blipFill>
        <p:spPr bwMode="auto">
          <a:xfrm>
            <a:off x="34925" y="1628775"/>
            <a:ext cx="90424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196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Овал 1"/>
          <p:cNvSpPr/>
          <p:nvPr/>
        </p:nvSpPr>
        <p:spPr>
          <a:xfrm>
            <a:off x="2339975" y="2060575"/>
            <a:ext cx="1223963" cy="93662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2700338" y="2997200"/>
            <a:ext cx="250825" cy="2160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9250" y="5157788"/>
            <a:ext cx="4537075" cy="1322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sz="2000" dirty="0"/>
              <a:t>Остаются факторы, собственные значения которых превышают 1. Отображает суммарную дисперсию, объяснённую каждым фактором.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8648</TotalTime>
  <Words>478</Words>
  <Application>Microsoft Office PowerPoint</Application>
  <PresentationFormat>Экран (4:3)</PresentationFormat>
  <Paragraphs>76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NewsPrint</vt:lpstr>
      <vt:lpstr> Тема: Факторный анализ</vt:lpstr>
      <vt:lpstr>Презентация PowerPoint</vt:lpstr>
      <vt:lpstr>Предпосылки</vt:lpstr>
      <vt:lpstr>Сложности при проведении факторного анализа </vt:lpstr>
      <vt:lpstr>Порядок выполнения факторного анализа</vt:lpstr>
      <vt:lpstr>Корреляционная матрица</vt:lpstr>
      <vt:lpstr>Графическое представление</vt:lpstr>
      <vt:lpstr>KMO</vt:lpstr>
      <vt:lpstr>Факторный анализ в Stata (1)</vt:lpstr>
      <vt:lpstr>Факторный анализ в Stata (2)</vt:lpstr>
      <vt:lpstr>Вращение факторов</vt:lpstr>
      <vt:lpstr>Сохранение факторов         как переменных и графики</vt:lpstr>
      <vt:lpstr>Презентация PowerPoint</vt:lpstr>
      <vt:lpstr>Спасибо за внимание!</vt:lpstr>
    </vt:vector>
  </TitlesOfParts>
  <Company>Deutsche Bank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бенефициарной собственности в России</dc:title>
  <dc:creator>Алиса</dc:creator>
  <cp:lastModifiedBy>Academic Life</cp:lastModifiedBy>
  <cp:revision>564</cp:revision>
  <cp:lastPrinted>2012-01-23T13:57:44Z</cp:lastPrinted>
  <dcterms:created xsi:type="dcterms:W3CDTF">2003-05-06T15:38:25Z</dcterms:created>
  <dcterms:modified xsi:type="dcterms:W3CDTF">2020-03-06T08:54:11Z</dcterms:modified>
</cp:coreProperties>
</file>