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9"/>
  </p:notesMasterIdLst>
  <p:handoutMasterIdLst>
    <p:handoutMasterId r:id="rId30"/>
  </p:handoutMasterIdLst>
  <p:sldIdLst>
    <p:sldId id="256" r:id="rId3"/>
    <p:sldId id="403" r:id="rId4"/>
    <p:sldId id="437" r:id="rId5"/>
    <p:sldId id="434" r:id="rId6"/>
    <p:sldId id="436" r:id="rId7"/>
    <p:sldId id="438" r:id="rId8"/>
    <p:sldId id="439" r:id="rId9"/>
    <p:sldId id="440" r:id="rId10"/>
    <p:sldId id="441" r:id="rId11"/>
    <p:sldId id="442" r:id="rId12"/>
    <p:sldId id="444" r:id="rId13"/>
    <p:sldId id="445" r:id="rId14"/>
    <p:sldId id="446" r:id="rId15"/>
    <p:sldId id="447" r:id="rId16"/>
    <p:sldId id="448" r:id="rId17"/>
    <p:sldId id="435" r:id="rId18"/>
    <p:sldId id="450" r:id="rId19"/>
    <p:sldId id="451" r:id="rId20"/>
    <p:sldId id="449" r:id="rId21"/>
    <p:sldId id="452" r:id="rId22"/>
    <p:sldId id="460" r:id="rId23"/>
    <p:sldId id="461" r:id="rId24"/>
    <p:sldId id="459" r:id="rId25"/>
    <p:sldId id="462" r:id="rId26"/>
    <p:sldId id="463" r:id="rId27"/>
    <p:sldId id="433" r:id="rId28"/>
  </p:sldIdLst>
  <p:sldSz cx="9144000" cy="6858000" type="screen4x3"/>
  <p:notesSz cx="6797675" cy="99250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36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71" autoAdjust="0"/>
  </p:normalViewPr>
  <p:slideViewPr>
    <p:cSldViewPr>
      <p:cViewPr>
        <p:scale>
          <a:sx n="73" d="100"/>
          <a:sy n="73" d="100"/>
        </p:scale>
        <p:origin x="-966" y="198"/>
      </p:cViewPr>
      <p:guideLst>
        <p:guide orient="horz" pos="2160"/>
        <p:guide pos="2880"/>
      </p:guideLst>
    </p:cSldViewPr>
  </p:slideViewPr>
  <p:outlineViewPr>
    <p:cViewPr>
      <p:scale>
        <a:sx n="33" d="100"/>
        <a:sy n="33" d="100"/>
      </p:scale>
      <p:origin x="42" y="19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45659" cy="496253"/>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50444" y="0"/>
            <a:ext cx="2945659" cy="496253"/>
          </a:xfrm>
          <a:prstGeom prst="rect">
            <a:avLst/>
          </a:prstGeom>
        </p:spPr>
        <p:txBody>
          <a:bodyPr vert="horz" lIns="91440" tIns="45720" rIns="91440" bIns="45720" rtlCol="0"/>
          <a:lstStyle>
            <a:lvl1pPr algn="r">
              <a:defRPr sz="1200"/>
            </a:lvl1pPr>
          </a:lstStyle>
          <a:p>
            <a:fld id="{9292B3B5-C0F5-4099-A154-E33DD21626DE}" type="datetimeFigureOut">
              <a:rPr lang="ru-RU" smtClean="0"/>
              <a:pPr/>
              <a:t>21.02.2020</a:t>
            </a:fld>
            <a:endParaRPr lang="ru-RU"/>
          </a:p>
        </p:txBody>
      </p:sp>
      <p:sp>
        <p:nvSpPr>
          <p:cNvPr id="4" name="Нижний колонтитул 3"/>
          <p:cNvSpPr>
            <a:spLocks noGrp="1"/>
          </p:cNvSpPr>
          <p:nvPr>
            <p:ph type="ftr" sz="quarter" idx="2"/>
          </p:nvPr>
        </p:nvSpPr>
        <p:spPr>
          <a:xfrm>
            <a:off x="1" y="9427074"/>
            <a:ext cx="2945659" cy="496253"/>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50444" y="9427074"/>
            <a:ext cx="2945659" cy="496253"/>
          </a:xfrm>
          <a:prstGeom prst="rect">
            <a:avLst/>
          </a:prstGeom>
        </p:spPr>
        <p:txBody>
          <a:bodyPr vert="horz" lIns="91440" tIns="45720" rIns="91440" bIns="45720" rtlCol="0" anchor="b"/>
          <a:lstStyle>
            <a:lvl1pPr algn="r">
              <a:defRPr sz="1200"/>
            </a:lvl1pPr>
          </a:lstStyle>
          <a:p>
            <a:fld id="{F604E52A-B3D6-4CAD-82DF-D13D207F3C0F}" type="slidenum">
              <a:rPr lang="ru-RU" smtClean="0"/>
              <a:pPr/>
              <a:t>‹#›</a:t>
            </a:fld>
            <a:endParaRPr lang="ru-RU"/>
          </a:p>
        </p:txBody>
      </p:sp>
    </p:spTree>
    <p:extLst>
      <p:ext uri="{BB962C8B-B14F-4D97-AF65-F5344CB8AC3E}">
        <p14:creationId xmlns:p14="http://schemas.microsoft.com/office/powerpoint/2010/main" val="3597744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45659" cy="496253"/>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50444" y="0"/>
            <a:ext cx="2945659" cy="496253"/>
          </a:xfrm>
          <a:prstGeom prst="rect">
            <a:avLst/>
          </a:prstGeom>
        </p:spPr>
        <p:txBody>
          <a:bodyPr vert="horz" lIns="91440" tIns="45720" rIns="91440" bIns="45720" rtlCol="0"/>
          <a:lstStyle>
            <a:lvl1pPr algn="r">
              <a:defRPr sz="1200"/>
            </a:lvl1pPr>
          </a:lstStyle>
          <a:p>
            <a:fld id="{ED11EB19-58A6-4E1A-97A5-93F262370920}" type="datetimeFigureOut">
              <a:rPr lang="ru-RU" smtClean="0"/>
              <a:pPr/>
              <a:t>21.02.2020</a:t>
            </a:fld>
            <a:endParaRPr lang="ru-RU"/>
          </a:p>
        </p:txBody>
      </p:sp>
      <p:sp>
        <p:nvSpPr>
          <p:cNvPr id="4" name="Образ слайда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9768" y="4714399"/>
            <a:ext cx="5438140" cy="4466272"/>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1" y="9427074"/>
            <a:ext cx="2945659" cy="496253"/>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50444" y="9427074"/>
            <a:ext cx="2945659" cy="496253"/>
          </a:xfrm>
          <a:prstGeom prst="rect">
            <a:avLst/>
          </a:prstGeom>
        </p:spPr>
        <p:txBody>
          <a:bodyPr vert="horz" lIns="91440" tIns="45720" rIns="91440" bIns="45720" rtlCol="0" anchor="b"/>
          <a:lstStyle>
            <a:lvl1pPr algn="r">
              <a:defRPr sz="1200"/>
            </a:lvl1pPr>
          </a:lstStyle>
          <a:p>
            <a:fld id="{A305648B-ECA8-45DF-A31A-65E0634BEE8E}" type="slidenum">
              <a:rPr lang="ru-RU" smtClean="0"/>
              <a:pPr/>
              <a:t>‹#›</a:t>
            </a:fld>
            <a:endParaRPr lang="ru-RU"/>
          </a:p>
        </p:txBody>
      </p:sp>
    </p:spTree>
    <p:extLst>
      <p:ext uri="{BB962C8B-B14F-4D97-AF65-F5344CB8AC3E}">
        <p14:creationId xmlns:p14="http://schemas.microsoft.com/office/powerpoint/2010/main" val="30381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20" name="Нижний колонтитул 19"/>
          <p:cNvSpPr>
            <a:spLocks noGrp="1"/>
          </p:cNvSpPr>
          <p:nvPr>
            <p:ph type="ftr" sz="quarter" idx="11"/>
          </p:nvPr>
        </p:nvSpPr>
        <p:spPr/>
        <p:txBody>
          <a:bodyPr/>
          <a:lstStyle/>
          <a:p>
            <a:endParaRPr lang="ru-RU"/>
          </a:p>
        </p:txBody>
      </p:sp>
      <p:sp>
        <p:nvSpPr>
          <p:cNvPr id="10" name="Номер слайда 9"/>
          <p:cNvSpPr>
            <a:spLocks noGrp="1"/>
          </p:cNvSpPr>
          <p:nvPr>
            <p:ph type="sldNum" sz="quarter" idx="12"/>
          </p:nvPr>
        </p:nvSpPr>
        <p:spPr/>
        <p:txBody>
          <a:bodyPr/>
          <a:lstStyle/>
          <a:p>
            <a:fld id="{9EE6FAC3-B298-461B-80E6-20C06C0D3010}"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882597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233731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725263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96346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522195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718794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3616973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213368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280617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5213651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Tree>
    <p:extLst>
      <p:ext uri="{BB962C8B-B14F-4D97-AF65-F5344CB8AC3E}">
        <p14:creationId xmlns:p14="http://schemas.microsoft.com/office/powerpoint/2010/main" val="192345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EE6FAC3-B298-461B-80E6-20C06C0D3010}"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Дата 1"/>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EE6FAC3-B298-461B-80E6-20C06C0D3010}"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48CCE9B5-EAD0-4843-82CB-669C488596B1}" type="datetimeFigureOut">
              <a:rPr lang="ru-RU" smtClean="0"/>
              <a:pPr/>
              <a:t>21.02.2020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EE6FAC3-B298-461B-80E6-20C06C0D3010}"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8CCE9B5-EAD0-4843-82CB-669C488596B1}" type="datetimeFigureOut">
              <a:rPr lang="ru-RU" smtClean="0"/>
              <a:pPr/>
              <a:t>21.02.2020</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EE6FAC3-B298-461B-80E6-20C06C0D3010}"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CCE9B5-EAD0-4843-82CB-669C488596B1}" type="datetimeFigureOut">
              <a:rPr lang="ru-RU" smtClean="0"/>
              <a:pPr/>
              <a:t>21.02.2020</a:t>
            </a:fld>
            <a:endParaRPr lang="ru-RU"/>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E6FAC3-B298-461B-80E6-20C06C0D3010}" type="slidenum">
              <a:rPr lang="ru-RU" smtClean="0"/>
              <a:pPr/>
              <a:t>‹#›</a:t>
            </a:fld>
            <a:endParaRPr lang="ru-RU"/>
          </a:p>
        </p:txBody>
      </p:sp>
    </p:spTree>
    <p:extLst>
      <p:ext uri="{BB962C8B-B14F-4D97-AF65-F5344CB8AC3E}">
        <p14:creationId xmlns:p14="http://schemas.microsoft.com/office/powerpoint/2010/main" val="29548152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ss.princeton.edu/training/Factor.pdf" TargetMode="External"/><Relationship Id="rId2" Type="http://schemas.openxmlformats.org/officeDocument/2006/relationships/hyperlink" Target="http://setosa.io/ev/principal-component-analysis/" TargetMode="External"/><Relationship Id="rId1" Type="http://schemas.openxmlformats.org/officeDocument/2006/relationships/slideLayout" Target="../slideLayouts/slideLayout2.xml"/><Relationship Id="rId4" Type="http://schemas.openxmlformats.org/officeDocument/2006/relationships/hyperlink" Target="https://stats.idre.ucla.edu/stata/output/factor-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Factor analysis</a:t>
            </a:r>
            <a:endParaRPr lang="ru-RU" dirty="0"/>
          </a:p>
        </p:txBody>
      </p:sp>
      <p:sp>
        <p:nvSpPr>
          <p:cNvPr id="3" name="Подзаголовок 2"/>
          <p:cNvSpPr>
            <a:spLocks noGrp="1"/>
          </p:cNvSpPr>
          <p:nvPr>
            <p:ph type="subTitle" idx="1"/>
          </p:nvPr>
        </p:nvSpPr>
        <p:spPr/>
        <p:txBody>
          <a:bodyPr>
            <a:normAutofit fontScale="92500" lnSpcReduction="20000"/>
          </a:bodyPr>
          <a:lstStyle/>
          <a:p>
            <a:endParaRPr lang="en-US" dirty="0" smtClean="0"/>
          </a:p>
          <a:p>
            <a:r>
              <a:rPr lang="en-US" dirty="0" smtClean="0"/>
              <a:t>Higher School of Economics, </a:t>
            </a:r>
            <a:r>
              <a:rPr lang="en-US" dirty="0" smtClean="0">
                <a:latin typeface="Arial" pitchFamily="34" charset="0"/>
                <a:cs typeface="Arial" pitchFamily="34" charset="0"/>
              </a:rPr>
              <a:t>2020</a:t>
            </a:r>
          </a:p>
          <a:p>
            <a:r>
              <a:rPr lang="en-US" dirty="0" smtClean="0"/>
              <a:t>Author:  Alisa </a:t>
            </a:r>
            <a:r>
              <a:rPr lang="en-US" dirty="0" err="1" smtClean="0"/>
              <a:t>Melikyan</a:t>
            </a:r>
            <a:r>
              <a:rPr lang="en-US" dirty="0" smtClean="0"/>
              <a:t>, senior lecturer of the </a:t>
            </a:r>
            <a:r>
              <a:rPr lang="en-US" dirty="0"/>
              <a:t>School of Software Engineering </a:t>
            </a:r>
          </a:p>
          <a:p>
            <a:r>
              <a:rPr lang="en-US" dirty="0" smtClean="0"/>
              <a:t> </a:t>
            </a:r>
            <a:endParaRPr lang="ru-RU" dirty="0"/>
          </a:p>
        </p:txBody>
      </p:sp>
    </p:spTree>
    <p:extLst>
      <p:ext uri="{BB962C8B-B14F-4D97-AF65-F5344CB8AC3E}">
        <p14:creationId xmlns:p14="http://schemas.microsoft.com/office/powerpoint/2010/main" val="1882554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en-US" sz="3600" dirty="0" smtClean="0"/>
              <a:t>Graphical representation of factors</a:t>
            </a:r>
            <a:endParaRPr lang="ru-RU" sz="3600" dirty="0"/>
          </a:p>
        </p:txBody>
      </p:sp>
      <p:sp>
        <p:nvSpPr>
          <p:cNvPr id="3" name="Объект 2"/>
          <p:cNvSpPr>
            <a:spLocks noGrp="1"/>
          </p:cNvSpPr>
          <p:nvPr>
            <p:ph idx="1"/>
          </p:nvPr>
        </p:nvSpPr>
        <p:spPr>
          <a:xfrm>
            <a:off x="1435608" y="1447800"/>
            <a:ext cx="7240848" cy="4800600"/>
          </a:xfrm>
        </p:spPr>
        <p:txBody>
          <a:bodyPr/>
          <a:lstStyle/>
          <a:p>
            <a:pPr marL="82296" indent="0" algn="just">
              <a:buNone/>
            </a:pPr>
            <a:r>
              <a:rPr lang="en-US" dirty="0" smtClean="0"/>
              <a:t>Factors are statistical entities that can be visualized as classification axes along which measurement variables can be plotted, e.g. if we imagine factors being the axis of a graph, then we can plot variables along these axes.  The co-ordinates of variables along each axis represent the strength of relationship between that variable and each factor.  </a:t>
            </a:r>
            <a:endParaRPr lang="ru-RU" dirty="0"/>
          </a:p>
        </p:txBody>
      </p:sp>
    </p:spTree>
    <p:extLst>
      <p:ext uri="{BB962C8B-B14F-4D97-AF65-F5344CB8AC3E}">
        <p14:creationId xmlns:p14="http://schemas.microsoft.com/office/powerpoint/2010/main" val="1342845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44624"/>
            <a:ext cx="7498080" cy="1143000"/>
          </a:xfrm>
        </p:spPr>
        <p:txBody>
          <a:bodyPr/>
          <a:lstStyle/>
          <a:p>
            <a:pPr algn="ctr"/>
            <a:r>
              <a:rPr lang="en-US" dirty="0" smtClean="0"/>
              <a:t>Factor plot</a:t>
            </a:r>
            <a:endParaRPr lang="ru-RU"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84" t="2370" r="2936" b="2172"/>
          <a:stretch/>
        </p:blipFill>
        <p:spPr bwMode="auto">
          <a:xfrm>
            <a:off x="1040078" y="1257221"/>
            <a:ext cx="7996418" cy="519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13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116632"/>
            <a:ext cx="7498080" cy="1143000"/>
          </a:xfrm>
        </p:spPr>
        <p:txBody>
          <a:bodyPr/>
          <a:lstStyle/>
          <a:p>
            <a:pPr algn="ctr"/>
            <a:r>
              <a:rPr lang="en-US" dirty="0" smtClean="0"/>
              <a:t>Explaining the factor plot (1)</a:t>
            </a:r>
            <a:endParaRPr lang="ru-RU" dirty="0"/>
          </a:p>
        </p:txBody>
      </p:sp>
      <p:sp>
        <p:nvSpPr>
          <p:cNvPr id="3" name="Объект 2"/>
          <p:cNvSpPr>
            <a:spLocks noGrp="1"/>
          </p:cNvSpPr>
          <p:nvPr>
            <p:ph idx="1"/>
          </p:nvPr>
        </p:nvSpPr>
        <p:spPr>
          <a:xfrm>
            <a:off x="1435608" y="1375792"/>
            <a:ext cx="7096832" cy="5077544"/>
          </a:xfrm>
        </p:spPr>
        <p:txBody>
          <a:bodyPr>
            <a:normAutofit fontScale="85000" lnSpcReduction="10000"/>
          </a:bodyPr>
          <a:lstStyle/>
          <a:p>
            <a:pPr marL="82296" indent="0" algn="just">
              <a:buNone/>
            </a:pPr>
            <a:r>
              <a:rPr lang="en-US" dirty="0" smtClean="0"/>
              <a:t>We have two factors. For both factors the axis line ranges from -1 to 1, which are the outer limits of a correlation coefficient. Therefore, the position of a given variable depends on its correlation to the two factors.    </a:t>
            </a:r>
          </a:p>
          <a:p>
            <a:pPr marL="82296" indent="0" algn="just">
              <a:buNone/>
            </a:pPr>
            <a:endParaRPr lang="en-US" dirty="0" smtClean="0"/>
          </a:p>
          <a:p>
            <a:pPr marL="82296" indent="0" algn="just">
              <a:buNone/>
            </a:pPr>
            <a:r>
              <a:rPr lang="en-US" dirty="0" smtClean="0"/>
              <a:t>The circles represent the three variables that correlate highly with factor 1 (sociability: horizontal axis), but have a low correlation with factor 2 (consideration to others: vertical axis). Conversely, the triangles represent variables that correlate highly with consideration to others, but have a low correlation to sociability.      </a:t>
            </a:r>
            <a:endParaRPr lang="ru-RU" dirty="0"/>
          </a:p>
        </p:txBody>
      </p:sp>
    </p:spTree>
    <p:extLst>
      <p:ext uri="{BB962C8B-B14F-4D97-AF65-F5344CB8AC3E}">
        <p14:creationId xmlns:p14="http://schemas.microsoft.com/office/powerpoint/2010/main" val="1335579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116632"/>
            <a:ext cx="7498080" cy="1143000"/>
          </a:xfrm>
        </p:spPr>
        <p:txBody>
          <a:bodyPr/>
          <a:lstStyle/>
          <a:p>
            <a:pPr algn="ctr"/>
            <a:r>
              <a:rPr lang="en-US" dirty="0" smtClean="0"/>
              <a:t>Explaining the factor plot (2)</a:t>
            </a:r>
            <a:endParaRPr lang="ru-RU" dirty="0"/>
          </a:p>
        </p:txBody>
      </p:sp>
      <p:sp>
        <p:nvSpPr>
          <p:cNvPr id="3" name="Объект 2"/>
          <p:cNvSpPr>
            <a:spLocks noGrp="1"/>
          </p:cNvSpPr>
          <p:nvPr>
            <p:ph idx="1"/>
          </p:nvPr>
        </p:nvSpPr>
        <p:spPr>
          <a:xfrm>
            <a:off x="1435608" y="1375792"/>
            <a:ext cx="7096832" cy="5077544"/>
          </a:xfrm>
        </p:spPr>
        <p:txBody>
          <a:bodyPr>
            <a:normAutofit lnSpcReduction="10000"/>
          </a:bodyPr>
          <a:lstStyle/>
          <a:p>
            <a:pPr marL="82296" indent="0" algn="just">
              <a:buNone/>
            </a:pPr>
            <a:r>
              <a:rPr lang="en-US" dirty="0" smtClean="0"/>
              <a:t>The co-ordinates of a variable represent its relationship to the factors. In an ideal world a variable should have a large co-ordinate for one of the axes, and low co-ordinates for any other factors. This scenario would indicate that this particular variable related to only one factor.  Variables that have large co-ordinates on the same axis are assumed to measure different aspects of some common underlying dimension.  </a:t>
            </a:r>
            <a:endParaRPr lang="ru-RU" dirty="0"/>
          </a:p>
        </p:txBody>
      </p:sp>
    </p:spTree>
    <p:extLst>
      <p:ext uri="{BB962C8B-B14F-4D97-AF65-F5344CB8AC3E}">
        <p14:creationId xmlns:p14="http://schemas.microsoft.com/office/powerpoint/2010/main" val="2696499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Factor loading</a:t>
            </a:r>
            <a:endParaRPr lang="ru-RU" dirty="0"/>
          </a:p>
        </p:txBody>
      </p:sp>
      <p:sp>
        <p:nvSpPr>
          <p:cNvPr id="3" name="Объект 2"/>
          <p:cNvSpPr>
            <a:spLocks noGrp="1"/>
          </p:cNvSpPr>
          <p:nvPr>
            <p:ph idx="1"/>
          </p:nvPr>
        </p:nvSpPr>
        <p:spPr>
          <a:xfrm>
            <a:off x="1435608" y="1447800"/>
            <a:ext cx="7168840" cy="4800600"/>
          </a:xfrm>
        </p:spPr>
        <p:txBody>
          <a:bodyPr>
            <a:normAutofit fontScale="92500" lnSpcReduction="10000"/>
          </a:bodyPr>
          <a:lstStyle/>
          <a:p>
            <a:pPr marL="82296" indent="0" algn="just">
              <a:buNone/>
            </a:pPr>
            <a:r>
              <a:rPr lang="en-US" dirty="0" smtClean="0"/>
              <a:t>The co-ordinate of a variable along a classification axis is known as a </a:t>
            </a:r>
            <a:r>
              <a:rPr lang="en-US" b="1" u="sng" dirty="0" smtClean="0"/>
              <a:t>factor loading</a:t>
            </a:r>
            <a:r>
              <a:rPr lang="en-US" dirty="0" smtClean="0"/>
              <a:t>. The factor loading can be thought of as the Pearson correlation between a factor and a variable. The squared factor loading is a measure of the substantive importance of a particular variable to a factor. </a:t>
            </a:r>
          </a:p>
          <a:p>
            <a:pPr marL="82296" indent="0" algn="just">
              <a:buNone/>
            </a:pPr>
            <a:endParaRPr lang="en-US" dirty="0"/>
          </a:p>
          <a:p>
            <a:pPr marL="82296" indent="0" algn="just">
              <a:buNone/>
            </a:pPr>
            <a:r>
              <a:rPr lang="en-US" dirty="0" smtClean="0"/>
              <a:t>The factor loading tells us about the relative contribution that a variable makes to factor. </a:t>
            </a:r>
            <a:endParaRPr lang="ru-RU" dirty="0"/>
          </a:p>
        </p:txBody>
      </p:sp>
    </p:spTree>
    <p:extLst>
      <p:ext uri="{BB962C8B-B14F-4D97-AF65-F5344CB8AC3E}">
        <p14:creationId xmlns:p14="http://schemas.microsoft.com/office/powerpoint/2010/main" val="3832808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Factor equation</a:t>
            </a:r>
            <a:endParaRPr lang="ru-RU" dirty="0"/>
          </a:p>
        </p:txBody>
      </p:sp>
      <p:sp>
        <p:nvSpPr>
          <p:cNvPr id="3" name="Объект 2"/>
          <p:cNvSpPr>
            <a:spLocks noGrp="1"/>
          </p:cNvSpPr>
          <p:nvPr>
            <p:ph idx="1"/>
          </p:nvPr>
        </p:nvSpPr>
        <p:spPr>
          <a:xfrm>
            <a:off x="1259632" y="1447800"/>
            <a:ext cx="7674056" cy="4800600"/>
          </a:xfrm>
        </p:spPr>
        <p:txBody>
          <a:bodyPr/>
          <a:lstStyle/>
          <a:p>
            <a:pPr marL="82296" indent="0">
              <a:buNone/>
            </a:pPr>
            <a:r>
              <a:rPr lang="en-US" dirty="0" err="1" smtClean="0"/>
              <a:t>Factor</a:t>
            </a:r>
            <a:r>
              <a:rPr lang="en-US" baseline="-25000" dirty="0" err="1" smtClean="0"/>
              <a:t>i</a:t>
            </a:r>
            <a:r>
              <a:rPr lang="en-US" dirty="0" smtClean="0"/>
              <a:t> = b</a:t>
            </a:r>
            <a:r>
              <a:rPr lang="en-US" baseline="-25000" dirty="0" smtClean="0">
                <a:latin typeface="Arial" pitchFamily="34" charset="0"/>
                <a:cs typeface="Arial" pitchFamily="34" charset="0"/>
              </a:rPr>
              <a:t>1</a:t>
            </a:r>
            <a:r>
              <a:rPr lang="en-US" dirty="0" smtClean="0"/>
              <a:t>*Variable</a:t>
            </a:r>
            <a:r>
              <a:rPr lang="en-US" baseline="-25000" dirty="0" smtClean="0">
                <a:latin typeface="Arial" pitchFamily="34" charset="0"/>
                <a:cs typeface="Arial" pitchFamily="34" charset="0"/>
              </a:rPr>
              <a:t>1</a:t>
            </a:r>
            <a:r>
              <a:rPr lang="en-US" dirty="0" smtClean="0"/>
              <a:t> + </a:t>
            </a:r>
            <a:r>
              <a:rPr lang="en-US" dirty="0" err="1" smtClean="0"/>
              <a:t>b</a:t>
            </a:r>
            <a:r>
              <a:rPr lang="en-US" baseline="-25000" dirty="0" err="1" smtClean="0"/>
              <a:t>n</a:t>
            </a:r>
            <a:r>
              <a:rPr lang="en-US" dirty="0" smtClean="0"/>
              <a:t>*</a:t>
            </a:r>
            <a:r>
              <a:rPr lang="en-US" dirty="0" err="1" smtClean="0"/>
              <a:t>Variable</a:t>
            </a:r>
            <a:r>
              <a:rPr lang="en-US" baseline="-25000" dirty="0" err="1" smtClean="0"/>
              <a:t>n</a:t>
            </a:r>
            <a:r>
              <a:rPr lang="en-US" dirty="0" smtClean="0"/>
              <a:t> +</a:t>
            </a:r>
            <a:r>
              <a:rPr lang="en-US" dirty="0" err="1" smtClean="0"/>
              <a:t>E</a:t>
            </a:r>
            <a:r>
              <a:rPr lang="en-US" baseline="-25000" dirty="0" err="1" smtClean="0"/>
              <a:t>i</a:t>
            </a:r>
            <a:endParaRPr lang="en-US" baseline="-25000" dirty="0" smtClean="0"/>
          </a:p>
          <a:p>
            <a:pPr marL="82296" indent="0">
              <a:buNone/>
            </a:pPr>
            <a:r>
              <a:rPr lang="en-US" dirty="0" err="1"/>
              <a:t>b</a:t>
            </a:r>
            <a:r>
              <a:rPr lang="en-US" baseline="-25000" dirty="0" err="1" smtClean="0"/>
              <a:t>n</a:t>
            </a:r>
            <a:r>
              <a:rPr lang="en-US" dirty="0" smtClean="0"/>
              <a:t> – factor loading</a:t>
            </a:r>
          </a:p>
          <a:p>
            <a:pPr marL="82296" indent="0">
              <a:buNone/>
            </a:pPr>
            <a:endParaRPr lang="en-US" dirty="0"/>
          </a:p>
          <a:p>
            <a:pPr marL="82296" indent="0">
              <a:buNone/>
            </a:pPr>
            <a:r>
              <a:rPr lang="en-US" dirty="0" smtClean="0"/>
              <a:t>Sociability = 0,87*Talk1 + 0.96* Social Skills + 0,92* Interest + 0,00*Talk 2 + 0,10*Selfish + 0,09*Liar + E</a:t>
            </a:r>
            <a:endParaRPr lang="ru-RU" dirty="0"/>
          </a:p>
        </p:txBody>
      </p:sp>
    </p:spTree>
    <p:extLst>
      <p:ext uri="{BB962C8B-B14F-4D97-AF65-F5344CB8AC3E}">
        <p14:creationId xmlns:p14="http://schemas.microsoft.com/office/powerpoint/2010/main" val="1685243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116632"/>
            <a:ext cx="7498080" cy="1143000"/>
          </a:xfrm>
        </p:spPr>
        <p:txBody>
          <a:bodyPr/>
          <a:lstStyle/>
          <a:p>
            <a:pPr algn="ctr"/>
            <a:r>
              <a:rPr lang="en-US" dirty="0" smtClean="0"/>
              <a:t>Factor rotation</a:t>
            </a:r>
            <a:endParaRPr lang="ru-RU" dirty="0"/>
          </a:p>
        </p:txBody>
      </p:sp>
      <p:sp>
        <p:nvSpPr>
          <p:cNvPr id="3" name="Объект 2"/>
          <p:cNvSpPr>
            <a:spLocks noGrp="1"/>
          </p:cNvSpPr>
          <p:nvPr>
            <p:ph idx="1"/>
          </p:nvPr>
        </p:nvSpPr>
        <p:spPr>
          <a:xfrm>
            <a:off x="1435608" y="1340768"/>
            <a:ext cx="7498080" cy="5077544"/>
          </a:xfrm>
        </p:spPr>
        <p:txBody>
          <a:bodyPr>
            <a:normAutofit fontScale="92500" lnSpcReduction="10000"/>
          </a:bodyPr>
          <a:lstStyle/>
          <a:p>
            <a:pPr marL="82296" indent="0">
              <a:buNone/>
            </a:pPr>
            <a:r>
              <a:rPr lang="en-US" dirty="0"/>
              <a:t>Factor rotation effectively rotates the factor axes such that variables are loaded maximally to only one factor. </a:t>
            </a:r>
          </a:p>
          <a:p>
            <a:pPr marL="82296" indent="0">
              <a:buNone/>
            </a:pPr>
            <a:endParaRPr lang="ru-RU" dirty="0" smtClean="0"/>
          </a:p>
          <a:p>
            <a:pPr marL="82296" indent="0">
              <a:buNone/>
            </a:pPr>
            <a:r>
              <a:rPr lang="en-US" dirty="0" smtClean="0"/>
              <a:t>Rotation may be:</a:t>
            </a:r>
          </a:p>
          <a:p>
            <a:r>
              <a:rPr lang="en-US" dirty="0" smtClean="0"/>
              <a:t>orthogonal (factors are uncorrelated with one another) or</a:t>
            </a:r>
          </a:p>
          <a:p>
            <a:r>
              <a:rPr lang="en-US" dirty="0" smtClean="0"/>
              <a:t>oblique (factors are allowed to correlate).  </a:t>
            </a:r>
          </a:p>
          <a:p>
            <a:pPr marL="82296" indent="0">
              <a:buNone/>
            </a:pPr>
            <a:endParaRPr lang="en-US" dirty="0"/>
          </a:p>
          <a:p>
            <a:pPr marL="82296" indent="0">
              <a:buNone/>
            </a:pPr>
            <a:r>
              <a:rPr lang="en-US" dirty="0" smtClean="0"/>
              <a:t>The choice of rotation is both empirically and theoretically driven. </a:t>
            </a:r>
          </a:p>
          <a:p>
            <a:pPr marL="82296" indent="0">
              <a:buNone/>
            </a:pPr>
            <a:endParaRPr lang="en-US" dirty="0" smtClean="0"/>
          </a:p>
          <a:p>
            <a:pPr marL="82296" indent="0">
              <a:buNone/>
            </a:pPr>
            <a:endParaRPr lang="ru-RU" dirty="0"/>
          </a:p>
        </p:txBody>
      </p:sp>
    </p:spTree>
    <p:extLst>
      <p:ext uri="{BB962C8B-B14F-4D97-AF65-F5344CB8AC3E}">
        <p14:creationId xmlns:p14="http://schemas.microsoft.com/office/powerpoint/2010/main" val="2611297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Methods of factor rotation</a:t>
            </a:r>
            <a:endParaRPr lang="ru-RU" dirty="0"/>
          </a:p>
        </p:txBody>
      </p:sp>
      <p:sp>
        <p:nvSpPr>
          <p:cNvPr id="3" name="Объект 2"/>
          <p:cNvSpPr>
            <a:spLocks noGrp="1"/>
          </p:cNvSpPr>
          <p:nvPr>
            <p:ph idx="1"/>
          </p:nvPr>
        </p:nvSpPr>
        <p:spPr>
          <a:xfrm>
            <a:off x="1435608" y="1447800"/>
            <a:ext cx="7384864" cy="5149552"/>
          </a:xfrm>
        </p:spPr>
        <p:txBody>
          <a:bodyPr>
            <a:normAutofit fontScale="92500" lnSpcReduction="20000"/>
          </a:bodyPr>
          <a:lstStyle/>
          <a:p>
            <a:pPr marL="82296" indent="0">
              <a:buNone/>
            </a:pPr>
            <a:r>
              <a:rPr lang="en-US" dirty="0" smtClean="0"/>
              <a:t>SPSS has three methods of </a:t>
            </a:r>
            <a:r>
              <a:rPr lang="en-US" u="sng" dirty="0" smtClean="0"/>
              <a:t>orthogonal rotation</a:t>
            </a:r>
            <a:r>
              <a:rPr lang="en-US" dirty="0" smtClean="0"/>
              <a:t>:</a:t>
            </a:r>
          </a:p>
          <a:p>
            <a:pPr marL="82296" indent="0" algn="just">
              <a:buNone/>
            </a:pPr>
            <a:r>
              <a:rPr lang="en-US" dirty="0" smtClean="0"/>
              <a:t>- </a:t>
            </a:r>
            <a:r>
              <a:rPr lang="en-US" dirty="0" err="1" smtClean="0"/>
              <a:t>varimax</a:t>
            </a:r>
            <a:r>
              <a:rPr lang="en-US" dirty="0" smtClean="0"/>
              <a:t>,</a:t>
            </a:r>
          </a:p>
          <a:p>
            <a:pPr marL="82296" indent="0" algn="just">
              <a:buNone/>
            </a:pPr>
            <a:r>
              <a:rPr lang="en-US" dirty="0" smtClean="0"/>
              <a:t>- </a:t>
            </a:r>
            <a:r>
              <a:rPr lang="en-US" dirty="0" err="1" smtClean="0"/>
              <a:t>quartimax</a:t>
            </a:r>
            <a:r>
              <a:rPr lang="en-US" dirty="0" smtClean="0"/>
              <a:t>,</a:t>
            </a:r>
          </a:p>
          <a:p>
            <a:pPr marL="82296" indent="0" algn="just">
              <a:buNone/>
            </a:pPr>
            <a:r>
              <a:rPr lang="en-US" dirty="0" smtClean="0"/>
              <a:t>- </a:t>
            </a:r>
            <a:r>
              <a:rPr lang="en-US" dirty="0" err="1" smtClean="0"/>
              <a:t>equamax</a:t>
            </a:r>
            <a:endParaRPr lang="en-US" dirty="0"/>
          </a:p>
          <a:p>
            <a:pPr marL="82296" indent="0" algn="just">
              <a:buNone/>
            </a:pPr>
            <a:r>
              <a:rPr lang="en-US" dirty="0" smtClean="0"/>
              <a:t>and two methods of </a:t>
            </a:r>
            <a:r>
              <a:rPr lang="en-US" u="sng" dirty="0" smtClean="0"/>
              <a:t>oblique rotation</a:t>
            </a:r>
            <a:r>
              <a:rPr lang="en-US" dirty="0" smtClean="0"/>
              <a:t>:</a:t>
            </a:r>
          </a:p>
          <a:p>
            <a:pPr marL="82296" indent="0" algn="just">
              <a:buNone/>
            </a:pPr>
            <a:r>
              <a:rPr lang="en-US" dirty="0" smtClean="0"/>
              <a:t>- direct </a:t>
            </a:r>
            <a:r>
              <a:rPr lang="en-US" dirty="0" err="1" smtClean="0"/>
              <a:t>oblimin</a:t>
            </a:r>
            <a:r>
              <a:rPr lang="en-US" dirty="0" smtClean="0"/>
              <a:t>,</a:t>
            </a:r>
          </a:p>
          <a:p>
            <a:pPr marL="82296" indent="0" algn="just">
              <a:buNone/>
            </a:pPr>
            <a:r>
              <a:rPr lang="en-US" dirty="0" smtClean="0"/>
              <a:t>- </a:t>
            </a:r>
            <a:r>
              <a:rPr lang="en-US" dirty="0" err="1" smtClean="0"/>
              <a:t>promax</a:t>
            </a:r>
            <a:r>
              <a:rPr lang="en-US" dirty="0" smtClean="0"/>
              <a:t>.</a:t>
            </a:r>
          </a:p>
          <a:p>
            <a:pPr algn="just">
              <a:buFontTx/>
              <a:buChar char="-"/>
            </a:pPr>
            <a:endParaRPr lang="en-US" dirty="0" smtClean="0"/>
          </a:p>
          <a:p>
            <a:pPr marL="82296" indent="0" algn="just">
              <a:buNone/>
            </a:pPr>
            <a:r>
              <a:rPr lang="en-US" dirty="0" smtClean="0"/>
              <a:t>These methods differ in how they rotate the factors and, therefore, the resulting output depends on which method you select.  </a:t>
            </a:r>
            <a:endParaRPr lang="en-US" dirty="0"/>
          </a:p>
          <a:p>
            <a:pPr>
              <a:buFontTx/>
              <a:buChar char="-"/>
            </a:pPr>
            <a:endParaRPr lang="en-US" dirty="0" smtClean="0"/>
          </a:p>
        </p:txBody>
      </p:sp>
    </p:spTree>
    <p:extLst>
      <p:ext uri="{BB962C8B-B14F-4D97-AF65-F5344CB8AC3E}">
        <p14:creationId xmlns:p14="http://schemas.microsoft.com/office/powerpoint/2010/main" val="2245288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Method of orthogonal rotation: </a:t>
            </a:r>
            <a:r>
              <a:rPr lang="en-US" dirty="0" err="1" smtClean="0"/>
              <a:t>varimax</a:t>
            </a:r>
            <a:endParaRPr lang="ru-RU" dirty="0"/>
          </a:p>
        </p:txBody>
      </p:sp>
      <p:sp>
        <p:nvSpPr>
          <p:cNvPr id="3" name="Объект 2"/>
          <p:cNvSpPr>
            <a:spLocks noGrp="1"/>
          </p:cNvSpPr>
          <p:nvPr>
            <p:ph idx="1"/>
          </p:nvPr>
        </p:nvSpPr>
        <p:spPr>
          <a:xfrm>
            <a:off x="1475656" y="1807840"/>
            <a:ext cx="7128792" cy="5221560"/>
          </a:xfrm>
        </p:spPr>
        <p:txBody>
          <a:bodyPr>
            <a:normAutofit/>
          </a:bodyPr>
          <a:lstStyle/>
          <a:p>
            <a:pPr marL="82296" indent="0" algn="just">
              <a:buNone/>
            </a:pPr>
            <a:r>
              <a:rPr lang="en-US" b="1" dirty="0" err="1" smtClean="0"/>
              <a:t>Varimax</a:t>
            </a:r>
            <a:r>
              <a:rPr lang="en-US" dirty="0" smtClean="0"/>
              <a:t> attempts to maximize the dispersion of loadings within factors. Therefore, it tries to load a smaller number of variables highly onto each factor resulting in more interpretable clusters of factors.</a:t>
            </a:r>
          </a:p>
          <a:p>
            <a:pPr marL="82296" indent="0" algn="just">
              <a:buNone/>
            </a:pPr>
            <a:endParaRPr lang="en-US" dirty="0" smtClean="0"/>
          </a:p>
        </p:txBody>
      </p:sp>
    </p:spTree>
    <p:extLst>
      <p:ext uri="{BB962C8B-B14F-4D97-AF65-F5344CB8AC3E}">
        <p14:creationId xmlns:p14="http://schemas.microsoft.com/office/powerpoint/2010/main" val="1879304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116632"/>
            <a:ext cx="7498080" cy="1143000"/>
          </a:xfrm>
        </p:spPr>
        <p:txBody>
          <a:bodyPr/>
          <a:lstStyle/>
          <a:p>
            <a:pPr algn="ctr"/>
            <a:r>
              <a:rPr lang="en-US" dirty="0" smtClean="0"/>
              <a:t>Factor rotation</a:t>
            </a:r>
            <a:endParaRPr lang="ru-RU" dirty="0"/>
          </a:p>
        </p:txBody>
      </p:sp>
      <p:sp>
        <p:nvSpPr>
          <p:cNvPr id="3" name="Объект 2"/>
          <p:cNvSpPr>
            <a:spLocks noGrp="1"/>
          </p:cNvSpPr>
          <p:nvPr>
            <p:ph idx="1"/>
          </p:nvPr>
        </p:nvSpPr>
        <p:spPr>
          <a:xfrm>
            <a:off x="1043608" y="5688271"/>
            <a:ext cx="3712456" cy="693057"/>
          </a:xfrm>
        </p:spPr>
        <p:txBody>
          <a:bodyPr>
            <a:normAutofit/>
          </a:bodyPr>
          <a:lstStyle/>
          <a:p>
            <a:pPr marL="82296" indent="0">
              <a:buNone/>
            </a:pPr>
            <a:r>
              <a:rPr lang="en-US" dirty="0" smtClean="0"/>
              <a:t>Orthogonal rotation</a:t>
            </a:r>
            <a:endParaRPr lang="ru-RU" dirty="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72083" y="1309092"/>
            <a:ext cx="7843390" cy="420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Объект 2"/>
          <p:cNvSpPr txBox="1">
            <a:spLocks/>
          </p:cNvSpPr>
          <p:nvPr/>
        </p:nvSpPr>
        <p:spPr>
          <a:xfrm>
            <a:off x="5252032" y="5688271"/>
            <a:ext cx="3712456" cy="693057"/>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Font typeface="Wingdings 2"/>
              <a:buNone/>
            </a:pPr>
            <a:r>
              <a:rPr lang="en-US" dirty="0" smtClean="0"/>
              <a:t>Oblique rotation</a:t>
            </a:r>
            <a:endParaRPr lang="ru-RU" dirty="0"/>
          </a:p>
        </p:txBody>
      </p:sp>
    </p:spTree>
    <p:extLst>
      <p:ext uri="{BB962C8B-B14F-4D97-AF65-F5344CB8AC3E}">
        <p14:creationId xmlns:p14="http://schemas.microsoft.com/office/powerpoint/2010/main" val="2375376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About factor analysis</a:t>
            </a:r>
            <a:endParaRPr lang="ru-RU" dirty="0"/>
          </a:p>
        </p:txBody>
      </p:sp>
      <p:sp>
        <p:nvSpPr>
          <p:cNvPr id="3" name="Объект 2"/>
          <p:cNvSpPr>
            <a:spLocks noGrp="1"/>
          </p:cNvSpPr>
          <p:nvPr>
            <p:ph idx="1"/>
          </p:nvPr>
        </p:nvSpPr>
        <p:spPr>
          <a:xfrm>
            <a:off x="1259632" y="1447800"/>
            <a:ext cx="7344816" cy="5005536"/>
          </a:xfrm>
        </p:spPr>
        <p:txBody>
          <a:bodyPr>
            <a:normAutofit/>
          </a:bodyPr>
          <a:lstStyle/>
          <a:p>
            <a:pPr marL="82296" indent="0" algn="just">
              <a:buNone/>
            </a:pPr>
            <a:r>
              <a:rPr lang="en-US" sz="3000" dirty="0" smtClean="0"/>
              <a:t>Factor analysis is a data reduction technique used to reduce a large number of variables to a smaller set of underlying factors that summarize the essential information contained in the variables. More frequently, factor analysis is used as an exploratory technique when the researcher wishes to summarize the structure of a set of variables.   </a:t>
            </a:r>
          </a:p>
          <a:p>
            <a:pPr marL="82296" indent="0" algn="just">
              <a:buNone/>
            </a:pPr>
            <a:endParaRPr lang="en-US" sz="3000" dirty="0"/>
          </a:p>
        </p:txBody>
      </p:sp>
    </p:spTree>
    <p:extLst>
      <p:ext uri="{BB962C8B-B14F-4D97-AF65-F5344CB8AC3E}">
        <p14:creationId xmlns:p14="http://schemas.microsoft.com/office/powerpoint/2010/main" val="499144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Measure of </a:t>
            </a:r>
            <a:r>
              <a:rPr lang="en-US" smtClean="0"/>
              <a:t>sampling adequacy</a:t>
            </a:r>
            <a:endParaRPr lang="ru-RU" dirty="0"/>
          </a:p>
        </p:txBody>
      </p:sp>
      <p:sp>
        <p:nvSpPr>
          <p:cNvPr id="3" name="Объект 2"/>
          <p:cNvSpPr>
            <a:spLocks noGrp="1"/>
          </p:cNvSpPr>
          <p:nvPr>
            <p:ph idx="1"/>
          </p:nvPr>
        </p:nvSpPr>
        <p:spPr>
          <a:xfrm>
            <a:off x="1435608" y="1447800"/>
            <a:ext cx="7096832" cy="4800600"/>
          </a:xfrm>
        </p:spPr>
        <p:txBody>
          <a:bodyPr>
            <a:normAutofit fontScale="92500" lnSpcReduction="10000"/>
          </a:bodyPr>
          <a:lstStyle/>
          <a:p>
            <a:pPr marL="82296" indent="0" algn="just">
              <a:buNone/>
            </a:pPr>
            <a:r>
              <a:rPr lang="en-US" dirty="0" smtClean="0"/>
              <a:t>The Kaiser-Meyer-</a:t>
            </a:r>
            <a:r>
              <a:rPr lang="en-US" dirty="0" err="1" smtClean="0"/>
              <a:t>Olkin</a:t>
            </a:r>
            <a:r>
              <a:rPr lang="en-US" dirty="0" smtClean="0"/>
              <a:t> measure of sampling adequacy (KMO) represents the ratio of the squared correlation between variables to the squared partial correlation between variables. The KMO statistic varies between 0 and 1. </a:t>
            </a:r>
          </a:p>
          <a:p>
            <a:pPr marL="82296" indent="0" algn="just">
              <a:buNone/>
            </a:pPr>
            <a:r>
              <a:rPr lang="en-US" dirty="0" smtClean="0"/>
              <a:t>“0” – indicates the diffusion in the pattern of correlations (factor analysis is likely to be inappropriate).</a:t>
            </a:r>
          </a:p>
          <a:p>
            <a:pPr marL="82296" indent="0" algn="just">
              <a:buNone/>
            </a:pPr>
            <a:r>
              <a:rPr lang="en-US" dirty="0" smtClean="0"/>
              <a:t>“1” – indicates that factor analysis should yield distinct and reliable factors. </a:t>
            </a:r>
            <a:endParaRPr lang="ru-RU" dirty="0"/>
          </a:p>
        </p:txBody>
      </p:sp>
    </p:spTree>
    <p:extLst>
      <p:ext uri="{BB962C8B-B14F-4D97-AF65-F5344CB8AC3E}">
        <p14:creationId xmlns:p14="http://schemas.microsoft.com/office/powerpoint/2010/main" val="53128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95288" y="260350"/>
            <a:ext cx="8382000" cy="838200"/>
          </a:xfrm>
        </p:spPr>
        <p:txBody>
          <a:bodyPr/>
          <a:lstStyle/>
          <a:p>
            <a:pPr algn="ctr"/>
            <a:r>
              <a:rPr lang="en-US" sz="4500" b="1" dirty="0" smtClean="0">
                <a:latin typeface="Arial Unicode MS" pitchFamily="34" charset="-128"/>
                <a:ea typeface="Arial Unicode MS" pitchFamily="34" charset="-128"/>
                <a:cs typeface="Arial Unicode MS" pitchFamily="34" charset="-128"/>
              </a:rPr>
              <a:t>Factor Analysis in Stata</a:t>
            </a:r>
            <a:r>
              <a:rPr lang="ru-RU" sz="4500" b="1" dirty="0" smtClean="0">
                <a:latin typeface="Arial Unicode MS" pitchFamily="34" charset="-128"/>
                <a:ea typeface="Arial Unicode MS" pitchFamily="34" charset="-128"/>
                <a:cs typeface="Arial Unicode MS" pitchFamily="34" charset="-128"/>
              </a:rPr>
              <a:t> (1)</a:t>
            </a:r>
          </a:p>
        </p:txBody>
      </p:sp>
      <p:sp>
        <p:nvSpPr>
          <p:cNvPr id="14340" name="Rectangle 3"/>
          <p:cNvSpPr>
            <a:spLocks noGrp="1" noChangeArrowheads="1"/>
          </p:cNvSpPr>
          <p:nvPr>
            <p:ph idx="1"/>
          </p:nvPr>
        </p:nvSpPr>
        <p:spPr>
          <a:xfrm>
            <a:off x="438150" y="1123950"/>
            <a:ext cx="8382000" cy="576263"/>
          </a:xfrm>
        </p:spPr>
        <p:txBody>
          <a:bodyPr/>
          <a:lstStyle/>
          <a:p>
            <a:pPr marL="0" indent="0" algn="just">
              <a:lnSpc>
                <a:spcPct val="80000"/>
              </a:lnSpc>
              <a:buFontTx/>
              <a:buNone/>
            </a:pPr>
            <a:r>
              <a:rPr lang="en-US" dirty="0" smtClean="0"/>
              <a:t>	</a:t>
            </a:r>
            <a:r>
              <a:rPr lang="ru-RU" dirty="0" smtClean="0"/>
              <a:t> </a:t>
            </a:r>
            <a:r>
              <a:rPr lang="en-US" dirty="0" smtClean="0"/>
              <a:t>factor var1 var2 var3, </a:t>
            </a:r>
            <a:r>
              <a:rPr lang="en-US" dirty="0" err="1" smtClean="0"/>
              <a:t>pcf</a:t>
            </a:r>
            <a:endParaRPr lang="ru-RU" sz="1900" dirty="0" smtClean="0"/>
          </a:p>
        </p:txBody>
      </p:sp>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8C31DB25-1BD7-458C-8CDB-206826F800DB}" type="slidenum">
              <a:rPr lang="en-GB" sz="1200" b="1">
                <a:solidFill>
                  <a:schemeClr val="tx2">
                    <a:lumMod val="90000"/>
                    <a:lumOff val="10000"/>
                  </a:schemeClr>
                </a:solidFill>
                <a:latin typeface="+mn-lt"/>
              </a:rPr>
              <a:pPr>
                <a:defRPr/>
              </a:pPr>
              <a:t>21</a:t>
            </a:fld>
            <a:endParaRPr lang="en-GB" sz="1200" b="1">
              <a:solidFill>
                <a:schemeClr val="tx2">
                  <a:lumMod val="90000"/>
                  <a:lumOff val="10000"/>
                </a:schemeClr>
              </a:solidFill>
              <a:latin typeface="+mn-lt"/>
            </a:endParaRPr>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l="3719" r="32243"/>
          <a:stretch>
            <a:fillRect/>
          </a:stretch>
        </p:blipFill>
        <p:spPr bwMode="auto">
          <a:xfrm>
            <a:off x="34925" y="1628775"/>
            <a:ext cx="9042400" cy="3168650"/>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Овал 1"/>
          <p:cNvSpPr/>
          <p:nvPr/>
        </p:nvSpPr>
        <p:spPr>
          <a:xfrm>
            <a:off x="2339975" y="2060575"/>
            <a:ext cx="1223963" cy="936625"/>
          </a:xfrm>
          <a:prstGeom prst="ellipse">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ru-RU"/>
          </a:p>
        </p:txBody>
      </p:sp>
      <p:cxnSp>
        <p:nvCxnSpPr>
          <p:cNvPr id="5" name="Прямая со стрелкой 4"/>
          <p:cNvCxnSpPr/>
          <p:nvPr/>
        </p:nvCxnSpPr>
        <p:spPr>
          <a:xfrm flipV="1">
            <a:off x="2700338" y="2997200"/>
            <a:ext cx="250825" cy="2160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19250" y="5157788"/>
            <a:ext cx="4537075" cy="10156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defRPr/>
            </a:pPr>
            <a:r>
              <a:rPr lang="en-US" sz="2000" dirty="0" smtClean="0"/>
              <a:t>We keep 3 factors with Eigenvalue greater than </a:t>
            </a:r>
            <a:r>
              <a:rPr lang="en-US" sz="2000" dirty="0"/>
              <a:t>1. </a:t>
            </a:r>
            <a:r>
              <a:rPr lang="en-US" sz="2000" dirty="0" smtClean="0"/>
              <a:t>Eigenvalues show  the total </a:t>
            </a:r>
            <a:r>
              <a:rPr lang="en-US" sz="2000" dirty="0"/>
              <a:t>variance accounted by each factor. </a:t>
            </a:r>
            <a:endParaRPr lang="ru-RU" sz="2000" dirty="0"/>
          </a:p>
        </p:txBody>
      </p:sp>
      <p:sp>
        <p:nvSpPr>
          <p:cNvPr id="9" name="Овал 8"/>
          <p:cNvSpPr/>
          <p:nvPr/>
        </p:nvSpPr>
        <p:spPr>
          <a:xfrm>
            <a:off x="7668344" y="2600896"/>
            <a:ext cx="1223963" cy="324048"/>
          </a:xfrm>
          <a:prstGeom prst="ellipse">
            <a:avLst/>
          </a:prstGeom>
          <a:noFill/>
        </p:spPr>
        <p:style>
          <a:lnRef idx="2">
            <a:schemeClr val="accent4"/>
          </a:lnRef>
          <a:fillRef idx="1">
            <a:schemeClr val="lt1"/>
          </a:fillRef>
          <a:effectRef idx="0">
            <a:schemeClr val="accent4"/>
          </a:effectRef>
          <a:fontRef idx="minor">
            <a:schemeClr val="dk1"/>
          </a:fontRef>
        </p:style>
        <p:txBody>
          <a:bodyPr anchor="ctr"/>
          <a:lstStyle/>
          <a:p>
            <a:pPr algn="ctr">
              <a:defRPr/>
            </a:pPr>
            <a:endParaRPr lang="ru-RU"/>
          </a:p>
        </p:txBody>
      </p:sp>
      <p:cxnSp>
        <p:nvCxnSpPr>
          <p:cNvPr id="10" name="Прямая со стрелкой 9"/>
          <p:cNvCxnSpPr/>
          <p:nvPr/>
        </p:nvCxnSpPr>
        <p:spPr>
          <a:xfrm flipV="1">
            <a:off x="8029500" y="2996952"/>
            <a:ext cx="250825" cy="2160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1" name="TextBox 10"/>
          <p:cNvSpPr txBox="1"/>
          <p:nvPr/>
        </p:nvSpPr>
        <p:spPr>
          <a:xfrm>
            <a:off x="6588224" y="5164456"/>
            <a:ext cx="2453556" cy="70788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defRPr/>
            </a:pPr>
            <a:r>
              <a:rPr lang="en-US" sz="2000" dirty="0" smtClean="0"/>
              <a:t>Amount of variance explained by 3 factors</a:t>
            </a:r>
            <a:endParaRPr lang="ru-RU" sz="2000" dirty="0"/>
          </a:p>
        </p:txBody>
      </p:sp>
    </p:spTree>
    <p:extLst>
      <p:ext uri="{BB962C8B-B14F-4D97-AF65-F5344CB8AC3E}">
        <p14:creationId xmlns:p14="http://schemas.microsoft.com/office/powerpoint/2010/main" val="1420519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r="45367"/>
          <a:stretch>
            <a:fillRect/>
          </a:stretch>
        </p:blipFill>
        <p:spPr bwMode="auto">
          <a:xfrm>
            <a:off x="107950" y="1497013"/>
            <a:ext cx="8910638" cy="3660775"/>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Rectangle 2"/>
          <p:cNvSpPr>
            <a:spLocks noGrp="1" noChangeArrowheads="1"/>
          </p:cNvSpPr>
          <p:nvPr>
            <p:ph type="title"/>
          </p:nvPr>
        </p:nvSpPr>
        <p:spPr>
          <a:xfrm>
            <a:off x="395288" y="260350"/>
            <a:ext cx="8382000" cy="838200"/>
          </a:xfrm>
        </p:spPr>
        <p:txBody>
          <a:bodyPr/>
          <a:lstStyle/>
          <a:p>
            <a:pPr algn="ctr"/>
            <a:r>
              <a:rPr lang="en-US" sz="4500" b="1" dirty="0" smtClean="0">
                <a:latin typeface="Arial Unicode MS" pitchFamily="34" charset="-128"/>
                <a:ea typeface="Arial Unicode MS" pitchFamily="34" charset="-128"/>
                <a:cs typeface="Arial Unicode MS" pitchFamily="34" charset="-128"/>
              </a:rPr>
              <a:t>Factor analysis in</a:t>
            </a:r>
            <a:r>
              <a:rPr lang="ru-RU" sz="4500" b="1" dirty="0" smtClean="0">
                <a:latin typeface="Arial Unicode MS" pitchFamily="34" charset="-128"/>
                <a:ea typeface="Arial Unicode MS" pitchFamily="34" charset="-128"/>
                <a:cs typeface="Arial Unicode MS" pitchFamily="34" charset="-128"/>
              </a:rPr>
              <a:t> </a:t>
            </a:r>
            <a:r>
              <a:rPr lang="en-US" sz="4500" b="1" dirty="0" smtClean="0">
                <a:latin typeface="Arial Unicode MS" pitchFamily="34" charset="-128"/>
                <a:ea typeface="Arial Unicode MS" pitchFamily="34" charset="-128"/>
                <a:cs typeface="Arial Unicode MS" pitchFamily="34" charset="-128"/>
              </a:rPr>
              <a:t>Stata</a:t>
            </a:r>
            <a:r>
              <a:rPr lang="ru-RU" sz="4500" b="1" dirty="0" smtClean="0">
                <a:latin typeface="Arial Unicode MS" pitchFamily="34" charset="-128"/>
                <a:ea typeface="Arial Unicode MS" pitchFamily="34" charset="-128"/>
                <a:cs typeface="Arial Unicode MS" pitchFamily="34" charset="-128"/>
              </a:rPr>
              <a:t> (2)</a:t>
            </a:r>
          </a:p>
        </p:txBody>
      </p:sp>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BDCBB54A-7732-4037-A3A3-7FF07F99D0D2}" type="slidenum">
              <a:rPr lang="en-GB" sz="1200" b="1">
                <a:solidFill>
                  <a:schemeClr val="tx2">
                    <a:lumMod val="90000"/>
                    <a:lumOff val="10000"/>
                  </a:schemeClr>
                </a:solidFill>
                <a:latin typeface="+mn-lt"/>
              </a:rPr>
              <a:pPr>
                <a:defRPr/>
              </a:pPr>
              <a:t>22</a:t>
            </a:fld>
            <a:endParaRPr lang="en-GB" sz="1200" b="1">
              <a:solidFill>
                <a:schemeClr val="tx2">
                  <a:lumMod val="90000"/>
                  <a:lumOff val="10000"/>
                </a:schemeClr>
              </a:solidFill>
              <a:latin typeface="+mn-lt"/>
            </a:endParaRPr>
          </a:p>
        </p:txBody>
      </p:sp>
      <p:sp>
        <p:nvSpPr>
          <p:cNvPr id="2" name="Овал 1"/>
          <p:cNvSpPr/>
          <p:nvPr/>
        </p:nvSpPr>
        <p:spPr>
          <a:xfrm>
            <a:off x="7451725" y="2459038"/>
            <a:ext cx="1566863" cy="2986087"/>
          </a:xfrm>
          <a:prstGeom prst="ellipse">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ru-RU"/>
          </a:p>
        </p:txBody>
      </p:sp>
      <p:cxnSp>
        <p:nvCxnSpPr>
          <p:cNvPr id="5" name="Прямая со стрелкой 4"/>
          <p:cNvCxnSpPr/>
          <p:nvPr/>
        </p:nvCxnSpPr>
        <p:spPr>
          <a:xfrm flipV="1">
            <a:off x="7019925" y="4797425"/>
            <a:ext cx="579438" cy="647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Овал 15"/>
          <p:cNvSpPr/>
          <p:nvPr/>
        </p:nvSpPr>
        <p:spPr>
          <a:xfrm>
            <a:off x="2700338" y="1989138"/>
            <a:ext cx="4464050" cy="3671887"/>
          </a:xfrm>
          <a:prstGeom prst="ellipse">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ru-RU"/>
          </a:p>
        </p:txBody>
      </p:sp>
      <p:cxnSp>
        <p:nvCxnSpPr>
          <p:cNvPr id="17" name="Прямая со стрелкой 16"/>
          <p:cNvCxnSpPr/>
          <p:nvPr/>
        </p:nvCxnSpPr>
        <p:spPr>
          <a:xfrm flipV="1">
            <a:off x="3203575" y="5373688"/>
            <a:ext cx="579438" cy="647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24451" y="5445125"/>
            <a:ext cx="3024013"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2000" dirty="0"/>
              <a:t>Uniqueness is the variance that is ‘unique’ to the variable and not shared with other variables</a:t>
            </a:r>
            <a:r>
              <a:rPr lang="en-US" sz="2000" dirty="0" smtClean="0"/>
              <a:t>. </a:t>
            </a:r>
            <a:endParaRPr lang="ru-RU" sz="2000" dirty="0"/>
          </a:p>
        </p:txBody>
      </p:sp>
      <p:sp>
        <p:nvSpPr>
          <p:cNvPr id="15" name="TextBox 14"/>
          <p:cNvSpPr txBox="1"/>
          <p:nvPr/>
        </p:nvSpPr>
        <p:spPr>
          <a:xfrm>
            <a:off x="395288" y="5445125"/>
            <a:ext cx="2881312" cy="132343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2000" dirty="0"/>
              <a:t>Factor loadings are the weights and correlations between each variable and the factor. </a:t>
            </a:r>
            <a:endParaRPr lang="ru-RU" sz="2000" dirty="0"/>
          </a:p>
        </p:txBody>
      </p:sp>
    </p:spTree>
    <p:extLst>
      <p:ext uri="{BB962C8B-B14F-4D97-AF65-F5344CB8AC3E}">
        <p14:creationId xmlns:p14="http://schemas.microsoft.com/office/powerpoint/2010/main" val="1367233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4A9ED66C-F614-46C1-BBC3-BC61C7243DCB}" type="slidenum">
              <a:rPr lang="en-GB" sz="1200" b="1">
                <a:solidFill>
                  <a:schemeClr val="tx2">
                    <a:lumMod val="90000"/>
                    <a:lumOff val="10000"/>
                  </a:schemeClr>
                </a:solidFill>
                <a:latin typeface="+mn-lt"/>
              </a:rPr>
              <a:pPr>
                <a:defRPr/>
              </a:pPr>
              <a:t>23</a:t>
            </a:fld>
            <a:endParaRPr lang="en-GB" sz="1200" b="1">
              <a:solidFill>
                <a:schemeClr val="tx2">
                  <a:lumMod val="90000"/>
                  <a:lumOff val="10000"/>
                </a:schemeClr>
              </a:solidFill>
              <a:latin typeface="+mn-lt"/>
            </a:endParaRPr>
          </a:p>
        </p:txBody>
      </p:sp>
      <p:sp>
        <p:nvSpPr>
          <p:cNvPr id="13315" name="Rectangle 2"/>
          <p:cNvSpPr>
            <a:spLocks noGrp="1" noChangeArrowheads="1"/>
          </p:cNvSpPr>
          <p:nvPr>
            <p:ph type="title"/>
          </p:nvPr>
        </p:nvSpPr>
        <p:spPr>
          <a:xfrm>
            <a:off x="323850" y="260648"/>
            <a:ext cx="8382000" cy="838200"/>
          </a:xfrm>
        </p:spPr>
        <p:txBody>
          <a:bodyPr/>
          <a:lstStyle/>
          <a:p>
            <a:pPr algn="ctr"/>
            <a:r>
              <a:rPr lang="en-US" sz="4500" b="1" dirty="0" smtClean="0">
                <a:latin typeface="Arial Unicode MS" pitchFamily="34" charset="-128"/>
                <a:ea typeface="Arial Unicode MS" pitchFamily="34" charset="-128"/>
                <a:cs typeface="Arial Unicode MS" pitchFamily="34" charset="-128"/>
              </a:rPr>
              <a:t>KMO in Stata</a:t>
            </a:r>
            <a:endParaRPr lang="ru-RU" sz="4500" b="1" dirty="0" smtClean="0">
              <a:latin typeface="Arial Unicode MS" pitchFamily="34" charset="-128"/>
              <a:ea typeface="Arial Unicode MS" pitchFamily="34" charset="-128"/>
              <a:cs typeface="Arial Unicode MS" pitchFamily="34" charset="-128"/>
            </a:endParaRPr>
          </a:p>
        </p:txBody>
      </p:sp>
      <p:sp>
        <p:nvSpPr>
          <p:cNvPr id="13316" name="Rectangle 3"/>
          <p:cNvSpPr>
            <a:spLocks noGrp="1" noChangeArrowheads="1"/>
          </p:cNvSpPr>
          <p:nvPr>
            <p:ph type="body" idx="1"/>
          </p:nvPr>
        </p:nvSpPr>
        <p:spPr>
          <a:xfrm>
            <a:off x="1043608" y="1124744"/>
            <a:ext cx="8382000" cy="3025477"/>
          </a:xfrm>
        </p:spPr>
        <p:txBody>
          <a:bodyPr/>
          <a:lstStyle/>
          <a:p>
            <a:pPr marL="0" indent="0" algn="just">
              <a:lnSpc>
                <a:spcPct val="80000"/>
              </a:lnSpc>
              <a:buFont typeface="Arial" charset="0"/>
              <a:buNone/>
            </a:pPr>
            <a:r>
              <a:rPr lang="ru-RU" sz="2800" dirty="0" smtClean="0"/>
              <a:t>   </a:t>
            </a:r>
          </a:p>
          <a:p>
            <a:pPr marL="0" indent="0" algn="just">
              <a:lnSpc>
                <a:spcPct val="80000"/>
              </a:lnSpc>
              <a:buFont typeface="Arial" charset="0"/>
              <a:buNone/>
            </a:pPr>
            <a:r>
              <a:rPr lang="en-US" sz="2800" b="1" dirty="0" smtClean="0"/>
              <a:t>estat </a:t>
            </a:r>
            <a:r>
              <a:rPr lang="en-US" sz="2800" b="1" dirty="0" err="1" smtClean="0"/>
              <a:t>kmo</a:t>
            </a:r>
            <a:r>
              <a:rPr lang="en-US" sz="2800" b="1" dirty="0" smtClean="0"/>
              <a:t>, </a:t>
            </a:r>
            <a:r>
              <a:rPr lang="en-US" sz="2800" b="1" dirty="0" err="1" smtClean="0"/>
              <a:t>novar</a:t>
            </a:r>
            <a:endParaRPr lang="ru-RU" sz="2800" dirty="0" smtClean="0"/>
          </a:p>
        </p:txBody>
      </p:sp>
      <p:sp>
        <p:nvSpPr>
          <p:cNvPr id="2" name="AutoShape 2" descr="Картинки по запросу kmo interpretation"/>
          <p:cNvSpPr>
            <a:spLocks noChangeAspect="1" noChangeArrowheads="1"/>
          </p:cNvSpPr>
          <p:nvPr/>
        </p:nvSpPr>
        <p:spPr bwMode="auto">
          <a:xfrm>
            <a:off x="155575" y="-1181100"/>
            <a:ext cx="4010025" cy="2466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8" name="Picture 4" descr="Картинки по запросу kmo interpre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01002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915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16C255C5-9DAE-4B39-9F63-2A4241059008}" type="slidenum">
              <a:rPr lang="en-GB" sz="1200" b="1">
                <a:solidFill>
                  <a:schemeClr val="tx2">
                    <a:lumMod val="90000"/>
                    <a:lumOff val="10000"/>
                  </a:schemeClr>
                </a:solidFill>
                <a:latin typeface="+mn-lt"/>
              </a:rPr>
              <a:pPr>
                <a:defRPr/>
              </a:pPr>
              <a:t>24</a:t>
            </a:fld>
            <a:endParaRPr lang="en-GB" sz="1200" b="1">
              <a:solidFill>
                <a:schemeClr val="tx2">
                  <a:lumMod val="90000"/>
                  <a:lumOff val="10000"/>
                </a:schemeClr>
              </a:solidFill>
              <a:latin typeface="+mn-lt"/>
            </a:endParaRPr>
          </a:p>
        </p:txBody>
      </p:sp>
      <p:sp>
        <p:nvSpPr>
          <p:cNvPr id="16387" name="Rectangle 2"/>
          <p:cNvSpPr>
            <a:spLocks noGrp="1" noChangeArrowheads="1"/>
          </p:cNvSpPr>
          <p:nvPr>
            <p:ph type="title"/>
          </p:nvPr>
        </p:nvSpPr>
        <p:spPr>
          <a:xfrm>
            <a:off x="292100" y="404813"/>
            <a:ext cx="8382000" cy="838200"/>
          </a:xfrm>
        </p:spPr>
        <p:txBody>
          <a:bodyPr/>
          <a:lstStyle/>
          <a:p>
            <a:pPr algn="ctr"/>
            <a:r>
              <a:rPr lang="en-US" sz="4500" b="1" dirty="0" smtClean="0">
                <a:latin typeface="Arial Unicode MS" pitchFamily="34" charset="-128"/>
                <a:ea typeface="Arial Unicode MS" pitchFamily="34" charset="-128"/>
                <a:cs typeface="Arial Unicode MS" pitchFamily="34" charset="-128"/>
              </a:rPr>
              <a:t>Factor rotation</a:t>
            </a:r>
            <a:endParaRPr lang="ru-RU" sz="4500" b="1" dirty="0" smtClean="0">
              <a:latin typeface="Arial Unicode MS" pitchFamily="34" charset="-128"/>
              <a:ea typeface="Arial Unicode MS" pitchFamily="34" charset="-128"/>
              <a:cs typeface="Arial Unicode MS" pitchFamily="34" charset="-128"/>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421" y="1412776"/>
            <a:ext cx="7917388" cy="4248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Прямоугольник 2"/>
          <p:cNvSpPr>
            <a:spLocks noChangeArrowheads="1"/>
          </p:cNvSpPr>
          <p:nvPr/>
        </p:nvSpPr>
        <p:spPr bwMode="auto">
          <a:xfrm>
            <a:off x="1282958" y="6210300"/>
            <a:ext cx="21330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80000"/>
              </a:lnSpc>
            </a:pPr>
            <a:r>
              <a:rPr lang="en-US" b="1" dirty="0" smtClean="0"/>
              <a:t>rotate</a:t>
            </a:r>
            <a:r>
              <a:rPr lang="en-US" b="1" dirty="0"/>
              <a:t>, blanks(.3)</a:t>
            </a:r>
            <a:r>
              <a:rPr lang="en-US" dirty="0"/>
              <a:t> </a:t>
            </a:r>
            <a:endParaRPr lang="ru-RU" dirty="0"/>
          </a:p>
        </p:txBody>
      </p:sp>
    </p:spTree>
    <p:extLst>
      <p:ext uri="{BB962C8B-B14F-4D97-AF65-F5344CB8AC3E}">
        <p14:creationId xmlns:p14="http://schemas.microsoft.com/office/powerpoint/2010/main" val="2864405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248400" y="6208713"/>
            <a:ext cx="2133600" cy="365125"/>
          </a:xfrm>
        </p:spPr>
        <p:txBody>
          <a:bodyPr/>
          <a:lstStyle/>
          <a:p>
            <a:pPr>
              <a:defRPr/>
            </a:pPr>
            <a:r>
              <a:rPr lang="en-GB" sz="1200" b="1">
                <a:solidFill>
                  <a:schemeClr val="tx2">
                    <a:lumMod val="90000"/>
                    <a:lumOff val="10000"/>
                  </a:schemeClr>
                </a:solidFill>
                <a:latin typeface="+mn-lt"/>
              </a:rPr>
              <a:t>Page </a:t>
            </a:r>
            <a:fld id="{3D42FCA8-4836-4A62-9F80-2099A2599AE0}" type="slidenum">
              <a:rPr lang="en-GB" sz="1200" b="1">
                <a:solidFill>
                  <a:schemeClr val="tx2">
                    <a:lumMod val="90000"/>
                    <a:lumOff val="10000"/>
                  </a:schemeClr>
                </a:solidFill>
                <a:latin typeface="+mn-lt"/>
              </a:rPr>
              <a:pPr>
                <a:defRPr/>
              </a:pPr>
              <a:t>25</a:t>
            </a:fld>
            <a:endParaRPr lang="en-GB" sz="1200" b="1">
              <a:solidFill>
                <a:schemeClr val="tx2">
                  <a:lumMod val="90000"/>
                  <a:lumOff val="10000"/>
                </a:schemeClr>
              </a:solidFill>
              <a:latin typeface="+mn-lt"/>
            </a:endParaRPr>
          </a:p>
        </p:txBody>
      </p:sp>
      <p:sp>
        <p:nvSpPr>
          <p:cNvPr id="17411" name="Rectangle 2"/>
          <p:cNvSpPr>
            <a:spLocks noGrp="1" noChangeArrowheads="1"/>
          </p:cNvSpPr>
          <p:nvPr>
            <p:ph type="title"/>
          </p:nvPr>
        </p:nvSpPr>
        <p:spPr>
          <a:xfrm>
            <a:off x="733425" y="358552"/>
            <a:ext cx="8382000" cy="838200"/>
          </a:xfrm>
        </p:spPr>
        <p:txBody>
          <a:bodyPr>
            <a:normAutofit fontScale="90000"/>
          </a:bodyPr>
          <a:lstStyle/>
          <a:p>
            <a:pPr algn="ctr"/>
            <a:r>
              <a:rPr lang="en-US" sz="4500" b="1" dirty="0" smtClean="0">
                <a:latin typeface="Arial Unicode MS" pitchFamily="34" charset="-128"/>
                <a:ea typeface="Arial Unicode MS" pitchFamily="34" charset="-128"/>
                <a:cs typeface="Arial Unicode MS" pitchFamily="34" charset="-128"/>
              </a:rPr>
              <a:t>Saving factors as variables and graphs</a:t>
            </a:r>
            <a:endParaRPr lang="ru-RU" sz="4500" b="1" dirty="0" smtClean="0">
              <a:latin typeface="Arial Unicode MS" pitchFamily="34" charset="-128"/>
              <a:ea typeface="Arial Unicode MS" pitchFamily="34" charset="-128"/>
              <a:cs typeface="Arial Unicode MS" pitchFamily="34" charset="-128"/>
            </a:endParaRPr>
          </a:p>
        </p:txBody>
      </p:sp>
      <p:sp>
        <p:nvSpPr>
          <p:cNvPr id="17412" name="Rectangle 3"/>
          <p:cNvSpPr txBox="1">
            <a:spLocks noChangeArrowheads="1"/>
          </p:cNvSpPr>
          <p:nvPr/>
        </p:nvSpPr>
        <p:spPr bwMode="auto">
          <a:xfrm>
            <a:off x="1475656" y="1700808"/>
            <a:ext cx="7222951"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80000"/>
              </a:lnSpc>
              <a:spcBef>
                <a:spcPct val="20000"/>
              </a:spcBef>
              <a:buClr>
                <a:schemeClr val="accent1"/>
              </a:buClr>
            </a:pPr>
            <a:r>
              <a:rPr lang="en-US" dirty="0">
                <a:latin typeface="Arial" panose="020B0604020202020204" pitchFamily="34" charset="0"/>
                <a:cs typeface="Arial" panose="020B0604020202020204" pitchFamily="34" charset="0"/>
              </a:rPr>
              <a:t>screeplot, </a:t>
            </a:r>
            <a:r>
              <a:rPr lang="en-US" dirty="0" err="1">
                <a:latin typeface="Arial" panose="020B0604020202020204" pitchFamily="34" charset="0"/>
                <a:cs typeface="Arial" panose="020B0604020202020204" pitchFamily="34" charset="0"/>
              </a:rPr>
              <a:t>yline</a:t>
            </a:r>
            <a:r>
              <a:rPr lang="en-US" dirty="0">
                <a:latin typeface="Arial" panose="020B0604020202020204" pitchFamily="34" charset="0"/>
                <a:cs typeface="Arial" panose="020B0604020202020204" pitchFamily="34" charset="0"/>
              </a:rPr>
              <a:t>(1)</a:t>
            </a:r>
            <a:endParaRPr lang="ru-RU" dirty="0">
              <a:latin typeface="Arial" panose="020B0604020202020204" pitchFamily="34" charset="0"/>
              <a:cs typeface="Arial" panose="020B0604020202020204" pitchFamily="34" charset="0"/>
            </a:endParaRPr>
          </a:p>
          <a:p>
            <a:pPr algn="just">
              <a:lnSpc>
                <a:spcPct val="80000"/>
              </a:lnSpc>
              <a:spcBef>
                <a:spcPct val="20000"/>
              </a:spcBef>
              <a:buClr>
                <a:schemeClr val="accent1"/>
              </a:buClr>
            </a:pPr>
            <a:endParaRPr lang="en-US" dirty="0">
              <a:latin typeface="Arial" panose="020B0604020202020204" pitchFamily="34" charset="0"/>
              <a:cs typeface="Arial" panose="020B0604020202020204" pitchFamily="34" charset="0"/>
            </a:endParaRPr>
          </a:p>
          <a:p>
            <a:pPr algn="just">
              <a:lnSpc>
                <a:spcPct val="80000"/>
              </a:lnSpc>
              <a:spcBef>
                <a:spcPct val="20000"/>
              </a:spcBef>
              <a:buClr>
                <a:schemeClr val="accent1"/>
              </a:buClr>
            </a:pPr>
            <a:r>
              <a:rPr lang="en-US" dirty="0">
                <a:latin typeface="Arial" panose="020B0604020202020204" pitchFamily="34" charset="0"/>
                <a:cs typeface="Arial" panose="020B0604020202020204" pitchFamily="34" charset="0"/>
              </a:rPr>
              <a:t>predict factor1 factor2 factor3</a:t>
            </a:r>
            <a:endParaRPr lang="ru-RU" dirty="0">
              <a:latin typeface="Arial" panose="020B0604020202020204" pitchFamily="34" charset="0"/>
              <a:cs typeface="Arial" panose="020B0604020202020204" pitchFamily="34" charset="0"/>
            </a:endParaRPr>
          </a:p>
          <a:p>
            <a:pPr algn="just">
              <a:lnSpc>
                <a:spcPct val="80000"/>
              </a:lnSpc>
              <a:spcBef>
                <a:spcPct val="20000"/>
              </a:spcBef>
              <a:buClr>
                <a:schemeClr val="accent1"/>
              </a:buClr>
            </a:pPr>
            <a:endParaRPr lang="ru-RU" dirty="0">
              <a:latin typeface="Arial" panose="020B0604020202020204" pitchFamily="34" charset="0"/>
              <a:cs typeface="Arial" panose="020B0604020202020204" pitchFamily="34" charset="0"/>
            </a:endParaRPr>
          </a:p>
          <a:p>
            <a:pPr algn="just">
              <a:lnSpc>
                <a:spcPct val="80000"/>
              </a:lnSpc>
              <a:spcBef>
                <a:spcPct val="20000"/>
              </a:spcBef>
              <a:buClr>
                <a:schemeClr val="accent1"/>
              </a:buClr>
            </a:pPr>
            <a:r>
              <a:rPr lang="en-US" dirty="0" err="1">
                <a:latin typeface="Arial" panose="020B0604020202020204" pitchFamily="34" charset="0"/>
                <a:cs typeface="Arial" panose="020B0604020202020204" pitchFamily="34" charset="0"/>
              </a:rPr>
              <a:t>l</a:t>
            </a:r>
            <a:r>
              <a:rPr lang="en-US" dirty="0" err="1" smtClean="0">
                <a:latin typeface="Arial" panose="020B0604020202020204" pitchFamily="34" charset="0"/>
                <a:cs typeface="Arial" panose="020B0604020202020204" pitchFamily="34" charset="0"/>
              </a:rPr>
              <a:t>oadingplot</a:t>
            </a:r>
            <a:r>
              <a:rPr lang="en-US" dirty="0" smtClean="0">
                <a:latin typeface="Arial" panose="020B0604020202020204" pitchFamily="34" charset="0"/>
                <a:cs typeface="Arial" panose="020B0604020202020204" pitchFamily="34" charset="0"/>
              </a:rPr>
              <a:t> </a:t>
            </a:r>
            <a:r>
              <a:rPr lang="en-US" dirty="0" smtClean="0">
                <a:solidFill>
                  <a:srgbClr val="0070C0"/>
                </a:solidFill>
                <a:latin typeface="Arial" panose="020B0604020202020204" pitchFamily="34" charset="0"/>
                <a:cs typeface="Arial" panose="020B0604020202020204" pitchFamily="34" charset="0"/>
              </a:rPr>
              <a:t>//</a:t>
            </a:r>
            <a:r>
              <a:rPr lang="en-US" dirty="0" smtClean="0">
                <a:solidFill>
                  <a:srgbClr val="0070C0"/>
                </a:solidFill>
                <a:latin typeface="Arial" panose="020B0604020202020204" pitchFamily="34" charset="0"/>
                <a:cs typeface="Arial" panose="020B0604020202020204" pitchFamily="34" charset="0"/>
              </a:rPr>
              <a:t>for two factors</a:t>
            </a:r>
            <a:r>
              <a:rPr lang="en-US" dirty="0" smtClean="0">
                <a:solidFill>
                  <a:srgbClr val="0070C0"/>
                </a:solidFill>
                <a:latin typeface="Arial" panose="020B0604020202020204" pitchFamily="34" charset="0"/>
                <a:cs typeface="Arial" panose="020B0604020202020204" pitchFamily="34" charset="0"/>
              </a:rPr>
              <a:t> </a:t>
            </a:r>
            <a:endParaRPr lang="ru-RU" dirty="0">
              <a:solidFill>
                <a:srgbClr val="0070C0"/>
              </a:solidFill>
              <a:latin typeface="Arial" panose="020B0604020202020204" pitchFamily="34" charset="0"/>
              <a:cs typeface="Arial" panose="020B0604020202020204" pitchFamily="34" charset="0"/>
            </a:endParaRPr>
          </a:p>
          <a:p>
            <a:pPr algn="just">
              <a:lnSpc>
                <a:spcPct val="80000"/>
              </a:lnSpc>
              <a:spcBef>
                <a:spcPct val="20000"/>
              </a:spcBef>
              <a:buClr>
                <a:schemeClr val="accent1"/>
              </a:buClr>
            </a:pPr>
            <a:endParaRPr lang="ru-RU" dirty="0">
              <a:latin typeface="Arial" panose="020B0604020202020204" pitchFamily="34" charset="0"/>
              <a:cs typeface="Arial" panose="020B0604020202020204" pitchFamily="34" charset="0"/>
            </a:endParaRPr>
          </a:p>
          <a:p>
            <a:pPr algn="just">
              <a:lnSpc>
                <a:spcPct val="80000"/>
              </a:lnSpc>
              <a:spcBef>
                <a:spcPct val="20000"/>
              </a:spcBef>
              <a:buClr>
                <a:schemeClr val="accent1"/>
              </a:buClr>
            </a:pPr>
            <a:r>
              <a:rPr lang="en-US" dirty="0" err="1" smtClean="0">
                <a:latin typeface="Arial" panose="020B0604020202020204" pitchFamily="34" charset="0"/>
                <a:cs typeface="Arial" panose="020B0604020202020204" pitchFamily="34" charset="0"/>
              </a:rPr>
              <a:t>scoreplot</a:t>
            </a:r>
            <a:r>
              <a:rPr lang="en-US" dirty="0" smtClean="0">
                <a:latin typeface="Arial" panose="020B0604020202020204" pitchFamily="34" charset="0"/>
                <a:cs typeface="Arial" panose="020B0604020202020204" pitchFamily="34" charset="0"/>
              </a:rPr>
              <a:t> </a:t>
            </a:r>
            <a:r>
              <a:rPr lang="en-US" dirty="0" smtClean="0">
                <a:solidFill>
                  <a:srgbClr val="0070C0"/>
                </a:solidFill>
                <a:latin typeface="Arial" panose="020B0604020202020204" pitchFamily="34" charset="0"/>
                <a:cs typeface="Arial" panose="020B0604020202020204" pitchFamily="34" charset="0"/>
              </a:rPr>
              <a:t>//for two factors</a:t>
            </a:r>
            <a:endParaRPr lang="en-US" dirty="0">
              <a:solidFill>
                <a:srgbClr val="0070C0"/>
              </a:solidFill>
              <a:latin typeface="Arial" panose="020B0604020202020204" pitchFamily="34" charset="0"/>
              <a:cs typeface="Arial" panose="020B0604020202020204" pitchFamily="34" charset="0"/>
            </a:endParaRPr>
          </a:p>
          <a:p>
            <a:pPr algn="just">
              <a:lnSpc>
                <a:spcPct val="80000"/>
              </a:lnSpc>
              <a:spcBef>
                <a:spcPct val="20000"/>
              </a:spcBef>
              <a:buClr>
                <a:schemeClr val="accent1"/>
              </a:buClr>
            </a:pPr>
            <a:endParaRPr lang="en-US" dirty="0">
              <a:latin typeface="Arial" panose="020B0604020202020204" pitchFamily="34" charset="0"/>
              <a:cs typeface="Arial" panose="020B0604020202020204" pitchFamily="34" charset="0"/>
            </a:endParaRPr>
          </a:p>
          <a:p>
            <a:pPr algn="just">
              <a:lnSpc>
                <a:spcPct val="80000"/>
              </a:lnSpc>
              <a:spcBef>
                <a:spcPct val="20000"/>
              </a:spcBef>
              <a:buClr>
                <a:schemeClr val="accent1"/>
              </a:buClr>
            </a:pPr>
            <a:r>
              <a:rPr lang="en-US" dirty="0">
                <a:latin typeface="Arial" panose="020B0604020202020204" pitchFamily="34" charset="0"/>
                <a:cs typeface="Arial" panose="020B0604020202020204" pitchFamily="34" charset="0"/>
              </a:rPr>
              <a:t>global id make</a:t>
            </a:r>
          </a:p>
          <a:p>
            <a:pPr algn="just">
              <a:lnSpc>
                <a:spcPct val="80000"/>
              </a:lnSpc>
              <a:spcBef>
                <a:spcPct val="20000"/>
              </a:spcBef>
              <a:buClr>
                <a:schemeClr val="accent1"/>
              </a:buClr>
            </a:pPr>
            <a:r>
              <a:rPr lang="en-US" dirty="0">
                <a:latin typeface="Arial" panose="020B0604020202020204" pitchFamily="34" charset="0"/>
                <a:cs typeface="Arial" panose="020B0604020202020204" pitchFamily="34" charset="0"/>
              </a:rPr>
              <a:t>scoreplot, </a:t>
            </a:r>
            <a:r>
              <a:rPr lang="en-US" dirty="0" err="1">
                <a:latin typeface="Arial" panose="020B0604020202020204" pitchFamily="34" charset="0"/>
                <a:cs typeface="Arial" panose="020B0604020202020204" pitchFamily="34" charset="0"/>
              </a:rPr>
              <a:t>mlabel</a:t>
            </a:r>
            <a:r>
              <a:rPr lang="en-US" dirty="0">
                <a:latin typeface="Arial" panose="020B0604020202020204" pitchFamily="34" charset="0"/>
                <a:cs typeface="Arial" panose="020B0604020202020204" pitchFamily="34" charset="0"/>
              </a:rPr>
              <a:t> ($id</a:t>
            </a:r>
            <a:r>
              <a:rPr lang="en-US" dirty="0" smtClean="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//for two </a:t>
            </a:r>
            <a:r>
              <a:rPr lang="en-US" dirty="0" smtClean="0">
                <a:solidFill>
                  <a:srgbClr val="0070C0"/>
                </a:solidFill>
                <a:latin typeface="Arial" panose="020B0604020202020204" pitchFamily="34" charset="0"/>
                <a:cs typeface="Arial" panose="020B0604020202020204" pitchFamily="34" charset="0"/>
              </a:rPr>
              <a:t>factors</a:t>
            </a:r>
            <a:endParaRPr 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0107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Interesting </a:t>
            </a:r>
            <a:r>
              <a:rPr lang="en-US" dirty="0" smtClean="0"/>
              <a:t>links </a:t>
            </a:r>
            <a:endParaRPr lang="ru-RU" dirty="0"/>
          </a:p>
        </p:txBody>
      </p:sp>
      <p:sp>
        <p:nvSpPr>
          <p:cNvPr id="3" name="Объект 2"/>
          <p:cNvSpPr>
            <a:spLocks noGrp="1"/>
          </p:cNvSpPr>
          <p:nvPr>
            <p:ph idx="1"/>
          </p:nvPr>
        </p:nvSpPr>
        <p:spPr>
          <a:xfrm>
            <a:off x="1435608" y="1447800"/>
            <a:ext cx="7024824" cy="5005536"/>
          </a:xfrm>
        </p:spPr>
        <p:txBody>
          <a:bodyPr>
            <a:normAutofit lnSpcReduction="10000"/>
          </a:bodyPr>
          <a:lstStyle/>
          <a:p>
            <a:r>
              <a:rPr lang="en-US" sz="3000" dirty="0" smtClean="0">
                <a:hlinkClick r:id="rId2"/>
              </a:rPr>
              <a:t>http</a:t>
            </a:r>
            <a:r>
              <a:rPr lang="en-US" sz="3000" dirty="0">
                <a:hlinkClick r:id="rId2"/>
              </a:rPr>
              <a:t>://setosa.io/ev/principal-component-analysis</a:t>
            </a:r>
            <a:r>
              <a:rPr lang="en-US" sz="3000" dirty="0" smtClean="0">
                <a:hlinkClick r:id="rId2"/>
              </a:rPr>
              <a:t>/</a:t>
            </a:r>
            <a:endParaRPr lang="en-US" sz="3000" dirty="0" smtClean="0"/>
          </a:p>
          <a:p>
            <a:endParaRPr lang="en-US" sz="3000" dirty="0" smtClean="0"/>
          </a:p>
          <a:p>
            <a:r>
              <a:rPr lang="en-US" sz="3000" dirty="0">
                <a:hlinkClick r:id="rId3"/>
              </a:rPr>
              <a:t>https://</a:t>
            </a:r>
            <a:r>
              <a:rPr lang="en-US" sz="3000" dirty="0" smtClean="0">
                <a:hlinkClick r:id="rId3"/>
              </a:rPr>
              <a:t>dss.princeton.edu/training/Factor.pdf</a:t>
            </a:r>
            <a:endParaRPr lang="en-US" sz="3000" dirty="0" smtClean="0"/>
          </a:p>
          <a:p>
            <a:endParaRPr lang="en-US" sz="3000" dirty="0" smtClean="0"/>
          </a:p>
          <a:p>
            <a:r>
              <a:rPr lang="en-US" sz="3000" dirty="0">
                <a:hlinkClick r:id="rId4"/>
              </a:rPr>
              <a:t>https://stats.idre.ucla.edu/stata/output/factor-analysis</a:t>
            </a:r>
            <a:r>
              <a:rPr lang="en-US" sz="3000" dirty="0" smtClean="0">
                <a:hlinkClick r:id="rId4"/>
              </a:rPr>
              <a:t>/</a:t>
            </a:r>
            <a:endParaRPr lang="en-US" sz="3000" dirty="0" smtClean="0"/>
          </a:p>
          <a:p>
            <a:pPr marL="82296" indent="0">
              <a:buNone/>
            </a:pPr>
            <a:r>
              <a:rPr lang="en-US" dirty="0"/>
              <a:t/>
            </a:r>
            <a:br>
              <a:rPr lang="en-US" dirty="0"/>
            </a:br>
            <a:endParaRPr lang="ru-RU" dirty="0"/>
          </a:p>
        </p:txBody>
      </p:sp>
    </p:spTree>
    <p:extLst>
      <p:ext uri="{BB962C8B-B14F-4D97-AF65-F5344CB8AC3E}">
        <p14:creationId xmlns:p14="http://schemas.microsoft.com/office/powerpoint/2010/main" val="2748259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18256"/>
            <a:ext cx="7498080" cy="1143000"/>
          </a:xfrm>
        </p:spPr>
        <p:txBody>
          <a:bodyPr/>
          <a:lstStyle/>
          <a:p>
            <a:pPr algn="ctr"/>
            <a:r>
              <a:rPr lang="en-US" dirty="0" smtClean="0"/>
              <a:t>Uses of the factor analysis</a:t>
            </a:r>
            <a:endParaRPr lang="ru-RU" dirty="0"/>
          </a:p>
        </p:txBody>
      </p:sp>
      <p:sp>
        <p:nvSpPr>
          <p:cNvPr id="3" name="Объект 2"/>
          <p:cNvSpPr>
            <a:spLocks noGrp="1"/>
          </p:cNvSpPr>
          <p:nvPr>
            <p:ph idx="1"/>
          </p:nvPr>
        </p:nvSpPr>
        <p:spPr>
          <a:xfrm>
            <a:off x="1259632" y="1124744"/>
            <a:ext cx="7560840" cy="5616624"/>
          </a:xfrm>
        </p:spPr>
        <p:txBody>
          <a:bodyPr>
            <a:normAutofit fontScale="85000" lnSpcReduction="10000"/>
          </a:bodyPr>
          <a:lstStyle/>
          <a:p>
            <a:pPr marL="82296" indent="0" algn="just">
              <a:buNone/>
            </a:pPr>
            <a:r>
              <a:rPr lang="en-US" b="1" dirty="0" smtClean="0"/>
              <a:t>1) To understand the structure of a set of variables </a:t>
            </a:r>
            <a:r>
              <a:rPr lang="en-US" dirty="0" smtClean="0"/>
              <a:t>(e.g. pioneers of intelligence such as Spearman and Thurstone used factor analysis to try to understand the structure of the latent variable “intelligence”);</a:t>
            </a:r>
          </a:p>
          <a:p>
            <a:pPr marL="82296" indent="0" algn="just">
              <a:buNone/>
            </a:pPr>
            <a:r>
              <a:rPr lang="en-US" b="1" dirty="0" smtClean="0"/>
              <a:t>2) To construct a questionnaire to measure an underlying variable </a:t>
            </a:r>
            <a:r>
              <a:rPr lang="en-US" dirty="0" smtClean="0"/>
              <a:t>(e.g. designing a questionnaire to measure burnout);</a:t>
            </a:r>
          </a:p>
          <a:p>
            <a:pPr marL="82296" indent="0" algn="just">
              <a:buNone/>
            </a:pPr>
            <a:r>
              <a:rPr lang="en-US" b="1" dirty="0" smtClean="0"/>
              <a:t>3) To reduce a data set to a more manageable size while retaining as much of the original information as possible </a:t>
            </a:r>
            <a:r>
              <a:rPr lang="en-US" dirty="0" smtClean="0"/>
              <a:t>(e.g. </a:t>
            </a:r>
            <a:r>
              <a:rPr lang="en-US" dirty="0" err="1" smtClean="0"/>
              <a:t>multicollinearity</a:t>
            </a:r>
            <a:r>
              <a:rPr lang="en-US" dirty="0" smtClean="0"/>
              <a:t> can be a problem in multiple regression; factor analysis can be used to solve this problem by combining variables that are collinear).   </a:t>
            </a:r>
            <a:endParaRPr lang="ru-RU" dirty="0"/>
          </a:p>
        </p:txBody>
      </p:sp>
    </p:spTree>
    <p:extLst>
      <p:ext uri="{BB962C8B-B14F-4D97-AF65-F5344CB8AC3E}">
        <p14:creationId xmlns:p14="http://schemas.microsoft.com/office/powerpoint/2010/main" val="3718026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Steps of the factor analysis</a:t>
            </a:r>
            <a:endParaRPr lang="ru-RU" dirty="0"/>
          </a:p>
        </p:txBody>
      </p:sp>
      <p:sp>
        <p:nvSpPr>
          <p:cNvPr id="3" name="Объект 2"/>
          <p:cNvSpPr>
            <a:spLocks noGrp="1"/>
          </p:cNvSpPr>
          <p:nvPr>
            <p:ph idx="1"/>
          </p:nvPr>
        </p:nvSpPr>
        <p:spPr/>
        <p:txBody>
          <a:bodyPr/>
          <a:lstStyle/>
          <a:p>
            <a:pPr marL="596646" indent="-514350" algn="just">
              <a:buClrTx/>
              <a:buSzPct val="100000"/>
              <a:buFont typeface="+mj-lt"/>
              <a:buAutoNum type="arabicParenR"/>
            </a:pPr>
            <a:r>
              <a:rPr lang="en-US" b="1" dirty="0" smtClean="0"/>
              <a:t>Computation of the correlation matrix </a:t>
            </a:r>
            <a:r>
              <a:rPr lang="en-US" dirty="0" smtClean="0"/>
              <a:t>– to determine the appropriateness of the factor analytic model;</a:t>
            </a:r>
          </a:p>
          <a:p>
            <a:pPr marL="596646" indent="-514350" algn="just">
              <a:buClrTx/>
              <a:buSzPct val="100000"/>
              <a:buFont typeface="+mj-lt"/>
              <a:buAutoNum type="arabicParenR"/>
            </a:pPr>
            <a:r>
              <a:rPr lang="en-US" b="1" dirty="0" smtClean="0"/>
              <a:t>Factor extraction </a:t>
            </a:r>
            <a:r>
              <a:rPr lang="en-US" dirty="0" smtClean="0"/>
              <a:t>– to determine the number of factors necessary to represent the data;</a:t>
            </a:r>
          </a:p>
          <a:p>
            <a:pPr marL="596646" indent="-514350" algn="just">
              <a:buClrTx/>
              <a:buSzPct val="100000"/>
              <a:buFont typeface="+mj-lt"/>
              <a:buAutoNum type="arabicParenR"/>
            </a:pPr>
            <a:r>
              <a:rPr lang="en-US" b="1" dirty="0" smtClean="0"/>
              <a:t>Rotation</a:t>
            </a:r>
            <a:r>
              <a:rPr lang="en-US" dirty="0" smtClean="0"/>
              <a:t> – to make the factor structure more interpretable. </a:t>
            </a:r>
          </a:p>
          <a:p>
            <a:pPr marL="596646" indent="-514350" algn="just">
              <a:buClrTx/>
              <a:buSzPct val="100000"/>
              <a:buFont typeface="+mj-lt"/>
              <a:buAutoNum type="arabicParenR"/>
            </a:pPr>
            <a:endParaRPr lang="en-US" dirty="0" smtClean="0"/>
          </a:p>
          <a:p>
            <a:pPr marL="596646" indent="-514350">
              <a:buClrTx/>
              <a:buSzPct val="100000"/>
              <a:buFont typeface="+mj-lt"/>
              <a:buAutoNum type="arabicParenR"/>
            </a:pPr>
            <a:endParaRPr lang="en-US" dirty="0" smtClean="0"/>
          </a:p>
          <a:p>
            <a:endParaRPr lang="ru-RU" dirty="0"/>
          </a:p>
        </p:txBody>
      </p:sp>
    </p:spTree>
    <p:extLst>
      <p:ext uri="{BB962C8B-B14F-4D97-AF65-F5344CB8AC3E}">
        <p14:creationId xmlns:p14="http://schemas.microsoft.com/office/powerpoint/2010/main" val="1497881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384"/>
            <a:ext cx="7498080" cy="1143000"/>
          </a:xfrm>
        </p:spPr>
        <p:txBody>
          <a:bodyPr/>
          <a:lstStyle/>
          <a:p>
            <a:pPr algn="ctr"/>
            <a:r>
              <a:rPr lang="en-US" dirty="0" smtClean="0"/>
              <a:t>Assumptions</a:t>
            </a:r>
            <a:endParaRPr lang="ru-RU" dirty="0"/>
          </a:p>
        </p:txBody>
      </p:sp>
      <p:sp>
        <p:nvSpPr>
          <p:cNvPr id="3" name="Объект 2"/>
          <p:cNvSpPr>
            <a:spLocks noGrp="1"/>
          </p:cNvSpPr>
          <p:nvPr>
            <p:ph idx="1"/>
          </p:nvPr>
        </p:nvSpPr>
        <p:spPr>
          <a:xfrm>
            <a:off x="1435608" y="1124744"/>
            <a:ext cx="7240848" cy="5472608"/>
          </a:xfrm>
        </p:spPr>
        <p:txBody>
          <a:bodyPr>
            <a:normAutofit fontScale="77500" lnSpcReduction="20000"/>
          </a:bodyPr>
          <a:lstStyle/>
          <a:p>
            <a:pPr marL="82296" indent="0" algn="just">
              <a:buNone/>
            </a:pPr>
            <a:r>
              <a:rPr lang="en-US" dirty="0" smtClean="0"/>
              <a:t>There are a number of assumptions and practical considerations underlying the application of the factor analysis:</a:t>
            </a:r>
          </a:p>
          <a:p>
            <a:pPr marL="596646" indent="-514350" algn="just">
              <a:buClrTx/>
              <a:buSzPct val="100000"/>
              <a:buAutoNum type="arabicParenR"/>
            </a:pPr>
            <a:r>
              <a:rPr lang="en-US" b="1" dirty="0" smtClean="0"/>
              <a:t>Sample size </a:t>
            </a:r>
            <a:r>
              <a:rPr lang="en-US" dirty="0" smtClean="0"/>
              <a:t>– a minimum of five subjects per variable is required for factor analysis. A sample of 100 subjects is acceptable, but sample sizes of 200+ are preferable. </a:t>
            </a:r>
          </a:p>
          <a:p>
            <a:pPr marL="596646" indent="-514350" algn="just">
              <a:buClrTx/>
              <a:buSzPct val="100000"/>
              <a:buAutoNum type="arabicParenR"/>
            </a:pPr>
            <a:r>
              <a:rPr lang="en-US" b="1" dirty="0" smtClean="0"/>
              <a:t>Linearity</a:t>
            </a:r>
            <a:r>
              <a:rPr lang="en-US" dirty="0" smtClean="0"/>
              <a:t> – because factor analysis is based on correlation, linearity is important. If linearity is not present, the solution may be degraded.   </a:t>
            </a:r>
          </a:p>
          <a:p>
            <a:pPr marL="596646" indent="-514350" algn="just">
              <a:buClrTx/>
              <a:buSzPct val="100000"/>
              <a:buAutoNum type="arabicParenR"/>
            </a:pPr>
            <a:r>
              <a:rPr lang="en-US" b="1" dirty="0" smtClean="0"/>
              <a:t>Outliers among cases </a:t>
            </a:r>
            <a:r>
              <a:rPr lang="en-US" dirty="0" smtClean="0"/>
              <a:t>– factor analysis is sensitive to outlying cases.  These cases need to be identified and analyzed attentively. </a:t>
            </a:r>
          </a:p>
          <a:p>
            <a:pPr marL="596646" indent="-514350" algn="just">
              <a:buClrTx/>
              <a:buSzPct val="100000"/>
              <a:buAutoNum type="arabicParenR"/>
            </a:pPr>
            <a:r>
              <a:rPr lang="en-US" b="1" dirty="0" smtClean="0"/>
              <a:t>Factorability of the correlation matrix </a:t>
            </a:r>
            <a:r>
              <a:rPr lang="en-US" dirty="0" smtClean="0"/>
              <a:t>– a correlation matrix that is appropriate for factor analysis will have several sizeable correlations.</a:t>
            </a:r>
            <a:endParaRPr lang="ru-RU" dirty="0"/>
          </a:p>
        </p:txBody>
      </p:sp>
    </p:spTree>
    <p:extLst>
      <p:ext uri="{BB962C8B-B14F-4D97-AF65-F5344CB8AC3E}">
        <p14:creationId xmlns:p14="http://schemas.microsoft.com/office/powerpoint/2010/main" val="4067243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125760"/>
            <a:ext cx="7498080" cy="1143000"/>
          </a:xfrm>
        </p:spPr>
        <p:txBody>
          <a:bodyPr/>
          <a:lstStyle/>
          <a:p>
            <a:pPr algn="ctr"/>
            <a:r>
              <a:rPr lang="en-US" dirty="0" smtClean="0"/>
              <a:t>Correlation matrix</a:t>
            </a:r>
            <a:endParaRPr lang="ru-RU" dirty="0"/>
          </a:p>
        </p:txBody>
      </p:sp>
      <p:sp>
        <p:nvSpPr>
          <p:cNvPr id="3" name="Объект 2"/>
          <p:cNvSpPr>
            <a:spLocks noGrp="1"/>
          </p:cNvSpPr>
          <p:nvPr>
            <p:ph idx="1"/>
          </p:nvPr>
        </p:nvSpPr>
        <p:spPr>
          <a:xfrm>
            <a:off x="1187624" y="1268760"/>
            <a:ext cx="7560840" cy="5184576"/>
          </a:xfrm>
        </p:spPr>
        <p:txBody>
          <a:bodyPr>
            <a:normAutofit fontScale="85000" lnSpcReduction="10000"/>
          </a:bodyPr>
          <a:lstStyle/>
          <a:p>
            <a:pPr marL="82296" indent="0" algn="just">
              <a:buNone/>
            </a:pPr>
            <a:r>
              <a:rPr lang="en-US" u="sng" dirty="0" smtClean="0"/>
              <a:t>R-matrix</a:t>
            </a:r>
            <a:r>
              <a:rPr lang="en-US" dirty="0" smtClean="0"/>
              <a:t> (or </a:t>
            </a:r>
            <a:r>
              <a:rPr lang="en-US" i="1" dirty="0" smtClean="0"/>
              <a:t>correlation matrix</a:t>
            </a:r>
            <a:r>
              <a:rPr lang="en-US" dirty="0" smtClean="0"/>
              <a:t>) represents the correlation between each pair of selected variables. The existence of clusters of large correlation coefficients between subsets of variables suggests that those variables could be measuring aspects of the same underlying dimension. These underlying dimensions are known as </a:t>
            </a:r>
            <a:r>
              <a:rPr lang="en-US" u="sng" dirty="0" smtClean="0"/>
              <a:t>factors</a:t>
            </a:r>
            <a:r>
              <a:rPr lang="en-US" dirty="0" smtClean="0"/>
              <a:t> (or </a:t>
            </a:r>
            <a:r>
              <a:rPr lang="en-US" i="1" dirty="0" smtClean="0"/>
              <a:t>latent variables</a:t>
            </a:r>
            <a:r>
              <a:rPr lang="en-US" dirty="0" smtClean="0"/>
              <a:t>). </a:t>
            </a:r>
          </a:p>
          <a:p>
            <a:pPr marL="82296" indent="0" algn="just">
              <a:buNone/>
            </a:pPr>
            <a:endParaRPr lang="en-US" dirty="0"/>
          </a:p>
          <a:p>
            <a:pPr marL="82296" indent="0" algn="just">
              <a:buNone/>
            </a:pPr>
            <a:r>
              <a:rPr lang="en-US" dirty="0" smtClean="0"/>
              <a:t>By reducing a data set from a group of interrelated variables into a smaller set of factors, factor analysis achieves parsimony by explaining the maximum amount of common variance in a correlation matrix using the smaller number of explanatory concepts. </a:t>
            </a:r>
            <a:endParaRPr lang="ru-RU" dirty="0"/>
          </a:p>
        </p:txBody>
      </p:sp>
    </p:spTree>
    <p:extLst>
      <p:ext uri="{BB962C8B-B14F-4D97-AF65-F5344CB8AC3E}">
        <p14:creationId xmlns:p14="http://schemas.microsoft.com/office/powerpoint/2010/main" val="3856681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Example</a:t>
            </a:r>
            <a:endParaRPr lang="ru-RU" dirty="0"/>
          </a:p>
        </p:txBody>
      </p:sp>
      <p:sp>
        <p:nvSpPr>
          <p:cNvPr id="3" name="Объект 2"/>
          <p:cNvSpPr>
            <a:spLocks noGrp="1"/>
          </p:cNvSpPr>
          <p:nvPr>
            <p:ph idx="1"/>
          </p:nvPr>
        </p:nvSpPr>
        <p:spPr>
          <a:xfrm>
            <a:off x="1435608" y="1447800"/>
            <a:ext cx="7168840" cy="4800600"/>
          </a:xfrm>
        </p:spPr>
        <p:txBody>
          <a:bodyPr>
            <a:normAutofit fontScale="85000" lnSpcReduction="20000"/>
          </a:bodyPr>
          <a:lstStyle/>
          <a:p>
            <a:pPr marL="82296" indent="0" algn="just">
              <a:buNone/>
            </a:pPr>
            <a:r>
              <a:rPr lang="en-US" dirty="0" smtClean="0"/>
              <a:t>We want to measure different aspects of what might make a person popular. We will measure several aspects of person’s popularity:</a:t>
            </a:r>
          </a:p>
          <a:p>
            <a:pPr marL="82296" indent="0" algn="just">
              <a:buNone/>
            </a:pPr>
            <a:r>
              <a:rPr lang="en-US" dirty="0" smtClean="0"/>
              <a:t>1) Social Skills;</a:t>
            </a:r>
          </a:p>
          <a:p>
            <a:pPr marL="82296" indent="0" algn="just">
              <a:buNone/>
            </a:pPr>
            <a:r>
              <a:rPr lang="en-US" dirty="0" smtClean="0"/>
              <a:t>2) Selfishness;</a:t>
            </a:r>
          </a:p>
          <a:p>
            <a:pPr marL="82296" indent="0" algn="just">
              <a:buNone/>
            </a:pPr>
            <a:r>
              <a:rPr lang="en-US" dirty="0" smtClean="0"/>
              <a:t>3) Interest (how interesting others find them);</a:t>
            </a:r>
          </a:p>
          <a:p>
            <a:pPr marL="82296" indent="0" algn="just">
              <a:buNone/>
            </a:pPr>
            <a:r>
              <a:rPr lang="en-US" dirty="0" smtClean="0"/>
              <a:t>4) Talk 1 (the proportion of time they spend talking about the other person during a conversation);</a:t>
            </a:r>
          </a:p>
          <a:p>
            <a:pPr marL="82296" indent="0" algn="just">
              <a:buNone/>
            </a:pPr>
            <a:r>
              <a:rPr lang="en-US" dirty="0" smtClean="0"/>
              <a:t>5) Talk 2 (</a:t>
            </a:r>
            <a:r>
              <a:rPr lang="en-US" dirty="0"/>
              <a:t>the proportion of time they spend talking about </a:t>
            </a:r>
            <a:r>
              <a:rPr lang="en-US" dirty="0" smtClean="0"/>
              <a:t>themselves);</a:t>
            </a:r>
          </a:p>
          <a:p>
            <a:pPr marL="82296" indent="0" algn="just">
              <a:buNone/>
            </a:pPr>
            <a:r>
              <a:rPr lang="en-US" dirty="0" smtClean="0"/>
              <a:t>6) Liar (propensity to lie to people).</a:t>
            </a:r>
          </a:p>
        </p:txBody>
      </p:sp>
    </p:spTree>
    <p:extLst>
      <p:ext uri="{BB962C8B-B14F-4D97-AF65-F5344CB8AC3E}">
        <p14:creationId xmlns:p14="http://schemas.microsoft.com/office/powerpoint/2010/main" val="4008350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44624"/>
            <a:ext cx="7498080" cy="1143000"/>
          </a:xfrm>
        </p:spPr>
        <p:txBody>
          <a:bodyPr/>
          <a:lstStyle/>
          <a:p>
            <a:pPr algn="ctr"/>
            <a:r>
              <a:rPr lang="en-US" dirty="0" smtClean="0"/>
              <a:t>Example: correlation matrix</a:t>
            </a:r>
            <a:endParaRPr lang="ru-RU" dirty="0"/>
          </a:p>
        </p:txBody>
      </p:sp>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18498"/>
          <a:stretch/>
        </p:blipFill>
        <p:spPr bwMode="auto">
          <a:xfrm>
            <a:off x="1093777" y="1085520"/>
            <a:ext cx="7924440" cy="299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87624" y="4077072"/>
            <a:ext cx="7488832" cy="2573012"/>
          </a:xfrm>
          <a:prstGeom prst="rect">
            <a:avLst/>
          </a:prstGeom>
          <a:noFill/>
        </p:spPr>
        <p:txBody>
          <a:bodyPr wrap="square" rtlCol="0">
            <a:spAutoFit/>
          </a:bodyPr>
          <a:lstStyle/>
          <a:p>
            <a:pPr marL="82296" algn="just">
              <a:lnSpc>
                <a:spcPct val="80000"/>
              </a:lnSpc>
              <a:spcBef>
                <a:spcPts val="600"/>
              </a:spcBef>
              <a:buClr>
                <a:schemeClr val="accent1"/>
              </a:buClr>
              <a:buSzPct val="80000"/>
            </a:pPr>
            <a:r>
              <a:rPr lang="en-US" sz="2600" dirty="0"/>
              <a:t>There are two clusters of interrelating variables. Therefore, these variables might be measuring some common underlying dimensions</a:t>
            </a:r>
            <a:r>
              <a:rPr lang="en-US" sz="2600" dirty="0" smtClean="0"/>
              <a:t>.</a:t>
            </a:r>
          </a:p>
          <a:p>
            <a:pPr marL="82296" algn="just">
              <a:lnSpc>
                <a:spcPct val="80000"/>
              </a:lnSpc>
              <a:spcBef>
                <a:spcPts val="600"/>
              </a:spcBef>
              <a:buClr>
                <a:schemeClr val="accent1"/>
              </a:buClr>
              <a:buSzPct val="80000"/>
            </a:pPr>
            <a:r>
              <a:rPr lang="en-US" sz="2600" u="sng" dirty="0" smtClean="0"/>
              <a:t>Factor 1</a:t>
            </a:r>
            <a:r>
              <a:rPr lang="en-US" sz="2600" dirty="0" smtClean="0"/>
              <a:t>: the better your social skills the more interesting and talkative you are likely to be.</a:t>
            </a:r>
          </a:p>
          <a:p>
            <a:pPr marL="82296" algn="just">
              <a:lnSpc>
                <a:spcPct val="80000"/>
              </a:lnSpc>
              <a:spcBef>
                <a:spcPts val="600"/>
              </a:spcBef>
              <a:buClr>
                <a:schemeClr val="accent1"/>
              </a:buClr>
              <a:buSzPct val="80000"/>
            </a:pPr>
            <a:r>
              <a:rPr lang="en-US" sz="2600" u="sng" dirty="0" smtClean="0"/>
              <a:t>Factor 2</a:t>
            </a:r>
            <a:r>
              <a:rPr lang="en-US" sz="2600" dirty="0" smtClean="0"/>
              <a:t>: selfish people are likely to lie and talk about themselves.  </a:t>
            </a:r>
            <a:endParaRPr lang="ru-RU" sz="2600" dirty="0"/>
          </a:p>
        </p:txBody>
      </p:sp>
    </p:spTree>
    <p:extLst>
      <p:ext uri="{BB962C8B-B14F-4D97-AF65-F5344CB8AC3E}">
        <p14:creationId xmlns:p14="http://schemas.microsoft.com/office/powerpoint/2010/main" val="2425918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125760"/>
            <a:ext cx="7498080" cy="1143000"/>
          </a:xfrm>
        </p:spPr>
        <p:txBody>
          <a:bodyPr/>
          <a:lstStyle/>
          <a:p>
            <a:pPr algn="ctr"/>
            <a:r>
              <a:rPr lang="en-US" dirty="0" smtClean="0"/>
              <a:t>Analyzing R-matrix</a:t>
            </a:r>
            <a:endParaRPr lang="ru-RU" dirty="0"/>
          </a:p>
        </p:txBody>
      </p:sp>
      <p:sp>
        <p:nvSpPr>
          <p:cNvPr id="3" name="Объект 2"/>
          <p:cNvSpPr>
            <a:spLocks noGrp="1"/>
          </p:cNvSpPr>
          <p:nvPr>
            <p:ph idx="1"/>
          </p:nvPr>
        </p:nvSpPr>
        <p:spPr>
          <a:xfrm>
            <a:off x="1187624" y="1196752"/>
            <a:ext cx="7632848" cy="5400600"/>
          </a:xfrm>
        </p:spPr>
        <p:txBody>
          <a:bodyPr>
            <a:normAutofit fontScale="92500" lnSpcReduction="20000"/>
          </a:bodyPr>
          <a:lstStyle/>
          <a:p>
            <a:pPr marL="82296" indent="0" algn="just">
              <a:buNone/>
            </a:pPr>
            <a:r>
              <a:rPr lang="en-US" dirty="0" smtClean="0"/>
              <a:t>In factor analysis we strive to reduce the  R-matrix to its underlying dimensions by looking at which variables seem to cluster together in a meaningful way. This data reduction is achieved by looking for variables that correlate highly with a group of other variables, but do not correlate with variables outside of that group.  </a:t>
            </a:r>
          </a:p>
          <a:p>
            <a:pPr marL="82296" indent="0" algn="just">
              <a:buNone/>
            </a:pPr>
            <a:endParaRPr lang="en-US" dirty="0"/>
          </a:p>
          <a:p>
            <a:pPr marL="82296" indent="0" algn="just">
              <a:buNone/>
            </a:pPr>
            <a:r>
              <a:rPr lang="en-US" dirty="0" smtClean="0"/>
              <a:t>In our example there appear to be two clusters:</a:t>
            </a:r>
          </a:p>
          <a:p>
            <a:pPr marL="82296" indent="0" algn="just">
              <a:buNone/>
            </a:pPr>
            <a:r>
              <a:rPr lang="en-US" dirty="0" smtClean="0"/>
              <a:t>1) General sociability;</a:t>
            </a:r>
          </a:p>
          <a:p>
            <a:pPr marL="82296" indent="0" algn="just">
              <a:buNone/>
            </a:pPr>
            <a:r>
              <a:rPr lang="en-US" dirty="0" smtClean="0"/>
              <a:t>2) Consideration (the way in which a person treats others socially).</a:t>
            </a:r>
            <a:endParaRPr lang="ru-RU" dirty="0"/>
          </a:p>
        </p:txBody>
      </p:sp>
    </p:spTree>
    <p:extLst>
      <p:ext uri="{BB962C8B-B14F-4D97-AF65-F5344CB8AC3E}">
        <p14:creationId xmlns:p14="http://schemas.microsoft.com/office/powerpoint/2010/main" val="27504457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Другая 1">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000000"/>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7426</TotalTime>
  <Words>1432</Words>
  <Application>Microsoft Office PowerPoint</Application>
  <PresentationFormat>Экран (4:3)</PresentationFormat>
  <Paragraphs>124</Paragraphs>
  <Slides>26</Slides>
  <Notes>0</Notes>
  <HiddenSlides>0</HiddenSlides>
  <MMClips>0</MMClips>
  <ScaleCrop>false</ScaleCrop>
  <HeadingPairs>
    <vt:vector size="4" baseType="variant">
      <vt:variant>
        <vt:lpstr>Тема</vt:lpstr>
      </vt:variant>
      <vt:variant>
        <vt:i4>2</vt:i4>
      </vt:variant>
      <vt:variant>
        <vt:lpstr>Заголовки слайдов</vt:lpstr>
      </vt:variant>
      <vt:variant>
        <vt:i4>26</vt:i4>
      </vt:variant>
    </vt:vector>
  </HeadingPairs>
  <TitlesOfParts>
    <vt:vector size="28" baseType="lpstr">
      <vt:lpstr>Солнцестояние</vt:lpstr>
      <vt:lpstr>Тема Office</vt:lpstr>
      <vt:lpstr>Factor analysis</vt:lpstr>
      <vt:lpstr>About factor analysis</vt:lpstr>
      <vt:lpstr>Uses of the factor analysis</vt:lpstr>
      <vt:lpstr>Steps of the factor analysis</vt:lpstr>
      <vt:lpstr>Assumptions</vt:lpstr>
      <vt:lpstr>Correlation matrix</vt:lpstr>
      <vt:lpstr>Example</vt:lpstr>
      <vt:lpstr>Example: correlation matrix</vt:lpstr>
      <vt:lpstr>Analyzing R-matrix</vt:lpstr>
      <vt:lpstr>Graphical representation of factors</vt:lpstr>
      <vt:lpstr>Factor plot</vt:lpstr>
      <vt:lpstr>Explaining the factor plot (1)</vt:lpstr>
      <vt:lpstr>Explaining the factor plot (2)</vt:lpstr>
      <vt:lpstr>Factor loading</vt:lpstr>
      <vt:lpstr>Factor equation</vt:lpstr>
      <vt:lpstr>Factor rotation</vt:lpstr>
      <vt:lpstr>Methods of factor rotation</vt:lpstr>
      <vt:lpstr>Method of orthogonal rotation: varimax</vt:lpstr>
      <vt:lpstr>Factor rotation</vt:lpstr>
      <vt:lpstr>Measure of sampling adequacy</vt:lpstr>
      <vt:lpstr>Factor Analysis in Stata (1)</vt:lpstr>
      <vt:lpstr>Factor analysis in Stata (2)</vt:lpstr>
      <vt:lpstr>KMO in Stata</vt:lpstr>
      <vt:lpstr>Factor rotation</vt:lpstr>
      <vt:lpstr>Saving factors as variables and graphs</vt:lpstr>
      <vt:lpstr>Interesting links </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Пётр Петров</dc:creator>
  <cp:lastModifiedBy>Academic Life</cp:lastModifiedBy>
  <cp:revision>506</cp:revision>
  <cp:lastPrinted>2011-11-15T12:42:41Z</cp:lastPrinted>
  <dcterms:created xsi:type="dcterms:W3CDTF">2011-09-09T12:40:06Z</dcterms:created>
  <dcterms:modified xsi:type="dcterms:W3CDTF">2020-02-21T09:52:16Z</dcterms:modified>
</cp:coreProperties>
</file>