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309" r:id="rId2"/>
    <p:sldId id="312" r:id="rId3"/>
    <p:sldId id="357" r:id="rId4"/>
    <p:sldId id="358" r:id="rId5"/>
    <p:sldId id="359" r:id="rId6"/>
    <p:sldId id="356" r:id="rId7"/>
    <p:sldId id="345" r:id="rId8"/>
    <p:sldId id="314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23" r:id="rId22"/>
  </p:sldIdLst>
  <p:sldSz cx="9144000" cy="6858000" type="screen4x3"/>
  <p:notesSz cx="6761163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66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5" autoAdjust="0"/>
    <p:restoredTop sz="94602" autoAdjust="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86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36" y="1428"/>
      </p:cViewPr>
      <p:guideLst>
        <p:guide orient="horz" pos="3132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06359F58-2A19-4FF8-955C-551B3B5261EA}" type="datetime1">
              <a:rPr lang="ru-RU"/>
              <a:pPr>
                <a:defRPr/>
              </a:pPr>
              <a:t>05.02.2020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000"/>
            </a:lvl1pPr>
          </a:lstStyle>
          <a:p>
            <a:pPr>
              <a:defRPr/>
            </a:pPr>
            <a:r>
              <a:rPr lang="ru-RU"/>
              <a:t>Автор: А.В. </a:t>
            </a:r>
            <a:r>
              <a:rPr lang="ru-RU" err="1"/>
              <a:t>Меликян</a:t>
            </a: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46A3FCC1-58F9-4C57-8D51-FEC41FC02A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576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Прикладной экономический анализ на основе пакета программ SPSS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D10A576D-F28A-4020-8840-30F85515A5FA}" type="datetime1">
              <a:rPr lang="ru-RU"/>
              <a:pPr>
                <a:defRPr/>
              </a:pPr>
              <a:t>05.02.2020</a:t>
            </a:fld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Автор: А.В. Меликян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5807CF3-B0CD-443B-B394-80DE2F22E6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075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777875" y="594995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725144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361A-A302-45CF-B649-9BFA00398EA9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5836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785E-1CC4-41A8-B331-D6B7C23678DF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5D41D5B3-4CBB-4581-B099-E6D2545F60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67471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2999D-5A53-4064-87EC-839FF693BA8C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CA9DAE77-0A52-41EC-98BC-B290540403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35530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51C60-4EA6-40DD-B4B0-EE62424509EC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A3AAD047-5C12-4F44-ACAF-B1171581C2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04914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EEBF8-0587-4621-B2E9-F77CC2051306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B927BC77-68EF-4679-954D-6735CD6FC4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82564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679E-B35D-4F0E-B15C-50A6F66689F2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2863EBEE-BA7C-4511-A064-E7FD55169D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77619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4C3E-ED9D-41DD-A35A-7F56FB683FC4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E233CE75-7EA1-4696-A3C4-19AC398D5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7391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5C18-4B46-4000-8E2A-7D9B75B62DEE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D453F94F-EC4F-4437-88DE-A2CC51103B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07252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F2DB-2BB6-4B25-A594-3CAEA3FAAD0B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CDB3F431-7878-4F6B-9088-3E21B28DC1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11883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5074F-6583-48CA-9009-0ECC9B0C22A0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03D4DDC5-25BB-4363-AF52-C4DDBB6816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99871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50C0-A41B-4D6A-9805-8F64AEE5FD09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74D7329B-C73F-4E49-A03C-DE34DCEF7C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03169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948939-816E-4C21-8A6A-2286FFECD06A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9675" y="63087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CD1BD32F-7018-4A44-8FDE-B2C514092C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7" r:id="rId2"/>
    <p:sldLayoutId id="2147483885" r:id="rId3"/>
    <p:sldLayoutId id="2147483878" r:id="rId4"/>
    <p:sldLayoutId id="2147483886" r:id="rId5"/>
    <p:sldLayoutId id="2147483879" r:id="rId6"/>
    <p:sldLayoutId id="2147483880" r:id="rId7"/>
    <p:sldLayoutId id="2147483887" r:id="rId8"/>
    <p:sldLayoutId id="2147483881" r:id="rId9"/>
    <p:sldLayoutId id="2147483882" r:id="rId10"/>
    <p:sldLayoutId id="2147483883" r:id="rId11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phist.hse.ru/eng/index.shtml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se.ru/en/rlms/" TargetMode="External"/><Relationship Id="rId4" Type="http://schemas.openxmlformats.org/officeDocument/2006/relationships/hyperlink" Target="https://library.hse.ru/e-resour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3875" y="1706440"/>
            <a:ext cx="8151813" cy="4985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Тема 1: </a:t>
            </a:r>
            <a:r>
              <a:rPr lang="ru-RU" sz="36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Введение</a:t>
            </a:r>
            <a:endParaRPr lang="pt-PT" sz="36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911225" y="6021169"/>
            <a:ext cx="4237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r>
              <a:rPr lang="ru-RU" sz="1400" dirty="0">
                <a:latin typeface="Arial" charset="0"/>
              </a:rPr>
              <a:t>Анализ данных </a:t>
            </a:r>
            <a:endParaRPr lang="ru-RU" sz="1400" dirty="0" smtClean="0">
              <a:latin typeface="Arial" charset="0"/>
            </a:endParaRPr>
          </a:p>
          <a:p>
            <a:r>
              <a:rPr lang="ru-RU" sz="1400" b="1" dirty="0" smtClean="0">
                <a:latin typeface="Arial" charset="0"/>
              </a:rPr>
              <a:t>А.В</a:t>
            </a:r>
            <a:r>
              <a:rPr lang="ru-RU" sz="1400" b="1" dirty="0">
                <a:latin typeface="Arial" charset="0"/>
              </a:rPr>
              <a:t>. Меликян </a:t>
            </a:r>
          </a:p>
          <a:p>
            <a:r>
              <a:rPr lang="ru-RU" sz="1400" dirty="0">
                <a:latin typeface="Arial" charset="0"/>
              </a:rPr>
              <a:t>НИУ ВШЭ, </a:t>
            </a:r>
            <a:r>
              <a:rPr lang="ru-RU" sz="1400" dirty="0" smtClean="0">
                <a:latin typeface="Arial" charset="0"/>
              </a:rPr>
              <a:t>2020</a:t>
            </a:r>
            <a:endParaRPr lang="en-GB" sz="1400" dirty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1DDDD0E4-E818-444B-BD31-2574C90C70DD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10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66838"/>
            <a:ext cx="7991475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Типы шкал измерения: номинальная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489825" cy="4546600"/>
          </a:xfrm>
        </p:spPr>
        <p:txBody>
          <a:bodyPr/>
          <a:lstStyle/>
          <a:p>
            <a:pPr marL="25400" indent="-25400" algn="just">
              <a:buFontTx/>
              <a:buNone/>
            </a:pPr>
            <a:r>
              <a:rPr lang="ru-RU" sz="2200" dirty="0" smtClean="0"/>
              <a:t>	1. Номинальные (категориальные) переменные используются для качественной классификации. Т.е. мы определяем принадлежность к определённому классу, отличающемуся от других но при этом классы не подлежат упорядочиванию (например, национальность, цвет, город).</a:t>
            </a:r>
          </a:p>
          <a:p>
            <a:pPr marL="25400" indent="-25400" algn="just">
              <a:buFontTx/>
              <a:buNone/>
            </a:pPr>
            <a:r>
              <a:rPr lang="ru-RU" sz="2200" dirty="0" smtClean="0"/>
              <a:t>Дихотомические переменные – имеют два варианта ответа (например, пол, да</a:t>
            </a:r>
            <a:r>
              <a:rPr lang="en-US" sz="2200" dirty="0" smtClean="0"/>
              <a:t>/</a:t>
            </a:r>
            <a:r>
              <a:rPr lang="ru-RU" sz="2200" dirty="0" smtClean="0"/>
              <a:t>нет).</a:t>
            </a:r>
          </a:p>
          <a:p>
            <a:pPr marL="25400" indent="-25400" algn="just">
              <a:buFontTx/>
              <a:buNone/>
            </a:pPr>
            <a:endParaRPr lang="ru-RU" sz="2200" dirty="0" smtClean="0"/>
          </a:p>
          <a:p>
            <a:pPr marL="25400" indent="-25400" algn="just">
              <a:buFontTx/>
              <a:buNone/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8589733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4E974C3D-31E4-4B83-BC33-36A47D79946C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11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12875"/>
            <a:ext cx="7991475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Типы шкал измерения: порядковая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90688"/>
            <a:ext cx="7489825" cy="4546600"/>
          </a:xfrm>
        </p:spPr>
        <p:txBody>
          <a:bodyPr/>
          <a:lstStyle/>
          <a:p>
            <a:pPr marL="25400" indent="-25400" algn="just">
              <a:buFontTx/>
              <a:buNone/>
            </a:pPr>
            <a:r>
              <a:rPr lang="ru-RU" sz="2200" smtClean="0"/>
              <a:t>	2. Порядковые (ординальные) переменные позволяют ранжировать (упорядочить) объекты, указав какие из них в большей или меньшей степени обладают качеством, выраженным данной переменной. Но не позволяют сказать «на сколько больше» или «на сколько меньше» (например, социально-экономический статус семьи). Разница между уровнями низкий, средний и высокий существует, но её нельзя измерить.</a:t>
            </a:r>
          </a:p>
        </p:txBody>
      </p:sp>
    </p:spTree>
    <p:extLst>
      <p:ext uri="{BB962C8B-B14F-4D97-AF65-F5344CB8AC3E}">
        <p14:creationId xmlns:p14="http://schemas.microsoft.com/office/powerpoint/2010/main" val="313471415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3F195576-5A67-4E46-99CC-DCE815309136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12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0938"/>
            <a:ext cx="7991475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Типы шкал измерения: интервальная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489825" cy="4546600"/>
          </a:xfrm>
        </p:spPr>
        <p:txBody>
          <a:bodyPr/>
          <a:lstStyle/>
          <a:p>
            <a:pPr marL="25400" indent="-25400" algn="just">
              <a:buFontTx/>
              <a:buNone/>
            </a:pPr>
            <a:r>
              <a:rPr lang="ru-RU" sz="2200" smtClean="0"/>
              <a:t>	3. Интервальная шкала позволяет не только упорядочивать объекты измерения, но и численно выразить и сравнить различия между ними (например, температура по Цельсию). </a:t>
            </a:r>
          </a:p>
          <a:p>
            <a:pPr marL="25400" indent="-25400" algn="just">
              <a:buFontTx/>
              <a:buNone/>
            </a:pPr>
            <a:r>
              <a:rPr lang="ru-RU" sz="2200" smtClean="0"/>
              <a:t>Например, </a:t>
            </a:r>
            <a:r>
              <a:rPr lang="ru-RU" smtClean="0"/>
              <a:t>температура воды в море утром – 18 градусов, вечером – 24, т.е. вечерняя на 5 градусов выше, но нельзя сказать, что она в 1.33 раз выше.</a:t>
            </a:r>
          </a:p>
          <a:p>
            <a:pPr marL="25400" indent="-25400" algn="just">
              <a:buFontTx/>
              <a:buNone/>
            </a:pPr>
            <a:endParaRPr lang="ru-RU" sz="2200" smtClean="0"/>
          </a:p>
        </p:txBody>
      </p:sp>
    </p:spTree>
    <p:extLst>
      <p:ext uri="{BB962C8B-B14F-4D97-AF65-F5344CB8AC3E}">
        <p14:creationId xmlns:p14="http://schemas.microsoft.com/office/powerpoint/2010/main" val="216296047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29ED6004-185F-426F-ABAD-97D4F2B36B49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13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991475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Типы шкал измерения: абсолютная </a:t>
            </a:r>
            <a:b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(или шкала отношений)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489825" cy="4546600"/>
          </a:xfrm>
        </p:spPr>
        <p:txBody>
          <a:bodyPr/>
          <a:lstStyle/>
          <a:p>
            <a:pPr marL="25400" indent="-25400" algn="just">
              <a:buFontTx/>
              <a:buNone/>
            </a:pPr>
            <a:r>
              <a:rPr lang="ru-RU" sz="2200" smtClean="0"/>
              <a:t>	4. В абсолютной шкале действует отношение "во столько-то раз больше". Это единственная из четырёх шкал имеющая абсолютный ноль, характеризующий отсутствие измеряемого качества. Например: цена на товар. Здесь за точку отсчета можно взять «ноль» рублей. </a:t>
            </a:r>
          </a:p>
        </p:txBody>
      </p:sp>
    </p:spTree>
    <p:extLst>
      <p:ext uri="{BB962C8B-B14F-4D97-AF65-F5344CB8AC3E}">
        <p14:creationId xmlns:p14="http://schemas.microsoft.com/office/powerpoint/2010/main" val="357813001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813FE246-0184-4DBC-B39A-3B2601BF60BF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14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30213"/>
            <a:ext cx="8928100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Многовариантные вопросы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30363"/>
            <a:ext cx="7543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1800" smtClean="0"/>
              <a:t>	</a:t>
            </a:r>
            <a:r>
              <a:rPr lang="ru-RU" sz="2000" smtClean="0"/>
              <a:t>Если на один вопрос анкеты предполагается несколько вариантов ответа, то для него составляется несколько переменных (их количество зависит от способа кодировки данных – дихотомического или категориального).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</a:t>
            </a:r>
            <a:r>
              <a:rPr lang="ru-RU" sz="2000" u="sng" smtClean="0"/>
              <a:t>Пример многовариантного вопроса: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Какие функции, по-Вашему, должны выполнять политические партии? (Можно выбрать несколько ответов.)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1. Контролировать деятельность исполнительной власти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2. Представлять интересы малого бизнеса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3. Помогать Президенту в его деятельности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4. Защищать интересы своих избирателей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5. Разрабатывать законопроекты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6. Иной ответ________________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/>
              <a:t>	7. Затрудняюсь ответить</a:t>
            </a:r>
          </a:p>
        </p:txBody>
      </p:sp>
    </p:spTree>
    <p:extLst>
      <p:ext uri="{BB962C8B-B14F-4D97-AF65-F5344CB8AC3E}">
        <p14:creationId xmlns:p14="http://schemas.microsoft.com/office/powerpoint/2010/main" val="205947122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C64A898A-6EF1-4822-9488-0A240E1C36CA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15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450"/>
            <a:ext cx="8382000" cy="838200"/>
          </a:xfrm>
        </p:spPr>
        <p:txBody>
          <a:bodyPr/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Методы кодировки многовариантных вопросов</a:t>
            </a:r>
            <a:endParaRPr lang="ru-RU" sz="2200" b="1" dirty="0" smtClean="0">
              <a:solidFill>
                <a:srgbClr val="FF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ph idx="1"/>
          </p:nvPr>
        </p:nvGraphicFramePr>
        <p:xfrm>
          <a:off x="468313" y="1001713"/>
          <a:ext cx="8382000" cy="5516566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Дихотомный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метод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Категориальный метод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Особенности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Определяется по одной переменной для каждого варианта ответа.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Определяется число переменных, соответствующее максимальному количеству возможных ответов.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Преимущества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требуется предварительная оценка максимального количества выбранных вариантов ответов.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Меньшее число переменных, если количество вариантов ответов, выбранных в каждом отдельном случае, меньше совокупного количества возможных вариантов ответов.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Недостатки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Если количество всех возможных ответов велико, а максимальное количество ответов, выбранных в каждом отдельном случае мало, то затрачивается слишком много переменных по сравнению с категориальным методом.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Вследствие распределения по разным переменным при проведении последующего анализа затруднено получение совокупного результата.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850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EB95E381-7561-45B4-A5F1-63784A75AAF7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16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30213"/>
            <a:ext cx="8928100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Открытие файлов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30363"/>
            <a:ext cx="7543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1800" smtClean="0"/>
              <a:t>	</a:t>
            </a:r>
            <a:r>
              <a:rPr lang="ru-RU" sz="2600" smtClean="0"/>
              <a:t>Для открытия баз данных, сохраняющихся на компьютер при установке программы </a:t>
            </a:r>
            <a:r>
              <a:rPr lang="en-US" sz="2600" smtClean="0"/>
              <a:t>Stata: File -&gt; Example datasets -&gt; Example datasets installed with Stata -&gt; 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6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600" smtClean="0"/>
              <a:t>	Или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6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600" smtClean="0"/>
              <a:t>	</a:t>
            </a:r>
            <a:r>
              <a:rPr lang="en-US" sz="2600" smtClean="0"/>
              <a:t>sysuse </a:t>
            </a:r>
            <a:r>
              <a:rPr lang="en-US" sz="2600" i="1" smtClean="0"/>
              <a:t>auto</a:t>
            </a:r>
            <a:r>
              <a:rPr lang="en-US" sz="2600" smtClean="0"/>
              <a:t>.dta</a:t>
            </a:r>
            <a:endParaRPr lang="ru-RU" sz="2600" smtClean="0"/>
          </a:p>
          <a:p>
            <a:pPr>
              <a:lnSpc>
                <a:spcPct val="80000"/>
              </a:lnSpc>
              <a:buFontTx/>
              <a:buNone/>
            </a:pPr>
            <a:endParaRPr lang="ru-RU" sz="2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600" smtClean="0"/>
              <a:t>Внешние базы: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smtClean="0"/>
              <a:t>use "C:\Users\Ben</a:t>
            </a:r>
            <a:r>
              <a:rPr lang="ru-RU" sz="2600" smtClean="0"/>
              <a:t>\</a:t>
            </a:r>
            <a:r>
              <a:rPr lang="en-US" sz="2600" smtClean="0"/>
              <a:t>Desktop\auto.dta"</a:t>
            </a:r>
            <a:endParaRPr lang="ru-RU" sz="2600" smtClean="0"/>
          </a:p>
        </p:txBody>
      </p:sp>
    </p:spTree>
    <p:extLst>
      <p:ext uri="{BB962C8B-B14F-4D97-AF65-F5344CB8AC3E}">
        <p14:creationId xmlns:p14="http://schemas.microsoft.com/office/powerpoint/2010/main" val="11222052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5E6E6068-D12E-4D7F-9C37-D4BC4B7D9C13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17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" y="981075"/>
            <a:ext cx="8928100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Информация о </a:t>
            </a:r>
            <a:b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данных и переменных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06625"/>
            <a:ext cx="7543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800" smtClean="0"/>
              <a:t>Команда </a:t>
            </a:r>
            <a:r>
              <a:rPr lang="en-US" sz="2800" smtClean="0"/>
              <a:t>Data -&gt; Data Editor -&gt; Data Editor (Browse) – </a:t>
            </a:r>
            <a:r>
              <a:rPr lang="ru-RU" sz="2800" smtClean="0"/>
              <a:t>для просмотра данных.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 smtClean="0"/>
              <a:t>Команда </a:t>
            </a:r>
            <a:r>
              <a:rPr lang="en-US" sz="2800" smtClean="0"/>
              <a:t>Data -&gt; Data Editor -&gt; Data Editor (Edit) – </a:t>
            </a:r>
            <a:r>
              <a:rPr lang="ru-RU" sz="2800" smtClean="0"/>
              <a:t>для просмотра</a:t>
            </a:r>
            <a:r>
              <a:rPr lang="en-US" sz="2800" smtClean="0"/>
              <a:t> </a:t>
            </a:r>
            <a:r>
              <a:rPr lang="ru-RU" sz="2800" smtClean="0"/>
              <a:t>и изменения данных.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8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smtClean="0"/>
              <a:t>Команда </a:t>
            </a:r>
            <a:r>
              <a:rPr lang="en-US" sz="2800" smtClean="0"/>
              <a:t>Data</a:t>
            </a:r>
            <a:r>
              <a:rPr lang="ru-RU" sz="2800" smtClean="0"/>
              <a:t> –</a:t>
            </a:r>
            <a:r>
              <a:rPr lang="en-US" sz="2800" smtClean="0"/>
              <a:t>&gt; Variables Manager </a:t>
            </a:r>
            <a:r>
              <a:rPr lang="ru-RU" sz="2800" smtClean="0"/>
              <a:t>для просмотра и изменения информации о переменных</a:t>
            </a:r>
            <a:r>
              <a:rPr lang="ru-RU" sz="3200" smtClean="0"/>
              <a:t>.</a:t>
            </a:r>
            <a:endParaRPr lang="ru-RU" sz="3600" smtClean="0"/>
          </a:p>
          <a:p>
            <a:pPr>
              <a:lnSpc>
                <a:spcPct val="80000"/>
              </a:lnSpc>
              <a:buFontTx/>
              <a:buNone/>
            </a:pPr>
            <a:endParaRPr lang="ru-RU" sz="3000" smtClean="0"/>
          </a:p>
        </p:txBody>
      </p:sp>
    </p:spTree>
    <p:extLst>
      <p:ext uri="{BB962C8B-B14F-4D97-AF65-F5344CB8AC3E}">
        <p14:creationId xmlns:p14="http://schemas.microsoft.com/office/powerpoint/2010/main" val="352184393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917103C5-B2F9-4711-A66D-BB1EFE311EDB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18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58775"/>
            <a:ext cx="8928100" cy="838200"/>
          </a:xfrm>
        </p:spPr>
        <p:txBody>
          <a:bodyPr/>
          <a:lstStyle/>
          <a:p>
            <a:pPr algn="ctr"/>
            <a:r>
              <a:rPr lang="ru-RU" sz="3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Типы переменных и их характеристики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543800" cy="2159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500" smtClean="0"/>
              <a:t>	Представлены два основных типа переменных: текстовые и численные.</a:t>
            </a:r>
            <a:endParaRPr lang="ru-RU" sz="25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9963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9FCF3CC1-1C82-4DA9-8456-65D667F3515D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19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58775"/>
            <a:ext cx="8928100" cy="838200"/>
          </a:xfrm>
        </p:spPr>
        <p:txBody>
          <a:bodyPr/>
          <a:lstStyle/>
          <a:p>
            <a:pPr algn="ctr"/>
            <a:r>
              <a:rPr lang="ru-RU" sz="3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Текстовые переменные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 t="45219" r="26199" b="21553"/>
          <a:stretch>
            <a:fillRect/>
          </a:stretch>
        </p:blipFill>
        <p:spPr bwMode="auto">
          <a:xfrm>
            <a:off x="971550" y="1412875"/>
            <a:ext cx="6907213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00758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5199062" cy="838200"/>
          </a:xfrm>
        </p:spPr>
        <p:txBody>
          <a:bodyPr/>
          <a:lstStyle/>
          <a:p>
            <a:pPr eaLnBrk="1" hangingPunct="1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Цель курса</a:t>
            </a:r>
            <a:endParaRPr lang="ru-RU" sz="45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7921625" cy="411480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Овладение современными методами анализа данных и навыками работы с данными с использованием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средств для проведения исследований.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AD1DBA29-1FD0-4110-A9B2-764050D30FE1}" type="slidenum">
              <a:rPr lang="en-GB" sz="16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2</a:t>
            </a:fld>
            <a:endParaRPr lang="en-GB" sz="16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2E29D04D-5052-4A22-A2F6-37E469791127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20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913"/>
            <a:ext cx="8928100" cy="838200"/>
          </a:xfrm>
        </p:spPr>
        <p:txBody>
          <a:bodyPr/>
          <a:lstStyle/>
          <a:p>
            <a:pPr algn="ctr"/>
            <a:r>
              <a:rPr lang="ru-RU" sz="3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Численные переменные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35886" r="5199" b="17860"/>
          <a:stretch>
            <a:fillRect/>
          </a:stretch>
        </p:blipFill>
        <p:spPr bwMode="auto">
          <a:xfrm>
            <a:off x="11113" y="1052513"/>
            <a:ext cx="91567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Прямоугольник 1"/>
          <p:cNvSpPr>
            <a:spLocks noChangeArrowheads="1"/>
          </p:cNvSpPr>
          <p:nvPr/>
        </p:nvSpPr>
        <p:spPr bwMode="auto">
          <a:xfrm>
            <a:off x="250825" y="429260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byte</a:t>
            </a:r>
            <a:r>
              <a:rPr lang="ru-RU" sz="2000" dirty="0"/>
              <a:t>, </a:t>
            </a:r>
            <a:r>
              <a:rPr lang="en-US" sz="2000" dirty="0" err="1"/>
              <a:t>int</a:t>
            </a:r>
            <a:r>
              <a:rPr lang="ru-RU" sz="2000" dirty="0"/>
              <a:t>, </a:t>
            </a:r>
            <a:r>
              <a:rPr lang="en-US" sz="2000" dirty="0"/>
              <a:t>long</a:t>
            </a:r>
            <a:r>
              <a:rPr lang="ru-RU" sz="2000" dirty="0"/>
              <a:t> – хранят только целые числа</a:t>
            </a:r>
            <a:endParaRPr lang="en-US" sz="2000" dirty="0"/>
          </a:p>
          <a:p>
            <a:endParaRPr lang="en-US" sz="2000" dirty="0"/>
          </a:p>
          <a:p>
            <a:pPr algn="just"/>
            <a:r>
              <a:rPr lang="ru-RU" sz="2000" dirty="0"/>
              <a:t>В целях экономии дискового пространства рекомендуется не сохранять переменные, принимающие только целочисленные значения как </a:t>
            </a:r>
            <a:r>
              <a:rPr lang="en-US" sz="2000" dirty="0"/>
              <a:t>double</a:t>
            </a:r>
            <a:r>
              <a:rPr lang="ru-RU" sz="2000" dirty="0"/>
              <a:t> и переменные, имеющие текстовые значения не превышающие 5 символов как </a:t>
            </a:r>
            <a:r>
              <a:rPr lang="en-US" sz="2000" dirty="0" err="1"/>
              <a:t>str</a:t>
            </a:r>
            <a:r>
              <a:rPr lang="ru-RU" sz="2000" dirty="0"/>
              <a:t>40.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40846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3588" y="2276475"/>
            <a:ext cx="7696200" cy="7397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5400" smtClean="0"/>
              <a:t>Спасибо за внимание!</a:t>
            </a:r>
            <a:endParaRPr lang="pt-PT" sz="540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559675" y="6199188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4CA61E9E-4399-4BE1-B780-CF7AEE03DCE0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21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5199062" cy="838200"/>
          </a:xfrm>
        </p:spPr>
        <p:txBody>
          <a:bodyPr/>
          <a:lstStyle/>
          <a:p>
            <a:pPr eaLnBrk="1" hangingPunct="1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Темы курса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7921625" cy="4114800"/>
          </a:xfrm>
        </p:spPr>
        <p:txBody>
          <a:bodyPr rtlCol="0"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анализ данных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Описательный анализ данных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 между переменными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Логистическая регрессия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Факторный анализ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Кластерный анализ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sz="2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</a:t>
            </a:r>
            <a:r>
              <a:rPr lang="en-GB" dirty="0"/>
              <a:t> </a:t>
            </a:r>
            <a:fld id="{AD1DBA29-1FD0-4110-A9B2-764050D30FE1}" type="slidenum">
              <a:rPr lang="en-GB" sz="26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3</a:t>
            </a:fld>
            <a:endParaRPr lang="en-GB" sz="26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29645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5199062" cy="838200"/>
          </a:xfrm>
        </p:spPr>
        <p:txBody>
          <a:bodyPr/>
          <a:lstStyle/>
          <a:p>
            <a:pPr eaLnBrk="1" hangingPunct="1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Оценивание</a:t>
            </a:r>
            <a:endParaRPr lang="ru-RU" sz="45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66507" cy="450244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Итоговая оценка =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0.2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* Домашнее задание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0.3 *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Контрольные работы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+ 0.2 * Работа на семинаре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0.3 *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Экзамен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Накопленная оценка = 0.3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* Домашнее задание +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0.4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* Контрольные работы +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0.3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* Работа на семинаре 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Накопленная оценка может быть выставлена как итоговая при условии активной работы студента в ходе освоения курса.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24328" y="6335020"/>
            <a:ext cx="762000" cy="365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GB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AD1DBA29-1FD0-4110-A9B2-764050D30FE1}" type="slidenum">
              <a:rPr lang="en-GB" sz="16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lnSpc>
                  <a:spcPct val="110000"/>
                </a:lnSpc>
                <a:defRPr/>
              </a:pPr>
              <a:t>4</a:t>
            </a:fld>
            <a:endParaRPr lang="en-GB" sz="16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34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97944"/>
            <a:ext cx="7503045" cy="838200"/>
          </a:xfrm>
        </p:spPr>
        <p:txBody>
          <a:bodyPr/>
          <a:lstStyle/>
          <a:p>
            <a:pPr algn="ctr" eaLnBrk="1" hangingPunct="1"/>
            <a:r>
              <a:rPr lang="ru-RU" sz="33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Источники статистических данных</a:t>
            </a:r>
            <a:endParaRPr lang="ru-RU" sz="33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42777"/>
            <a:ext cx="8640960" cy="4502447"/>
          </a:xfrm>
        </p:spPr>
        <p:txBody>
          <a:bodyPr rtlCol="0">
            <a:noAutofit/>
          </a:bodyPr>
          <a:lstStyle/>
          <a:p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:  Your Machine Learning and Data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cience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Community​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​Единый архив экономических и социологических данных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http://sophist.hse.ru/eng/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Статистические данные Всемирного банка и ОЭСР </a:t>
            </a:r>
            <a:r>
              <a:rPr lang="en-US" sz="23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23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://library.hse.ru/e-resources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Российский мониторинг экономического положения и здоровья населения </a:t>
            </a:r>
            <a:r>
              <a:rPr lang="en-US" sz="2300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3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://www.hse.ru/en/rlms/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sz="1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AD1DBA29-1FD0-4110-A9B2-764050D30FE1}" type="slidenum">
              <a:rPr lang="en-GB" sz="19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5</a:t>
            </a:fld>
            <a:endParaRPr lang="en-GB" sz="19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75395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85800"/>
            <a:ext cx="5199062" cy="838200"/>
          </a:xfrm>
        </p:spPr>
        <p:txBody>
          <a:bodyPr/>
          <a:lstStyle/>
          <a:p>
            <a:pPr eaLnBrk="1" hangingPunct="1"/>
            <a:r>
              <a:rPr lang="en-US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Stata </a:t>
            </a:r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– это...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7921625" cy="411480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… универсальный статистический пакет компании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StataCorp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контаминация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двух слов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“statistics”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может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произноситься как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"Stay-ta",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-ta" or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-ta"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версия пакета была выпущена в 1985 г.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AD1DBA29-1FD0-4110-A9B2-764050D30FE1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6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027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343775" cy="838200"/>
          </a:xfrm>
        </p:spPr>
        <p:txBody>
          <a:bodyPr/>
          <a:lstStyle/>
          <a:p>
            <a:pPr algn="ctr" eaLnBrk="1" hangingPunct="1"/>
            <a:r>
              <a:rPr lang="ru-RU" sz="40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Диалоговое окно </a:t>
            </a:r>
            <a:r>
              <a:rPr lang="en-US" sz="40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Stata</a:t>
            </a:r>
            <a:endParaRPr lang="ru-RU" sz="40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5575" cy="4535487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Диалоговое </a:t>
            </a:r>
            <a:r>
              <a:rPr lang="ru-RU" dirty="0"/>
              <a:t>окно </a:t>
            </a:r>
            <a:r>
              <a:rPr lang="ru-RU" dirty="0" err="1" smtClean="0"/>
              <a:t>Stata</a:t>
            </a:r>
            <a:r>
              <a:rPr lang="ru-RU" dirty="0" smtClean="0"/>
              <a:t>  </a:t>
            </a:r>
            <a:r>
              <a:rPr lang="ru-RU" dirty="0"/>
              <a:t>разделено на 4 основные области.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Область Обзор (</a:t>
            </a:r>
            <a:r>
              <a:rPr lang="ru-RU" dirty="0" err="1"/>
              <a:t>Review</a:t>
            </a:r>
            <a:r>
              <a:rPr lang="ru-RU" dirty="0"/>
              <a:t>) отображает историю выполненных в сеансе команд и позволяет пользователю сохранять команды для последующего использования.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Область Переменные (</a:t>
            </a:r>
            <a:r>
              <a:rPr lang="ru-RU" dirty="0" err="1"/>
              <a:t>Variables</a:t>
            </a:r>
            <a:r>
              <a:rPr lang="ru-RU" dirty="0"/>
              <a:t>) отображает название, метку, тип и формат переменных находящихся в открытой базе данных.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Область Результат (</a:t>
            </a:r>
            <a:r>
              <a:rPr lang="ru-RU" dirty="0" err="1"/>
              <a:t>Result</a:t>
            </a:r>
            <a:r>
              <a:rPr lang="ru-RU" dirty="0"/>
              <a:t>) отображает результаты проведенного анализа и журнал событий.</a:t>
            </a:r>
          </a:p>
          <a:p>
            <a:pPr marL="274320" indent="-27432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Область Команды (</a:t>
            </a:r>
            <a:r>
              <a:rPr lang="ru-RU" dirty="0" err="1"/>
              <a:t>Command</a:t>
            </a:r>
            <a:r>
              <a:rPr lang="ru-RU" dirty="0"/>
              <a:t>) предназначена для написания команд пользователями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662401" y="6381328"/>
            <a:ext cx="7620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0522B0C2-1976-4AFA-8D52-3F6233FF9434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7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52320" y="6308725"/>
            <a:ext cx="869355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6AB1F41E-3143-405B-B83D-A071463DC692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8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2291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>
            <a:fillRect/>
          </a:stretch>
        </p:blipFill>
        <p:spPr bwMode="auto">
          <a:xfrm>
            <a:off x="300038" y="919163"/>
            <a:ext cx="84486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227030CF-5135-41A4-9274-94E44F7712B4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9</a:t>
            </a:fld>
            <a:endParaRPr lang="en-GB" sz="1200" b="1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79463"/>
            <a:ext cx="7991475" cy="838200"/>
          </a:xfrm>
        </p:spPr>
        <p:txBody>
          <a:bodyPr/>
          <a:lstStyle/>
          <a:p>
            <a:pPr algn="ctr"/>
            <a:r>
              <a:rPr lang="ru-RU" sz="45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Работа с данными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129463" cy="3825875"/>
          </a:xfrm>
        </p:spPr>
        <p:txBody>
          <a:bodyPr/>
          <a:lstStyle/>
          <a:p>
            <a:pPr marL="25400" indent="-25400" algn="just">
              <a:buFontTx/>
              <a:buNone/>
            </a:pPr>
            <a:r>
              <a:rPr lang="ru-RU" sz="2200" smtClean="0"/>
              <a:t>	</a:t>
            </a:r>
            <a:r>
              <a:rPr lang="ru-RU" sz="2500" smtClean="0"/>
              <a:t>При работе с данными в используются 2 основных понятия:</a:t>
            </a:r>
          </a:p>
          <a:p>
            <a:pPr marL="25400" indent="-25400" algn="just">
              <a:buFontTx/>
              <a:buNone/>
            </a:pPr>
            <a:r>
              <a:rPr lang="ru-RU" sz="2500" smtClean="0"/>
              <a:t>1. Единица анализа – элементарная, единичная часть объекта исследования (респондент).</a:t>
            </a:r>
          </a:p>
          <a:p>
            <a:pPr marL="25400" indent="-25400" algn="just">
              <a:buFontTx/>
              <a:buNone/>
            </a:pPr>
            <a:r>
              <a:rPr lang="ru-RU" sz="2500" smtClean="0"/>
              <a:t>2. Переменная – элементарный показатель, признак, характеризующий одно из изучаемых свойств единицы анализа (пол, возраст, заработная плата респондента).</a:t>
            </a:r>
          </a:p>
        </p:txBody>
      </p:sp>
    </p:spTree>
    <p:extLst>
      <p:ext uri="{BB962C8B-B14F-4D97-AF65-F5344CB8AC3E}">
        <p14:creationId xmlns:p14="http://schemas.microsoft.com/office/powerpoint/2010/main" val="146533196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ppt/theme/themeOverride2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511</Words>
  <Application>Microsoft Office PowerPoint</Application>
  <PresentationFormat>Экран (4:3)</PresentationFormat>
  <Paragraphs>120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Impact</vt:lpstr>
      <vt:lpstr>Times New Roman</vt:lpstr>
      <vt:lpstr>NewsPrint</vt:lpstr>
      <vt:lpstr> Тема 1: Введение</vt:lpstr>
      <vt:lpstr>Цель курса</vt:lpstr>
      <vt:lpstr>Темы курса</vt:lpstr>
      <vt:lpstr>Оценивание</vt:lpstr>
      <vt:lpstr>Источники статистических данных</vt:lpstr>
      <vt:lpstr>Stata – это...</vt:lpstr>
      <vt:lpstr>Диалоговое окно Stata</vt:lpstr>
      <vt:lpstr>Презентация PowerPoint</vt:lpstr>
      <vt:lpstr>Работа с данными</vt:lpstr>
      <vt:lpstr>Типы шкал измерения: номинальная</vt:lpstr>
      <vt:lpstr>Типы шкал измерения: порядковая</vt:lpstr>
      <vt:lpstr>Типы шкал измерения: интервальная</vt:lpstr>
      <vt:lpstr>Типы шкал измерения: абсолютная  (или шкала отношений)</vt:lpstr>
      <vt:lpstr>Многовариантные вопросы</vt:lpstr>
      <vt:lpstr>Методы кодировки многовариантных вопросов</vt:lpstr>
      <vt:lpstr>Открытие файлов</vt:lpstr>
      <vt:lpstr>Информация о  данных и переменных</vt:lpstr>
      <vt:lpstr>Типы переменных и их характеристики</vt:lpstr>
      <vt:lpstr>Текстовые переменные</vt:lpstr>
      <vt:lpstr>Численные переменные</vt:lpstr>
      <vt:lpstr>Спасибо за внимание!</vt:lpstr>
    </vt:vector>
  </TitlesOfParts>
  <Company>Deutsche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бенефициарной собственности в России</dc:title>
  <dc:creator>Алиса</dc:creator>
  <cp:lastModifiedBy>Студент НИУ ВШЭ</cp:lastModifiedBy>
  <cp:revision>353</cp:revision>
  <cp:lastPrinted>2013-01-30T07:58:49Z</cp:lastPrinted>
  <dcterms:created xsi:type="dcterms:W3CDTF">2003-05-06T15:38:25Z</dcterms:created>
  <dcterms:modified xsi:type="dcterms:W3CDTF">2020-02-05T08:17:43Z</dcterms:modified>
</cp:coreProperties>
</file>