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6" r:id="rId1"/>
  </p:sldMasterIdLst>
  <p:notesMasterIdLst>
    <p:notesMasterId r:id="rId25"/>
  </p:notesMasterIdLst>
  <p:handoutMasterIdLst>
    <p:handoutMasterId r:id="rId26"/>
  </p:handoutMasterIdLst>
  <p:sldIdLst>
    <p:sldId id="309" r:id="rId2"/>
    <p:sldId id="34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8" r:id="rId20"/>
    <p:sldId id="360" r:id="rId21"/>
    <p:sldId id="362" r:id="rId22"/>
    <p:sldId id="364" r:id="rId23"/>
    <p:sldId id="323" r:id="rId24"/>
  </p:sldIdLst>
  <p:sldSz cx="9144000" cy="6858000" type="screen4x3"/>
  <p:notesSz cx="6761163" cy="9942513"/>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240">
          <p15:clr>
            <a:srgbClr val="A4A3A4"/>
          </p15:clr>
        </p15:guide>
      </p15:sldGuideLst>
    </p:ext>
    <p:ext uri="{2D200454-40CA-4A62-9FC3-DE9A4176ACB9}">
      <p15:notesGuideLst xmlns:p15="http://schemas.microsoft.com/office/powerpoint/2012/main">
        <p15:guide id="1" orient="horz" pos="3132">
          <p15:clr>
            <a:srgbClr val="A4A3A4"/>
          </p15:clr>
        </p15:guide>
        <p15:guide id="2"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CC66"/>
    <a:srgbClr val="3333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5" autoAdjust="0"/>
    <p:restoredTop sz="94602" autoAdjust="0"/>
  </p:normalViewPr>
  <p:slideViewPr>
    <p:cSldViewPr>
      <p:cViewPr varScale="1">
        <p:scale>
          <a:sx n="109" d="100"/>
          <a:sy n="109" d="100"/>
        </p:scale>
        <p:origin x="1686" y="102"/>
      </p:cViewPr>
      <p:guideLst>
        <p:guide orient="horz" pos="864"/>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920" y="1428"/>
      </p:cViewPr>
      <p:guideLst>
        <p:guide orient="horz" pos="3132"/>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1" name="Rectangle 3"/>
          <p:cNvSpPr>
            <a:spLocks noGrp="1" noChangeArrowheads="1"/>
          </p:cNvSpPr>
          <p:nvPr>
            <p:ph type="dt" sz="quarter" idx="1"/>
          </p:nvPr>
        </p:nvSpPr>
        <p:spPr bwMode="auto">
          <a:xfrm>
            <a:off x="3830638"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t" anchorCtr="0" compatLnSpc="1">
            <a:prstTxWarp prst="textNoShape">
              <a:avLst/>
            </a:prstTxWarp>
          </a:bodyPr>
          <a:lstStyle>
            <a:lvl1pPr algn="r" defTabSz="912813">
              <a:defRPr sz="1000"/>
            </a:lvl1pPr>
          </a:lstStyle>
          <a:p>
            <a:pPr>
              <a:defRPr/>
            </a:pPr>
            <a:fld id="{BAB1C632-A616-4E97-87BF-EF28E52C897F}" type="datetime1">
              <a:rPr lang="ru-RU"/>
              <a:pPr>
                <a:defRPr/>
              </a:pPr>
              <a:t>05.02.2020</a:t>
            </a:fld>
            <a:endParaRPr lang="en-GB"/>
          </a:p>
        </p:txBody>
      </p:sp>
      <p:sp>
        <p:nvSpPr>
          <p:cNvPr id="17412" name="Rectangle 4"/>
          <p:cNvSpPr>
            <a:spLocks noGrp="1" noChangeArrowheads="1"/>
          </p:cNvSpPr>
          <p:nvPr>
            <p:ph type="ftr" sz="quarter" idx="2"/>
          </p:nvPr>
        </p:nvSpPr>
        <p:spPr bwMode="auto">
          <a:xfrm>
            <a:off x="0"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b" anchorCtr="0" compatLnSpc="1">
            <a:prstTxWarp prst="textNoShape">
              <a:avLst/>
            </a:prstTxWarp>
          </a:bodyPr>
          <a:lstStyle>
            <a:lvl1pPr defTabSz="912813">
              <a:defRPr sz="1000"/>
            </a:lvl1pPr>
          </a:lstStyle>
          <a:p>
            <a:pPr>
              <a:defRPr/>
            </a:pPr>
            <a:r>
              <a:rPr lang="ru-RU"/>
              <a:t>Автор: А.В. </a:t>
            </a:r>
            <a:r>
              <a:rPr lang="ru-RU" err="1"/>
              <a:t>Меликян</a:t>
            </a:r>
            <a:endParaRPr lang="en-GB"/>
          </a:p>
        </p:txBody>
      </p:sp>
      <p:sp>
        <p:nvSpPr>
          <p:cNvPr id="17413" name="Rectangle 5"/>
          <p:cNvSpPr>
            <a:spLocks noGrp="1" noChangeArrowheads="1"/>
          </p:cNvSpPr>
          <p:nvPr>
            <p:ph type="sldNum" sz="quarter" idx="3"/>
          </p:nvPr>
        </p:nvSpPr>
        <p:spPr bwMode="auto">
          <a:xfrm>
            <a:off x="3830638"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b" anchorCtr="0" compatLnSpc="1">
            <a:prstTxWarp prst="textNoShape">
              <a:avLst/>
            </a:prstTxWarp>
          </a:bodyPr>
          <a:lstStyle>
            <a:lvl1pPr algn="r" defTabSz="912813">
              <a:defRPr sz="1000"/>
            </a:lvl1pPr>
          </a:lstStyle>
          <a:p>
            <a:pPr>
              <a:defRPr/>
            </a:pPr>
            <a:fld id="{BDCFF136-8932-463F-A7CE-4B088F611E1C}" type="slidenum">
              <a:rPr lang="en-GB"/>
              <a:pPr>
                <a:defRPr/>
              </a:pPr>
              <a:t>‹#›</a:t>
            </a:fld>
            <a:endParaRPr lang="en-GB" dirty="0"/>
          </a:p>
        </p:txBody>
      </p:sp>
    </p:spTree>
    <p:extLst>
      <p:ext uri="{BB962C8B-B14F-4D97-AF65-F5344CB8AC3E}">
        <p14:creationId xmlns:p14="http://schemas.microsoft.com/office/powerpoint/2010/main" val="60376458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t" anchorCtr="0" compatLnSpc="1">
            <a:prstTxWarp prst="textNoShape">
              <a:avLst/>
            </a:prstTxWarp>
          </a:bodyPr>
          <a:lstStyle>
            <a:lvl1pPr defTabSz="912813">
              <a:defRPr sz="1200"/>
            </a:lvl1pPr>
          </a:lstStyle>
          <a:p>
            <a:pPr>
              <a:defRPr/>
            </a:pPr>
            <a:r>
              <a:rPr lang="ru-RU"/>
              <a:t>Прикладной экономический анализ на основе пакета программ SPSS</a:t>
            </a:r>
            <a:endParaRPr lang="en-GB"/>
          </a:p>
        </p:txBody>
      </p:sp>
      <p:sp>
        <p:nvSpPr>
          <p:cNvPr id="5123" name="Rectangle 3"/>
          <p:cNvSpPr>
            <a:spLocks noGrp="1" noChangeArrowheads="1"/>
          </p:cNvSpPr>
          <p:nvPr>
            <p:ph type="dt" idx="1"/>
          </p:nvPr>
        </p:nvSpPr>
        <p:spPr bwMode="auto">
          <a:xfrm>
            <a:off x="3830638"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t" anchorCtr="0" compatLnSpc="1">
            <a:prstTxWarp prst="textNoShape">
              <a:avLst/>
            </a:prstTxWarp>
          </a:bodyPr>
          <a:lstStyle>
            <a:lvl1pPr algn="r" defTabSz="912813">
              <a:defRPr sz="1200"/>
            </a:lvl1pPr>
          </a:lstStyle>
          <a:p>
            <a:pPr>
              <a:defRPr/>
            </a:pPr>
            <a:fld id="{1FD93CD6-1C54-4782-BEF2-CE7C5FF23226}" type="datetime1">
              <a:rPr lang="ru-RU"/>
              <a:pPr>
                <a:defRPr/>
              </a:pPr>
              <a:t>05.02.2020</a:t>
            </a:fld>
            <a:endParaRPr lang="en-GB"/>
          </a:p>
        </p:txBody>
      </p:sp>
      <p:sp>
        <p:nvSpPr>
          <p:cNvPr id="30724" name="Rectangle 4"/>
          <p:cNvSpPr>
            <a:spLocks noGrp="1" noRot="1" noChangeAspect="1" noChangeArrowheads="1" noTextEdit="1"/>
          </p:cNvSpPr>
          <p:nvPr>
            <p:ph type="sldImg" idx="2"/>
          </p:nvPr>
        </p:nvSpPr>
        <p:spPr bwMode="auto">
          <a:xfrm>
            <a:off x="898525" y="746125"/>
            <a:ext cx="4967288" cy="3727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01700" y="4722813"/>
            <a:ext cx="4957763" cy="447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5126" name="Rectangle 6"/>
          <p:cNvSpPr>
            <a:spLocks noGrp="1" noChangeArrowheads="1"/>
          </p:cNvSpPr>
          <p:nvPr>
            <p:ph type="ftr" sz="quarter" idx="4"/>
          </p:nvPr>
        </p:nvSpPr>
        <p:spPr bwMode="auto">
          <a:xfrm>
            <a:off x="0"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b" anchorCtr="0" compatLnSpc="1">
            <a:prstTxWarp prst="textNoShape">
              <a:avLst/>
            </a:prstTxWarp>
          </a:bodyPr>
          <a:lstStyle>
            <a:lvl1pPr defTabSz="912813">
              <a:defRPr sz="1200"/>
            </a:lvl1pPr>
          </a:lstStyle>
          <a:p>
            <a:pPr>
              <a:defRPr/>
            </a:pPr>
            <a:r>
              <a:rPr lang="ru-RU"/>
              <a:t>Автор: А.В. Меликян</a:t>
            </a:r>
            <a:endParaRPr lang="en-GB"/>
          </a:p>
        </p:txBody>
      </p:sp>
      <p:sp>
        <p:nvSpPr>
          <p:cNvPr id="5127" name="Rectangle 7"/>
          <p:cNvSpPr>
            <a:spLocks noGrp="1" noChangeArrowheads="1"/>
          </p:cNvSpPr>
          <p:nvPr>
            <p:ph type="sldNum" sz="quarter" idx="5"/>
          </p:nvPr>
        </p:nvSpPr>
        <p:spPr bwMode="auto">
          <a:xfrm>
            <a:off x="3830638"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31" tIns="45665" rIns="91331" bIns="45665" numCol="1" anchor="b" anchorCtr="0" compatLnSpc="1">
            <a:prstTxWarp prst="textNoShape">
              <a:avLst/>
            </a:prstTxWarp>
          </a:bodyPr>
          <a:lstStyle>
            <a:lvl1pPr algn="r" defTabSz="912813">
              <a:defRPr sz="1200"/>
            </a:lvl1pPr>
          </a:lstStyle>
          <a:p>
            <a:pPr>
              <a:defRPr/>
            </a:pPr>
            <a:fld id="{41D8B9DD-A194-45D2-A06E-6345BA046CA8}" type="slidenum">
              <a:rPr lang="en-GB"/>
              <a:pPr>
                <a:defRPr/>
              </a:pPr>
              <a:t>‹#›</a:t>
            </a:fld>
            <a:endParaRPr lang="en-GB"/>
          </a:p>
        </p:txBody>
      </p:sp>
    </p:spTree>
    <p:extLst>
      <p:ext uri="{BB962C8B-B14F-4D97-AF65-F5344CB8AC3E}">
        <p14:creationId xmlns:p14="http://schemas.microsoft.com/office/powerpoint/2010/main" val="1582855935"/>
      </p:ext>
    </p:extLst>
  </p:cSld>
  <p:clrMap bg1="lt1" tx1="dk1" bg2="lt2" tx2="dk2" accent1="accent1" accent2="accent2" accent3="accent3" accent4="accent4" accent5="accent5" accent6="accent6" hlink="hlink" folHlink="folHlink"/>
  <p:hf sldNum="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Образ слайда 1"/>
          <p:cNvSpPr>
            <a:spLocks noGrp="1" noRot="1" noChangeAspect="1" noTextEdit="1"/>
          </p:cNvSpPr>
          <p:nvPr>
            <p:ph type="sldImg"/>
          </p:nvPr>
        </p:nvSpPr>
        <p:spPr>
          <a:ln/>
        </p:spPr>
      </p:sp>
      <p:sp>
        <p:nvSpPr>
          <p:cNvPr id="31747" name="Заметки 2"/>
          <p:cNvSpPr>
            <a:spLocks noGrp="1"/>
          </p:cNvSpPr>
          <p:nvPr>
            <p:ph type="body" idx="1"/>
          </p:nvPr>
        </p:nvSpPr>
        <p:spPr>
          <a:noFill/>
        </p:spPr>
        <p:txBody>
          <a:bodyPr/>
          <a:lstStyle/>
          <a:p>
            <a:endParaRPr lang="ru-RU" smtClean="0"/>
          </a:p>
        </p:txBody>
      </p:sp>
      <p:sp>
        <p:nvSpPr>
          <p:cNvPr id="31748" name="Верхний колонтитул 1"/>
          <p:cNvSpPr>
            <a:spLocks noGrp="1"/>
          </p:cNvSpPr>
          <p:nvPr>
            <p:ph type="hdr" sz="quarter"/>
          </p:nvPr>
        </p:nvSpPr>
        <p:spPr>
          <a:noFill/>
        </p:spPr>
        <p:txBody>
          <a:bodyPr/>
          <a:lstStyle>
            <a:lvl1pPr defTabSz="912813">
              <a:defRPr sz="2400">
                <a:solidFill>
                  <a:schemeClr val="tx1"/>
                </a:solidFill>
                <a:latin typeface="Times New Roman" pitchFamily="18" charset="0"/>
              </a:defRPr>
            </a:lvl1pPr>
            <a:lvl2pPr marL="742950" indent="-285750" defTabSz="912813">
              <a:defRPr sz="2400">
                <a:solidFill>
                  <a:schemeClr val="tx1"/>
                </a:solidFill>
                <a:latin typeface="Times New Roman" pitchFamily="18" charset="0"/>
              </a:defRPr>
            </a:lvl2pPr>
            <a:lvl3pPr marL="1143000" indent="-228600" defTabSz="912813">
              <a:defRPr sz="2400">
                <a:solidFill>
                  <a:schemeClr val="tx1"/>
                </a:solidFill>
                <a:latin typeface="Times New Roman" pitchFamily="18" charset="0"/>
              </a:defRPr>
            </a:lvl3pPr>
            <a:lvl4pPr marL="1600200" indent="-228600" defTabSz="912813">
              <a:defRPr sz="2400">
                <a:solidFill>
                  <a:schemeClr val="tx1"/>
                </a:solidFill>
                <a:latin typeface="Times New Roman" pitchFamily="18" charset="0"/>
              </a:defRPr>
            </a:lvl4pPr>
            <a:lvl5pPr marL="2057400" indent="-228600" defTabSz="912813">
              <a:defRPr sz="2400">
                <a:solidFill>
                  <a:schemeClr val="tx1"/>
                </a:solidFill>
                <a:latin typeface="Times New Roman" pitchFamily="18" charset="0"/>
              </a:defRPr>
            </a:lvl5pPr>
            <a:lvl6pPr marL="2514600" indent="-228600" defTabSz="912813" eaLnBrk="0" fontAlgn="base" hangingPunct="0">
              <a:spcBef>
                <a:spcPct val="0"/>
              </a:spcBef>
              <a:spcAft>
                <a:spcPct val="0"/>
              </a:spcAft>
              <a:defRPr sz="2400">
                <a:solidFill>
                  <a:schemeClr val="tx1"/>
                </a:solidFill>
                <a:latin typeface="Times New Roman" pitchFamily="18" charset="0"/>
              </a:defRPr>
            </a:lvl6pPr>
            <a:lvl7pPr marL="2971800" indent="-228600" defTabSz="912813" eaLnBrk="0" fontAlgn="base" hangingPunct="0">
              <a:spcBef>
                <a:spcPct val="0"/>
              </a:spcBef>
              <a:spcAft>
                <a:spcPct val="0"/>
              </a:spcAft>
              <a:defRPr sz="2400">
                <a:solidFill>
                  <a:schemeClr val="tx1"/>
                </a:solidFill>
                <a:latin typeface="Times New Roman" pitchFamily="18" charset="0"/>
              </a:defRPr>
            </a:lvl7pPr>
            <a:lvl8pPr marL="3429000" indent="-228600" defTabSz="912813" eaLnBrk="0" fontAlgn="base" hangingPunct="0">
              <a:spcBef>
                <a:spcPct val="0"/>
              </a:spcBef>
              <a:spcAft>
                <a:spcPct val="0"/>
              </a:spcAft>
              <a:defRPr sz="2400">
                <a:solidFill>
                  <a:schemeClr val="tx1"/>
                </a:solidFill>
                <a:latin typeface="Times New Roman" pitchFamily="18" charset="0"/>
              </a:defRPr>
            </a:lvl8pPr>
            <a:lvl9pPr marL="3886200" indent="-228600" defTabSz="912813" eaLnBrk="0" fontAlgn="base" hangingPunct="0">
              <a:spcBef>
                <a:spcPct val="0"/>
              </a:spcBef>
              <a:spcAft>
                <a:spcPct val="0"/>
              </a:spcAft>
              <a:defRPr sz="2400">
                <a:solidFill>
                  <a:schemeClr val="tx1"/>
                </a:solidFill>
                <a:latin typeface="Times New Roman" pitchFamily="18" charset="0"/>
              </a:defRPr>
            </a:lvl9pPr>
          </a:lstStyle>
          <a:p>
            <a:r>
              <a:rPr lang="ru-RU" sz="1200" smtClean="0"/>
              <a:t>Прикладной экономический анализ на основе пакета программ SPSS</a:t>
            </a:r>
            <a:endParaRPr lang="en-GB"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7"/>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6"/>
          <p:cNvSpPr/>
          <p:nvPr/>
        </p:nvSpPr>
        <p:spPr>
          <a:xfrm>
            <a:off x="777875" y="594995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777240" y="4725144"/>
            <a:ext cx="6858000" cy="990600"/>
          </a:xfrm>
        </p:spPr>
        <p:txBody>
          <a:bodyPr anchor="t">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6" name="Date Placeholder 3"/>
          <p:cNvSpPr>
            <a:spLocks noGrp="1"/>
          </p:cNvSpPr>
          <p:nvPr>
            <p:ph type="dt" sz="half" idx="10"/>
          </p:nvPr>
        </p:nvSpPr>
        <p:spPr/>
        <p:txBody>
          <a:bodyPr/>
          <a:lstStyle>
            <a:lvl1pPr>
              <a:defRPr/>
            </a:lvl1pPr>
          </a:lstStyle>
          <a:p>
            <a:pPr>
              <a:defRPr/>
            </a:pPr>
            <a:fld id="{8FFD58F2-863D-446A-98C6-62886F3979FD}" type="datetime1">
              <a:rPr lang="en-US"/>
              <a:pPr>
                <a:defRPr/>
              </a:pPr>
              <a:t>2/5/2020</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371468796"/>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fld id="{8B281137-5EAB-4CFE-BBE4-D02053B35D79}" type="datetime1">
              <a:rPr lang="en-US"/>
              <a:pPr>
                <a:defRPr/>
              </a:pPr>
              <a:t>2/5/2020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GB"/>
              <a:t>Page </a:t>
            </a:r>
            <a:fld id="{C901FCA5-E0C4-40F2-874A-31D54E312699}" type="slidenum">
              <a:rPr lang="en-GB"/>
              <a:pPr>
                <a:defRPr/>
              </a:pPr>
              <a:t>‹#›</a:t>
            </a:fld>
            <a:endParaRPr lang="en-GB"/>
          </a:p>
        </p:txBody>
      </p:sp>
    </p:spTree>
    <p:extLst>
      <p:ext uri="{BB962C8B-B14F-4D97-AF65-F5344CB8AC3E}">
        <p14:creationId xmlns:p14="http://schemas.microsoft.com/office/powerpoint/2010/main" val="893424614"/>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fld id="{236DCB4C-DF54-4FE5-BBCF-8D342088C936}" type="datetime1">
              <a:rPr lang="en-US"/>
              <a:pPr>
                <a:defRPr/>
              </a:pPr>
              <a:t>2/5/2020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GB"/>
              <a:t>Page </a:t>
            </a:r>
            <a:fld id="{5973B13F-91CE-46CA-B1AB-987941D35EA9}" type="slidenum">
              <a:rPr lang="en-GB"/>
              <a:pPr>
                <a:defRPr/>
              </a:pPr>
              <a:t>‹#›</a:t>
            </a:fld>
            <a:endParaRPr lang="en-GB"/>
          </a:p>
        </p:txBody>
      </p:sp>
    </p:spTree>
    <p:extLst>
      <p:ext uri="{BB962C8B-B14F-4D97-AF65-F5344CB8AC3E}">
        <p14:creationId xmlns:p14="http://schemas.microsoft.com/office/powerpoint/2010/main" val="2411402867"/>
      </p:ext>
    </p:extLst>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685800"/>
            <a:ext cx="8382000" cy="8382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381000" y="1828800"/>
            <a:ext cx="8382000" cy="4114800"/>
          </a:xfrm>
        </p:spPr>
        <p:txBody>
          <a:bodyPr/>
          <a:lstStyle/>
          <a:p>
            <a:pPr lvl="0"/>
            <a:endParaRPr lang="ru-RU" noProof="0" smtClean="0"/>
          </a:p>
        </p:txBody>
      </p:sp>
      <p:sp>
        <p:nvSpPr>
          <p:cNvPr id="4" name="Rectangle 6"/>
          <p:cNvSpPr>
            <a:spLocks noGrp="1" noChangeArrowheads="1"/>
          </p:cNvSpPr>
          <p:nvPr>
            <p:ph type="sldNum" sz="quarter" idx="10"/>
          </p:nvPr>
        </p:nvSpPr>
        <p:spPr>
          <a:xfrm>
            <a:off x="7235825" y="6308725"/>
            <a:ext cx="1085850" cy="365125"/>
          </a:xfrm>
        </p:spPr>
        <p:txBody>
          <a:bodyPr/>
          <a:lstStyle>
            <a:lvl1pPr>
              <a:defRPr sz="1400" b="1">
                <a:latin typeface="+mn-lt"/>
              </a:defRPr>
            </a:lvl1pPr>
          </a:lstStyle>
          <a:p>
            <a:pPr>
              <a:defRPr/>
            </a:pPr>
            <a:r>
              <a:rPr lang="en-GB"/>
              <a:t>Page</a:t>
            </a:r>
            <a:r>
              <a:rPr lang="ru-RU"/>
              <a:t> </a:t>
            </a:r>
            <a:fld id="{B776D235-4D23-40B4-8621-5FDBDCA656CB}" type="slidenum">
              <a:rPr lang="en-GB"/>
              <a:pPr>
                <a:defRPr/>
              </a:pPr>
              <a:t>‹#›</a:t>
            </a:fld>
            <a:endParaRPr lang="en-GB"/>
          </a:p>
        </p:txBody>
      </p:sp>
    </p:spTree>
    <p:extLst>
      <p:ext uri="{BB962C8B-B14F-4D97-AF65-F5344CB8AC3E}">
        <p14:creationId xmlns:p14="http://schemas.microsoft.com/office/powerpoint/2010/main" val="2295385948"/>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fld id="{DD569D3F-8390-4499-8A98-F87A2D2FFDA2}" type="datetime1">
              <a:rPr lang="en-US"/>
              <a:pPr>
                <a:defRPr/>
              </a:pPr>
              <a:t>2/5/2020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GB"/>
              <a:t>Page </a:t>
            </a:r>
            <a:fld id="{8D7E1F95-5FC3-4B7D-AC12-70A9B7937B04}" type="slidenum">
              <a:rPr lang="en-GB"/>
              <a:pPr>
                <a:defRPr/>
              </a:pPr>
              <a:t>‹#›</a:t>
            </a:fld>
            <a:endParaRPr lang="en-GB"/>
          </a:p>
        </p:txBody>
      </p:sp>
    </p:spTree>
    <p:extLst>
      <p:ext uri="{BB962C8B-B14F-4D97-AF65-F5344CB8AC3E}">
        <p14:creationId xmlns:p14="http://schemas.microsoft.com/office/powerpoint/2010/main" val="1452367435"/>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4" name="Rectangle 6"/>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62000" y="3276600"/>
            <a:ext cx="7543800" cy="1676400"/>
          </a:xfrm>
        </p:spPr>
        <p:txBody>
          <a:bodyPr/>
          <a:lstStyle>
            <a:lvl1pPr algn="l">
              <a:defRPr sz="54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62000" y="4953000"/>
            <a:ext cx="6858000" cy="914400"/>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6" name="Date Placeholder 3"/>
          <p:cNvSpPr>
            <a:spLocks noGrp="1"/>
          </p:cNvSpPr>
          <p:nvPr>
            <p:ph type="dt" sz="half" idx="10"/>
          </p:nvPr>
        </p:nvSpPr>
        <p:spPr/>
        <p:txBody>
          <a:bodyPr/>
          <a:lstStyle>
            <a:lvl1pPr>
              <a:defRPr/>
            </a:lvl1pPr>
          </a:lstStyle>
          <a:p>
            <a:pPr>
              <a:defRPr/>
            </a:pPr>
            <a:fld id="{9FE466BF-B12C-4F31-9A8A-609AFBE175AB}" type="datetime1">
              <a:rPr lang="en-US"/>
              <a:pPr>
                <a:defRPr/>
              </a:pPr>
              <a:t>2/5/2020</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r>
              <a:rPr lang="en-GB"/>
              <a:t>Page </a:t>
            </a:r>
            <a:fld id="{F00D7FD1-A801-4F97-BB49-35E7B29F99C9}" type="slidenum">
              <a:rPr lang="en-GB"/>
              <a:pPr>
                <a:defRPr/>
              </a:pPr>
              <a:t>‹#›</a:t>
            </a:fld>
            <a:endParaRPr lang="en-GB"/>
          </a:p>
        </p:txBody>
      </p:sp>
    </p:spTree>
    <p:extLst>
      <p:ext uri="{BB962C8B-B14F-4D97-AF65-F5344CB8AC3E}">
        <p14:creationId xmlns:p14="http://schemas.microsoft.com/office/powerpoint/2010/main" val="1648840606"/>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3"/>
          <p:cNvSpPr>
            <a:spLocks noGrp="1"/>
          </p:cNvSpPr>
          <p:nvPr>
            <p:ph type="dt" sz="half" idx="10"/>
          </p:nvPr>
        </p:nvSpPr>
        <p:spPr/>
        <p:txBody>
          <a:bodyPr/>
          <a:lstStyle>
            <a:lvl1pPr>
              <a:defRPr/>
            </a:lvl1pPr>
          </a:lstStyle>
          <a:p>
            <a:pPr>
              <a:defRPr/>
            </a:pPr>
            <a:fld id="{4F491ED9-FB84-41DA-82F9-8473F13DA3E2}" type="datetime1">
              <a:rPr lang="en-US"/>
              <a:pPr>
                <a:defRPr/>
              </a:pPr>
              <a:t>2/5/2020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GB"/>
              <a:t>Page </a:t>
            </a:r>
            <a:fld id="{3D478C59-9463-4B00-97F9-822A30481510}" type="slidenum">
              <a:rPr lang="en-GB"/>
              <a:pPr>
                <a:defRPr/>
              </a:pPr>
              <a:t>‹#›</a:t>
            </a:fld>
            <a:endParaRPr lang="en-GB"/>
          </a:p>
        </p:txBody>
      </p:sp>
    </p:spTree>
    <p:extLst>
      <p:ext uri="{BB962C8B-B14F-4D97-AF65-F5344CB8AC3E}">
        <p14:creationId xmlns:p14="http://schemas.microsoft.com/office/powerpoint/2010/main" val="171720717"/>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cxnSp>
        <p:nvCxnSpPr>
          <p:cNvPr id="7" name="Straight Connector 10"/>
          <p:cNvCxnSpPr/>
          <p:nvPr/>
        </p:nvCxnSpPr>
        <p:spPr>
          <a:xfrm>
            <a:off x="7588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2"/>
          <p:cNvCxnSpPr/>
          <p:nvPr/>
        </p:nvCxnSpPr>
        <p:spPr>
          <a:xfrm>
            <a:off x="46450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7589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9" name="Date Placeholder 6"/>
          <p:cNvSpPr>
            <a:spLocks noGrp="1"/>
          </p:cNvSpPr>
          <p:nvPr>
            <p:ph type="dt" sz="half" idx="10"/>
          </p:nvPr>
        </p:nvSpPr>
        <p:spPr/>
        <p:txBody>
          <a:bodyPr/>
          <a:lstStyle>
            <a:lvl1pPr>
              <a:defRPr/>
            </a:lvl1pPr>
          </a:lstStyle>
          <a:p>
            <a:pPr>
              <a:defRPr/>
            </a:pPr>
            <a:fld id="{D6D4DB1C-F741-4285-92B8-10E99674F732}" type="datetime1">
              <a:rPr lang="en-US"/>
              <a:pPr>
                <a:defRPr/>
              </a:pPr>
              <a:t>2/5/2020</a:t>
            </a:fld>
            <a:endParaRPr lang="en-US"/>
          </a:p>
        </p:txBody>
      </p:sp>
      <p:sp>
        <p:nvSpPr>
          <p:cNvPr id="10"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8"/>
          <p:cNvSpPr>
            <a:spLocks noGrp="1"/>
          </p:cNvSpPr>
          <p:nvPr>
            <p:ph type="sldNum" sz="quarter" idx="12"/>
          </p:nvPr>
        </p:nvSpPr>
        <p:spPr/>
        <p:txBody>
          <a:bodyPr/>
          <a:lstStyle>
            <a:lvl1pPr>
              <a:defRPr/>
            </a:lvl1pPr>
          </a:lstStyle>
          <a:p>
            <a:pPr>
              <a:defRPr/>
            </a:pPr>
            <a:r>
              <a:rPr lang="en-GB"/>
              <a:t>Page </a:t>
            </a:r>
            <a:fld id="{1DB8E2DD-DE38-40B8-B9D5-5E9D82D259EC}" type="slidenum">
              <a:rPr lang="en-GB"/>
              <a:pPr>
                <a:defRPr/>
              </a:pPr>
              <a:t>‹#›</a:t>
            </a:fld>
            <a:endParaRPr lang="en-GB"/>
          </a:p>
        </p:txBody>
      </p:sp>
    </p:spTree>
    <p:extLst>
      <p:ext uri="{BB962C8B-B14F-4D97-AF65-F5344CB8AC3E}">
        <p14:creationId xmlns:p14="http://schemas.microsoft.com/office/powerpoint/2010/main" val="3207533458"/>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3"/>
          <p:cNvSpPr>
            <a:spLocks noGrp="1"/>
          </p:cNvSpPr>
          <p:nvPr>
            <p:ph type="dt" sz="half" idx="10"/>
          </p:nvPr>
        </p:nvSpPr>
        <p:spPr/>
        <p:txBody>
          <a:bodyPr/>
          <a:lstStyle>
            <a:lvl1pPr>
              <a:defRPr/>
            </a:lvl1pPr>
          </a:lstStyle>
          <a:p>
            <a:pPr>
              <a:defRPr/>
            </a:pPr>
            <a:fld id="{6DBA437B-5A76-4FD2-BED5-A87A3F545DAE}" type="datetime1">
              <a:rPr lang="en-US"/>
              <a:pPr>
                <a:defRPr/>
              </a:pPr>
              <a:t>2/5/2020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r>
              <a:rPr lang="en-GB"/>
              <a:t>Page </a:t>
            </a:r>
            <a:fld id="{A0BB35A1-C8A3-424E-9105-1A3630394F95}" type="slidenum">
              <a:rPr lang="en-GB"/>
              <a:pPr>
                <a:defRPr/>
              </a:pPr>
              <a:t>‹#›</a:t>
            </a:fld>
            <a:endParaRPr lang="en-GB"/>
          </a:p>
        </p:txBody>
      </p:sp>
    </p:spTree>
    <p:extLst>
      <p:ext uri="{BB962C8B-B14F-4D97-AF65-F5344CB8AC3E}">
        <p14:creationId xmlns:p14="http://schemas.microsoft.com/office/powerpoint/2010/main" val="1787434889"/>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B581392-1FA6-4D68-BF7B-2625372FD9C4}" type="datetime1">
              <a:rPr lang="en-US"/>
              <a:pPr>
                <a:defRPr/>
              </a:pPr>
              <a:t>2/5/2020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r>
              <a:rPr lang="en-GB"/>
              <a:t>Page </a:t>
            </a:r>
            <a:fld id="{5B91B26D-08E4-409C-AA63-1F49EB9FD46E}" type="slidenum">
              <a:rPr lang="en-GB"/>
              <a:pPr>
                <a:defRPr/>
              </a:pPr>
              <a:t>‹#›</a:t>
            </a:fld>
            <a:endParaRPr lang="en-GB"/>
          </a:p>
        </p:txBody>
      </p:sp>
    </p:spTree>
    <p:extLst>
      <p:ext uri="{BB962C8B-B14F-4D97-AF65-F5344CB8AC3E}">
        <p14:creationId xmlns:p14="http://schemas.microsoft.com/office/powerpoint/2010/main" val="1043145928"/>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cxnSp>
        <p:nvCxnSpPr>
          <p:cNvPr id="5" name="Straight Connector 9"/>
          <p:cNvCxnSpPr/>
          <p:nvPr/>
        </p:nvCxnSpPr>
        <p:spPr>
          <a:xfrm rot="5400000">
            <a:off x="1677194" y="2515394"/>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0" y="4572000"/>
            <a:ext cx="6784848" cy="1600200"/>
          </a:xfrm>
        </p:spPr>
        <p:txBody>
          <a:bodyPr>
            <a:normAutofit/>
          </a:bodyPr>
          <a:lstStyle>
            <a:lvl1pPr algn="l">
              <a:defRPr sz="5400" b="0"/>
            </a:lvl1pPr>
          </a:lstStyle>
          <a:p>
            <a:r>
              <a:rPr lang="ru-RU" smtClean="0"/>
              <a:t>Образец заголовка</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Date Placeholder 4"/>
          <p:cNvSpPr>
            <a:spLocks noGrp="1"/>
          </p:cNvSpPr>
          <p:nvPr>
            <p:ph type="dt" sz="half" idx="10"/>
          </p:nvPr>
        </p:nvSpPr>
        <p:spPr/>
        <p:txBody>
          <a:bodyPr/>
          <a:lstStyle>
            <a:lvl1pPr>
              <a:defRPr/>
            </a:lvl1pPr>
          </a:lstStyle>
          <a:p>
            <a:pPr>
              <a:defRPr/>
            </a:pPr>
            <a:fld id="{3D5DF569-6A5A-4F8F-AE4B-C02E4AF1AE12}" type="datetime1">
              <a:rPr lang="en-US"/>
              <a:pPr>
                <a:defRPr/>
              </a:pPr>
              <a:t>2/5/2020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r>
              <a:rPr lang="en-GB"/>
              <a:t>Page </a:t>
            </a:r>
            <a:fld id="{FA6F461D-EEF6-496A-9717-E342EBE8416D}" type="slidenum">
              <a:rPr lang="en-GB"/>
              <a:pPr>
                <a:defRPr/>
              </a:pPr>
              <a:t>‹#›</a:t>
            </a:fld>
            <a:endParaRPr lang="en-GB"/>
          </a:p>
        </p:txBody>
      </p:sp>
    </p:spTree>
    <p:extLst>
      <p:ext uri="{BB962C8B-B14F-4D97-AF65-F5344CB8AC3E}">
        <p14:creationId xmlns:p14="http://schemas.microsoft.com/office/powerpoint/2010/main" val="2909930388"/>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ormAutofit/>
          </a:bodyPr>
          <a:lstStyle>
            <a:lvl1pPr algn="l">
              <a:defRPr sz="5400" b="0"/>
            </a:lvl1pPr>
          </a:lstStyle>
          <a:p>
            <a:r>
              <a:rPr lang="ru-RU" smtClean="0"/>
              <a:t>Образец заголовка</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en-US" noProof="0"/>
          </a:p>
        </p:txBody>
      </p:sp>
      <p:sp>
        <p:nvSpPr>
          <p:cNvPr id="4" name="Text Placeholder 3"/>
          <p:cNvSpPr>
            <a:spLocks noGrp="1"/>
          </p:cNvSpPr>
          <p:nvPr>
            <p:ph type="body" sz="half" idx="2"/>
          </p:nvPr>
        </p:nvSpPr>
        <p:spPr>
          <a:xfrm>
            <a:off x="850392" y="3505200"/>
            <a:ext cx="7391400" cy="804862"/>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fld id="{869CA4F8-73B7-477B-8AAB-FE4CE8429BBA}" type="datetime1">
              <a:rPr lang="en-US"/>
              <a:pPr>
                <a:defRPr/>
              </a:pPr>
              <a:t>2/5/2020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GB"/>
              <a:t>Page </a:t>
            </a:r>
            <a:fld id="{0819105C-CEC1-4265-A947-03400C470766}" type="slidenum">
              <a:rPr lang="en-GB"/>
              <a:pPr>
                <a:defRPr/>
              </a:pPr>
              <a:t>‹#›</a:t>
            </a:fld>
            <a:endParaRPr lang="en-GB"/>
          </a:p>
        </p:txBody>
      </p:sp>
    </p:spTree>
    <p:extLst>
      <p:ext uri="{BB962C8B-B14F-4D97-AF65-F5344CB8AC3E}">
        <p14:creationId xmlns:p14="http://schemas.microsoft.com/office/powerpoint/2010/main" val="1197556932"/>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0" y="4572000"/>
            <a:ext cx="6781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ru-RU" smtClean="0"/>
              <a:t>Образец заголовка</a:t>
            </a:r>
            <a:endParaRPr lang="en-US" smtClean="0"/>
          </a:p>
        </p:txBody>
      </p:sp>
      <p:sp>
        <p:nvSpPr>
          <p:cNvPr id="1027" name="Text Placeholder 2"/>
          <p:cNvSpPr>
            <a:spLocks noGrp="1"/>
          </p:cNvSpPr>
          <p:nvPr>
            <p:ph type="body" idx="1"/>
          </p:nvPr>
        </p:nvSpPr>
        <p:spPr bwMode="auto">
          <a:xfrm>
            <a:off x="762000" y="685800"/>
            <a:ext cx="7543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4" name="Date Placeholder 3"/>
          <p:cNvSpPr>
            <a:spLocks noGrp="1"/>
          </p:cNvSpPr>
          <p:nvPr>
            <p:ph type="dt" sz="half" idx="2"/>
          </p:nvPr>
        </p:nvSpPr>
        <p:spPr>
          <a:xfrm>
            <a:off x="6248400" y="6208713"/>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pPr>
              <a:defRPr/>
            </a:pPr>
            <a:fld id="{0D3C90C2-AF20-49B3-817C-D4C7870BD5DA}" type="datetime1">
              <a:rPr lang="en-US"/>
              <a:pPr>
                <a:defRPr/>
              </a:pPr>
              <a:t>2/5/2020</a:t>
            </a:fld>
            <a:endParaRPr lang="en-US" dirty="0"/>
          </a:p>
        </p:txBody>
      </p:sp>
      <p:sp>
        <p:nvSpPr>
          <p:cNvPr id="5" name="Footer Placeholder 4"/>
          <p:cNvSpPr>
            <a:spLocks noGrp="1"/>
          </p:cNvSpPr>
          <p:nvPr>
            <p:ph type="ftr" sz="quarter" idx="3"/>
          </p:nvPr>
        </p:nvSpPr>
        <p:spPr>
          <a:xfrm>
            <a:off x="762000" y="6208713"/>
            <a:ext cx="4873625"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pPr>
              <a:defRPr/>
            </a:pPr>
            <a:endParaRPr lang="en-US"/>
          </a:p>
        </p:txBody>
      </p:sp>
      <p:sp>
        <p:nvSpPr>
          <p:cNvPr id="6" name="Slide Number Placeholder 5"/>
          <p:cNvSpPr>
            <a:spLocks noGrp="1"/>
          </p:cNvSpPr>
          <p:nvPr>
            <p:ph type="sldNum" sz="quarter" idx="4"/>
          </p:nvPr>
        </p:nvSpPr>
        <p:spPr>
          <a:xfrm>
            <a:off x="7559675" y="6308725"/>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a:defRPr/>
            </a:pPr>
            <a:r>
              <a:rPr lang="en-GB"/>
              <a:t>Page </a:t>
            </a:r>
            <a:fld id="{80A6A415-86C3-41B9-B718-12E3B15E3BC1}" type="slidenum">
              <a:rPr lang="en-GB"/>
              <a:pPr>
                <a:defRPr/>
              </a:pPr>
              <a:t>‹#›</a:t>
            </a:fld>
            <a:endParaRPr lang="en-GB"/>
          </a:p>
        </p:txBody>
      </p:sp>
      <p:sp>
        <p:nvSpPr>
          <p:cNvPr id="8" name="Rectangle 7"/>
          <p:cNvSpPr/>
          <p:nvPr/>
        </p:nvSpPr>
        <p:spPr>
          <a:xfrm>
            <a:off x="777875"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924" r:id="rId1"/>
    <p:sldLayoutId id="2147483917" r:id="rId2"/>
    <p:sldLayoutId id="2147483925" r:id="rId3"/>
    <p:sldLayoutId id="2147483918" r:id="rId4"/>
    <p:sldLayoutId id="2147483926" r:id="rId5"/>
    <p:sldLayoutId id="2147483919" r:id="rId6"/>
    <p:sldLayoutId id="2147483920" r:id="rId7"/>
    <p:sldLayoutId id="2147483927" r:id="rId8"/>
    <p:sldLayoutId id="2147483921" r:id="rId9"/>
    <p:sldLayoutId id="2147483922" r:id="rId10"/>
    <p:sldLayoutId id="2147483923" r:id="rId11"/>
    <p:sldLayoutId id="2147483928" r:id="rId12"/>
  </p:sldLayoutIdLst>
  <p:transition>
    <p:pull dir="d"/>
  </p:transition>
  <p:timing>
    <p:tnLst>
      <p:par>
        <p:cTn id="1" dur="indefinite" restart="never" nodeType="tmRoot"/>
      </p:par>
    </p:tnLst>
  </p:timing>
  <p:hf hdr="0" dt="0"/>
  <p:txStyles>
    <p:titleStyle>
      <a:lvl1pPr algn="l" rtl="0" eaLnBrk="0" fontAlgn="base" hangingPunct="0">
        <a:spcBef>
          <a:spcPct val="0"/>
        </a:spcBef>
        <a:spcAft>
          <a:spcPct val="0"/>
        </a:spcAft>
        <a:defRPr sz="5400" kern="1200">
          <a:solidFill>
            <a:srgbClr val="262626"/>
          </a:solidFill>
          <a:latin typeface="+mj-lt"/>
          <a:ea typeface="+mj-ea"/>
          <a:cs typeface="+mj-cs"/>
        </a:defRPr>
      </a:lvl1pPr>
      <a:lvl2pPr algn="l" rtl="0" eaLnBrk="0" fontAlgn="base" hangingPunct="0">
        <a:spcBef>
          <a:spcPct val="0"/>
        </a:spcBef>
        <a:spcAft>
          <a:spcPct val="0"/>
        </a:spcAft>
        <a:defRPr sz="5400">
          <a:solidFill>
            <a:srgbClr val="262626"/>
          </a:solidFill>
          <a:latin typeface="Impact" pitchFamily="34" charset="0"/>
        </a:defRPr>
      </a:lvl2pPr>
      <a:lvl3pPr algn="l" rtl="0" eaLnBrk="0" fontAlgn="base" hangingPunct="0">
        <a:spcBef>
          <a:spcPct val="0"/>
        </a:spcBef>
        <a:spcAft>
          <a:spcPct val="0"/>
        </a:spcAft>
        <a:defRPr sz="5400">
          <a:solidFill>
            <a:srgbClr val="262626"/>
          </a:solidFill>
          <a:latin typeface="Impact" pitchFamily="34" charset="0"/>
        </a:defRPr>
      </a:lvl3pPr>
      <a:lvl4pPr algn="l" rtl="0" eaLnBrk="0" fontAlgn="base" hangingPunct="0">
        <a:spcBef>
          <a:spcPct val="0"/>
        </a:spcBef>
        <a:spcAft>
          <a:spcPct val="0"/>
        </a:spcAft>
        <a:defRPr sz="5400">
          <a:solidFill>
            <a:srgbClr val="262626"/>
          </a:solidFill>
          <a:latin typeface="Impact" pitchFamily="34" charset="0"/>
        </a:defRPr>
      </a:lvl4pPr>
      <a:lvl5pPr algn="l" rtl="0" eaLnBrk="0" fontAlgn="base" hangingPunct="0">
        <a:spcBef>
          <a:spcPct val="0"/>
        </a:spcBef>
        <a:spcAft>
          <a:spcPct val="0"/>
        </a:spcAft>
        <a:defRPr sz="5400">
          <a:solidFill>
            <a:srgbClr val="262626"/>
          </a:solidFill>
          <a:latin typeface="Impact"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Font typeface="Arial" charset="0"/>
        <a:buChar char="•"/>
        <a:defRPr sz="2400" kern="1200">
          <a:solidFill>
            <a:schemeClr val="tx2"/>
          </a:solidFill>
          <a:latin typeface="+mn-lt"/>
          <a:ea typeface="+mn-ea"/>
          <a:cs typeface="+mn-cs"/>
        </a:defRPr>
      </a:lvl1pPr>
      <a:lvl2pPr marL="593725" indent="-273050" algn="l" rtl="0" eaLnBrk="0" fontAlgn="base" hangingPunct="0">
        <a:spcBef>
          <a:spcPct val="20000"/>
        </a:spcBef>
        <a:spcAft>
          <a:spcPct val="0"/>
        </a:spcAft>
        <a:buClr>
          <a:schemeClr val="accent1"/>
        </a:buClr>
        <a:buFont typeface="Arial" charset="0"/>
        <a:buChar char="•"/>
        <a:defRPr sz="2200" kern="1200">
          <a:solidFill>
            <a:schemeClr val="tx2"/>
          </a:solidFill>
          <a:latin typeface="+mn-lt"/>
          <a:ea typeface="+mn-ea"/>
          <a:cs typeface="+mn-cs"/>
        </a:defRPr>
      </a:lvl2pPr>
      <a:lvl3pPr marL="868363" indent="-228600" algn="l" rtl="0" eaLnBrk="0" fontAlgn="base" hangingPunct="0">
        <a:spcBef>
          <a:spcPct val="20000"/>
        </a:spcBef>
        <a:spcAft>
          <a:spcPct val="0"/>
        </a:spcAft>
        <a:buClr>
          <a:schemeClr val="accent1"/>
        </a:buClr>
        <a:buFont typeface="Arial" charset="0"/>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4pPr>
      <a:lvl5pPr marL="13716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p:nvPr>
        </p:nvSpPr>
        <p:spPr>
          <a:xfrm>
            <a:off x="523875" y="976313"/>
            <a:ext cx="8151813" cy="1731962"/>
          </a:xfrm>
          <a:noFill/>
          <a:extLst>
            <a:ext uri="{91240B29-F687-4F45-9708-019B960494DF}">
              <a14:hiddenLine xmlns:a14="http://schemas.microsoft.com/office/drawing/2010/main" w="12700">
                <a:solidFill>
                  <a:schemeClr val="tx1"/>
                </a:solidFill>
                <a:miter lim="800000"/>
                <a:headEnd/>
                <a:tailEnd/>
              </a14:hiddenLine>
            </a:ext>
          </a:extLst>
        </p:spPr>
        <p:txBody>
          <a:bodyPr lIns="0" tIns="0" rIns="0" bIns="0">
            <a:spAutoFit/>
          </a:bodyPr>
          <a:lstStyle/>
          <a:p>
            <a:pPr marL="533400" indent="-533400" eaLnBrk="1" hangingPunct="1">
              <a:lnSpc>
                <a:spcPct val="90000"/>
              </a:lnSpc>
            </a:pPr>
            <a:r>
              <a:rPr lang="en-US" dirty="0" smtClean="0"/>
              <a:t>	</a:t>
            </a:r>
            <a:r>
              <a:rPr lang="ru-RU" sz="4500" b="1" dirty="0" smtClean="0">
                <a:latin typeface="Arial" panose="020B0604020202020204" pitchFamily="34" charset="0"/>
                <a:ea typeface="Arial Unicode MS" pitchFamily="34" charset="-128"/>
                <a:cs typeface="Arial" panose="020B0604020202020204" pitchFamily="34" charset="0"/>
              </a:rPr>
              <a:t>Тема </a:t>
            </a:r>
            <a:r>
              <a:rPr lang="en-US" sz="4500" b="1" dirty="0" smtClean="0">
                <a:latin typeface="Arial" panose="020B0604020202020204" pitchFamily="34" charset="0"/>
                <a:ea typeface="Arial Unicode MS" pitchFamily="34" charset="-128"/>
                <a:cs typeface="Arial" panose="020B0604020202020204" pitchFamily="34" charset="0"/>
              </a:rPr>
              <a:t>2</a:t>
            </a:r>
            <a:r>
              <a:rPr lang="ru-RU" sz="4500" b="1" dirty="0" smtClean="0">
                <a:latin typeface="Arial" panose="020B0604020202020204" pitchFamily="34" charset="0"/>
                <a:ea typeface="Arial Unicode MS" pitchFamily="34" charset="-128"/>
                <a:cs typeface="Arial" panose="020B0604020202020204" pitchFamily="34" charset="0"/>
              </a:rPr>
              <a:t>:Описательная </a:t>
            </a:r>
            <a:r>
              <a:rPr lang="ru-RU" sz="4500" b="1" dirty="0" smtClean="0">
                <a:latin typeface="Arial" panose="020B0604020202020204" pitchFamily="34" charset="0"/>
                <a:ea typeface="Arial Unicode MS" pitchFamily="34" charset="-128"/>
                <a:cs typeface="Arial" panose="020B0604020202020204" pitchFamily="34" charset="0"/>
              </a:rPr>
              <a:t>статистика</a:t>
            </a:r>
            <a:endParaRPr lang="pt-PT" sz="4500" b="1" dirty="0" smtClean="0">
              <a:latin typeface="Arial" panose="020B0604020202020204" pitchFamily="34" charset="0"/>
              <a:ea typeface="Arial Unicode MS" pitchFamily="34" charset="-128"/>
              <a:cs typeface="Arial" panose="020B0604020202020204" pitchFamily="34" charset="0"/>
            </a:endParaRPr>
          </a:p>
        </p:txBody>
      </p:sp>
      <p:sp>
        <p:nvSpPr>
          <p:cNvPr id="7171" name="Rectangle 3"/>
          <p:cNvSpPr>
            <a:spLocks noChangeArrowheads="1"/>
          </p:cNvSpPr>
          <p:nvPr/>
        </p:nvSpPr>
        <p:spPr bwMode="auto">
          <a:xfrm>
            <a:off x="3175" y="3175"/>
            <a:ext cx="9137650" cy="6851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172" name="Rectangle 5"/>
          <p:cNvSpPr>
            <a:spLocks noChangeArrowheads="1"/>
          </p:cNvSpPr>
          <p:nvPr/>
        </p:nvSpPr>
        <p:spPr bwMode="auto">
          <a:xfrm>
            <a:off x="911225" y="6021388"/>
            <a:ext cx="4237038"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r>
              <a:rPr lang="ru-RU" sz="1400" dirty="0">
                <a:latin typeface="Arial" charset="0"/>
              </a:rPr>
              <a:t>Анализ </a:t>
            </a:r>
            <a:r>
              <a:rPr lang="ru-RU" sz="1400" dirty="0" smtClean="0">
                <a:latin typeface="Arial" charset="0"/>
              </a:rPr>
              <a:t>данных</a:t>
            </a:r>
            <a:endParaRPr lang="en-US" sz="1400" dirty="0">
              <a:latin typeface="Arial" charset="0"/>
            </a:endParaRPr>
          </a:p>
          <a:p>
            <a:r>
              <a:rPr lang="ru-RU" sz="1400" b="1" dirty="0">
                <a:latin typeface="Arial" charset="0"/>
              </a:rPr>
              <a:t>А.В. Меликян </a:t>
            </a:r>
          </a:p>
          <a:p>
            <a:r>
              <a:rPr lang="ru-RU" sz="1400" dirty="0">
                <a:latin typeface="Arial" charset="0"/>
              </a:rPr>
              <a:t>НИУ ВШЭ, </a:t>
            </a:r>
            <a:r>
              <a:rPr lang="ru-RU" sz="1400" dirty="0" smtClean="0">
                <a:latin typeface="Arial" charset="0"/>
              </a:rPr>
              <a:t>20</a:t>
            </a:r>
            <a:r>
              <a:rPr lang="en-US" sz="1400" dirty="0" smtClean="0">
                <a:latin typeface="Arial" charset="0"/>
              </a:rPr>
              <a:t>20</a:t>
            </a:r>
            <a:endParaRPr lang="en-GB" sz="1400" dirty="0">
              <a:latin typeface="Arial" charset="0"/>
            </a:endParaRPr>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3"/>
          <p:cNvSpPr>
            <a:spLocks noGrp="1"/>
          </p:cNvSpPr>
          <p:nvPr>
            <p:ph type="sldNum" sz="quarter" idx="10"/>
          </p:nvPr>
        </p:nvSpPr>
        <p:spPr/>
        <p:txBody>
          <a:bodyPr/>
          <a:lstStyle/>
          <a:p>
            <a:pPr>
              <a:defRPr/>
            </a:pPr>
            <a:r>
              <a:rPr lang="en-GB"/>
              <a:t>Page </a:t>
            </a:r>
            <a:fld id="{392D8E18-10F2-4166-8B77-31BC811E2485}" type="slidenum">
              <a:rPr lang="en-GB"/>
              <a:pPr>
                <a:defRPr/>
              </a:pPr>
              <a:t>10</a:t>
            </a:fld>
            <a:endParaRPr lang="en-GB"/>
          </a:p>
        </p:txBody>
      </p:sp>
      <p:sp>
        <p:nvSpPr>
          <p:cNvPr id="16387" name="Rectangle 2"/>
          <p:cNvSpPr>
            <a:spLocks noGrp="1" noChangeArrowheads="1"/>
          </p:cNvSpPr>
          <p:nvPr>
            <p:ph type="title"/>
          </p:nvPr>
        </p:nvSpPr>
        <p:spPr>
          <a:xfrm>
            <a:off x="539750" y="620713"/>
            <a:ext cx="7777163" cy="838200"/>
          </a:xfrm>
        </p:spPr>
        <p:txBody>
          <a:bodyPr/>
          <a:lstStyle/>
          <a:p>
            <a:pPr algn="ctr"/>
            <a:r>
              <a:rPr lang="ru-RU" sz="3500" b="1" dirty="0" smtClean="0">
                <a:latin typeface="Arial" panose="020B0604020202020204" pitchFamily="34" charset="0"/>
                <a:ea typeface="Arial Unicode MS" pitchFamily="34" charset="-128"/>
                <a:cs typeface="Arial" panose="020B0604020202020204" pitchFamily="34" charset="0"/>
              </a:rPr>
              <a:t>Стандартная ошибка среднего (2)</a:t>
            </a:r>
          </a:p>
        </p:txBody>
      </p:sp>
      <p:sp>
        <p:nvSpPr>
          <p:cNvPr id="16388"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400" indent="-25400">
              <a:spcBef>
                <a:spcPct val="20000"/>
              </a:spcBef>
            </a:pPr>
            <a:endParaRPr lang="ru-RU" sz="2000" b="1">
              <a:latin typeface="Arial" charset="0"/>
            </a:endParaRPr>
          </a:p>
        </p:txBody>
      </p:sp>
      <p:sp>
        <p:nvSpPr>
          <p:cNvPr id="16389" name="Rectangle 4"/>
          <p:cNvSpPr>
            <a:spLocks noChangeArrowheads="1"/>
          </p:cNvSpPr>
          <p:nvPr/>
        </p:nvSpPr>
        <p:spPr bwMode="auto">
          <a:xfrm>
            <a:off x="539750" y="1484313"/>
            <a:ext cx="7777163"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lgn="just">
              <a:spcBef>
                <a:spcPct val="20000"/>
              </a:spcBef>
            </a:pPr>
            <a:r>
              <a:rPr lang="ru-RU" sz="2000">
                <a:latin typeface="Arial" charset="0"/>
              </a:rPr>
              <a:t>Стандартная ошибка среднего – это стандартное отклонение средних арифметических выборок. Т.е. оценка репрезентативности выборки по отношению к генеральной совокупности. Большое значение стандартной ошибки, по сравнению со значением среднего арифметического выборки, будет означать, что между средними арифметическими различных выборок генеральной совокупности имеется значительная разница, следовательно, выборка, с которой мы работаем, может не отражать реальной ситуации, наблюдаемой в генеральной совокупности.</a:t>
            </a:r>
          </a:p>
        </p:txBody>
      </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Номер слайда 3"/>
          <p:cNvSpPr>
            <a:spLocks noGrp="1"/>
          </p:cNvSpPr>
          <p:nvPr>
            <p:ph type="sldNum" sz="quarter" idx="10"/>
          </p:nvPr>
        </p:nvSpPr>
        <p:spPr/>
        <p:txBody>
          <a:bodyPr/>
          <a:lstStyle/>
          <a:p>
            <a:pPr>
              <a:defRPr/>
            </a:pPr>
            <a:r>
              <a:rPr lang="en-GB"/>
              <a:t>Page </a:t>
            </a:r>
            <a:fld id="{C747595C-312C-4B80-B2F0-E0A2A02E3579}" type="slidenum">
              <a:rPr lang="en-GB"/>
              <a:pPr>
                <a:defRPr/>
              </a:pPr>
              <a:t>11</a:t>
            </a:fld>
            <a:endParaRPr lang="en-GB"/>
          </a:p>
        </p:txBody>
      </p:sp>
      <p:sp>
        <p:nvSpPr>
          <p:cNvPr id="17411" name="Rectangle 2"/>
          <p:cNvSpPr>
            <a:spLocks noGrp="1" noChangeArrowheads="1"/>
          </p:cNvSpPr>
          <p:nvPr>
            <p:ph type="title"/>
          </p:nvPr>
        </p:nvSpPr>
        <p:spPr>
          <a:xfrm>
            <a:off x="1008063" y="287338"/>
            <a:ext cx="6985000" cy="838200"/>
          </a:xfrm>
        </p:spPr>
        <p:txBody>
          <a:bodyPr/>
          <a:lstStyle/>
          <a:p>
            <a:pPr algn="ctr"/>
            <a:r>
              <a:rPr lang="ru-RU" sz="3500" b="1" dirty="0" smtClean="0">
                <a:latin typeface="Arial" panose="020B0604020202020204" pitchFamily="34" charset="0"/>
                <a:ea typeface="Arial Unicode MS" pitchFamily="34" charset="-128"/>
                <a:cs typeface="Arial" panose="020B0604020202020204" pitchFamily="34" charset="0"/>
              </a:rPr>
              <a:t>Доверительный интервал</a:t>
            </a:r>
          </a:p>
        </p:txBody>
      </p:sp>
      <p:sp>
        <p:nvSpPr>
          <p:cNvPr id="17412"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400" indent="-25400">
              <a:spcBef>
                <a:spcPct val="20000"/>
              </a:spcBef>
            </a:pPr>
            <a:endParaRPr lang="ru-RU" sz="2000" b="1">
              <a:latin typeface="Arial" charset="0"/>
            </a:endParaRPr>
          </a:p>
        </p:txBody>
      </p:sp>
      <p:sp>
        <p:nvSpPr>
          <p:cNvPr id="17413" name="Rectangle 4"/>
          <p:cNvSpPr>
            <a:spLocks noChangeArrowheads="1"/>
          </p:cNvSpPr>
          <p:nvPr/>
        </p:nvSpPr>
        <p:spPr bwMode="auto">
          <a:xfrm>
            <a:off x="611188" y="1125538"/>
            <a:ext cx="78486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lgn="just">
              <a:spcBef>
                <a:spcPct val="20000"/>
              </a:spcBef>
            </a:pPr>
            <a:r>
              <a:rPr lang="ru-RU" sz="1800">
                <a:latin typeface="Arial" charset="0"/>
              </a:rPr>
              <a:t>Доверительный интервал - интервал, в пределах которого, как мы полагаем, находится реальное значение среднего арифметического генеральной совокупности. Наряду с тем, что мы подсчитываем интервал, мы еще оцениваем вероятность попадания среднего арифметического генеральной совокупности в этот интервал.</a:t>
            </a:r>
            <a:r>
              <a:rPr lang="ru-RU" sz="1800" b="1">
                <a:latin typeface="Arial" charset="0"/>
              </a:rPr>
              <a:t> </a:t>
            </a:r>
          </a:p>
          <a:p>
            <a:pPr indent="355600" algn="just">
              <a:spcBef>
                <a:spcPct val="20000"/>
              </a:spcBef>
            </a:pPr>
            <a:r>
              <a:rPr lang="ru-RU" sz="1800">
                <a:latin typeface="Arial" charset="0"/>
              </a:rPr>
              <a:t>С вероятностью 95% среднее арифметическое генеральной совокупности попадёт в интервал </a:t>
            </a:r>
          </a:p>
          <a:p>
            <a:pPr indent="355600" algn="just">
              <a:spcBef>
                <a:spcPct val="20000"/>
              </a:spcBef>
            </a:pPr>
            <a:r>
              <a:rPr lang="ru-RU" sz="1800">
                <a:latin typeface="Arial" charset="0"/>
              </a:rPr>
              <a:t>От</a:t>
            </a:r>
            <a:r>
              <a:rPr lang="en-US" sz="1800">
                <a:latin typeface="Arial" charset="0"/>
              </a:rPr>
              <a:t>     </a:t>
            </a:r>
            <a:r>
              <a:rPr lang="ru-RU" sz="1800">
                <a:latin typeface="Arial" charset="0"/>
              </a:rPr>
              <a:t>	  - (1,96*</a:t>
            </a:r>
            <a:r>
              <a:rPr lang="en-US" sz="1800">
                <a:latin typeface="Arial" charset="0"/>
              </a:rPr>
              <a:t>m)       </a:t>
            </a:r>
            <a:r>
              <a:rPr lang="ru-RU" sz="1800">
                <a:latin typeface="Arial" charset="0"/>
              </a:rPr>
              <a:t>до</a:t>
            </a:r>
            <a:r>
              <a:rPr lang="en-US" sz="1800">
                <a:latin typeface="Arial" charset="0"/>
              </a:rPr>
              <a:t>   </a:t>
            </a:r>
            <a:r>
              <a:rPr lang="ru-RU" sz="1800">
                <a:latin typeface="Arial" charset="0"/>
              </a:rPr>
              <a:t>   +(1,96*</a:t>
            </a:r>
            <a:r>
              <a:rPr lang="en-US" sz="1800">
                <a:latin typeface="Arial" charset="0"/>
              </a:rPr>
              <a:t>m)</a:t>
            </a:r>
          </a:p>
          <a:p>
            <a:pPr indent="355600" algn="just">
              <a:spcBef>
                <a:spcPct val="20000"/>
              </a:spcBef>
            </a:pPr>
            <a:endParaRPr lang="en-US" sz="1800">
              <a:latin typeface="Arial" charset="0"/>
            </a:endParaRPr>
          </a:p>
          <a:p>
            <a:pPr indent="355600" algn="just">
              <a:spcBef>
                <a:spcPct val="20000"/>
              </a:spcBef>
            </a:pPr>
            <a:r>
              <a:rPr lang="ru-RU" sz="1800">
                <a:latin typeface="Arial" charset="0"/>
              </a:rPr>
              <a:t>С вероятностью 9</a:t>
            </a:r>
            <a:r>
              <a:rPr lang="en-US" sz="1800">
                <a:latin typeface="Arial" charset="0"/>
              </a:rPr>
              <a:t>9</a:t>
            </a:r>
            <a:r>
              <a:rPr lang="ru-RU" sz="1800">
                <a:latin typeface="Arial" charset="0"/>
              </a:rPr>
              <a:t>% среднее арифметическое генеральной совокупности попадёт в интервал </a:t>
            </a:r>
          </a:p>
          <a:p>
            <a:pPr indent="355600" algn="just">
              <a:spcBef>
                <a:spcPct val="20000"/>
              </a:spcBef>
            </a:pPr>
            <a:r>
              <a:rPr lang="ru-RU" sz="1800">
                <a:latin typeface="Arial" charset="0"/>
              </a:rPr>
              <a:t>От</a:t>
            </a:r>
            <a:r>
              <a:rPr lang="en-US" sz="1800">
                <a:latin typeface="Arial" charset="0"/>
              </a:rPr>
              <a:t>     </a:t>
            </a:r>
            <a:r>
              <a:rPr lang="ru-RU" sz="1800">
                <a:latin typeface="Arial" charset="0"/>
              </a:rPr>
              <a:t>	  - (</a:t>
            </a:r>
            <a:r>
              <a:rPr lang="en-US" sz="1800">
                <a:latin typeface="Arial" charset="0"/>
              </a:rPr>
              <a:t>2,58</a:t>
            </a:r>
            <a:r>
              <a:rPr lang="ru-RU" sz="1800">
                <a:latin typeface="Arial" charset="0"/>
              </a:rPr>
              <a:t>*</a:t>
            </a:r>
            <a:r>
              <a:rPr lang="en-US" sz="1800">
                <a:latin typeface="Arial" charset="0"/>
              </a:rPr>
              <a:t>m)       </a:t>
            </a:r>
            <a:r>
              <a:rPr lang="ru-RU" sz="1800">
                <a:latin typeface="Arial" charset="0"/>
              </a:rPr>
              <a:t>до</a:t>
            </a:r>
            <a:r>
              <a:rPr lang="en-US" sz="1800">
                <a:latin typeface="Arial" charset="0"/>
              </a:rPr>
              <a:t>   </a:t>
            </a:r>
            <a:r>
              <a:rPr lang="ru-RU" sz="1800">
                <a:latin typeface="Arial" charset="0"/>
              </a:rPr>
              <a:t>   +(</a:t>
            </a:r>
            <a:r>
              <a:rPr lang="en-US" sz="1800">
                <a:latin typeface="Arial" charset="0"/>
              </a:rPr>
              <a:t>2</a:t>
            </a:r>
            <a:r>
              <a:rPr lang="ru-RU" sz="1800">
                <a:latin typeface="Arial" charset="0"/>
              </a:rPr>
              <a:t>,</a:t>
            </a:r>
            <a:r>
              <a:rPr lang="en-US" sz="1800">
                <a:latin typeface="Arial" charset="0"/>
              </a:rPr>
              <a:t>58</a:t>
            </a:r>
            <a:r>
              <a:rPr lang="ru-RU" sz="1800">
                <a:latin typeface="Arial" charset="0"/>
              </a:rPr>
              <a:t>*</a:t>
            </a:r>
            <a:r>
              <a:rPr lang="en-US" sz="1800">
                <a:latin typeface="Arial" charset="0"/>
              </a:rPr>
              <a:t>m)</a:t>
            </a:r>
          </a:p>
          <a:p>
            <a:pPr indent="355600" algn="just">
              <a:spcBef>
                <a:spcPct val="20000"/>
              </a:spcBef>
            </a:pPr>
            <a:endParaRPr lang="en-US" sz="1800">
              <a:latin typeface="Arial" charset="0"/>
            </a:endParaRPr>
          </a:p>
          <a:p>
            <a:pPr indent="355600" algn="just">
              <a:spcBef>
                <a:spcPct val="20000"/>
              </a:spcBef>
            </a:pPr>
            <a:r>
              <a:rPr lang="ru-RU" sz="1800">
                <a:latin typeface="Arial" charset="0"/>
              </a:rPr>
              <a:t>С вероятностью 9</a:t>
            </a:r>
            <a:r>
              <a:rPr lang="en-US" sz="1800">
                <a:latin typeface="Arial" charset="0"/>
              </a:rPr>
              <a:t>9,9</a:t>
            </a:r>
            <a:r>
              <a:rPr lang="ru-RU" sz="1800">
                <a:latin typeface="Arial" charset="0"/>
              </a:rPr>
              <a:t>% среднее арифметическое генеральной совокупности попадёт в интервал </a:t>
            </a:r>
          </a:p>
          <a:p>
            <a:pPr indent="355600" algn="just">
              <a:spcBef>
                <a:spcPct val="20000"/>
              </a:spcBef>
            </a:pPr>
            <a:r>
              <a:rPr lang="ru-RU" sz="1800">
                <a:latin typeface="Arial" charset="0"/>
              </a:rPr>
              <a:t>От</a:t>
            </a:r>
            <a:r>
              <a:rPr lang="en-US" sz="1800">
                <a:latin typeface="Arial" charset="0"/>
              </a:rPr>
              <a:t>     </a:t>
            </a:r>
            <a:r>
              <a:rPr lang="ru-RU" sz="1800">
                <a:latin typeface="Arial" charset="0"/>
              </a:rPr>
              <a:t>	  - (</a:t>
            </a:r>
            <a:r>
              <a:rPr lang="en-US" sz="1800">
                <a:latin typeface="Arial" charset="0"/>
              </a:rPr>
              <a:t>3</a:t>
            </a:r>
            <a:r>
              <a:rPr lang="ru-RU" sz="1800">
                <a:latin typeface="Arial" charset="0"/>
              </a:rPr>
              <a:t>,</a:t>
            </a:r>
            <a:r>
              <a:rPr lang="en-US" sz="1800">
                <a:latin typeface="Arial" charset="0"/>
              </a:rPr>
              <a:t>29</a:t>
            </a:r>
            <a:r>
              <a:rPr lang="ru-RU" sz="1800">
                <a:latin typeface="Arial" charset="0"/>
              </a:rPr>
              <a:t>*</a:t>
            </a:r>
            <a:r>
              <a:rPr lang="en-US" sz="1800">
                <a:latin typeface="Arial" charset="0"/>
              </a:rPr>
              <a:t>m)       </a:t>
            </a:r>
            <a:r>
              <a:rPr lang="ru-RU" sz="1800">
                <a:latin typeface="Arial" charset="0"/>
              </a:rPr>
              <a:t>до</a:t>
            </a:r>
            <a:r>
              <a:rPr lang="en-US" sz="1800">
                <a:latin typeface="Arial" charset="0"/>
              </a:rPr>
              <a:t>   </a:t>
            </a:r>
            <a:r>
              <a:rPr lang="ru-RU" sz="1800">
                <a:latin typeface="Arial" charset="0"/>
              </a:rPr>
              <a:t>   +(</a:t>
            </a:r>
            <a:r>
              <a:rPr lang="en-US" sz="1800">
                <a:latin typeface="Arial" charset="0"/>
              </a:rPr>
              <a:t>3</a:t>
            </a:r>
            <a:r>
              <a:rPr lang="ru-RU" sz="1800">
                <a:latin typeface="Arial" charset="0"/>
              </a:rPr>
              <a:t>,</a:t>
            </a:r>
            <a:r>
              <a:rPr lang="en-US" sz="1800">
                <a:latin typeface="Arial" charset="0"/>
              </a:rPr>
              <a:t>29</a:t>
            </a:r>
            <a:r>
              <a:rPr lang="ru-RU" sz="1800">
                <a:latin typeface="Arial" charset="0"/>
              </a:rPr>
              <a:t>*</a:t>
            </a:r>
            <a:r>
              <a:rPr lang="en-US" sz="1800">
                <a:latin typeface="Arial" charset="0"/>
              </a:rPr>
              <a:t>m)</a:t>
            </a:r>
          </a:p>
          <a:p>
            <a:pPr indent="355600" algn="just">
              <a:spcBef>
                <a:spcPct val="20000"/>
              </a:spcBef>
            </a:pPr>
            <a:endParaRPr lang="en-US" sz="1800">
              <a:latin typeface="Arial" charset="0"/>
            </a:endParaRPr>
          </a:p>
          <a:p>
            <a:pPr indent="355600" algn="just">
              <a:spcBef>
                <a:spcPct val="20000"/>
              </a:spcBef>
            </a:pPr>
            <a:endParaRPr lang="en-US" sz="1800">
              <a:latin typeface="Arial" charset="0"/>
            </a:endParaRPr>
          </a:p>
          <a:p>
            <a:pPr indent="355600" algn="just">
              <a:spcBef>
                <a:spcPct val="20000"/>
              </a:spcBef>
            </a:pPr>
            <a:endParaRPr lang="en-US" sz="1800" b="1">
              <a:latin typeface="Arial" charset="0"/>
            </a:endParaRPr>
          </a:p>
        </p:txBody>
      </p:sp>
      <p:pic>
        <p:nvPicPr>
          <p:cNvPr id="17414" name="Picture 5" descr="391730"/>
          <p:cNvPicPr>
            <a:picLocks noChangeAspect="1" noChangeArrowheads="1"/>
          </p:cNvPicPr>
          <p:nvPr/>
        </p:nvPicPr>
        <p:blipFill>
          <a:blip r:embed="rId2">
            <a:extLst>
              <a:ext uri="{28A0092B-C50C-407E-A947-70E740481C1C}">
                <a14:useLocalDpi xmlns:a14="http://schemas.microsoft.com/office/drawing/2010/main" val="0"/>
              </a:ext>
            </a:extLst>
          </a:blip>
          <a:srcRect t="30220" r="79993" b="24350"/>
          <a:stretch>
            <a:fillRect/>
          </a:stretch>
        </p:blipFill>
        <p:spPr bwMode="auto">
          <a:xfrm>
            <a:off x="2349500" y="3081338"/>
            <a:ext cx="3508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6" descr="391730"/>
          <p:cNvPicPr>
            <a:picLocks noChangeAspect="1" noChangeArrowheads="1"/>
          </p:cNvPicPr>
          <p:nvPr/>
        </p:nvPicPr>
        <p:blipFill>
          <a:blip r:embed="rId2">
            <a:extLst>
              <a:ext uri="{28A0092B-C50C-407E-A947-70E740481C1C}">
                <a14:useLocalDpi xmlns:a14="http://schemas.microsoft.com/office/drawing/2010/main" val="0"/>
              </a:ext>
            </a:extLst>
          </a:blip>
          <a:srcRect t="30220" r="79993" b="24350"/>
          <a:stretch>
            <a:fillRect/>
          </a:stretch>
        </p:blipFill>
        <p:spPr bwMode="auto">
          <a:xfrm>
            <a:off x="4500563" y="3068638"/>
            <a:ext cx="35083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7" descr="391730"/>
          <p:cNvPicPr>
            <a:picLocks noChangeAspect="1" noChangeArrowheads="1"/>
          </p:cNvPicPr>
          <p:nvPr/>
        </p:nvPicPr>
        <p:blipFill>
          <a:blip r:embed="rId2">
            <a:extLst>
              <a:ext uri="{28A0092B-C50C-407E-A947-70E740481C1C}">
                <a14:useLocalDpi xmlns:a14="http://schemas.microsoft.com/office/drawing/2010/main" val="0"/>
              </a:ext>
            </a:extLst>
          </a:blip>
          <a:srcRect t="30220" r="79993" b="24350"/>
          <a:stretch>
            <a:fillRect/>
          </a:stretch>
        </p:blipFill>
        <p:spPr bwMode="auto">
          <a:xfrm>
            <a:off x="2349500" y="4365625"/>
            <a:ext cx="3508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8" descr="391730"/>
          <p:cNvPicPr>
            <a:picLocks noChangeAspect="1" noChangeArrowheads="1"/>
          </p:cNvPicPr>
          <p:nvPr/>
        </p:nvPicPr>
        <p:blipFill>
          <a:blip r:embed="rId2">
            <a:extLst>
              <a:ext uri="{28A0092B-C50C-407E-A947-70E740481C1C}">
                <a14:useLocalDpi xmlns:a14="http://schemas.microsoft.com/office/drawing/2010/main" val="0"/>
              </a:ext>
            </a:extLst>
          </a:blip>
          <a:srcRect t="30220" r="79993" b="24350"/>
          <a:stretch>
            <a:fillRect/>
          </a:stretch>
        </p:blipFill>
        <p:spPr bwMode="auto">
          <a:xfrm>
            <a:off x="4500563" y="4365625"/>
            <a:ext cx="35083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9" descr="391730"/>
          <p:cNvPicPr>
            <a:picLocks noChangeAspect="1" noChangeArrowheads="1"/>
          </p:cNvPicPr>
          <p:nvPr/>
        </p:nvPicPr>
        <p:blipFill>
          <a:blip r:embed="rId2">
            <a:extLst>
              <a:ext uri="{28A0092B-C50C-407E-A947-70E740481C1C}">
                <a14:useLocalDpi xmlns:a14="http://schemas.microsoft.com/office/drawing/2010/main" val="0"/>
              </a:ext>
            </a:extLst>
          </a:blip>
          <a:srcRect t="30220" r="79993" b="24350"/>
          <a:stretch>
            <a:fillRect/>
          </a:stretch>
        </p:blipFill>
        <p:spPr bwMode="auto">
          <a:xfrm>
            <a:off x="2349500" y="5616575"/>
            <a:ext cx="3508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0" descr="391730"/>
          <p:cNvPicPr>
            <a:picLocks noChangeAspect="1" noChangeArrowheads="1"/>
          </p:cNvPicPr>
          <p:nvPr/>
        </p:nvPicPr>
        <p:blipFill>
          <a:blip r:embed="rId2">
            <a:extLst>
              <a:ext uri="{28A0092B-C50C-407E-A947-70E740481C1C}">
                <a14:useLocalDpi xmlns:a14="http://schemas.microsoft.com/office/drawing/2010/main" val="0"/>
              </a:ext>
            </a:extLst>
          </a:blip>
          <a:srcRect t="30220" r="79993" b="24350"/>
          <a:stretch>
            <a:fillRect/>
          </a:stretch>
        </p:blipFill>
        <p:spPr bwMode="auto">
          <a:xfrm>
            <a:off x="4500563" y="5589588"/>
            <a:ext cx="35083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3"/>
          <p:cNvSpPr>
            <a:spLocks noGrp="1"/>
          </p:cNvSpPr>
          <p:nvPr>
            <p:ph type="sldNum" sz="quarter" idx="10"/>
          </p:nvPr>
        </p:nvSpPr>
        <p:spPr/>
        <p:txBody>
          <a:bodyPr/>
          <a:lstStyle/>
          <a:p>
            <a:pPr>
              <a:defRPr/>
            </a:pPr>
            <a:r>
              <a:rPr lang="en-GB"/>
              <a:t>Page </a:t>
            </a:r>
            <a:fld id="{01259E5A-1694-4D80-BA77-8A9A024A2C4C}" type="slidenum">
              <a:rPr lang="en-GB"/>
              <a:pPr>
                <a:defRPr/>
              </a:pPr>
              <a:t>12</a:t>
            </a:fld>
            <a:endParaRPr lang="en-GB"/>
          </a:p>
        </p:txBody>
      </p:sp>
      <p:sp>
        <p:nvSpPr>
          <p:cNvPr id="18435" name="Rectangle 2"/>
          <p:cNvSpPr>
            <a:spLocks noGrp="1" noChangeArrowheads="1"/>
          </p:cNvSpPr>
          <p:nvPr>
            <p:ph type="title"/>
          </p:nvPr>
        </p:nvSpPr>
        <p:spPr>
          <a:xfrm>
            <a:off x="3714750" y="574675"/>
            <a:ext cx="2513013" cy="838200"/>
          </a:xfrm>
        </p:spPr>
        <p:txBody>
          <a:bodyPr/>
          <a:lstStyle/>
          <a:p>
            <a:r>
              <a:rPr lang="ru-RU" sz="3500" b="1" dirty="0" smtClean="0">
                <a:latin typeface="Arial" panose="020B0604020202020204" pitchFamily="34" charset="0"/>
                <a:ea typeface="Arial Unicode MS" pitchFamily="34" charset="-128"/>
                <a:cs typeface="Arial" panose="020B0604020202020204" pitchFamily="34" charset="0"/>
              </a:rPr>
              <a:t>Мода</a:t>
            </a:r>
          </a:p>
        </p:txBody>
      </p:sp>
      <p:sp>
        <p:nvSpPr>
          <p:cNvPr id="18436"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400" indent="-25400">
              <a:spcBef>
                <a:spcPct val="20000"/>
              </a:spcBef>
            </a:pPr>
            <a:endParaRPr lang="ru-RU" sz="2000" b="1">
              <a:latin typeface="Arial" charset="0"/>
            </a:endParaRPr>
          </a:p>
        </p:txBody>
      </p:sp>
      <p:sp>
        <p:nvSpPr>
          <p:cNvPr id="18437" name="Rectangle 4"/>
          <p:cNvSpPr>
            <a:spLocks noChangeArrowheads="1"/>
          </p:cNvSpPr>
          <p:nvPr/>
        </p:nvSpPr>
        <p:spPr bwMode="auto">
          <a:xfrm>
            <a:off x="611188" y="1557338"/>
            <a:ext cx="7777162"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lgn="just">
              <a:spcBef>
                <a:spcPct val="20000"/>
              </a:spcBef>
            </a:pPr>
            <a:r>
              <a:rPr lang="ru-RU">
                <a:latin typeface="Arial" charset="0"/>
              </a:rPr>
              <a:t>Мода — это значение, которое наиболее часто встречается в выборке. Если одна и та же наибольшая частота встречается у нескольких значений, то выбирается наименьшее из них.</a:t>
            </a:r>
            <a:r>
              <a:rPr lang="ru-RU" b="1">
                <a:latin typeface="Arial" charset="0"/>
              </a:rPr>
              <a:t> </a:t>
            </a:r>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3"/>
          <p:cNvSpPr>
            <a:spLocks noGrp="1"/>
          </p:cNvSpPr>
          <p:nvPr>
            <p:ph type="sldNum" sz="quarter" idx="10"/>
          </p:nvPr>
        </p:nvSpPr>
        <p:spPr/>
        <p:txBody>
          <a:bodyPr/>
          <a:lstStyle/>
          <a:p>
            <a:pPr>
              <a:defRPr/>
            </a:pPr>
            <a:r>
              <a:rPr lang="en-GB"/>
              <a:t>Page </a:t>
            </a:r>
            <a:fld id="{23A9D0DA-A5B7-4033-BB79-80F8C336A0A8}" type="slidenum">
              <a:rPr lang="en-GB"/>
              <a:pPr>
                <a:defRPr/>
              </a:pPr>
              <a:t>13</a:t>
            </a:fld>
            <a:endParaRPr lang="en-GB"/>
          </a:p>
        </p:txBody>
      </p:sp>
      <p:sp>
        <p:nvSpPr>
          <p:cNvPr id="19459" name="Rectangle 2"/>
          <p:cNvSpPr>
            <a:spLocks noGrp="1" noChangeArrowheads="1"/>
          </p:cNvSpPr>
          <p:nvPr>
            <p:ph type="title"/>
          </p:nvPr>
        </p:nvSpPr>
        <p:spPr>
          <a:xfrm>
            <a:off x="1187624" y="260350"/>
            <a:ext cx="6408564" cy="838200"/>
          </a:xfrm>
        </p:spPr>
        <p:txBody>
          <a:bodyPr/>
          <a:lstStyle/>
          <a:p>
            <a:r>
              <a:rPr lang="ru-RU" sz="3500" b="1" dirty="0" smtClean="0">
                <a:latin typeface="Arial" panose="020B0604020202020204" pitchFamily="34" charset="0"/>
                <a:ea typeface="Arial Unicode MS" pitchFamily="34" charset="-128"/>
                <a:cs typeface="Arial" panose="020B0604020202020204" pitchFamily="34" charset="0"/>
              </a:rPr>
              <a:t>Медиана (второй квартиль)</a:t>
            </a:r>
          </a:p>
        </p:txBody>
      </p:sp>
      <p:sp>
        <p:nvSpPr>
          <p:cNvPr id="19460"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400" indent="-25400">
              <a:spcBef>
                <a:spcPct val="20000"/>
              </a:spcBef>
            </a:pPr>
            <a:endParaRPr lang="ru-RU" sz="2000" b="1">
              <a:latin typeface="Arial" charset="0"/>
            </a:endParaRPr>
          </a:p>
        </p:txBody>
      </p:sp>
      <p:sp>
        <p:nvSpPr>
          <p:cNvPr id="19461" name="Rectangle 4"/>
          <p:cNvSpPr>
            <a:spLocks noChangeArrowheads="1"/>
          </p:cNvSpPr>
          <p:nvPr/>
        </p:nvSpPr>
        <p:spPr bwMode="auto">
          <a:xfrm>
            <a:off x="611188" y="1196975"/>
            <a:ext cx="78486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lgn="just">
              <a:spcBef>
                <a:spcPct val="20000"/>
              </a:spcBef>
            </a:pPr>
            <a:r>
              <a:rPr lang="ru-RU" sz="2000">
                <a:latin typeface="Arial" charset="0"/>
              </a:rPr>
              <a:t>	Медиана — это точка на шкале измеренных значений, выше и ниже которой лежит по половине всех измеренных значений. Например, если измеренные значения таковы: </a:t>
            </a:r>
          </a:p>
          <a:p>
            <a:pPr indent="355600" algn="just">
              <a:spcBef>
                <a:spcPct val="20000"/>
              </a:spcBef>
            </a:pPr>
            <a:r>
              <a:rPr lang="ru-RU" sz="2000">
                <a:latin typeface="Arial" charset="0"/>
              </a:rPr>
              <a:t>	</a:t>
            </a:r>
            <a:r>
              <a:rPr lang="ru-RU" sz="2000" b="1">
                <a:latin typeface="Arial" charset="0"/>
              </a:rPr>
              <a:t>3 7 8 5 4 6 3 9 2 8 4</a:t>
            </a:r>
          </a:p>
          <a:p>
            <a:pPr indent="355600" algn="just">
              <a:spcBef>
                <a:spcPct val="20000"/>
              </a:spcBef>
            </a:pPr>
            <a:r>
              <a:rPr lang="ru-RU" sz="2000">
                <a:latin typeface="Arial" charset="0"/>
              </a:rPr>
              <a:t>	то сначала их нужно расположить в порядке возрастания: 	</a:t>
            </a:r>
            <a:r>
              <a:rPr lang="ru-RU" sz="2000" b="1">
                <a:latin typeface="Arial" charset="0"/>
              </a:rPr>
              <a:t>2 3 3 4 4 5 6 7 8 8 9 </a:t>
            </a:r>
          </a:p>
          <a:p>
            <a:pPr indent="355600" algn="just">
              <a:spcBef>
                <a:spcPct val="20000"/>
              </a:spcBef>
            </a:pPr>
            <a:r>
              <a:rPr lang="ru-RU" sz="2000">
                <a:latin typeface="Arial" charset="0"/>
              </a:rPr>
              <a:t>	В данном случае медианой будет значение 5. Всего у нас 11 измеренных значений, следовательно, медианой является шестое значение. Выше него располагается 5 значений, и ниже — тоже 5. При нечетном количестве значений медиана всегда будет совпадать с одним из измеренных значений. При четном количестве медиана будет средним арифметическим двух соседних значений. Например, если имеются следующие измеренные значения: </a:t>
            </a:r>
          </a:p>
          <a:p>
            <a:pPr indent="355600" algn="just">
              <a:spcBef>
                <a:spcPct val="20000"/>
              </a:spcBef>
            </a:pPr>
            <a:r>
              <a:rPr lang="ru-RU" sz="2000">
                <a:latin typeface="Arial" charset="0"/>
              </a:rPr>
              <a:t>	</a:t>
            </a:r>
            <a:r>
              <a:rPr lang="ru-RU" sz="2000" b="1">
                <a:latin typeface="Arial" charset="0"/>
              </a:rPr>
              <a:t>3 4 4 5 6 7 8 8 9 9</a:t>
            </a:r>
            <a:r>
              <a:rPr lang="ru-RU" sz="2000">
                <a:latin typeface="Arial" charset="0"/>
              </a:rPr>
              <a:t> </a:t>
            </a:r>
          </a:p>
          <a:p>
            <a:pPr indent="355600" algn="just">
              <a:spcBef>
                <a:spcPct val="20000"/>
              </a:spcBef>
            </a:pPr>
            <a:r>
              <a:rPr lang="ru-RU" sz="2000">
                <a:latin typeface="Arial" charset="0"/>
              </a:rPr>
              <a:t>	то медиана будет равна: (6 + 7) </a:t>
            </a:r>
            <a:r>
              <a:rPr lang="en-US" sz="2000">
                <a:latin typeface="Arial" charset="0"/>
              </a:rPr>
              <a:t>/</a:t>
            </a:r>
            <a:r>
              <a:rPr lang="ru-RU" sz="2000">
                <a:latin typeface="Arial" charset="0"/>
              </a:rPr>
              <a:t> 2 = 6,5.</a:t>
            </a:r>
            <a:r>
              <a:rPr lang="ru-RU" sz="2000" b="1">
                <a:latin typeface="Arial" charset="0"/>
              </a:rPr>
              <a:t> </a:t>
            </a:r>
          </a:p>
        </p:txBody>
      </p:sp>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a:spLocks noGrp="1"/>
          </p:cNvSpPr>
          <p:nvPr>
            <p:ph type="sldNum" sz="quarter" idx="10"/>
          </p:nvPr>
        </p:nvSpPr>
        <p:spPr/>
        <p:txBody>
          <a:bodyPr/>
          <a:lstStyle/>
          <a:p>
            <a:pPr>
              <a:defRPr/>
            </a:pPr>
            <a:r>
              <a:rPr lang="en-GB"/>
              <a:t>Page </a:t>
            </a:r>
            <a:fld id="{52FA2B10-059F-4C5A-B389-C0A1F0132FAE}" type="slidenum">
              <a:rPr lang="en-GB"/>
              <a:pPr>
                <a:defRPr/>
              </a:pPr>
              <a:t>14</a:t>
            </a:fld>
            <a:endParaRPr lang="en-GB"/>
          </a:p>
        </p:txBody>
      </p:sp>
      <p:sp>
        <p:nvSpPr>
          <p:cNvPr id="20483" name="Rectangle 2"/>
          <p:cNvSpPr>
            <a:spLocks noGrp="1" noChangeArrowheads="1"/>
          </p:cNvSpPr>
          <p:nvPr>
            <p:ph type="title"/>
          </p:nvPr>
        </p:nvSpPr>
        <p:spPr>
          <a:xfrm>
            <a:off x="3132138" y="549275"/>
            <a:ext cx="3095625" cy="838200"/>
          </a:xfrm>
        </p:spPr>
        <p:txBody>
          <a:bodyPr/>
          <a:lstStyle/>
          <a:p>
            <a:r>
              <a:rPr lang="ru-RU" sz="3500" b="1" dirty="0" smtClean="0">
                <a:latin typeface="Arial" panose="020B0604020202020204" pitchFamily="34" charset="0"/>
                <a:ea typeface="Arial Unicode MS" pitchFamily="34" charset="-128"/>
                <a:cs typeface="Arial" panose="020B0604020202020204" pitchFamily="34" charset="0"/>
              </a:rPr>
              <a:t>Квартиль</a:t>
            </a:r>
          </a:p>
        </p:txBody>
      </p:sp>
      <p:sp>
        <p:nvSpPr>
          <p:cNvPr id="20484"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400" indent="-25400">
              <a:spcBef>
                <a:spcPct val="20000"/>
              </a:spcBef>
            </a:pPr>
            <a:endParaRPr lang="ru-RU" sz="2000" b="1">
              <a:latin typeface="Arial" charset="0"/>
            </a:endParaRPr>
          </a:p>
        </p:txBody>
      </p:sp>
      <p:sp>
        <p:nvSpPr>
          <p:cNvPr id="20485" name="Rectangle 4"/>
          <p:cNvSpPr>
            <a:spLocks noChangeArrowheads="1"/>
          </p:cNvSpPr>
          <p:nvPr/>
        </p:nvSpPr>
        <p:spPr bwMode="auto">
          <a:xfrm>
            <a:off x="611188" y="1196975"/>
            <a:ext cx="7777162"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spcBef>
                <a:spcPct val="20000"/>
              </a:spcBef>
            </a:pPr>
            <a:r>
              <a:rPr lang="ru-RU" sz="2000">
                <a:latin typeface="Arial" charset="0"/>
              </a:rPr>
              <a:t>	</a:t>
            </a:r>
            <a:endParaRPr lang="ru-RU" sz="2000" b="1">
              <a:latin typeface="Arial" charset="0"/>
            </a:endParaRPr>
          </a:p>
        </p:txBody>
      </p:sp>
      <p:sp>
        <p:nvSpPr>
          <p:cNvPr id="20486" name="Rectangle 5"/>
          <p:cNvSpPr>
            <a:spLocks noChangeArrowheads="1"/>
          </p:cNvSpPr>
          <p:nvPr/>
        </p:nvSpPr>
        <p:spPr bwMode="auto">
          <a:xfrm>
            <a:off x="611188" y="1557338"/>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lgn="just">
              <a:spcBef>
                <a:spcPct val="20000"/>
              </a:spcBef>
            </a:pPr>
            <a:r>
              <a:rPr lang="ru-RU" sz="2000">
                <a:latin typeface="Arial" charset="0"/>
              </a:rPr>
              <a:t>	</a:t>
            </a:r>
            <a:r>
              <a:rPr lang="ru-RU" sz="2000" b="1">
                <a:latin typeface="Arial" charset="0"/>
              </a:rPr>
              <a:t>Первый квартиль</a:t>
            </a:r>
            <a:r>
              <a:rPr lang="ru-RU" sz="2000">
                <a:latin typeface="Arial" charset="0"/>
              </a:rPr>
              <a:t> (25-й процентиль) – точка на шкале значений переменной, ниже значения которой находятся 25% значений переменной.</a:t>
            </a:r>
          </a:p>
          <a:p>
            <a:pPr indent="355600" algn="just">
              <a:spcBef>
                <a:spcPct val="20000"/>
              </a:spcBef>
            </a:pPr>
            <a:r>
              <a:rPr lang="ru-RU" sz="2000">
                <a:latin typeface="Arial" charset="0"/>
              </a:rPr>
              <a:t>	</a:t>
            </a:r>
            <a:r>
              <a:rPr lang="ru-RU" sz="2000" b="1">
                <a:latin typeface="Arial" charset="0"/>
              </a:rPr>
              <a:t>Второй квартиль (медиана)</a:t>
            </a:r>
            <a:r>
              <a:rPr lang="ru-RU" sz="2000">
                <a:latin typeface="Arial" charset="0"/>
              </a:rPr>
              <a:t> – точка на шкале значений переменной, ниже значения которой находятся 50% значений переменной.</a:t>
            </a:r>
          </a:p>
          <a:p>
            <a:pPr indent="355600" algn="just">
              <a:spcBef>
                <a:spcPct val="20000"/>
              </a:spcBef>
            </a:pPr>
            <a:r>
              <a:rPr lang="ru-RU" sz="2000">
                <a:latin typeface="Arial" charset="0"/>
              </a:rPr>
              <a:t>	</a:t>
            </a:r>
            <a:r>
              <a:rPr lang="ru-RU" sz="2000" b="1">
                <a:latin typeface="Arial" charset="0"/>
              </a:rPr>
              <a:t>Третий квартиль</a:t>
            </a:r>
            <a:r>
              <a:rPr lang="ru-RU" sz="2000">
                <a:latin typeface="Arial" charset="0"/>
              </a:rPr>
              <a:t> (75-й процентиль) – точка на шкале значений переменной, ниже значения которой находятся 75% значений переменной.</a:t>
            </a:r>
          </a:p>
          <a:p>
            <a:pPr indent="355600" algn="just">
              <a:spcBef>
                <a:spcPct val="20000"/>
              </a:spcBef>
            </a:pPr>
            <a:r>
              <a:rPr lang="ru-RU" sz="2000">
                <a:latin typeface="Arial" charset="0"/>
              </a:rPr>
              <a:t>	</a:t>
            </a:r>
            <a:endParaRPr lang="ru-RU" sz="1800" b="1">
              <a:latin typeface="Arial" charset="0"/>
            </a:endParaRPr>
          </a:p>
        </p:txBody>
      </p:sp>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
          <p:cNvSpPr>
            <a:spLocks noGrp="1"/>
          </p:cNvSpPr>
          <p:nvPr>
            <p:ph type="sldNum" sz="quarter" idx="10"/>
          </p:nvPr>
        </p:nvSpPr>
        <p:spPr/>
        <p:txBody>
          <a:bodyPr/>
          <a:lstStyle/>
          <a:p>
            <a:pPr>
              <a:defRPr/>
            </a:pPr>
            <a:r>
              <a:rPr lang="en-GB"/>
              <a:t>Page </a:t>
            </a:r>
            <a:fld id="{28B74360-89BF-48FA-93C7-15AF52485B3C}" type="slidenum">
              <a:rPr lang="en-GB"/>
              <a:pPr>
                <a:defRPr/>
              </a:pPr>
              <a:t>15</a:t>
            </a:fld>
            <a:endParaRPr lang="en-GB"/>
          </a:p>
        </p:txBody>
      </p:sp>
      <p:sp>
        <p:nvSpPr>
          <p:cNvPr id="21507" name="Rectangle 2"/>
          <p:cNvSpPr>
            <a:spLocks noGrp="1" noChangeArrowheads="1"/>
          </p:cNvSpPr>
          <p:nvPr>
            <p:ph type="title"/>
          </p:nvPr>
        </p:nvSpPr>
        <p:spPr>
          <a:xfrm>
            <a:off x="1547812" y="549275"/>
            <a:ext cx="6048523" cy="838200"/>
          </a:xfrm>
        </p:spPr>
        <p:txBody>
          <a:bodyPr/>
          <a:lstStyle/>
          <a:p>
            <a:r>
              <a:rPr lang="ru-RU" sz="3500" b="1" dirty="0" err="1" smtClean="0">
                <a:latin typeface="Arial" panose="020B0604020202020204" pitchFamily="34" charset="0"/>
                <a:ea typeface="Arial Unicode MS" pitchFamily="34" charset="-128"/>
                <a:cs typeface="Arial" panose="020B0604020202020204" pitchFamily="34" charset="0"/>
              </a:rPr>
              <a:t>Межквартильная</a:t>
            </a:r>
            <a:r>
              <a:rPr lang="ru-RU" sz="3500" b="1" dirty="0" smtClean="0">
                <a:latin typeface="Arial" panose="020B0604020202020204" pitchFamily="34" charset="0"/>
                <a:ea typeface="Arial Unicode MS" pitchFamily="34" charset="-128"/>
                <a:cs typeface="Arial" panose="020B0604020202020204" pitchFamily="34" charset="0"/>
              </a:rPr>
              <a:t> широта</a:t>
            </a:r>
          </a:p>
        </p:txBody>
      </p:sp>
      <p:sp>
        <p:nvSpPr>
          <p:cNvPr id="21508"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400" indent="-25400">
              <a:spcBef>
                <a:spcPct val="20000"/>
              </a:spcBef>
            </a:pPr>
            <a:endParaRPr lang="ru-RU" sz="2000" b="1">
              <a:latin typeface="Arial" charset="0"/>
            </a:endParaRPr>
          </a:p>
        </p:txBody>
      </p:sp>
      <p:sp>
        <p:nvSpPr>
          <p:cNvPr id="21509" name="Rectangle 4"/>
          <p:cNvSpPr>
            <a:spLocks noChangeArrowheads="1"/>
          </p:cNvSpPr>
          <p:nvPr/>
        </p:nvSpPr>
        <p:spPr bwMode="auto">
          <a:xfrm>
            <a:off x="611188" y="1196975"/>
            <a:ext cx="7777162"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spcBef>
                <a:spcPct val="20000"/>
              </a:spcBef>
            </a:pPr>
            <a:r>
              <a:rPr lang="ru-RU" sz="2000">
                <a:latin typeface="Arial" charset="0"/>
              </a:rPr>
              <a:t>	</a:t>
            </a:r>
            <a:endParaRPr lang="ru-RU" sz="2000" b="1">
              <a:latin typeface="Arial" charset="0"/>
            </a:endParaRPr>
          </a:p>
        </p:txBody>
      </p:sp>
      <p:sp>
        <p:nvSpPr>
          <p:cNvPr id="21510" name="Rectangle 5"/>
          <p:cNvSpPr>
            <a:spLocks noChangeArrowheads="1"/>
          </p:cNvSpPr>
          <p:nvPr/>
        </p:nvSpPr>
        <p:spPr bwMode="auto">
          <a:xfrm>
            <a:off x="611188" y="1557338"/>
            <a:ext cx="7777162"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lgn="just">
              <a:spcBef>
                <a:spcPct val="20000"/>
              </a:spcBef>
            </a:pPr>
            <a:r>
              <a:rPr lang="ru-RU" sz="2000">
                <a:latin typeface="Arial" charset="0"/>
              </a:rPr>
              <a:t>	Для оценки меры разброса порядковых переменных может подсчитываться межквартильная широта (квартильное отклонение).</a:t>
            </a:r>
          </a:p>
          <a:p>
            <a:pPr indent="355600">
              <a:spcBef>
                <a:spcPct val="20000"/>
              </a:spcBef>
            </a:pPr>
            <a:r>
              <a:rPr lang="ru-RU" sz="2000">
                <a:latin typeface="Arial" charset="0"/>
              </a:rPr>
              <a:t>	</a:t>
            </a:r>
          </a:p>
          <a:p>
            <a:pPr indent="355600">
              <a:spcBef>
                <a:spcPct val="20000"/>
              </a:spcBef>
            </a:pPr>
            <a:r>
              <a:rPr lang="ru-RU" sz="1800" b="1">
                <a:latin typeface="Arial" charset="0"/>
              </a:rPr>
              <a:t>Межквартильная широта</a:t>
            </a:r>
            <a:r>
              <a:rPr lang="ru-RU" sz="1800">
                <a:latin typeface="Arial" charset="0"/>
              </a:rPr>
              <a:t> = (Третий квартиль – Первый квартиль)	</a:t>
            </a:r>
            <a:r>
              <a:rPr lang="ru-RU" sz="1800" b="1">
                <a:latin typeface="Arial" charset="0"/>
              </a:rPr>
              <a:t>				             </a:t>
            </a:r>
            <a:r>
              <a:rPr lang="ru-RU" sz="1800">
                <a:latin typeface="Arial" charset="0"/>
              </a:rPr>
              <a:t>2</a:t>
            </a:r>
            <a:r>
              <a:rPr lang="ru-RU" sz="1800" b="1">
                <a:latin typeface="Arial" charset="0"/>
              </a:rPr>
              <a:t> </a:t>
            </a:r>
          </a:p>
          <a:p>
            <a:pPr indent="355600">
              <a:spcBef>
                <a:spcPct val="20000"/>
              </a:spcBef>
            </a:pPr>
            <a:r>
              <a:rPr lang="ru-RU" sz="1800" b="1">
                <a:latin typeface="Arial" charset="0"/>
              </a:rPr>
              <a:t>	</a:t>
            </a:r>
          </a:p>
          <a:p>
            <a:pPr indent="355600" algn="just">
              <a:spcBef>
                <a:spcPct val="20000"/>
              </a:spcBef>
            </a:pPr>
            <a:r>
              <a:rPr lang="ru-RU" sz="1800" b="1">
                <a:latin typeface="Arial" charset="0"/>
              </a:rPr>
              <a:t>	</a:t>
            </a:r>
            <a:r>
              <a:rPr lang="ru-RU" sz="2000">
                <a:latin typeface="Arial" charset="0"/>
              </a:rPr>
              <a:t>Если порядковая переменная имеет 7 значений и квартильное отклонение равно 3, то можно сделать вывод, что модель средней тенденции не очень хорошо отражает поведение переменной, т.к. много респондентов имеют значения, отличающиеся от медианы.</a:t>
            </a:r>
          </a:p>
        </p:txBody>
      </p:sp>
      <p:sp>
        <p:nvSpPr>
          <p:cNvPr id="21511" name="Line 6"/>
          <p:cNvSpPr>
            <a:spLocks noChangeShapeType="1"/>
          </p:cNvSpPr>
          <p:nvPr/>
        </p:nvSpPr>
        <p:spPr bwMode="auto">
          <a:xfrm>
            <a:off x="4211638" y="3213100"/>
            <a:ext cx="40322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a:spLocks noGrp="1"/>
          </p:cNvSpPr>
          <p:nvPr>
            <p:ph type="sldNum" sz="quarter" idx="10"/>
          </p:nvPr>
        </p:nvSpPr>
        <p:spPr/>
        <p:txBody>
          <a:bodyPr/>
          <a:lstStyle/>
          <a:p>
            <a:pPr>
              <a:defRPr/>
            </a:pPr>
            <a:r>
              <a:rPr lang="en-GB"/>
              <a:t>Page </a:t>
            </a:r>
            <a:fld id="{4AF890F7-0FDE-4C72-A7B2-796B68C3E06E}" type="slidenum">
              <a:rPr lang="en-GB"/>
              <a:pPr>
                <a:defRPr/>
              </a:pPr>
              <a:t>16</a:t>
            </a:fld>
            <a:endParaRPr lang="en-GB"/>
          </a:p>
        </p:txBody>
      </p:sp>
      <p:sp>
        <p:nvSpPr>
          <p:cNvPr id="22531" name="Rectangle 2"/>
          <p:cNvSpPr>
            <a:spLocks noGrp="1" noChangeArrowheads="1"/>
          </p:cNvSpPr>
          <p:nvPr>
            <p:ph type="title"/>
          </p:nvPr>
        </p:nvSpPr>
        <p:spPr>
          <a:xfrm>
            <a:off x="1907704" y="620713"/>
            <a:ext cx="5329709" cy="838200"/>
          </a:xfrm>
        </p:spPr>
        <p:txBody>
          <a:bodyPr/>
          <a:lstStyle/>
          <a:p>
            <a:r>
              <a:rPr lang="ru-RU" sz="3500" b="1" dirty="0" err="1" smtClean="0">
                <a:latin typeface="Arial" panose="020B0604020202020204" pitchFamily="34" charset="0"/>
                <a:ea typeface="Arial Unicode MS" pitchFamily="34" charset="-128"/>
                <a:cs typeface="Arial" panose="020B0604020202020204" pitchFamily="34" charset="0"/>
              </a:rPr>
              <a:t>Децильное</a:t>
            </a:r>
            <a:r>
              <a:rPr lang="ru-RU" sz="3500" b="1" dirty="0" smtClean="0">
                <a:latin typeface="Arial" panose="020B0604020202020204" pitchFamily="34" charset="0"/>
                <a:ea typeface="Arial Unicode MS" pitchFamily="34" charset="-128"/>
                <a:cs typeface="Arial" panose="020B0604020202020204" pitchFamily="34" charset="0"/>
              </a:rPr>
              <a:t> отношение</a:t>
            </a:r>
          </a:p>
        </p:txBody>
      </p:sp>
      <p:sp>
        <p:nvSpPr>
          <p:cNvPr id="22532"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400" indent="-25400">
              <a:spcBef>
                <a:spcPct val="20000"/>
              </a:spcBef>
            </a:pPr>
            <a:endParaRPr lang="ru-RU" sz="2000" b="1">
              <a:latin typeface="Arial" charset="0"/>
            </a:endParaRPr>
          </a:p>
        </p:txBody>
      </p:sp>
      <p:sp>
        <p:nvSpPr>
          <p:cNvPr id="22533" name="Rectangle 4"/>
          <p:cNvSpPr>
            <a:spLocks noChangeArrowheads="1"/>
          </p:cNvSpPr>
          <p:nvPr/>
        </p:nvSpPr>
        <p:spPr bwMode="auto">
          <a:xfrm>
            <a:off x="611188" y="1196975"/>
            <a:ext cx="7777162"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spcBef>
                <a:spcPct val="20000"/>
              </a:spcBef>
            </a:pPr>
            <a:r>
              <a:rPr lang="ru-RU" sz="2000">
                <a:latin typeface="Arial" charset="0"/>
              </a:rPr>
              <a:t>	</a:t>
            </a:r>
            <a:endParaRPr lang="ru-RU" sz="2000" b="1">
              <a:latin typeface="Arial" charset="0"/>
            </a:endParaRPr>
          </a:p>
        </p:txBody>
      </p:sp>
      <p:sp>
        <p:nvSpPr>
          <p:cNvPr id="22534" name="Rectangle 5"/>
          <p:cNvSpPr>
            <a:spLocks noChangeArrowheads="1"/>
          </p:cNvSpPr>
          <p:nvPr/>
        </p:nvSpPr>
        <p:spPr bwMode="auto">
          <a:xfrm>
            <a:off x="611188" y="1557338"/>
            <a:ext cx="7777162"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lgn="just">
              <a:spcBef>
                <a:spcPct val="20000"/>
              </a:spcBef>
            </a:pPr>
            <a:r>
              <a:rPr lang="ru-RU" sz="2000">
                <a:latin typeface="Arial" charset="0"/>
              </a:rPr>
              <a:t>	Децильное отношение – это отношение границы 10-го дециля к границе 1-го дециля. </a:t>
            </a:r>
          </a:p>
          <a:p>
            <a:pPr indent="355600" algn="just">
              <a:spcBef>
                <a:spcPct val="20000"/>
              </a:spcBef>
            </a:pPr>
            <a:endParaRPr lang="ru-RU" sz="2000">
              <a:latin typeface="Arial" charset="0"/>
            </a:endParaRPr>
          </a:p>
          <a:p>
            <a:pPr indent="355600" algn="just">
              <a:spcBef>
                <a:spcPct val="20000"/>
              </a:spcBef>
            </a:pPr>
            <a:r>
              <a:rPr lang="ru-RU" sz="2000">
                <a:latin typeface="Arial" charset="0"/>
              </a:rPr>
              <a:t>	Данный показатель может, например, демонстрировать на сколько больше получают 10 % высокооплачиваемых респондентов в сравнении с 10 % наименее оплачиваемых, что позволит оценить степень неоднородности доходов.</a:t>
            </a:r>
          </a:p>
        </p:txBody>
      </p:sp>
    </p:spTree>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AE558417-9108-4D11-AFD4-6819B27AF052}" type="slidenum">
              <a:rPr lang="en-GB" sz="1200" b="1">
                <a:solidFill>
                  <a:schemeClr val="tx2">
                    <a:lumMod val="90000"/>
                    <a:lumOff val="10000"/>
                  </a:schemeClr>
                </a:solidFill>
                <a:latin typeface="+mn-lt"/>
              </a:rPr>
              <a:pPr>
                <a:defRPr/>
              </a:pPr>
              <a:t>17</a:t>
            </a:fld>
            <a:endParaRPr lang="en-GB" sz="1200" b="1">
              <a:solidFill>
                <a:schemeClr val="tx2">
                  <a:lumMod val="90000"/>
                  <a:lumOff val="10000"/>
                </a:schemeClr>
              </a:solidFill>
              <a:latin typeface="+mn-lt"/>
            </a:endParaRPr>
          </a:p>
        </p:txBody>
      </p:sp>
      <p:sp>
        <p:nvSpPr>
          <p:cNvPr id="23555" name="Rectangle 2"/>
          <p:cNvSpPr>
            <a:spLocks noGrp="1" noChangeArrowheads="1"/>
          </p:cNvSpPr>
          <p:nvPr>
            <p:ph type="title"/>
          </p:nvPr>
        </p:nvSpPr>
        <p:spPr>
          <a:xfrm>
            <a:off x="611188" y="692150"/>
            <a:ext cx="8382000" cy="838200"/>
          </a:xfrm>
        </p:spPr>
        <p:txBody>
          <a:bodyPr/>
          <a:lstStyle/>
          <a:p>
            <a:pPr algn="ctr"/>
            <a:r>
              <a:rPr lang="ru-RU" sz="3500" b="1" dirty="0" smtClean="0">
                <a:latin typeface="Arial" panose="020B0604020202020204" pitchFamily="34" charset="0"/>
                <a:ea typeface="Arial Unicode MS" pitchFamily="34" charset="-128"/>
                <a:cs typeface="Arial" panose="020B0604020202020204" pitchFamily="34" charset="0"/>
              </a:rPr>
              <a:t>Измерение степени отличия распределения от нормального</a:t>
            </a:r>
          </a:p>
        </p:txBody>
      </p:sp>
      <p:sp>
        <p:nvSpPr>
          <p:cNvPr id="23556" name="Rectangle 3"/>
          <p:cNvSpPr>
            <a:spLocks noGrp="1" noChangeArrowheads="1"/>
          </p:cNvSpPr>
          <p:nvPr>
            <p:ph type="body" idx="1"/>
          </p:nvPr>
        </p:nvSpPr>
        <p:spPr>
          <a:xfrm>
            <a:off x="700088" y="1774825"/>
            <a:ext cx="7543800" cy="3886200"/>
          </a:xfrm>
        </p:spPr>
        <p:txBody>
          <a:bodyPr/>
          <a:lstStyle/>
          <a:p>
            <a:pPr>
              <a:buFontTx/>
              <a:buNone/>
            </a:pPr>
            <a:r>
              <a:rPr lang="ru-RU" smtClean="0"/>
              <a:t>	</a:t>
            </a:r>
            <a:r>
              <a:rPr lang="ru-RU" smtClean="0">
                <a:latin typeface="Arial" charset="0"/>
                <a:cs typeface="Arial" charset="0"/>
              </a:rPr>
              <a:t>Частотное распределение может отличаться от нормального в двух основных направлениях:</a:t>
            </a:r>
          </a:p>
          <a:p>
            <a:pPr>
              <a:buFontTx/>
              <a:buNone/>
            </a:pPr>
            <a:r>
              <a:rPr lang="ru-RU" smtClean="0">
                <a:latin typeface="Arial" charset="0"/>
                <a:cs typeface="Arial" charset="0"/>
              </a:rPr>
              <a:t>	1) Симметричность распределения (</a:t>
            </a:r>
            <a:r>
              <a:rPr lang="en-US" smtClean="0">
                <a:latin typeface="Arial" charset="0"/>
                <a:cs typeface="Arial" charset="0"/>
              </a:rPr>
              <a:t>Skewness</a:t>
            </a:r>
            <a:r>
              <a:rPr lang="ru-RU" smtClean="0">
                <a:latin typeface="Arial" charset="0"/>
                <a:cs typeface="Arial" charset="0"/>
              </a:rPr>
              <a:t>);</a:t>
            </a:r>
          </a:p>
          <a:p>
            <a:pPr>
              <a:buFontTx/>
              <a:buNone/>
            </a:pPr>
            <a:r>
              <a:rPr lang="ru-RU" smtClean="0">
                <a:latin typeface="Arial" charset="0"/>
                <a:cs typeface="Arial" charset="0"/>
              </a:rPr>
              <a:t>	2) Заострённость распределения (</a:t>
            </a:r>
            <a:r>
              <a:rPr lang="en-US" smtClean="0">
                <a:latin typeface="Arial" charset="0"/>
                <a:cs typeface="Arial" charset="0"/>
              </a:rPr>
              <a:t>Kurtosis</a:t>
            </a:r>
            <a:r>
              <a:rPr lang="ru-RU" smtClean="0">
                <a:latin typeface="Arial" charset="0"/>
                <a:cs typeface="Arial" charset="0"/>
              </a:rPr>
              <a:t>).</a:t>
            </a:r>
          </a:p>
          <a:p>
            <a:pPr>
              <a:buFontTx/>
              <a:buNone/>
            </a:pPr>
            <a:endParaRPr lang="ru-RU" smtClean="0">
              <a:latin typeface="Arial" charset="0"/>
              <a:cs typeface="Arial" charset="0"/>
            </a:endParaRPr>
          </a:p>
          <a:p>
            <a:pPr>
              <a:buFontTx/>
              <a:buNone/>
            </a:pPr>
            <a:r>
              <a:rPr lang="ru-RU" smtClean="0">
                <a:latin typeface="Arial" charset="0"/>
                <a:cs typeface="Arial" charset="0"/>
              </a:rPr>
              <a:t>	В случае нормального распределения значение показателя симметричности равно нулю, а показателя эксцесса равно трём. </a:t>
            </a:r>
          </a:p>
          <a:p>
            <a:pPr>
              <a:buFontTx/>
              <a:buNone/>
            </a:pPr>
            <a:endParaRPr lang="ru-RU" smtClean="0"/>
          </a:p>
        </p:txBody>
      </p:sp>
    </p:spTree>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FD4029FF-7466-4D0B-B7B1-23C9B5D733B7}" type="slidenum">
              <a:rPr lang="en-GB" sz="1200" b="1">
                <a:solidFill>
                  <a:schemeClr val="tx2">
                    <a:lumMod val="90000"/>
                    <a:lumOff val="10000"/>
                  </a:schemeClr>
                </a:solidFill>
                <a:latin typeface="+mn-lt"/>
              </a:rPr>
              <a:pPr>
                <a:defRPr/>
              </a:pPr>
              <a:t>18</a:t>
            </a:fld>
            <a:endParaRPr lang="en-GB" sz="1200" b="1">
              <a:solidFill>
                <a:schemeClr val="tx2">
                  <a:lumMod val="90000"/>
                  <a:lumOff val="10000"/>
                </a:schemeClr>
              </a:solidFill>
              <a:latin typeface="+mn-lt"/>
            </a:endParaRPr>
          </a:p>
        </p:txBody>
      </p:sp>
      <p:sp>
        <p:nvSpPr>
          <p:cNvPr id="24579" name="Rectangle 2"/>
          <p:cNvSpPr>
            <a:spLocks noGrp="1" noChangeArrowheads="1"/>
          </p:cNvSpPr>
          <p:nvPr>
            <p:ph type="title"/>
          </p:nvPr>
        </p:nvSpPr>
        <p:spPr>
          <a:xfrm>
            <a:off x="683568" y="764704"/>
            <a:ext cx="8135937" cy="838200"/>
          </a:xfrm>
        </p:spPr>
        <p:txBody>
          <a:bodyPr/>
          <a:lstStyle/>
          <a:p>
            <a:pPr algn="ctr"/>
            <a:r>
              <a:rPr lang="ru-RU" sz="3500" b="1" dirty="0" smtClean="0">
                <a:latin typeface="Arial" panose="020B0604020202020204" pitchFamily="34" charset="0"/>
                <a:ea typeface="Arial Unicode MS" pitchFamily="34" charset="-128"/>
                <a:cs typeface="Arial" panose="020B0604020202020204" pitchFamily="34" charset="0"/>
              </a:rPr>
              <a:t>Симметричность распределения (</a:t>
            </a:r>
            <a:r>
              <a:rPr lang="en-US" sz="3500" b="1" dirty="0" smtClean="0">
                <a:latin typeface="Arial" panose="020B0604020202020204" pitchFamily="34" charset="0"/>
                <a:ea typeface="Arial Unicode MS" pitchFamily="34" charset="-128"/>
                <a:cs typeface="Arial" panose="020B0604020202020204" pitchFamily="34" charset="0"/>
              </a:rPr>
              <a:t>Skewness</a:t>
            </a:r>
            <a:r>
              <a:rPr lang="ru-RU" sz="3500" b="1" dirty="0" smtClean="0">
                <a:latin typeface="Arial" panose="020B0604020202020204" pitchFamily="34" charset="0"/>
                <a:ea typeface="Arial Unicode MS" pitchFamily="34" charset="-128"/>
                <a:cs typeface="Arial" panose="020B0604020202020204" pitchFamily="34" charset="0"/>
              </a:rPr>
              <a:t>)</a:t>
            </a:r>
          </a:p>
        </p:txBody>
      </p:sp>
      <p:sp>
        <p:nvSpPr>
          <p:cNvPr id="24580" name="Rectangle 3"/>
          <p:cNvSpPr>
            <a:spLocks noGrp="1" noChangeArrowheads="1"/>
          </p:cNvSpPr>
          <p:nvPr>
            <p:ph type="body" idx="1"/>
          </p:nvPr>
        </p:nvSpPr>
        <p:spPr>
          <a:xfrm>
            <a:off x="812800" y="1485900"/>
            <a:ext cx="7646988" cy="4951413"/>
          </a:xfrm>
        </p:spPr>
        <p:txBody>
          <a:bodyPr/>
          <a:lstStyle/>
          <a:p>
            <a:pPr marL="0" indent="0" algn="just">
              <a:buFontTx/>
              <a:buNone/>
              <a:tabLst>
                <a:tab pos="723900" algn="l"/>
              </a:tabLst>
            </a:pPr>
            <a:r>
              <a:rPr lang="ru-RU" smtClean="0"/>
              <a:t>В случае несимметричного распределения, наиболее часто встречающиеся значения (самые высокие столбики гистограммы) расположены большей частью на одной из сторон шкалы.  Т.е. на одной стороне шкалы сосредоточены самые высокие столбики, а при приближении к другой стороне шкалы высота столбиков снижается. </a:t>
            </a:r>
          </a:p>
          <a:p>
            <a:pPr marL="0" indent="0" algn="just">
              <a:buFontTx/>
              <a:buNone/>
              <a:tabLst>
                <a:tab pos="723900" algn="l"/>
              </a:tabLst>
            </a:pPr>
            <a:r>
              <a:rPr lang="ru-RU" smtClean="0"/>
              <a:t>Несимметричные распределения могут иметь как положительную асимметрию (перекос в сторону меньших значений), так и отрицательную (перекос в сторону больших значений).</a:t>
            </a:r>
          </a:p>
        </p:txBody>
      </p:sp>
    </p:spTree>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45069180-06AD-4F73-A161-5E24472DFCBA}" type="slidenum">
              <a:rPr lang="en-GB" sz="1200" b="1">
                <a:solidFill>
                  <a:schemeClr val="tx2">
                    <a:lumMod val="90000"/>
                    <a:lumOff val="10000"/>
                  </a:schemeClr>
                </a:solidFill>
                <a:latin typeface="+mn-lt"/>
              </a:rPr>
              <a:pPr>
                <a:defRPr/>
              </a:pPr>
              <a:t>19</a:t>
            </a:fld>
            <a:endParaRPr lang="en-GB" sz="1200" b="1">
              <a:solidFill>
                <a:schemeClr val="tx2">
                  <a:lumMod val="90000"/>
                  <a:lumOff val="10000"/>
                </a:schemeClr>
              </a:solidFill>
              <a:latin typeface="+mn-lt"/>
            </a:endParaRPr>
          </a:p>
        </p:txBody>
      </p:sp>
      <p:sp>
        <p:nvSpPr>
          <p:cNvPr id="25603" name="Rectangle 2"/>
          <p:cNvSpPr>
            <a:spLocks noGrp="1" noChangeArrowheads="1"/>
          </p:cNvSpPr>
          <p:nvPr>
            <p:ph type="title"/>
          </p:nvPr>
        </p:nvSpPr>
        <p:spPr>
          <a:xfrm>
            <a:off x="827088" y="549275"/>
            <a:ext cx="7704137" cy="838200"/>
          </a:xfrm>
        </p:spPr>
        <p:txBody>
          <a:bodyPr/>
          <a:lstStyle/>
          <a:p>
            <a:pPr algn="ctr"/>
            <a:r>
              <a:rPr lang="ru-RU" sz="3500" b="1" dirty="0" smtClean="0">
                <a:latin typeface="Arial" panose="020B0604020202020204" pitchFamily="34" charset="0"/>
                <a:ea typeface="Arial Unicode MS" pitchFamily="34" charset="-128"/>
                <a:cs typeface="Arial" panose="020B0604020202020204" pitchFamily="34" charset="0"/>
              </a:rPr>
              <a:t>Симметричность распределения (</a:t>
            </a:r>
            <a:r>
              <a:rPr lang="en-US" sz="3500" b="1" dirty="0" smtClean="0">
                <a:latin typeface="Arial" panose="020B0604020202020204" pitchFamily="34" charset="0"/>
                <a:ea typeface="Arial Unicode MS" pitchFamily="34" charset="-128"/>
                <a:cs typeface="Arial" panose="020B0604020202020204" pitchFamily="34" charset="0"/>
              </a:rPr>
              <a:t>Skewness</a:t>
            </a:r>
            <a:r>
              <a:rPr lang="ru-RU" sz="3500" b="1" dirty="0" smtClean="0">
                <a:latin typeface="Arial" panose="020B0604020202020204" pitchFamily="34" charset="0"/>
                <a:ea typeface="Arial Unicode MS" pitchFamily="34" charset="-128"/>
                <a:cs typeface="Arial" panose="020B0604020202020204" pitchFamily="34" charset="0"/>
              </a:rPr>
              <a:t>)</a:t>
            </a:r>
          </a:p>
        </p:txBody>
      </p:sp>
      <p:sp>
        <p:nvSpPr>
          <p:cNvPr id="25604" name="Rectangle 3"/>
          <p:cNvSpPr>
            <a:spLocks noGrp="1" noChangeArrowheads="1"/>
          </p:cNvSpPr>
          <p:nvPr>
            <p:ph type="body" idx="1"/>
          </p:nvPr>
        </p:nvSpPr>
        <p:spPr>
          <a:xfrm>
            <a:off x="812800" y="1125538"/>
            <a:ext cx="7646988" cy="1150937"/>
          </a:xfrm>
        </p:spPr>
        <p:txBody>
          <a:bodyPr/>
          <a:lstStyle/>
          <a:p>
            <a:pPr marL="0" indent="0" algn="just">
              <a:buFontTx/>
              <a:buNone/>
              <a:tabLst>
                <a:tab pos="723900" algn="l"/>
              </a:tabLst>
            </a:pPr>
            <a:r>
              <a:rPr lang="ru-RU" sz="2000" smtClean="0">
                <a:latin typeface="Arial" charset="0"/>
                <a:cs typeface="Arial" charset="0"/>
              </a:rPr>
              <a:t>При положительной асимметрии в распределении чаще встречаются более низкие значения признака.</a:t>
            </a:r>
          </a:p>
        </p:txBody>
      </p:sp>
      <p:pic>
        <p:nvPicPr>
          <p:cNvPr id="25605" name="Picture 5"/>
          <p:cNvPicPr>
            <a:picLocks noChangeAspect="1" noChangeArrowheads="1"/>
          </p:cNvPicPr>
          <p:nvPr/>
        </p:nvPicPr>
        <p:blipFill>
          <a:blip r:embed="rId2">
            <a:extLst>
              <a:ext uri="{28A0092B-C50C-407E-A947-70E740481C1C}">
                <a14:useLocalDpi xmlns:a14="http://schemas.microsoft.com/office/drawing/2010/main" val="0"/>
              </a:ext>
            </a:extLst>
          </a:blip>
          <a:srcRect l="21040" t="51962" r="43890" b="31789"/>
          <a:stretch>
            <a:fillRect/>
          </a:stretch>
        </p:blipFill>
        <p:spPr bwMode="auto">
          <a:xfrm>
            <a:off x="2195513" y="2038350"/>
            <a:ext cx="3925887" cy="1319213"/>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6" name="Rectangle 7"/>
          <p:cNvSpPr>
            <a:spLocks noChangeArrowheads="1"/>
          </p:cNvSpPr>
          <p:nvPr/>
        </p:nvSpPr>
        <p:spPr bwMode="auto">
          <a:xfrm>
            <a:off x="812800" y="3284538"/>
            <a:ext cx="7646988"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tabLst>
                <a:tab pos="723900" algn="l"/>
              </a:tabLst>
            </a:pPr>
            <a:r>
              <a:rPr lang="ru-RU" sz="2000">
                <a:latin typeface="Arial" charset="0"/>
              </a:rPr>
              <a:t>При отрицательной асимметрии в распределении чаще всего встречаются более высокие значения признака.</a:t>
            </a:r>
          </a:p>
        </p:txBody>
      </p:sp>
      <p:pic>
        <p:nvPicPr>
          <p:cNvPr id="25607" name="Picture 8"/>
          <p:cNvPicPr>
            <a:picLocks noChangeAspect="1" noChangeArrowheads="1"/>
          </p:cNvPicPr>
          <p:nvPr/>
        </p:nvPicPr>
        <p:blipFill>
          <a:blip r:embed="rId3">
            <a:extLst>
              <a:ext uri="{28A0092B-C50C-407E-A947-70E740481C1C}">
                <a14:useLocalDpi xmlns:a14="http://schemas.microsoft.com/office/drawing/2010/main" val="0"/>
              </a:ext>
            </a:extLst>
          </a:blip>
          <a:srcRect l="32487" t="46855" r="12874" b="23586"/>
          <a:stretch>
            <a:fillRect/>
          </a:stretch>
        </p:blipFill>
        <p:spPr bwMode="auto">
          <a:xfrm>
            <a:off x="2843213" y="4073525"/>
            <a:ext cx="3132137" cy="1227138"/>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8" name="Rectangle 9"/>
          <p:cNvSpPr>
            <a:spLocks noChangeArrowheads="1"/>
          </p:cNvSpPr>
          <p:nvPr/>
        </p:nvSpPr>
        <p:spPr bwMode="auto">
          <a:xfrm>
            <a:off x="827088" y="5300663"/>
            <a:ext cx="7646987"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tabLst>
                <a:tab pos="723900" algn="l"/>
              </a:tabLst>
            </a:pPr>
            <a:r>
              <a:rPr lang="ru-RU" sz="2000">
                <a:latin typeface="Arial" charset="0"/>
              </a:rPr>
              <a:t>Таким образом, если величина А меньше 0, то распределение растянуто влево, если больше 0, то – вправо.</a:t>
            </a:r>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248F66E8-F93B-4A1E-9900-94A679D88640}" type="slidenum">
              <a:rPr lang="en-GB"/>
              <a:pPr>
                <a:defRPr/>
              </a:pPr>
              <a:t>2</a:t>
            </a:fld>
            <a:endParaRPr lang="en-GB"/>
          </a:p>
        </p:txBody>
      </p:sp>
      <p:sp>
        <p:nvSpPr>
          <p:cNvPr id="8195" name="Rectangle 2"/>
          <p:cNvSpPr>
            <a:spLocks noGrp="1" noChangeArrowheads="1"/>
          </p:cNvSpPr>
          <p:nvPr>
            <p:ph type="title"/>
          </p:nvPr>
        </p:nvSpPr>
        <p:spPr>
          <a:xfrm>
            <a:off x="971550" y="790575"/>
            <a:ext cx="7056438" cy="838200"/>
          </a:xfrm>
        </p:spPr>
        <p:txBody>
          <a:bodyPr/>
          <a:lstStyle/>
          <a:p>
            <a:pPr algn="ctr"/>
            <a:r>
              <a:rPr lang="ru-RU" sz="4500" b="1" dirty="0" smtClean="0">
                <a:latin typeface="Arial" panose="020B0604020202020204" pitchFamily="34" charset="0"/>
                <a:ea typeface="Arial Unicode MS" pitchFamily="34" charset="-128"/>
                <a:cs typeface="Arial" panose="020B0604020202020204" pitchFamily="34" charset="0"/>
              </a:rPr>
              <a:t>Описательный анализ</a:t>
            </a:r>
          </a:p>
        </p:txBody>
      </p:sp>
      <p:sp>
        <p:nvSpPr>
          <p:cNvPr id="8196" name="Rectangle 21"/>
          <p:cNvSpPr>
            <a:spLocks noChangeArrowheads="1"/>
          </p:cNvSpPr>
          <p:nvPr/>
        </p:nvSpPr>
        <p:spPr bwMode="auto">
          <a:xfrm>
            <a:off x="900113" y="1916113"/>
            <a:ext cx="7129462"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400" indent="-25400" algn="just">
              <a:spcBef>
                <a:spcPct val="20000"/>
              </a:spcBef>
            </a:pPr>
            <a:r>
              <a:rPr lang="ru-RU" sz="3000">
                <a:latin typeface="Arial" charset="0"/>
              </a:rPr>
              <a:t>Методы описательного анализа решают задачу сжатия исходной информации, компактного её представления для дальнейшего осмысления.</a:t>
            </a:r>
          </a:p>
          <a:p>
            <a:pPr marL="25400" indent="-25400" algn="just">
              <a:spcBef>
                <a:spcPct val="20000"/>
              </a:spcBef>
            </a:pPr>
            <a:endParaRPr lang="ru-RU" sz="3000">
              <a:latin typeface="Arial" charset="0"/>
            </a:endParaRPr>
          </a:p>
        </p:txBody>
      </p:sp>
    </p:spTree>
  </p:cSld>
  <p:clrMapOvr>
    <a:masterClrMapping/>
  </p:clrMapOvr>
  <p:transition>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E9BED203-4840-4F6F-8B73-4DD2600500ED}" type="slidenum">
              <a:rPr lang="en-GB" sz="1200" b="1">
                <a:solidFill>
                  <a:schemeClr val="tx2">
                    <a:lumMod val="90000"/>
                    <a:lumOff val="10000"/>
                  </a:schemeClr>
                </a:solidFill>
                <a:latin typeface="+mn-lt"/>
              </a:rPr>
              <a:pPr>
                <a:defRPr/>
              </a:pPr>
              <a:t>20</a:t>
            </a:fld>
            <a:endParaRPr lang="en-GB" sz="1200" b="1">
              <a:solidFill>
                <a:schemeClr val="tx2">
                  <a:lumMod val="90000"/>
                  <a:lumOff val="10000"/>
                </a:schemeClr>
              </a:solidFill>
              <a:latin typeface="+mn-lt"/>
            </a:endParaRPr>
          </a:p>
        </p:txBody>
      </p:sp>
      <p:sp>
        <p:nvSpPr>
          <p:cNvPr id="26627" name="Rectangle 2"/>
          <p:cNvSpPr>
            <a:spLocks noGrp="1" noChangeArrowheads="1"/>
          </p:cNvSpPr>
          <p:nvPr>
            <p:ph type="title"/>
          </p:nvPr>
        </p:nvSpPr>
        <p:spPr>
          <a:xfrm>
            <a:off x="827088" y="862013"/>
            <a:ext cx="7662862" cy="838200"/>
          </a:xfrm>
        </p:spPr>
        <p:txBody>
          <a:bodyPr/>
          <a:lstStyle/>
          <a:p>
            <a:pPr algn="ctr"/>
            <a:r>
              <a:rPr lang="ru-RU" sz="3500" b="1" dirty="0" smtClean="0">
                <a:latin typeface="Arial" panose="020B0604020202020204" pitchFamily="34" charset="0"/>
                <a:ea typeface="Arial Unicode MS" pitchFamily="34" charset="-128"/>
                <a:cs typeface="Arial" panose="020B0604020202020204" pitchFamily="34" charset="0"/>
              </a:rPr>
              <a:t>Заострённость распределения (</a:t>
            </a:r>
            <a:r>
              <a:rPr lang="en-US" sz="3500" b="1" dirty="0" smtClean="0">
                <a:latin typeface="Arial" panose="020B0604020202020204" pitchFamily="34" charset="0"/>
                <a:ea typeface="Arial Unicode MS" pitchFamily="34" charset="-128"/>
                <a:cs typeface="Arial" panose="020B0604020202020204" pitchFamily="34" charset="0"/>
              </a:rPr>
              <a:t>Kurtosis</a:t>
            </a:r>
            <a:r>
              <a:rPr lang="ru-RU" sz="3500" b="1" dirty="0" smtClean="0">
                <a:latin typeface="Arial" panose="020B0604020202020204" pitchFamily="34" charset="0"/>
                <a:ea typeface="Arial Unicode MS" pitchFamily="34" charset="-128"/>
                <a:cs typeface="Arial" panose="020B0604020202020204" pitchFamily="34" charset="0"/>
              </a:rPr>
              <a:t>)</a:t>
            </a:r>
          </a:p>
        </p:txBody>
      </p:sp>
      <p:sp>
        <p:nvSpPr>
          <p:cNvPr id="26628" name="Rectangle 3"/>
          <p:cNvSpPr>
            <a:spLocks noGrp="1" noChangeArrowheads="1"/>
          </p:cNvSpPr>
          <p:nvPr>
            <p:ph type="body" idx="1"/>
          </p:nvPr>
        </p:nvSpPr>
        <p:spPr>
          <a:xfrm>
            <a:off x="468313" y="1485900"/>
            <a:ext cx="7646987" cy="4951413"/>
          </a:xfrm>
        </p:spPr>
        <p:txBody>
          <a:bodyPr/>
          <a:lstStyle/>
          <a:p>
            <a:pPr marL="381000" indent="-381000" algn="just">
              <a:lnSpc>
                <a:spcPct val="90000"/>
              </a:lnSpc>
              <a:buFontTx/>
              <a:buNone/>
              <a:tabLst>
                <a:tab pos="723900" algn="l"/>
              </a:tabLst>
            </a:pPr>
            <a:r>
              <a:rPr lang="ru-RU" smtClean="0"/>
              <a:t>	</a:t>
            </a:r>
            <a:r>
              <a:rPr lang="ru-RU" sz="2200" smtClean="0">
                <a:solidFill>
                  <a:schemeClr val="tx1"/>
                </a:solidFill>
              </a:rPr>
              <a:t>Распределения также могут различаться по степени заострённости/пологости (эксцесс). Показывает степень кластеризации распределения. Пологое распределение имеет «длинные хвосты».</a:t>
            </a:r>
          </a:p>
          <a:p>
            <a:pPr marL="381000" indent="-381000" algn="just">
              <a:lnSpc>
                <a:spcPct val="90000"/>
              </a:lnSpc>
              <a:buFontTx/>
              <a:buNone/>
              <a:tabLst>
                <a:tab pos="723900" algn="l"/>
              </a:tabLst>
            </a:pPr>
            <a:endParaRPr lang="ru-RU" sz="2200" smtClean="0">
              <a:solidFill>
                <a:schemeClr val="tx1"/>
              </a:solidFill>
            </a:endParaRPr>
          </a:p>
          <a:p>
            <a:pPr marL="381000" indent="-381000" algn="just">
              <a:lnSpc>
                <a:spcPct val="90000"/>
              </a:lnSpc>
              <a:buFontTx/>
              <a:buNone/>
              <a:tabLst>
                <a:tab pos="723900" algn="l"/>
              </a:tabLst>
            </a:pPr>
            <a:r>
              <a:rPr lang="ru-RU" sz="2200" smtClean="0">
                <a:solidFill>
                  <a:schemeClr val="tx1"/>
                </a:solidFill>
              </a:rPr>
              <a:t>	Островершинное распределение (распределение с эксцессом выше нормального) предполагает значение показателя эксцесса, превышающее 3.  </a:t>
            </a:r>
          </a:p>
          <a:p>
            <a:pPr marL="381000" indent="-381000" algn="just">
              <a:lnSpc>
                <a:spcPct val="90000"/>
              </a:lnSpc>
              <a:buFontTx/>
              <a:buNone/>
              <a:tabLst>
                <a:tab pos="723900" algn="l"/>
              </a:tabLst>
            </a:pPr>
            <a:r>
              <a:rPr lang="ru-RU" sz="2200" smtClean="0">
                <a:solidFill>
                  <a:schemeClr val="tx1"/>
                </a:solidFill>
              </a:rPr>
              <a:t>	Плосковершинное распределение (распределение с эксцессом ниже нормального) предполагает значение показателя эксцесса меньше 3.</a:t>
            </a:r>
          </a:p>
        </p:txBody>
      </p:sp>
    </p:spTree>
  </p:cSld>
  <p:clrMapOvr>
    <a:masterClrMapping/>
  </p:clrMapOvr>
  <p:transition>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CEE29B7B-53DE-423D-87DF-AD5500FC6702}" type="slidenum">
              <a:rPr lang="en-GB" sz="1200" b="1">
                <a:solidFill>
                  <a:schemeClr val="tx2">
                    <a:lumMod val="90000"/>
                    <a:lumOff val="10000"/>
                  </a:schemeClr>
                </a:solidFill>
                <a:latin typeface="+mn-lt"/>
              </a:rPr>
              <a:pPr>
                <a:defRPr/>
              </a:pPr>
              <a:t>21</a:t>
            </a:fld>
            <a:endParaRPr lang="en-GB" sz="1200" b="1">
              <a:solidFill>
                <a:schemeClr val="tx2">
                  <a:lumMod val="90000"/>
                  <a:lumOff val="10000"/>
                </a:schemeClr>
              </a:solidFill>
              <a:latin typeface="+mn-lt"/>
            </a:endParaRPr>
          </a:p>
        </p:txBody>
      </p:sp>
      <p:sp>
        <p:nvSpPr>
          <p:cNvPr id="27651" name="Rectangle 2"/>
          <p:cNvSpPr>
            <a:spLocks noGrp="1" noChangeArrowheads="1"/>
          </p:cNvSpPr>
          <p:nvPr>
            <p:ph type="title"/>
          </p:nvPr>
        </p:nvSpPr>
        <p:spPr>
          <a:xfrm>
            <a:off x="827088" y="908050"/>
            <a:ext cx="7704137" cy="838200"/>
          </a:xfrm>
        </p:spPr>
        <p:txBody>
          <a:bodyPr/>
          <a:lstStyle/>
          <a:p>
            <a:pPr algn="ctr"/>
            <a:r>
              <a:rPr lang="ru-RU" sz="3500" b="1" dirty="0" smtClean="0">
                <a:latin typeface="Arial" panose="020B0604020202020204" pitchFamily="34" charset="0"/>
                <a:ea typeface="Arial Unicode MS" pitchFamily="34" charset="-128"/>
                <a:cs typeface="Arial" panose="020B0604020202020204" pitchFamily="34" charset="0"/>
              </a:rPr>
              <a:t>Заострённость распределения (</a:t>
            </a:r>
            <a:r>
              <a:rPr lang="en-US" sz="3500" b="1" dirty="0" smtClean="0">
                <a:latin typeface="Arial" panose="020B0604020202020204" pitchFamily="34" charset="0"/>
                <a:ea typeface="Arial Unicode MS" pitchFamily="34" charset="-128"/>
                <a:cs typeface="Arial" panose="020B0604020202020204" pitchFamily="34" charset="0"/>
              </a:rPr>
              <a:t>Kurtosis</a:t>
            </a:r>
            <a:r>
              <a:rPr lang="ru-RU" sz="3500" b="1" dirty="0" smtClean="0">
                <a:latin typeface="Arial" panose="020B0604020202020204" pitchFamily="34" charset="0"/>
                <a:ea typeface="Arial Unicode MS" pitchFamily="34" charset="-128"/>
                <a:cs typeface="Arial" panose="020B0604020202020204" pitchFamily="34" charset="0"/>
              </a:rPr>
              <a:t>)</a:t>
            </a:r>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l="19937" r="22002" b="15359"/>
          <a:stretch>
            <a:fillRect/>
          </a:stretch>
        </p:blipFill>
        <p:spPr bwMode="auto">
          <a:xfrm>
            <a:off x="755650" y="2205038"/>
            <a:ext cx="722788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2"/>
          <p:cNvSpPr txBox="1">
            <a:spLocks noChangeArrowheads="1"/>
          </p:cNvSpPr>
          <p:nvPr/>
        </p:nvSpPr>
        <p:spPr bwMode="auto">
          <a:xfrm>
            <a:off x="971550" y="5045075"/>
            <a:ext cx="3384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ru-RU" sz="2000">
                <a:latin typeface="Arial" charset="0"/>
                <a:cs typeface="Arial" charset="0"/>
              </a:rPr>
              <a:t>Пиковое распределение</a:t>
            </a:r>
          </a:p>
        </p:txBody>
      </p:sp>
      <p:sp>
        <p:nvSpPr>
          <p:cNvPr id="27654" name="TextBox 11"/>
          <p:cNvSpPr txBox="1">
            <a:spLocks noChangeArrowheads="1"/>
          </p:cNvSpPr>
          <p:nvPr/>
        </p:nvSpPr>
        <p:spPr bwMode="auto">
          <a:xfrm>
            <a:off x="4859338" y="5045075"/>
            <a:ext cx="3384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ru-RU" sz="2000">
                <a:latin typeface="Arial" charset="0"/>
                <a:cs typeface="Arial" charset="0"/>
              </a:rPr>
              <a:t>Пологое распределение</a:t>
            </a:r>
          </a:p>
        </p:txBody>
      </p:sp>
    </p:spTree>
  </p:cSld>
  <p:clrMapOvr>
    <a:masterClrMapping/>
  </p:clrMapOvr>
  <p:transition>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EC8A00E7-BE83-470A-99B5-2342FB3F231A}" type="slidenum">
              <a:rPr lang="en-GB" sz="1200" b="1">
                <a:solidFill>
                  <a:schemeClr val="tx2">
                    <a:lumMod val="90000"/>
                    <a:lumOff val="10000"/>
                  </a:schemeClr>
                </a:solidFill>
                <a:latin typeface="+mn-lt"/>
              </a:rPr>
              <a:pPr>
                <a:defRPr/>
              </a:pPr>
              <a:t>22</a:t>
            </a:fld>
            <a:endParaRPr lang="en-GB" sz="1200" b="1">
              <a:solidFill>
                <a:schemeClr val="tx2">
                  <a:lumMod val="90000"/>
                  <a:lumOff val="10000"/>
                </a:schemeClr>
              </a:solidFill>
              <a:latin typeface="+mn-lt"/>
            </a:endParaRPr>
          </a:p>
        </p:txBody>
      </p:sp>
      <p:sp>
        <p:nvSpPr>
          <p:cNvPr id="28675" name="Rectangle 2"/>
          <p:cNvSpPr>
            <a:spLocks noGrp="1" noChangeArrowheads="1"/>
          </p:cNvSpPr>
          <p:nvPr>
            <p:ph type="title"/>
          </p:nvPr>
        </p:nvSpPr>
        <p:spPr>
          <a:xfrm>
            <a:off x="150813" y="790575"/>
            <a:ext cx="8382000" cy="838200"/>
          </a:xfrm>
        </p:spPr>
        <p:txBody>
          <a:bodyPr/>
          <a:lstStyle/>
          <a:p>
            <a:pPr algn="ctr"/>
            <a:r>
              <a:rPr lang="ru-RU" sz="2400" dirty="0" smtClean="0">
                <a:latin typeface="Arial" panose="020B0604020202020204" pitchFamily="34" charset="0"/>
                <a:cs typeface="Arial" panose="020B0604020202020204" pitchFamily="34" charset="0"/>
              </a:rPr>
              <a:t>       </a:t>
            </a:r>
            <a:r>
              <a:rPr lang="ru-RU" sz="3500" b="1" dirty="0" smtClean="0">
                <a:latin typeface="Arial" panose="020B0604020202020204" pitchFamily="34" charset="0"/>
                <a:ea typeface="Arial Unicode MS" pitchFamily="34" charset="-128"/>
                <a:cs typeface="Arial" panose="020B0604020202020204" pitchFamily="34" charset="0"/>
              </a:rPr>
              <a:t>Проверка данных. Обнаружение ошибок ввода.</a:t>
            </a:r>
          </a:p>
        </p:txBody>
      </p:sp>
      <p:sp>
        <p:nvSpPr>
          <p:cNvPr id="284675" name="Rectangle 3"/>
          <p:cNvSpPr>
            <a:spLocks noGrp="1" noChangeArrowheads="1"/>
          </p:cNvSpPr>
          <p:nvPr>
            <p:ph type="body" idx="1"/>
          </p:nvPr>
        </p:nvSpPr>
        <p:spPr>
          <a:xfrm>
            <a:off x="395288" y="1341438"/>
            <a:ext cx="8151812" cy="5256212"/>
          </a:xfrm>
        </p:spPr>
        <p:txBody>
          <a:bodyPr/>
          <a:lstStyle/>
          <a:p>
            <a:pPr algn="just">
              <a:lnSpc>
                <a:spcPct val="80000"/>
              </a:lnSpc>
              <a:buFontTx/>
              <a:buNone/>
            </a:pPr>
            <a:r>
              <a:rPr lang="ru-RU" sz="1400" smtClean="0"/>
              <a:t>	</a:t>
            </a:r>
            <a:r>
              <a:rPr lang="ru-RU" sz="1600" smtClean="0"/>
              <a:t>На практике редко удается не допустить ни единой ошибки в процессе сбора данных и последующего их ввода в </a:t>
            </a:r>
            <a:r>
              <a:rPr lang="en-US" sz="1600" smtClean="0"/>
              <a:t>SPSS</a:t>
            </a:r>
            <a:r>
              <a:rPr lang="ru-RU" sz="1600" smtClean="0"/>
              <a:t>. Перед тем, как приступить к анализу данных целесообразно проверить данные на предмет наличия ошибок ввода. </a:t>
            </a:r>
          </a:p>
          <a:p>
            <a:pPr algn="just">
              <a:lnSpc>
                <a:spcPct val="80000"/>
              </a:lnSpc>
              <a:buFontTx/>
              <a:buNone/>
            </a:pPr>
            <a:r>
              <a:rPr lang="ru-RU" sz="1600" smtClean="0"/>
              <a:t>	 </a:t>
            </a:r>
          </a:p>
          <a:p>
            <a:pPr algn="just">
              <a:lnSpc>
                <a:spcPct val="80000"/>
              </a:lnSpc>
              <a:buFontTx/>
              <a:buNone/>
            </a:pPr>
            <a:r>
              <a:rPr lang="ru-RU" sz="1600" smtClean="0"/>
              <a:t>	Необходимо отличать выбросы от ошибок ввода. Выброс – значение, которое существенно отклоняется от распределения остальных значений переменной. Их наличие может быть обусловлено особенностями изучаемого явления или аномалиями, происходившими с объектом изучения во время сбора данных. </a:t>
            </a:r>
          </a:p>
          <a:p>
            <a:pPr algn="just">
              <a:lnSpc>
                <a:spcPct val="80000"/>
              </a:lnSpc>
              <a:buFontTx/>
              <a:buNone/>
            </a:pPr>
            <a:endParaRPr lang="ru-RU" sz="1600" smtClean="0"/>
          </a:p>
          <a:p>
            <a:pPr algn="just">
              <a:lnSpc>
                <a:spcPct val="80000"/>
              </a:lnSpc>
              <a:buFontTx/>
              <a:buNone/>
            </a:pPr>
            <a:r>
              <a:rPr lang="ru-RU" sz="1600" smtClean="0"/>
              <a:t>	Ошибочные значения могут быть обусловлены некорректными формулировками вопросов анкеты.</a:t>
            </a:r>
          </a:p>
          <a:p>
            <a:pPr algn="just">
              <a:lnSpc>
                <a:spcPct val="80000"/>
              </a:lnSpc>
              <a:buFontTx/>
              <a:buNone/>
            </a:pPr>
            <a:r>
              <a:rPr lang="ru-RU" sz="1600" smtClean="0"/>
              <a:t>	</a:t>
            </a:r>
          </a:p>
          <a:p>
            <a:pPr algn="just">
              <a:lnSpc>
                <a:spcPct val="80000"/>
              </a:lnSpc>
              <a:buFontTx/>
              <a:buNone/>
            </a:pPr>
            <a:r>
              <a:rPr lang="ru-RU" sz="1600" smtClean="0"/>
              <a:t>	Для выявления выбросов и ошибочных значений используется частотный анализ. </a:t>
            </a:r>
          </a:p>
          <a:p>
            <a:pPr algn="just">
              <a:lnSpc>
                <a:spcPct val="80000"/>
              </a:lnSpc>
              <a:buFontTx/>
              <a:buNone/>
            </a:pPr>
            <a:r>
              <a:rPr lang="ru-RU" sz="1600" smtClean="0"/>
              <a:t>	Также можно сравнивать значения отдельных наблюдений. Использовать контрольные вопросы. Провести предварительную сортировку данных. Построить диаграмму.</a:t>
            </a:r>
          </a:p>
          <a:p>
            <a:pPr algn="just">
              <a:lnSpc>
                <a:spcPct val="80000"/>
              </a:lnSpc>
              <a:buFontTx/>
              <a:buNone/>
            </a:pPr>
            <a:endParaRPr lang="ru-RU" sz="1600" smtClean="0"/>
          </a:p>
          <a:p>
            <a:pPr algn="just">
              <a:lnSpc>
                <a:spcPct val="80000"/>
              </a:lnSpc>
              <a:buFontTx/>
              <a:buNone/>
            </a:pPr>
            <a:r>
              <a:rPr lang="ru-RU" sz="1600" smtClean="0"/>
              <a:t>	Для дискретных данных неправдоподобные комбинации значений переменную по отдельному наблюдению могут быть выявлены через анализ таблицы сопряженности. Речь идёт о так называемых «проверочных вопросах». Также могут быть построены двумерные диаграммы рассеяния для обнаружения необычных комбинаций значений числовых данных. </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blinds(horizontal)">
                                      <p:cBhvr>
                                        <p:cTn id="7" dur="500"/>
                                        <p:tgtEl>
                                          <p:spTgt spid="284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4675">
                                            <p:txEl>
                                              <p:pRg st="1" end="1"/>
                                            </p:txEl>
                                          </p:spTgt>
                                        </p:tgtEl>
                                        <p:attrNameLst>
                                          <p:attrName>style.visibility</p:attrName>
                                        </p:attrNameLst>
                                      </p:cBhvr>
                                      <p:to>
                                        <p:strVal val="visible"/>
                                      </p:to>
                                    </p:set>
                                    <p:animEffect transition="in" filter="blinds(horizontal)">
                                      <p:cBhvr>
                                        <p:cTn id="12" dur="500"/>
                                        <p:tgtEl>
                                          <p:spTgt spid="284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4675">
                                            <p:txEl>
                                              <p:pRg st="2" end="2"/>
                                            </p:txEl>
                                          </p:spTgt>
                                        </p:tgtEl>
                                        <p:attrNameLst>
                                          <p:attrName>style.visibility</p:attrName>
                                        </p:attrNameLst>
                                      </p:cBhvr>
                                      <p:to>
                                        <p:strVal val="visible"/>
                                      </p:to>
                                    </p:set>
                                    <p:animEffect transition="in" filter="blinds(horizontal)">
                                      <p:cBhvr>
                                        <p:cTn id="17" dur="500"/>
                                        <p:tgtEl>
                                          <p:spTgt spid="284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4675">
                                            <p:txEl>
                                              <p:pRg st="4" end="4"/>
                                            </p:txEl>
                                          </p:spTgt>
                                        </p:tgtEl>
                                        <p:attrNameLst>
                                          <p:attrName>style.visibility</p:attrName>
                                        </p:attrNameLst>
                                      </p:cBhvr>
                                      <p:to>
                                        <p:strVal val="visible"/>
                                      </p:to>
                                    </p:set>
                                    <p:animEffect transition="in" filter="blinds(horizontal)">
                                      <p:cBhvr>
                                        <p:cTn id="22" dur="500"/>
                                        <p:tgtEl>
                                          <p:spTgt spid="2846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4675">
                                            <p:txEl>
                                              <p:pRg st="5" end="5"/>
                                            </p:txEl>
                                          </p:spTgt>
                                        </p:tgtEl>
                                        <p:attrNameLst>
                                          <p:attrName>style.visibility</p:attrName>
                                        </p:attrNameLst>
                                      </p:cBhvr>
                                      <p:to>
                                        <p:strVal val="visible"/>
                                      </p:to>
                                    </p:set>
                                    <p:animEffect transition="in" filter="blinds(horizontal)">
                                      <p:cBhvr>
                                        <p:cTn id="27" dur="500"/>
                                        <p:tgtEl>
                                          <p:spTgt spid="28467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4675">
                                            <p:txEl>
                                              <p:pRg st="6" end="6"/>
                                            </p:txEl>
                                          </p:spTgt>
                                        </p:tgtEl>
                                        <p:attrNameLst>
                                          <p:attrName>style.visibility</p:attrName>
                                        </p:attrNameLst>
                                      </p:cBhvr>
                                      <p:to>
                                        <p:strVal val="visible"/>
                                      </p:to>
                                    </p:set>
                                    <p:animEffect transition="in" filter="blinds(horizontal)">
                                      <p:cBhvr>
                                        <p:cTn id="32" dur="500"/>
                                        <p:tgtEl>
                                          <p:spTgt spid="28467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4675">
                                            <p:txEl>
                                              <p:pRg st="7" end="7"/>
                                            </p:txEl>
                                          </p:spTgt>
                                        </p:tgtEl>
                                        <p:attrNameLst>
                                          <p:attrName>style.visibility</p:attrName>
                                        </p:attrNameLst>
                                      </p:cBhvr>
                                      <p:to>
                                        <p:strVal val="visible"/>
                                      </p:to>
                                    </p:set>
                                    <p:animEffect transition="in" filter="blinds(horizontal)">
                                      <p:cBhvr>
                                        <p:cTn id="37" dur="500"/>
                                        <p:tgtEl>
                                          <p:spTgt spid="28467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4675">
                                            <p:txEl>
                                              <p:pRg st="9" end="9"/>
                                            </p:txEl>
                                          </p:spTgt>
                                        </p:tgtEl>
                                        <p:attrNameLst>
                                          <p:attrName>style.visibility</p:attrName>
                                        </p:attrNameLst>
                                      </p:cBhvr>
                                      <p:to>
                                        <p:strVal val="visible"/>
                                      </p:to>
                                    </p:set>
                                    <p:animEffect transition="in" filter="blinds(horizontal)">
                                      <p:cBhvr>
                                        <p:cTn id="42" dur="500"/>
                                        <p:tgtEl>
                                          <p:spTgt spid="284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a:xfrm>
            <a:off x="763588" y="2276475"/>
            <a:ext cx="7696200" cy="739775"/>
          </a:xfrm>
          <a:noFill/>
          <a:extLst>
            <a:ext uri="{91240B29-F687-4F45-9708-019B960494DF}">
              <a14:hiddenLine xmlns:a14="http://schemas.microsoft.com/office/drawing/2010/main" w="12700">
                <a:solidFill>
                  <a:schemeClr val="tx1"/>
                </a:solidFill>
                <a:miter lim="800000"/>
                <a:headEnd/>
                <a:tailEnd/>
              </a14:hiddenLine>
            </a:ext>
          </a:extLst>
        </p:spPr>
        <p:txBody>
          <a:bodyPr lIns="0" tIns="0" rIns="0" bIns="0">
            <a:spAutoFit/>
          </a:bodyPr>
          <a:lstStyle/>
          <a:p>
            <a:pPr algn="ctr" eaLnBrk="1" hangingPunct="1">
              <a:lnSpc>
                <a:spcPct val="90000"/>
              </a:lnSpc>
            </a:pPr>
            <a:r>
              <a:rPr lang="ru-RU" sz="5400" smtClean="0"/>
              <a:t>Спасибо за внимание!</a:t>
            </a:r>
            <a:endParaRPr lang="pt-PT" sz="5400" smtClean="0"/>
          </a:p>
        </p:txBody>
      </p:sp>
      <p:sp>
        <p:nvSpPr>
          <p:cNvPr id="5" name="Номер слайда 3"/>
          <p:cNvSpPr>
            <a:spLocks noGrp="1"/>
          </p:cNvSpPr>
          <p:nvPr>
            <p:ph type="sldNum" sz="quarter" idx="4294967295"/>
          </p:nvPr>
        </p:nvSpPr>
        <p:spPr>
          <a:xfrm>
            <a:off x="7559675" y="6199188"/>
            <a:ext cx="762000" cy="365125"/>
          </a:xfrm>
        </p:spPr>
        <p:txBody>
          <a:bodyPr>
            <a:normAutofit fontScale="55000" lnSpcReduction="20000"/>
          </a:bodyPr>
          <a:lstStyle/>
          <a:p>
            <a:pPr>
              <a:defRPr/>
            </a:pPr>
            <a:r>
              <a:rPr lang="en-GB"/>
              <a:t>Page </a:t>
            </a:r>
            <a:fld id="{A7789C5B-C9E9-41B7-89D1-1ED9272EB738}" type="slidenum">
              <a:rPr lang="en-GB"/>
              <a:pPr>
                <a:defRPr/>
              </a:pPr>
              <a:t>23</a:t>
            </a:fld>
            <a:endParaRPr lang="en-GB"/>
          </a:p>
        </p:txBody>
      </p:sp>
      <p:sp>
        <p:nvSpPr>
          <p:cNvPr id="29700" name="Rectangle 3"/>
          <p:cNvSpPr>
            <a:spLocks noChangeArrowheads="1"/>
          </p:cNvSpPr>
          <p:nvPr/>
        </p:nvSpPr>
        <p:spPr bwMode="auto">
          <a:xfrm>
            <a:off x="3175" y="3175"/>
            <a:ext cx="9137650" cy="6851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E206ECF4-EBDF-4CB7-BAF5-A599619450CA}" type="slidenum">
              <a:rPr lang="en-GB" sz="1200" b="1">
                <a:solidFill>
                  <a:schemeClr val="tx2">
                    <a:lumMod val="90000"/>
                    <a:lumOff val="10000"/>
                  </a:schemeClr>
                </a:solidFill>
                <a:latin typeface="+mn-lt"/>
              </a:rPr>
              <a:pPr>
                <a:defRPr/>
              </a:pPr>
              <a:t>3</a:t>
            </a:fld>
            <a:endParaRPr lang="en-GB" sz="1200" b="1">
              <a:solidFill>
                <a:schemeClr val="tx2">
                  <a:lumMod val="90000"/>
                  <a:lumOff val="10000"/>
                </a:schemeClr>
              </a:solidFill>
              <a:latin typeface="+mn-lt"/>
            </a:endParaRPr>
          </a:p>
        </p:txBody>
      </p:sp>
      <p:sp>
        <p:nvSpPr>
          <p:cNvPr id="9219" name="Rectangle 2"/>
          <p:cNvSpPr>
            <a:spLocks noGrp="1" noChangeArrowheads="1"/>
          </p:cNvSpPr>
          <p:nvPr>
            <p:ph type="title"/>
          </p:nvPr>
        </p:nvSpPr>
        <p:spPr>
          <a:xfrm>
            <a:off x="828675" y="779463"/>
            <a:ext cx="7056438" cy="838200"/>
          </a:xfrm>
        </p:spPr>
        <p:txBody>
          <a:bodyPr/>
          <a:lstStyle/>
          <a:p>
            <a:pPr algn="ctr"/>
            <a:r>
              <a:rPr lang="ru-RU" sz="4500" b="1" dirty="0" smtClean="0">
                <a:latin typeface="Arial" panose="020B0604020202020204" pitchFamily="34" charset="0"/>
                <a:ea typeface="Arial Unicode MS" pitchFamily="34" charset="-128"/>
                <a:cs typeface="Arial" panose="020B0604020202020204" pitchFamily="34" charset="0"/>
              </a:rPr>
              <a:t>Частотный анализ </a:t>
            </a:r>
          </a:p>
        </p:txBody>
      </p:sp>
      <p:sp>
        <p:nvSpPr>
          <p:cNvPr id="9220" name="Rectangle 3"/>
          <p:cNvSpPr>
            <a:spLocks noGrp="1" noChangeArrowheads="1"/>
          </p:cNvSpPr>
          <p:nvPr>
            <p:ph type="body" idx="1"/>
          </p:nvPr>
        </p:nvSpPr>
        <p:spPr>
          <a:xfrm>
            <a:off x="539750" y="1628775"/>
            <a:ext cx="7705725" cy="2962275"/>
          </a:xfrm>
        </p:spPr>
        <p:txBody>
          <a:bodyPr/>
          <a:lstStyle/>
          <a:p>
            <a:pPr marL="25400" indent="-25400" algn="just">
              <a:buFontTx/>
              <a:buNone/>
            </a:pPr>
            <a:r>
              <a:rPr lang="ru-RU" sz="2200" smtClean="0"/>
              <a:t>	</a:t>
            </a:r>
            <a:r>
              <a:rPr lang="ru-RU" sz="3000" smtClean="0">
                <a:latin typeface="Arial" charset="0"/>
                <a:cs typeface="Arial" charset="0"/>
              </a:rPr>
              <a:t>Анализ частотных распределений – первый шаг при обработке собранной информации. Позволяет получить общее представление об изучаемой выборке.</a:t>
            </a:r>
          </a:p>
          <a:p>
            <a:pPr marL="25400" indent="-25400" algn="just">
              <a:buFontTx/>
              <a:buNone/>
            </a:pPr>
            <a:endParaRPr lang="ru-RU" sz="2200" smtClean="0">
              <a:latin typeface="Arial" charset="0"/>
              <a:cs typeface="Arial" charset="0"/>
            </a:endParaRPr>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Номер слайда 3"/>
          <p:cNvSpPr>
            <a:spLocks noGrp="1"/>
          </p:cNvSpPr>
          <p:nvPr>
            <p:ph type="sldNum" sz="quarter" idx="10"/>
          </p:nvPr>
        </p:nvSpPr>
        <p:spPr/>
        <p:txBody>
          <a:bodyPr/>
          <a:lstStyle/>
          <a:p>
            <a:pPr>
              <a:defRPr/>
            </a:pPr>
            <a:r>
              <a:rPr lang="en-GB"/>
              <a:t>Page </a:t>
            </a:r>
            <a:fld id="{49B30717-A219-437D-A763-979C0090D36F}" type="slidenum">
              <a:rPr lang="en-GB"/>
              <a:pPr>
                <a:defRPr/>
              </a:pPr>
              <a:t>4</a:t>
            </a:fld>
            <a:endParaRPr lang="en-GB"/>
          </a:p>
        </p:txBody>
      </p:sp>
      <p:sp>
        <p:nvSpPr>
          <p:cNvPr id="10243" name="Rectangle 2"/>
          <p:cNvSpPr>
            <a:spLocks noGrp="1" noChangeArrowheads="1"/>
          </p:cNvSpPr>
          <p:nvPr>
            <p:ph type="title"/>
          </p:nvPr>
        </p:nvSpPr>
        <p:spPr>
          <a:xfrm>
            <a:off x="900113" y="1006475"/>
            <a:ext cx="8382000" cy="838200"/>
          </a:xfrm>
        </p:spPr>
        <p:txBody>
          <a:bodyPr/>
          <a:lstStyle/>
          <a:p>
            <a:pPr algn="ctr"/>
            <a:r>
              <a:rPr lang="ru-RU" sz="2500" b="1" dirty="0" smtClean="0">
                <a:latin typeface="Arial" panose="020B0604020202020204" pitchFamily="34" charset="0"/>
                <a:ea typeface="Arial Unicode MS" pitchFamily="34" charset="-128"/>
                <a:cs typeface="Arial" panose="020B0604020202020204" pitchFamily="34" charset="0"/>
              </a:rPr>
              <a:t>Возможности подсчёта различных мер средней тенденции для переменных, имеющих различные типы шкал измерения </a:t>
            </a:r>
            <a:r>
              <a:rPr lang="ru-RU" sz="2500" b="1" dirty="0" smtClean="0">
                <a:latin typeface="Arial" panose="020B0604020202020204" pitchFamily="34" charset="0"/>
                <a:ea typeface="Arial Unicode MS" pitchFamily="34" charset="-128"/>
                <a:cs typeface="Arial" panose="020B0604020202020204" pitchFamily="34" charset="0"/>
              </a:rPr>
              <a:t>значений</a:t>
            </a:r>
            <a:endParaRPr lang="ru-RU" sz="2500" b="1" dirty="0" smtClean="0">
              <a:latin typeface="Arial" panose="020B0604020202020204" pitchFamily="34" charset="0"/>
              <a:ea typeface="Arial Unicode MS" pitchFamily="34" charset="-128"/>
              <a:cs typeface="Arial" panose="020B0604020202020204" pitchFamily="34" charset="0"/>
            </a:endParaRPr>
          </a:p>
        </p:txBody>
      </p:sp>
      <p:graphicFrame>
        <p:nvGraphicFramePr>
          <p:cNvPr id="142423" name="Group 87"/>
          <p:cNvGraphicFramePr>
            <a:graphicFrameLocks noGrp="1"/>
          </p:cNvGraphicFramePr>
          <p:nvPr>
            <p:ph idx="1"/>
          </p:nvPr>
        </p:nvGraphicFramePr>
        <p:xfrm>
          <a:off x="684213" y="2060575"/>
          <a:ext cx="7870825" cy="4114800"/>
        </p:xfrm>
        <a:graphic>
          <a:graphicData uri="http://schemas.openxmlformats.org/drawingml/2006/table">
            <a:tbl>
              <a:tblPr/>
              <a:tblGrid>
                <a:gridCol w="3779837">
                  <a:extLst>
                    <a:ext uri="{9D8B030D-6E8A-4147-A177-3AD203B41FA5}">
                      <a16:colId xmlns:a16="http://schemas.microsoft.com/office/drawing/2014/main" val="20000"/>
                    </a:ext>
                  </a:extLst>
                </a:gridCol>
                <a:gridCol w="4090988">
                  <a:extLst>
                    <a:ext uri="{9D8B030D-6E8A-4147-A177-3AD203B41FA5}">
                      <a16:colId xmlns:a16="http://schemas.microsoft.com/office/drawing/2014/main" val="20001"/>
                    </a:ext>
                  </a:extLst>
                </a:gridCol>
              </a:tblGrid>
              <a:tr h="1028700">
                <a:tc>
                  <a:txBody>
                    <a:bodyPr/>
                    <a:lstStyle/>
                    <a:p>
                      <a:pPr marL="0" marR="0" lvl="0" indent="12700" algn="l" defTabSz="914400" rtl="0" eaLnBrk="0" fontAlgn="base" latinLnBrk="0" hangingPunct="0">
                        <a:lnSpc>
                          <a:spcPct val="100000"/>
                        </a:lnSpc>
                        <a:spcBef>
                          <a:spcPct val="0"/>
                        </a:spcBef>
                        <a:spcAft>
                          <a:spcPct val="0"/>
                        </a:spcAft>
                        <a:buClrTx/>
                        <a:buSzTx/>
                        <a:buFontTx/>
                        <a:buNone/>
                        <a:tabLst/>
                      </a:pPr>
                      <a:r>
                        <a:rPr kumimoji="0" lang="ru-RU" sz="2500" b="1" i="0" u="none" strike="noStrike" cap="none" normalizeH="0" baseline="0" dirty="0" smtClean="0">
                          <a:ln>
                            <a:noFill/>
                          </a:ln>
                          <a:solidFill>
                            <a:schemeClr val="tx1"/>
                          </a:solidFill>
                          <a:effectLst/>
                          <a:latin typeface="Arial" charset="0"/>
                          <a:cs typeface="Times New Roman" pitchFamily="18" charset="0"/>
                        </a:rPr>
                        <a:t>Шкала измерения переменной</a:t>
                      </a:r>
                      <a:endParaRPr kumimoji="0" lang="ru-RU" sz="25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 algn="l" defTabSz="914400" rtl="0" eaLnBrk="0" fontAlgn="base" latinLnBrk="0" hangingPunct="0">
                        <a:lnSpc>
                          <a:spcPct val="100000"/>
                        </a:lnSpc>
                        <a:spcBef>
                          <a:spcPct val="0"/>
                        </a:spcBef>
                        <a:spcAft>
                          <a:spcPct val="0"/>
                        </a:spcAft>
                        <a:buClrTx/>
                        <a:buSzTx/>
                        <a:buFontTx/>
                        <a:buNone/>
                        <a:tabLst/>
                      </a:pPr>
                      <a:r>
                        <a:rPr kumimoji="0" lang="ru-RU" sz="2500" b="1" i="0" u="none" strike="noStrike" cap="none" normalizeH="0" baseline="0" smtClean="0">
                          <a:ln>
                            <a:noFill/>
                          </a:ln>
                          <a:solidFill>
                            <a:schemeClr val="tx1"/>
                          </a:solidFill>
                          <a:effectLst/>
                          <a:latin typeface="Arial" charset="0"/>
                          <a:cs typeface="Times New Roman" pitchFamily="18" charset="0"/>
                        </a:rPr>
                        <a:t>Допустимые меры средней тенденции</a:t>
                      </a:r>
                      <a:endParaRPr kumimoji="0" lang="ru-RU" sz="25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ru-RU" sz="2500" b="0" i="0" u="none" strike="noStrike" cap="none" normalizeH="0" baseline="0" smtClean="0">
                          <a:ln>
                            <a:noFill/>
                          </a:ln>
                          <a:solidFill>
                            <a:schemeClr val="tx1"/>
                          </a:solidFill>
                          <a:effectLst/>
                          <a:latin typeface="Arial" charset="0"/>
                          <a:cs typeface="Times New Roman" pitchFamily="18" charset="0"/>
                        </a:rPr>
                        <a:t>номинальная</a:t>
                      </a:r>
                      <a:endParaRPr kumimoji="0" lang="ru-RU" sz="2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ru-RU" sz="2500" b="0" i="0" u="none" strike="noStrike" cap="none" normalizeH="0" baseline="0" smtClean="0">
                          <a:ln>
                            <a:noFill/>
                          </a:ln>
                          <a:solidFill>
                            <a:schemeClr val="tx1"/>
                          </a:solidFill>
                          <a:effectLst/>
                          <a:latin typeface="Arial" charset="0"/>
                          <a:cs typeface="Times New Roman" pitchFamily="18" charset="0"/>
                        </a:rPr>
                        <a:t>мода</a:t>
                      </a:r>
                      <a:endParaRPr kumimoji="0" lang="ru-RU" sz="2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ru-RU" sz="2500" b="0" i="0" u="none" strike="noStrike" cap="none" normalizeH="0" baseline="0" smtClean="0">
                          <a:ln>
                            <a:noFill/>
                          </a:ln>
                          <a:solidFill>
                            <a:schemeClr val="tx1"/>
                          </a:solidFill>
                          <a:effectLst/>
                          <a:latin typeface="Arial" charset="0"/>
                          <a:cs typeface="Times New Roman" pitchFamily="18" charset="0"/>
                        </a:rPr>
                        <a:t>порядковая</a:t>
                      </a:r>
                      <a:endParaRPr kumimoji="0" lang="ru-RU" sz="2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ru-RU" sz="2500" b="0" i="0" u="none" strike="noStrike" cap="none" normalizeH="0" baseline="0" smtClean="0">
                          <a:ln>
                            <a:noFill/>
                          </a:ln>
                          <a:solidFill>
                            <a:schemeClr val="tx1"/>
                          </a:solidFill>
                          <a:effectLst/>
                          <a:latin typeface="Arial" charset="0"/>
                          <a:cs typeface="Times New Roman" pitchFamily="18" charset="0"/>
                        </a:rPr>
                        <a:t>мода, медиана</a:t>
                      </a:r>
                      <a:endParaRPr kumimoji="0" lang="ru-RU" sz="2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87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500" b="0" i="0" u="none" strike="noStrike" cap="none" normalizeH="0" baseline="0" dirty="0" smtClean="0">
                          <a:ln>
                            <a:noFill/>
                          </a:ln>
                          <a:solidFill>
                            <a:schemeClr val="tx1"/>
                          </a:solidFill>
                          <a:effectLst/>
                          <a:latin typeface="Arial" charset="0"/>
                          <a:cs typeface="Times New Roman" pitchFamily="18" charset="0"/>
                        </a:rPr>
                        <a:t>метрическая</a:t>
                      </a:r>
                      <a:endParaRPr kumimoji="0" lang="ru-RU" sz="2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 algn="l" defTabSz="914400" rtl="0" eaLnBrk="0" fontAlgn="base" latinLnBrk="0" hangingPunct="0">
                        <a:lnSpc>
                          <a:spcPct val="100000"/>
                        </a:lnSpc>
                        <a:spcBef>
                          <a:spcPct val="0"/>
                        </a:spcBef>
                        <a:spcAft>
                          <a:spcPct val="0"/>
                        </a:spcAft>
                        <a:buClrTx/>
                        <a:buSzTx/>
                        <a:buFontTx/>
                        <a:buNone/>
                        <a:tabLst/>
                      </a:pPr>
                      <a:r>
                        <a:rPr kumimoji="0" lang="ru-RU" sz="2500" b="0" i="0" u="none" strike="noStrike" cap="none" normalizeH="0" baseline="0" dirty="0" smtClean="0">
                          <a:ln>
                            <a:noFill/>
                          </a:ln>
                          <a:solidFill>
                            <a:schemeClr val="tx1"/>
                          </a:solidFill>
                          <a:effectLst/>
                          <a:latin typeface="Arial" charset="0"/>
                          <a:cs typeface="Times New Roman" pitchFamily="18" charset="0"/>
                        </a:rPr>
                        <a:t>мода, медиана, среднее арифметическое</a:t>
                      </a:r>
                      <a:endParaRPr kumimoji="0" lang="ru-RU" sz="2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
          <p:cNvSpPr>
            <a:spLocks noGrp="1"/>
          </p:cNvSpPr>
          <p:nvPr>
            <p:ph type="sldNum" sz="quarter" idx="10"/>
          </p:nvPr>
        </p:nvSpPr>
        <p:spPr/>
        <p:txBody>
          <a:bodyPr/>
          <a:lstStyle/>
          <a:p>
            <a:pPr>
              <a:defRPr/>
            </a:pPr>
            <a:r>
              <a:rPr lang="en-GB"/>
              <a:t>Page </a:t>
            </a:r>
            <a:fld id="{5AAAA86A-E8A2-47C8-BAC3-859A9DD71A27}" type="slidenum">
              <a:rPr lang="en-GB"/>
              <a:pPr>
                <a:defRPr/>
              </a:pPr>
              <a:t>5</a:t>
            </a:fld>
            <a:endParaRPr lang="en-GB"/>
          </a:p>
        </p:txBody>
      </p:sp>
      <p:sp>
        <p:nvSpPr>
          <p:cNvPr id="11267" name="Rectangle 2"/>
          <p:cNvSpPr>
            <a:spLocks noGrp="1" noChangeArrowheads="1"/>
          </p:cNvSpPr>
          <p:nvPr>
            <p:ph type="title"/>
          </p:nvPr>
        </p:nvSpPr>
        <p:spPr>
          <a:xfrm>
            <a:off x="1763713" y="260350"/>
            <a:ext cx="6257925" cy="838200"/>
          </a:xfrm>
        </p:spPr>
        <p:txBody>
          <a:bodyPr/>
          <a:lstStyle/>
          <a:p>
            <a:r>
              <a:rPr lang="ru-RU" sz="3500" b="1" dirty="0" smtClean="0">
                <a:latin typeface="Arial" panose="020B0604020202020204" pitchFamily="34" charset="0"/>
                <a:ea typeface="Arial Unicode MS" pitchFamily="34" charset="-128"/>
                <a:cs typeface="Arial" panose="020B0604020202020204" pitchFamily="34" charset="0"/>
              </a:rPr>
              <a:t>Среднее арифметическое</a:t>
            </a:r>
          </a:p>
        </p:txBody>
      </p:sp>
      <p:sp>
        <p:nvSpPr>
          <p:cNvPr id="11268"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400" indent="-25400">
              <a:spcBef>
                <a:spcPct val="20000"/>
              </a:spcBef>
            </a:pPr>
            <a:endParaRPr lang="ru-RU" sz="2000" b="1">
              <a:latin typeface="Arial" charset="0"/>
            </a:endParaRPr>
          </a:p>
        </p:txBody>
      </p:sp>
      <p:sp>
        <p:nvSpPr>
          <p:cNvPr id="11269" name="Rectangle 4"/>
          <p:cNvSpPr>
            <a:spLocks noChangeArrowheads="1"/>
          </p:cNvSpPr>
          <p:nvPr/>
        </p:nvSpPr>
        <p:spPr bwMode="auto">
          <a:xfrm>
            <a:off x="611188" y="1125538"/>
            <a:ext cx="7777162"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pPr>
            <a:r>
              <a:rPr lang="ru-RU" sz="1900">
                <a:latin typeface="Arial" charset="0"/>
              </a:rPr>
              <a:t>Среднее арифметическое – самая простая статистическая модель, дающая сводное представление о значениях анализируемых данных. Среднее арифметическое отдельного ряда данных рассчитывается как сумма элементов ряда делённая на их количество. </a:t>
            </a:r>
          </a:p>
          <a:p>
            <a:pPr algn="just">
              <a:spcBef>
                <a:spcPct val="20000"/>
              </a:spcBef>
            </a:pPr>
            <a:endParaRPr lang="en-US" sz="1900">
              <a:latin typeface="Arial" charset="0"/>
            </a:endParaRPr>
          </a:p>
          <a:p>
            <a:pPr algn="just">
              <a:spcBef>
                <a:spcPct val="20000"/>
              </a:spcBef>
            </a:pPr>
            <a:endParaRPr lang="en-US" sz="1900">
              <a:latin typeface="Arial" charset="0"/>
            </a:endParaRPr>
          </a:p>
          <a:p>
            <a:pPr algn="just">
              <a:spcBef>
                <a:spcPct val="20000"/>
              </a:spcBef>
            </a:pPr>
            <a:endParaRPr lang="en-US" sz="1900">
              <a:latin typeface="Arial" charset="0"/>
            </a:endParaRPr>
          </a:p>
          <a:p>
            <a:pPr algn="just">
              <a:spcBef>
                <a:spcPct val="20000"/>
              </a:spcBef>
            </a:pPr>
            <a:endParaRPr lang="ru-RU" sz="1900">
              <a:latin typeface="Arial" charset="0"/>
            </a:endParaRPr>
          </a:p>
          <a:p>
            <a:pPr algn="just">
              <a:spcBef>
                <a:spcPct val="20000"/>
              </a:spcBef>
            </a:pPr>
            <a:r>
              <a:rPr lang="ru-RU" sz="1900">
                <a:latin typeface="Arial" charset="0"/>
              </a:rPr>
              <a:t>Информация о том, что среднее арифметическое оценок студентов 3-го курса по результатам сдачи дисциплины «Анализ статистических данных» составляет 4,2 с учетом того, что оценки варьируются от 2 до 5, позволяет сделать вывод о том, что в среднем студенты 3-го курса сдали этот экзамен хорошо. </a:t>
            </a:r>
          </a:p>
          <a:p>
            <a:pPr algn="just">
              <a:spcBef>
                <a:spcPct val="20000"/>
              </a:spcBef>
            </a:pPr>
            <a:r>
              <a:rPr lang="ru-RU" sz="1900">
                <a:latin typeface="Arial" charset="0"/>
              </a:rPr>
              <a:t>Оценить насколько точно модель отражает реальность можно посредством сравнения реальных значений с модельными значениями. </a:t>
            </a:r>
          </a:p>
          <a:p>
            <a:pPr>
              <a:spcBef>
                <a:spcPct val="20000"/>
              </a:spcBef>
              <a:buFontTx/>
              <a:buChar char="•"/>
            </a:pPr>
            <a:endParaRPr lang="ru-RU" sz="1900">
              <a:solidFill>
                <a:srgbClr val="FF0000"/>
              </a:solidFill>
              <a:latin typeface="Arial" charset="0"/>
            </a:endParaRPr>
          </a:p>
        </p:txBody>
      </p:sp>
      <p:pic>
        <p:nvPicPr>
          <p:cNvPr id="11270" name="Picture 7" descr="ср а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420938"/>
            <a:ext cx="1935163"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Line 8"/>
          <p:cNvSpPr>
            <a:spLocks noChangeShapeType="1"/>
          </p:cNvSpPr>
          <p:nvPr/>
        </p:nvSpPr>
        <p:spPr bwMode="auto">
          <a:xfrm>
            <a:off x="3492500" y="3068638"/>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3"/>
          <p:cNvSpPr>
            <a:spLocks noGrp="1"/>
          </p:cNvSpPr>
          <p:nvPr>
            <p:ph type="sldNum" sz="quarter" idx="10"/>
          </p:nvPr>
        </p:nvSpPr>
        <p:spPr/>
        <p:txBody>
          <a:bodyPr/>
          <a:lstStyle/>
          <a:p>
            <a:pPr>
              <a:defRPr/>
            </a:pPr>
            <a:r>
              <a:rPr lang="en-GB"/>
              <a:t>Page </a:t>
            </a:r>
            <a:fld id="{5E5D8B03-DE0E-488B-8062-81BCD40BD02B}" type="slidenum">
              <a:rPr lang="en-GB"/>
              <a:pPr>
                <a:defRPr/>
              </a:pPr>
              <a:t>6</a:t>
            </a:fld>
            <a:endParaRPr lang="en-GB"/>
          </a:p>
        </p:txBody>
      </p:sp>
      <p:sp>
        <p:nvSpPr>
          <p:cNvPr id="12291" name="Rectangle 2"/>
          <p:cNvSpPr>
            <a:spLocks noGrp="1" noChangeArrowheads="1"/>
          </p:cNvSpPr>
          <p:nvPr>
            <p:ph type="title"/>
          </p:nvPr>
        </p:nvSpPr>
        <p:spPr>
          <a:xfrm>
            <a:off x="1187450" y="548680"/>
            <a:ext cx="6769100" cy="838200"/>
          </a:xfrm>
        </p:spPr>
        <p:txBody>
          <a:bodyPr/>
          <a:lstStyle/>
          <a:p>
            <a:pPr algn="ctr"/>
            <a:r>
              <a:rPr lang="ru-RU" sz="3500" b="1" dirty="0" smtClean="0">
                <a:latin typeface="Arial" panose="020B0604020202020204" pitchFamily="34" charset="0"/>
                <a:ea typeface="Arial Unicode MS" pitchFamily="34" charset="-128"/>
                <a:cs typeface="Arial" panose="020B0604020202020204" pitchFamily="34" charset="0"/>
              </a:rPr>
              <a:t>Оценка точности модели среднего арифметического</a:t>
            </a:r>
          </a:p>
        </p:txBody>
      </p:sp>
      <p:sp>
        <p:nvSpPr>
          <p:cNvPr id="12292"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400" indent="-25400">
              <a:spcBef>
                <a:spcPct val="20000"/>
              </a:spcBef>
            </a:pPr>
            <a:endParaRPr lang="ru-RU" sz="2000" b="1">
              <a:latin typeface="Arial" charset="0"/>
            </a:endParaRPr>
          </a:p>
        </p:txBody>
      </p:sp>
      <p:sp>
        <p:nvSpPr>
          <p:cNvPr id="12293" name="Rectangle 4"/>
          <p:cNvSpPr>
            <a:spLocks noChangeArrowheads="1"/>
          </p:cNvSpPr>
          <p:nvPr/>
        </p:nvSpPr>
        <p:spPr bwMode="auto">
          <a:xfrm>
            <a:off x="611188" y="1414041"/>
            <a:ext cx="7777162"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lgn="just">
              <a:spcBef>
                <a:spcPct val="20000"/>
              </a:spcBef>
            </a:pPr>
            <a:r>
              <a:rPr lang="ru-RU" sz="2000" dirty="0">
                <a:latin typeface="Arial" charset="0"/>
              </a:rPr>
              <a:t>Попробуем теперь оценить точность модели. Если просуммировать остатки, то получается результат близкий к 0. Это не значит, что суммарный остаток равен нулю, и модель идеально отражает реальность. За счёт того, что одна часть остатков имела положительные значения, а другая – отрицательные, общая сумма оказалась равной нулю. </a:t>
            </a:r>
          </a:p>
          <a:p>
            <a:pPr indent="355600" algn="just">
              <a:spcBef>
                <a:spcPct val="20000"/>
              </a:spcBef>
            </a:pPr>
            <a:r>
              <a:rPr lang="ru-RU" sz="2000" dirty="0">
                <a:latin typeface="Arial" charset="0"/>
              </a:rPr>
              <a:t>Для устранения этой проблемы подсчитывается не сумма остатков, а сумма квадратов остатков. </a:t>
            </a:r>
          </a:p>
          <a:p>
            <a:pPr indent="355600" algn="just">
              <a:spcBef>
                <a:spcPct val="20000"/>
              </a:spcBef>
            </a:pPr>
            <a:r>
              <a:rPr lang="ru-RU" sz="2000" dirty="0">
                <a:latin typeface="Arial" charset="0"/>
              </a:rPr>
              <a:t>В нашем примере на потоке обучаются 40 студентов. Сумма квадратов остатков окажется равной 28,9. При этом, чем больше данных, тем большее значение принимает сумма квадратов остатков. Для повышения сопоставимости данного показателя со средним арифметическим подсчитывается </a:t>
            </a:r>
            <a:r>
              <a:rPr lang="ru-RU" sz="2000" b="1" dirty="0">
                <a:latin typeface="Arial" charset="0"/>
              </a:rPr>
              <a:t>дисперсия</a:t>
            </a:r>
            <a:r>
              <a:rPr lang="ru-RU" sz="2000" dirty="0">
                <a:latin typeface="Arial" charset="0"/>
              </a:rPr>
              <a:t>, представляющая собой средневзвешенное из квадратов отклонений действительных результатов от средних ожидаемых.</a:t>
            </a:r>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a:spLocks noGrp="1"/>
          </p:cNvSpPr>
          <p:nvPr>
            <p:ph type="sldNum" sz="quarter" idx="10"/>
          </p:nvPr>
        </p:nvSpPr>
        <p:spPr/>
        <p:txBody>
          <a:bodyPr/>
          <a:lstStyle/>
          <a:p>
            <a:pPr>
              <a:defRPr/>
            </a:pPr>
            <a:r>
              <a:rPr lang="en-GB"/>
              <a:t>Page </a:t>
            </a:r>
            <a:fld id="{F6DB37C4-B93E-4C47-AC20-C113CC488D71}" type="slidenum">
              <a:rPr lang="en-GB"/>
              <a:pPr>
                <a:defRPr/>
              </a:pPr>
              <a:t>7</a:t>
            </a:fld>
            <a:endParaRPr lang="en-GB"/>
          </a:p>
        </p:txBody>
      </p:sp>
      <p:sp>
        <p:nvSpPr>
          <p:cNvPr id="13315" name="Rectangle 2"/>
          <p:cNvSpPr>
            <a:spLocks noGrp="1" noChangeArrowheads="1"/>
          </p:cNvSpPr>
          <p:nvPr>
            <p:ph type="title"/>
          </p:nvPr>
        </p:nvSpPr>
        <p:spPr>
          <a:xfrm>
            <a:off x="2915816" y="333375"/>
            <a:ext cx="2951584" cy="838200"/>
          </a:xfrm>
        </p:spPr>
        <p:txBody>
          <a:bodyPr/>
          <a:lstStyle/>
          <a:p>
            <a:r>
              <a:rPr lang="ru-RU" sz="3500" b="1" dirty="0" smtClean="0">
                <a:latin typeface="Arial" panose="020B0604020202020204" pitchFamily="34" charset="0"/>
                <a:ea typeface="Arial Unicode MS" pitchFamily="34" charset="-128"/>
                <a:cs typeface="Arial" panose="020B0604020202020204" pitchFamily="34" charset="0"/>
              </a:rPr>
              <a:t>Дисперсия</a:t>
            </a:r>
          </a:p>
        </p:txBody>
      </p:sp>
      <p:sp>
        <p:nvSpPr>
          <p:cNvPr id="13316"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400" indent="-25400">
              <a:spcBef>
                <a:spcPct val="20000"/>
              </a:spcBef>
            </a:pPr>
            <a:endParaRPr lang="ru-RU" sz="2000" b="1">
              <a:latin typeface="Arial" charset="0"/>
            </a:endParaRPr>
          </a:p>
        </p:txBody>
      </p:sp>
      <p:sp>
        <p:nvSpPr>
          <p:cNvPr id="13317" name="Rectangle 4"/>
          <p:cNvSpPr>
            <a:spLocks noChangeArrowheads="1"/>
          </p:cNvSpPr>
          <p:nvPr/>
        </p:nvSpPr>
        <p:spPr bwMode="auto">
          <a:xfrm>
            <a:off x="611188" y="3213100"/>
            <a:ext cx="7777162"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lgn="just">
              <a:spcBef>
                <a:spcPct val="20000"/>
              </a:spcBef>
            </a:pPr>
            <a:r>
              <a:rPr lang="ru-RU" sz="2000">
                <a:latin typeface="Arial" charset="0"/>
              </a:rPr>
              <a:t>Дисперсия может использоваться в качестве показателя точности модели.</a:t>
            </a:r>
          </a:p>
          <a:p>
            <a:pPr indent="355600" algn="just">
              <a:spcBef>
                <a:spcPct val="20000"/>
              </a:spcBef>
            </a:pPr>
            <a:r>
              <a:rPr lang="ru-RU" sz="2000">
                <a:latin typeface="Arial" charset="0"/>
              </a:rPr>
              <a:t>Особенность дисперсии в том, что она отражает значения, возведенные в квадрат. Таким образом, в нашем примере дисперсия равная 0,7 подсчитывается на основе остатков, возведённых в квадрат. Поэтому более точным показателем, отражающим точность модели, является среднее квадратичное отклонение, представляющее собой корень квадратный из дисперсии.</a:t>
            </a:r>
            <a:r>
              <a:rPr lang="ru-RU" sz="2000" b="1">
                <a:latin typeface="Arial" charset="0"/>
              </a:rPr>
              <a:t> </a:t>
            </a:r>
          </a:p>
          <a:p>
            <a:pPr indent="355600" algn="just">
              <a:spcBef>
                <a:spcPct val="20000"/>
              </a:spcBef>
            </a:pPr>
            <a:endParaRPr lang="ru-RU" sz="2000" b="1">
              <a:latin typeface="Arial" charset="0"/>
            </a:endParaRPr>
          </a:p>
        </p:txBody>
      </p:sp>
      <p:pic>
        <p:nvPicPr>
          <p:cNvPr id="13318" name="Picture 5" descr="5681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513" y="1628775"/>
            <a:ext cx="4281487"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a:spLocks noGrp="1"/>
          </p:cNvSpPr>
          <p:nvPr>
            <p:ph type="sldNum" sz="quarter" idx="10"/>
          </p:nvPr>
        </p:nvSpPr>
        <p:spPr/>
        <p:txBody>
          <a:bodyPr/>
          <a:lstStyle/>
          <a:p>
            <a:pPr>
              <a:defRPr/>
            </a:pPr>
            <a:r>
              <a:rPr lang="en-GB"/>
              <a:t>Page </a:t>
            </a:r>
            <a:fld id="{D3E3F101-0A1B-4374-BC23-4CDBDB6EF4AD}" type="slidenum">
              <a:rPr lang="en-GB"/>
              <a:pPr>
                <a:defRPr/>
              </a:pPr>
              <a:t>8</a:t>
            </a:fld>
            <a:endParaRPr lang="en-GB"/>
          </a:p>
        </p:txBody>
      </p:sp>
      <p:sp>
        <p:nvSpPr>
          <p:cNvPr id="14339" name="Rectangle 2"/>
          <p:cNvSpPr>
            <a:spLocks noGrp="1" noChangeArrowheads="1"/>
          </p:cNvSpPr>
          <p:nvPr>
            <p:ph type="title"/>
          </p:nvPr>
        </p:nvSpPr>
        <p:spPr>
          <a:xfrm>
            <a:off x="971550" y="260350"/>
            <a:ext cx="8064946" cy="838200"/>
          </a:xfrm>
        </p:spPr>
        <p:txBody>
          <a:bodyPr/>
          <a:lstStyle/>
          <a:p>
            <a:r>
              <a:rPr lang="ru-RU" sz="3500" b="1" dirty="0" smtClean="0">
                <a:latin typeface="Arial" panose="020B0604020202020204" pitchFamily="34" charset="0"/>
                <a:ea typeface="Arial Unicode MS" pitchFamily="34" charset="-128"/>
                <a:cs typeface="Arial" panose="020B0604020202020204" pitchFamily="34" charset="0"/>
              </a:rPr>
              <a:t>Среднее квадратичное отклонение</a:t>
            </a:r>
          </a:p>
        </p:txBody>
      </p:sp>
      <p:sp>
        <p:nvSpPr>
          <p:cNvPr id="14340"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400" indent="-25400">
              <a:spcBef>
                <a:spcPct val="20000"/>
              </a:spcBef>
            </a:pPr>
            <a:endParaRPr lang="ru-RU" sz="2000" b="1">
              <a:latin typeface="Arial" charset="0"/>
            </a:endParaRPr>
          </a:p>
        </p:txBody>
      </p:sp>
      <p:sp>
        <p:nvSpPr>
          <p:cNvPr id="14341" name="Rectangle 4"/>
          <p:cNvSpPr>
            <a:spLocks noChangeArrowheads="1"/>
          </p:cNvSpPr>
          <p:nvPr/>
        </p:nvSpPr>
        <p:spPr bwMode="auto">
          <a:xfrm>
            <a:off x="539750" y="2636838"/>
            <a:ext cx="7777163"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spcBef>
                <a:spcPct val="20000"/>
              </a:spcBef>
            </a:pPr>
            <a:endParaRPr lang="ru-RU" sz="2000" i="1">
              <a:solidFill>
                <a:srgbClr val="FF0000"/>
              </a:solidFill>
              <a:latin typeface="Arial" charset="0"/>
            </a:endParaRPr>
          </a:p>
          <a:p>
            <a:pPr indent="355600" algn="just">
              <a:spcBef>
                <a:spcPct val="20000"/>
              </a:spcBef>
            </a:pPr>
            <a:r>
              <a:rPr lang="ru-RU" sz="2000">
                <a:latin typeface="Arial" charset="0"/>
              </a:rPr>
              <a:t>Среднее квадратичное отклонение измеряется в тех же единицах, что и среднее арифметическое. Может использоваться для оценки того, насколько точно среднее арифметическое отражает значения исследуемых данных. Низкое значение показателя свидетельствует о незначительном отклонении реальных значений от среднего арифметического. Высокое значение – о значительном отклонении реальных значений от среднего арифметического. Нулевое значение среднего квадратичного отклонения будет свидетельствовать о том, что все студенты получили одинаковые оценки. </a:t>
            </a:r>
          </a:p>
        </p:txBody>
      </p:sp>
      <p:pic>
        <p:nvPicPr>
          <p:cNvPr id="14342" name="Picture 5" descr="diagmotivpersona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113" y="1108075"/>
            <a:ext cx="4105275"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Номер слайда 3"/>
          <p:cNvSpPr>
            <a:spLocks noGrp="1"/>
          </p:cNvSpPr>
          <p:nvPr>
            <p:ph type="sldNum" sz="quarter" idx="10"/>
          </p:nvPr>
        </p:nvSpPr>
        <p:spPr/>
        <p:txBody>
          <a:bodyPr/>
          <a:lstStyle/>
          <a:p>
            <a:pPr>
              <a:defRPr/>
            </a:pPr>
            <a:r>
              <a:rPr lang="en-GB"/>
              <a:t>Page </a:t>
            </a:r>
            <a:fld id="{C8F76E23-1758-49A6-AE9B-EAF83248B001}" type="slidenum">
              <a:rPr lang="en-GB"/>
              <a:pPr>
                <a:defRPr/>
              </a:pPr>
              <a:t>9</a:t>
            </a:fld>
            <a:endParaRPr lang="en-GB"/>
          </a:p>
        </p:txBody>
      </p:sp>
      <p:sp>
        <p:nvSpPr>
          <p:cNvPr id="15363" name="Rectangle 2"/>
          <p:cNvSpPr>
            <a:spLocks noGrp="1" noChangeArrowheads="1"/>
          </p:cNvSpPr>
          <p:nvPr>
            <p:ph type="title"/>
          </p:nvPr>
        </p:nvSpPr>
        <p:spPr>
          <a:xfrm>
            <a:off x="539749" y="579438"/>
            <a:ext cx="7777163" cy="838200"/>
          </a:xfrm>
        </p:spPr>
        <p:txBody>
          <a:bodyPr/>
          <a:lstStyle/>
          <a:p>
            <a:r>
              <a:rPr lang="ru-RU" sz="3500" b="1" dirty="0" smtClean="0">
                <a:latin typeface="Arial" panose="020B0604020202020204" pitchFamily="34" charset="0"/>
                <a:ea typeface="Arial Unicode MS" pitchFamily="34" charset="-128"/>
                <a:cs typeface="Arial" panose="020B0604020202020204" pitchFamily="34" charset="0"/>
              </a:rPr>
              <a:t>Стандартная ошибка среднего (1)</a:t>
            </a:r>
          </a:p>
        </p:txBody>
      </p:sp>
      <p:sp>
        <p:nvSpPr>
          <p:cNvPr id="15364" name="Rectangle 3"/>
          <p:cNvSpPr>
            <a:spLocks noChangeArrowheads="1"/>
          </p:cNvSpPr>
          <p:nvPr/>
        </p:nvSpPr>
        <p:spPr bwMode="auto">
          <a:xfrm>
            <a:off x="395288" y="2133600"/>
            <a:ext cx="79216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400" indent="-25400">
              <a:spcBef>
                <a:spcPct val="20000"/>
              </a:spcBef>
            </a:pPr>
            <a:endParaRPr lang="ru-RU" sz="2000" b="1">
              <a:latin typeface="Arial" charset="0"/>
            </a:endParaRPr>
          </a:p>
        </p:txBody>
      </p:sp>
      <p:sp>
        <p:nvSpPr>
          <p:cNvPr id="15365" name="Rectangle 4"/>
          <p:cNvSpPr>
            <a:spLocks noChangeArrowheads="1"/>
          </p:cNvSpPr>
          <p:nvPr/>
        </p:nvSpPr>
        <p:spPr bwMode="auto">
          <a:xfrm>
            <a:off x="539750" y="3141663"/>
            <a:ext cx="7777163"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55600" algn="just">
              <a:spcBef>
                <a:spcPct val="20000"/>
              </a:spcBef>
            </a:pPr>
            <a:r>
              <a:rPr lang="ru-RU" sz="2000">
                <a:latin typeface="Arial" charset="0"/>
              </a:rPr>
              <a:t>	Стандартная ошибка используется для оценки того, насколько выборка отражает тенденции, наблюдаемые в генеральной совокупности. Рассчитывается как стандартное отклонение, делённое на квадратный корень из объёма выборки.</a:t>
            </a:r>
          </a:p>
          <a:p>
            <a:pPr indent="355600" algn="just">
              <a:spcBef>
                <a:spcPct val="20000"/>
              </a:spcBef>
            </a:pPr>
            <a:endParaRPr lang="ru-RU" sz="2000">
              <a:latin typeface="Arial" charset="0"/>
            </a:endParaRPr>
          </a:p>
          <a:p>
            <a:pPr indent="355600" algn="just">
              <a:spcBef>
                <a:spcPct val="20000"/>
              </a:spcBef>
            </a:pPr>
            <a:r>
              <a:rPr lang="ru-RU" sz="2000">
                <a:solidFill>
                  <a:srgbClr val="FF0000"/>
                </a:solidFill>
                <a:latin typeface="Arial" charset="0"/>
              </a:rPr>
              <a:t>	</a:t>
            </a:r>
          </a:p>
        </p:txBody>
      </p:sp>
      <p:grpSp>
        <p:nvGrpSpPr>
          <p:cNvPr id="15366" name="Группа 1"/>
          <p:cNvGrpSpPr>
            <a:grpSpLocks/>
          </p:cNvGrpSpPr>
          <p:nvPr/>
        </p:nvGrpSpPr>
        <p:grpSpPr bwMode="auto">
          <a:xfrm>
            <a:off x="2605088" y="1177925"/>
            <a:ext cx="3502025" cy="1909763"/>
            <a:chOff x="2268538" y="981075"/>
            <a:chExt cx="3501454" cy="1909763"/>
          </a:xfrm>
        </p:grpSpPr>
        <p:pic>
          <p:nvPicPr>
            <p:cNvPr id="15367" name="Picture 6" descr="391731"/>
            <p:cNvPicPr>
              <a:picLocks noChangeAspect="1" noChangeArrowheads="1"/>
            </p:cNvPicPr>
            <p:nvPr/>
          </p:nvPicPr>
          <p:blipFill>
            <a:blip r:embed="rId2">
              <a:extLst>
                <a:ext uri="{28A0092B-C50C-407E-A947-70E740481C1C}">
                  <a14:useLocalDpi xmlns:a14="http://schemas.microsoft.com/office/drawing/2010/main" val="0"/>
                </a:ext>
              </a:extLst>
            </a:blip>
            <a:srcRect r="23672"/>
            <a:stretch>
              <a:fillRect/>
            </a:stretch>
          </p:blipFill>
          <p:spPr bwMode="auto">
            <a:xfrm>
              <a:off x="2268538" y="981075"/>
              <a:ext cx="2471738"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2"/>
            <p:cNvPicPr>
              <a:picLocks noChangeAspect="1" noChangeArrowheads="1"/>
            </p:cNvPicPr>
            <p:nvPr/>
          </p:nvPicPr>
          <p:blipFill>
            <a:blip r:embed="rId3">
              <a:extLst>
                <a:ext uri="{28A0092B-C50C-407E-A947-70E740481C1C}">
                  <a14:useLocalDpi xmlns:a14="http://schemas.microsoft.com/office/drawing/2010/main" val="0"/>
                </a:ext>
              </a:extLst>
            </a:blip>
            <a:srcRect l="68542" t="39519" r="19977" b="53125"/>
            <a:stretch>
              <a:fillRect/>
            </a:stretch>
          </p:blipFill>
          <p:spPr bwMode="auto">
            <a:xfrm>
              <a:off x="4499992" y="2133600"/>
              <a:ext cx="1270000" cy="538162"/>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5887</TotalTime>
  <Words>821</Words>
  <Application>Microsoft Office PowerPoint</Application>
  <PresentationFormat>Экран (4:3)</PresentationFormat>
  <Paragraphs>135</Paragraphs>
  <Slides>23</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23</vt:i4>
      </vt:variant>
    </vt:vector>
  </HeadingPairs>
  <TitlesOfParts>
    <vt:vector size="28" baseType="lpstr">
      <vt:lpstr>Arial</vt:lpstr>
      <vt:lpstr>Arial Unicode MS</vt:lpstr>
      <vt:lpstr>Impact</vt:lpstr>
      <vt:lpstr>Times New Roman</vt:lpstr>
      <vt:lpstr>NewsPrint</vt:lpstr>
      <vt:lpstr> Тема 2:Описательная статистика</vt:lpstr>
      <vt:lpstr>Описательный анализ</vt:lpstr>
      <vt:lpstr>Частотный анализ </vt:lpstr>
      <vt:lpstr>Возможности подсчёта различных мер средней тенденции для переменных, имеющих различные типы шкал измерения значений</vt:lpstr>
      <vt:lpstr>Среднее арифметическое</vt:lpstr>
      <vt:lpstr>Оценка точности модели среднего арифметического</vt:lpstr>
      <vt:lpstr>Дисперсия</vt:lpstr>
      <vt:lpstr>Среднее квадратичное отклонение</vt:lpstr>
      <vt:lpstr>Стандартная ошибка среднего (1)</vt:lpstr>
      <vt:lpstr>Стандартная ошибка среднего (2)</vt:lpstr>
      <vt:lpstr>Доверительный интервал</vt:lpstr>
      <vt:lpstr>Мода</vt:lpstr>
      <vt:lpstr>Медиана (второй квартиль)</vt:lpstr>
      <vt:lpstr>Квартиль</vt:lpstr>
      <vt:lpstr>Межквартильная широта</vt:lpstr>
      <vt:lpstr>Децильное отношение</vt:lpstr>
      <vt:lpstr>Измерение степени отличия распределения от нормального</vt:lpstr>
      <vt:lpstr>Симметричность распределения (Skewness)</vt:lpstr>
      <vt:lpstr>Симметричность распределения (Skewness)</vt:lpstr>
      <vt:lpstr>Заострённость распределения (Kurtosis)</vt:lpstr>
      <vt:lpstr>Заострённость распределения (Kurtosis)</vt:lpstr>
      <vt:lpstr>       Проверка данных. Обнаружение ошибок ввода.</vt:lpstr>
      <vt:lpstr>Спасибо за внимание!</vt:lpstr>
    </vt:vector>
  </TitlesOfParts>
  <Company>Deutsche Bank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Особенности бенефициарной собственности в России</dc:title>
  <dc:creator>Алиса</dc:creator>
  <cp:lastModifiedBy>Студент НИУ ВШЭ</cp:lastModifiedBy>
  <cp:revision>368</cp:revision>
  <cp:lastPrinted>2012-01-23T13:57:44Z</cp:lastPrinted>
  <dcterms:created xsi:type="dcterms:W3CDTF">2003-05-06T15:38:25Z</dcterms:created>
  <dcterms:modified xsi:type="dcterms:W3CDTF">2020-02-05T08:20:19Z</dcterms:modified>
</cp:coreProperties>
</file>