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6" r:id="rId1"/>
  </p:sldMasterIdLst>
  <p:notesMasterIdLst>
    <p:notesMasterId r:id="rId15"/>
  </p:notesMasterIdLst>
  <p:handoutMasterIdLst>
    <p:handoutMasterId r:id="rId16"/>
  </p:handoutMasterIdLst>
  <p:sldIdLst>
    <p:sldId id="309" r:id="rId2"/>
    <p:sldId id="392" r:id="rId3"/>
    <p:sldId id="394" r:id="rId4"/>
    <p:sldId id="398" r:id="rId5"/>
    <p:sldId id="371" r:id="rId6"/>
    <p:sldId id="375" r:id="rId7"/>
    <p:sldId id="384" r:id="rId8"/>
    <p:sldId id="376" r:id="rId9"/>
    <p:sldId id="388" r:id="rId10"/>
    <p:sldId id="386" r:id="rId11"/>
    <p:sldId id="387" r:id="rId12"/>
    <p:sldId id="404" r:id="rId13"/>
    <p:sldId id="323" r:id="rId14"/>
  </p:sldIdLst>
  <p:sldSz cx="9144000" cy="6858000" type="screen4x3"/>
  <p:notesSz cx="6761163" cy="99425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CC66"/>
    <a:srgbClr val="3333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02" autoAdjust="0"/>
  </p:normalViewPr>
  <p:slideViewPr>
    <p:cSldViewPr>
      <p:cViewPr>
        <p:scale>
          <a:sx n="77" d="100"/>
          <a:sy n="77" d="100"/>
        </p:scale>
        <p:origin x="-1026" y="-72"/>
      </p:cViewPr>
      <p:guideLst>
        <p:guide orient="horz" pos="864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20" y="1428"/>
      </p:cViewPr>
      <p:guideLst>
        <p:guide orient="horz" pos="3132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t" anchorCtr="0" compatLnSpc="1">
            <a:prstTxWarp prst="textNoShape">
              <a:avLst/>
            </a:prstTxWarp>
          </a:bodyPr>
          <a:lstStyle>
            <a:lvl1pPr algn="r" defTabSz="912813">
              <a:defRPr sz="1000"/>
            </a:lvl1pPr>
          </a:lstStyle>
          <a:p>
            <a:pPr>
              <a:defRPr/>
            </a:pPr>
            <a:fld id="{28AF425D-251F-4F41-8B01-B3C1DAA72616}" type="datetime1">
              <a:rPr lang="ru-RU"/>
              <a:pPr>
                <a:defRPr/>
              </a:pPr>
              <a:t>06.03.2020</a:t>
            </a:fld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b" anchorCtr="0" compatLnSpc="1">
            <a:prstTxWarp prst="textNoShape">
              <a:avLst/>
            </a:prstTxWarp>
          </a:bodyPr>
          <a:lstStyle>
            <a:lvl1pPr defTabSz="912813">
              <a:defRPr sz="1000"/>
            </a:lvl1pPr>
          </a:lstStyle>
          <a:p>
            <a:pPr>
              <a:defRPr/>
            </a:pPr>
            <a:r>
              <a:rPr lang="ru-RU"/>
              <a:t>Автор: А.В. </a:t>
            </a:r>
            <a:r>
              <a:rPr lang="ru-RU" err="1"/>
              <a:t>Меликян</a:t>
            </a:r>
            <a:endParaRPr lang="en-GB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45625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/>
            </a:lvl1pPr>
          </a:lstStyle>
          <a:p>
            <a:pPr>
              <a:defRPr/>
            </a:pPr>
            <a:fld id="{F292A999-68C8-4644-B1BA-090BF295730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15930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r>
              <a:rPr lang="ru-RU"/>
              <a:t>Прикладной экономический анализ на основе пакета программ SPSS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322DFE98-CBB8-4C42-9605-C40DCD705100}" type="datetime1">
              <a:rPr lang="ru-RU"/>
              <a:pPr>
                <a:defRPr/>
              </a:pPr>
              <a:t>06.03.2020</a:t>
            </a:fld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6125"/>
            <a:ext cx="4967288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22813"/>
            <a:ext cx="4957763" cy="447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r>
              <a:rPr lang="ru-RU"/>
              <a:t>Автор: А.В. Меликян</a:t>
            </a: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45625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88A7262A-652B-4B13-82CC-DE9D89C1FC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3329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  <p:sp>
        <p:nvSpPr>
          <p:cNvPr id="19460" name="Верхний колонтитул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sz="1200" smtClean="0"/>
              <a:t>Прикладной экономический анализ на основе пакета программ SPSS</a:t>
            </a:r>
            <a:endParaRPr lang="en-GB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6"/>
          <p:cNvSpPr/>
          <p:nvPr/>
        </p:nvSpPr>
        <p:spPr>
          <a:xfrm>
            <a:off x="777875" y="594995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" y="4725144"/>
            <a:ext cx="6858000" cy="9906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A36EC-E7C4-4EAD-873C-904764649559}" type="datetime1">
              <a:rPr lang="en-US"/>
              <a:pPr>
                <a:defRPr/>
              </a:pPr>
              <a:t>3/6/2020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18845"/>
      </p:ext>
    </p:extLst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19441-B226-46E9-951D-03FCBC172E90}" type="datetime1">
              <a:rPr lang="en-US"/>
              <a:pPr>
                <a:defRPr/>
              </a:pPr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FC7E77B3-C18B-4DE5-85DD-1E995232AE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65394"/>
      </p:ext>
    </p:extLst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3D693-21D4-4269-AE03-6EFAA9DCFED6}" type="datetime1">
              <a:rPr lang="en-US"/>
              <a:pPr>
                <a:defRPr/>
              </a:pPr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7B0358BC-50D1-43A8-A4F1-2F84B0DE2D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051822"/>
      </p:ext>
    </p:extLst>
  </p:cSld>
  <p:clrMapOvr>
    <a:masterClrMapping/>
  </p:clrMapOvr>
  <p:transition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838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81000" y="1828800"/>
            <a:ext cx="8382000" cy="4114800"/>
          </a:xfrm>
        </p:spPr>
        <p:txBody>
          <a:bodyPr>
            <a:normAutofit/>
          </a:bodyPr>
          <a:lstStyle/>
          <a:p>
            <a:pPr lvl="0"/>
            <a:endParaRPr lang="ru-RU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ABDDB42D-8884-4BA7-B6AA-177856E351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204320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5F523-D848-4CB8-9A1E-9DDD50FE20DB}" type="datetime1">
              <a:rPr lang="en-US"/>
              <a:pPr>
                <a:defRPr/>
              </a:pPr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4B9E39B5-87E6-4006-B30F-E53A4F7966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95854"/>
      </p:ext>
    </p:extLst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80AF6-B846-40CA-A885-650F83C33786}" type="datetime1">
              <a:rPr lang="en-US"/>
              <a:pPr>
                <a:defRPr/>
              </a:pPr>
              <a:t>3/6/2020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F7B0B681-788C-4991-AFAD-4CF0B4B5A2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154594"/>
      </p:ext>
    </p:extLst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6E37F-BFE2-40CE-A708-BBD21D608B32}" type="datetime1">
              <a:rPr lang="en-US"/>
              <a:pPr>
                <a:defRPr/>
              </a:pPr>
              <a:t>3/6/2020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1CBC34CD-5168-4988-9190-F454FA5DA3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027220"/>
      </p:ext>
    </p:extLst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>
            <a:off x="758825" y="1249363"/>
            <a:ext cx="3657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/>
          <p:cNvCxnSpPr/>
          <p:nvPr/>
        </p:nvCxnSpPr>
        <p:spPr>
          <a:xfrm>
            <a:off x="4645025" y="1249363"/>
            <a:ext cx="3657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8C2B0-A32A-4401-A4EB-C40A389148D8}" type="datetime1">
              <a:rPr lang="en-US"/>
              <a:pPr>
                <a:defRPr/>
              </a:pPr>
              <a:t>3/6/2020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47BC5092-8E13-40E9-982F-77B1EBE4D1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09133"/>
      </p:ext>
    </p:extLst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1CAB7-0E54-458B-891D-267414B5FC6B}" type="datetime1">
              <a:rPr lang="en-US"/>
              <a:pPr>
                <a:defRPr/>
              </a:pPr>
              <a:t>3/6/2020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7C19F3C2-D9D5-4964-A41D-A5660DD063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767950"/>
      </p:ext>
    </p:extLst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92598-4B48-4E81-8D42-ACA9908316D6}" type="datetime1">
              <a:rPr lang="en-US"/>
              <a:pPr>
                <a:defRPr/>
              </a:pPr>
              <a:t>3/6/2020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31C9E086-B1DD-4EF4-A2AF-98C71B8377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341683"/>
      </p:ext>
    </p:extLst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/>
          <p:nvPr/>
        </p:nvCxnSpPr>
        <p:spPr>
          <a:xfrm rot="5400000">
            <a:off x="1677194" y="2515394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39B38-5D9F-4DE9-B99C-F56636C492C6}" type="datetime1">
              <a:rPr lang="en-US"/>
              <a:pPr>
                <a:defRPr/>
              </a:pPr>
              <a:t>3/6/2020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5129AEB5-CDFC-44EB-9363-BA431749BE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687035"/>
      </p:ext>
    </p:extLst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4FB8C-BE4B-4D9E-8C5D-0745924D6638}" type="datetime1">
              <a:rPr lang="en-US"/>
              <a:pPr>
                <a:defRPr/>
              </a:pPr>
              <a:t>3/6/2020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13798F36-ADB6-4634-8701-9641E0F4EC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857862"/>
      </p:ext>
    </p:extLst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F857A9-397F-474B-80C9-F3E7666B7E2D}" type="datetime1">
              <a:rPr lang="en-US"/>
              <a:pPr>
                <a:defRPr/>
              </a:pPr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9675" y="630872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639E3595-EE92-42F1-9767-06FBCAAD67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62" r:id="rId2"/>
    <p:sldLayoutId id="2147484170" r:id="rId3"/>
    <p:sldLayoutId id="2147484163" r:id="rId4"/>
    <p:sldLayoutId id="2147484171" r:id="rId5"/>
    <p:sldLayoutId id="2147484164" r:id="rId6"/>
    <p:sldLayoutId id="2147484165" r:id="rId7"/>
    <p:sldLayoutId id="2147484172" r:id="rId8"/>
    <p:sldLayoutId id="2147484166" r:id="rId9"/>
    <p:sldLayoutId id="2147484167" r:id="rId10"/>
    <p:sldLayoutId id="2147484168" r:id="rId11"/>
    <p:sldLayoutId id="2147484173" r:id="rId12"/>
  </p:sldLayoutIdLst>
  <p:transition>
    <p:pull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3725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3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23875" y="976313"/>
            <a:ext cx="8151813" cy="173196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dirty="0" smtClean="0"/>
              <a:t>	</a:t>
            </a:r>
            <a:r>
              <a:rPr lang="ru-RU" sz="45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Тема 5: Сравнение </a:t>
            </a:r>
            <a:br>
              <a:rPr lang="ru-RU" sz="45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ru-RU" sz="45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средних</a:t>
            </a:r>
            <a:endParaRPr lang="pt-PT" sz="4500" b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75" y="3175"/>
            <a:ext cx="9137650" cy="685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911225" y="6021388"/>
            <a:ext cx="423703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r>
              <a:rPr lang="ru-RU" sz="1400" dirty="0">
                <a:latin typeface="Arial" charset="0"/>
              </a:rPr>
              <a:t>Анализ данных </a:t>
            </a:r>
            <a:endParaRPr lang="en-US" sz="1400" dirty="0">
              <a:latin typeface="Arial" charset="0"/>
            </a:endParaRPr>
          </a:p>
          <a:p>
            <a:r>
              <a:rPr lang="ru-RU" sz="1400" b="1" dirty="0">
                <a:latin typeface="Arial" charset="0"/>
              </a:rPr>
              <a:t>А.В. Меликян </a:t>
            </a:r>
          </a:p>
          <a:p>
            <a:r>
              <a:rPr lang="ru-RU" sz="1400" dirty="0">
                <a:latin typeface="Arial" charset="0"/>
              </a:rPr>
              <a:t>НИУ ВШЭ, </a:t>
            </a:r>
            <a:r>
              <a:rPr lang="ru-RU" sz="1400" dirty="0" smtClean="0">
                <a:latin typeface="Arial" charset="0"/>
              </a:rPr>
              <a:t>2020</a:t>
            </a:r>
            <a:endParaRPr lang="en-GB" sz="1400" dirty="0">
              <a:latin typeface="Arial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1116013" y="44450"/>
            <a:ext cx="6781800" cy="1600200"/>
          </a:xfrm>
        </p:spPr>
        <p:txBody>
          <a:bodyPr/>
          <a:lstStyle/>
          <a:p>
            <a:pPr algn="ctr"/>
            <a:r>
              <a:rPr lang="en-US" sz="45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Wilcoxon signed-rank test</a:t>
            </a:r>
            <a:endParaRPr lang="ru-RU" sz="4500" b="1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363" name="Rectangle 3"/>
          <p:cNvSpPr txBox="1">
            <a:spLocks noChangeArrowheads="1"/>
          </p:cNvSpPr>
          <p:nvPr/>
        </p:nvSpPr>
        <p:spPr bwMode="auto">
          <a:xfrm>
            <a:off x="1116013" y="765175"/>
            <a:ext cx="75438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809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</a:pPr>
            <a:r>
              <a:rPr lang="en-US">
                <a:solidFill>
                  <a:schemeClr val="tx2"/>
                </a:solidFill>
              </a:rPr>
              <a:t>	</a:t>
            </a:r>
            <a:endParaRPr lang="ru-RU">
              <a:solidFill>
                <a:schemeClr val="tx2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</a:pPr>
            <a:r>
              <a:rPr lang="ru-RU" sz="2800">
                <a:solidFill>
                  <a:schemeClr val="tx2"/>
                </a:solidFill>
              </a:rPr>
              <a:t>Аналог </a:t>
            </a:r>
            <a:r>
              <a:rPr lang="en-US" sz="2800">
                <a:solidFill>
                  <a:schemeClr val="tx2"/>
                </a:solidFill>
              </a:rPr>
              <a:t>t-</a:t>
            </a:r>
            <a:r>
              <a:rPr lang="ru-RU" sz="2800">
                <a:solidFill>
                  <a:schemeClr val="tx2"/>
                </a:solidFill>
              </a:rPr>
              <a:t>теста для связанных выборок. 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</a:pPr>
            <a:r>
              <a:rPr lang="en-US" sz="2800"/>
              <a:t>signrank depvar1=depvar2</a:t>
            </a:r>
            <a:endParaRPr lang="ru-RU" sz="2600" i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ъект 2"/>
          <p:cNvSpPr>
            <a:spLocks noGrp="1"/>
          </p:cNvSpPr>
          <p:nvPr>
            <p:ph idx="1"/>
          </p:nvPr>
        </p:nvSpPr>
        <p:spPr>
          <a:xfrm>
            <a:off x="1138238" y="692150"/>
            <a:ext cx="7024687" cy="3457575"/>
          </a:xfrm>
        </p:spPr>
        <p:txBody>
          <a:bodyPr/>
          <a:lstStyle/>
          <a:p>
            <a:pPr marL="80963" indent="0" algn="just">
              <a:buFont typeface="Arial" charset="0"/>
              <a:buNone/>
            </a:pPr>
            <a:r>
              <a:rPr lang="ru-RU" smtClean="0"/>
              <a:t>Аналог однофакторного дисперсионного анализа </a:t>
            </a:r>
            <a:r>
              <a:rPr lang="en-US" smtClean="0"/>
              <a:t>(ANOVA)</a:t>
            </a:r>
            <a:r>
              <a:rPr lang="ru-RU" smtClean="0"/>
              <a:t>.</a:t>
            </a:r>
            <a:endParaRPr lang="en-US" smtClean="0"/>
          </a:p>
          <a:p>
            <a:pPr marL="80963" indent="0" algn="just">
              <a:buFont typeface="Arial" charset="0"/>
              <a:buNone/>
            </a:pPr>
            <a:r>
              <a:rPr lang="en-US" b="1" smtClean="0"/>
              <a:t>kwallis depavar, by(groupvar)</a:t>
            </a:r>
            <a:endParaRPr lang="ru-RU" b="1" smtClean="0"/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258888" y="549275"/>
            <a:ext cx="67818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500" b="1">
                <a:solidFill>
                  <a:srgbClr val="26262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Kruskal-Wallis test</a:t>
            </a:r>
            <a:endParaRPr lang="ru-RU" sz="4500" b="1">
              <a:solidFill>
                <a:srgbClr val="26262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258888" y="116632"/>
            <a:ext cx="67818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ru-RU" sz="4000" b="1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Сравнение тестов</a:t>
            </a:r>
            <a:endParaRPr lang="ru-RU" sz="4000" b="1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Объект 2" descr="Вырезка экрана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" b="1398"/>
          <a:stretch/>
        </p:blipFill>
        <p:spPr>
          <a:xfrm>
            <a:off x="2267744" y="1628800"/>
            <a:ext cx="5112568" cy="4608512"/>
          </a:xfrm>
        </p:spPr>
      </p:pic>
    </p:spTree>
    <p:extLst>
      <p:ext uri="{BB962C8B-B14F-4D97-AF65-F5344CB8AC3E}">
        <p14:creationId xmlns:p14="http://schemas.microsoft.com/office/powerpoint/2010/main" val="299517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3588" y="2276475"/>
            <a:ext cx="7696200" cy="7397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ru-RU" sz="5400" smtClean="0"/>
              <a:t>Спасибо за внимание!</a:t>
            </a:r>
            <a:endParaRPr lang="pt-PT" sz="5400" smtClean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559675" y="6199188"/>
            <a:ext cx="762000" cy="365125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GB"/>
              <a:t>Page </a:t>
            </a:r>
            <a:fld id="{90B49C33-D900-43E0-BD0D-390766C6B35B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175" y="3175"/>
            <a:ext cx="9137650" cy="685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86FA8D27-12F6-4A75-8FDD-866155BCBA99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31800"/>
            <a:ext cx="7777163" cy="76517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T-test (1)</a:t>
            </a:r>
            <a:endParaRPr lang="ru-RU" sz="4000" b="1" dirty="0" smtClean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27584" y="1484784"/>
            <a:ext cx="756084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just" fontAlgn="auto">
              <a:spcAft>
                <a:spcPts val="0"/>
              </a:spcAft>
              <a:buNone/>
              <a:defRPr/>
            </a:pPr>
            <a:r>
              <a:rPr lang="ru-RU" sz="2300" dirty="0">
                <a:latin typeface="Arial" pitchFamily="34" charset="0"/>
                <a:cs typeface="Arial" pitchFamily="34" charset="0"/>
              </a:rPr>
              <a:t>Позволяет проверить гипотезу о равенстве средних значений в двух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выборках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marL="82296" indent="0" algn="just" fontAlgn="auto">
              <a:spcAft>
                <a:spcPts val="0"/>
              </a:spcAft>
              <a:buFont typeface="Wingdings 2"/>
              <a:buNone/>
              <a:defRPr/>
            </a:pP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marL="82296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23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523681"/>
            <a:ext cx="5566519" cy="313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5263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86FA8D27-12F6-4A75-8FDD-866155BCBA99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31800"/>
            <a:ext cx="7777163" cy="76517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T-test (2)</a:t>
            </a:r>
            <a:endParaRPr lang="ru-RU" sz="4000" b="1" dirty="0" smtClean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56" y="1628800"/>
            <a:ext cx="6017843" cy="433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4220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86FA8D27-12F6-4A75-8FDD-866155BCBA99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31800"/>
            <a:ext cx="7777163" cy="765175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Ограничения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t-test</a:t>
            </a:r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ов</a:t>
            </a:r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4000" b="1" dirty="0" smtClean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27584" y="1412776"/>
            <a:ext cx="74261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Анализируемая переменная интервальная.</a:t>
            </a:r>
          </a:p>
          <a:p>
            <a:pPr marL="457200" indent="-457200" algn="just">
              <a:buAutoNum type="arabicPeriod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Распределение значений анализируемой переменной не должно статистически значимо отличаться от нормального распределения.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Число наблюдений в сравниваемых подгруппах должно быть равнозначным.</a:t>
            </a:r>
          </a:p>
          <a:p>
            <a:pPr marL="457200" indent="-457200" algn="just">
              <a:buAutoNum type="arabicPeriod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выборке больше 30 наблюдений.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Наблюдения не должны влиять друг на друга.</a:t>
            </a:r>
          </a:p>
          <a:p>
            <a:pPr marL="457200" indent="-457200" algn="just">
              <a:buAutoNum type="arabicPeriod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данные не соответствуют этим требованиям, то рекомендуется использовать аналогичные  непараметрические тесты.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6982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7693DD5C-DAAB-4A74-827A-598C8AAD3706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5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765175"/>
            <a:ext cx="8064500" cy="576263"/>
          </a:xfrm>
        </p:spPr>
        <p:txBody>
          <a:bodyPr/>
          <a:lstStyle/>
          <a:p>
            <a:r>
              <a:rPr lang="en-US" sz="45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T-</a:t>
            </a:r>
            <a:r>
              <a:rPr lang="ru-RU" sz="45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тест для одной выборки</a:t>
            </a:r>
            <a:r>
              <a:rPr lang="en-US" sz="4500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ru-RU" sz="4500" b="1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3025"/>
            <a:ext cx="7543800" cy="4389438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/>
              <a:t>	</a:t>
            </a:r>
            <a:r>
              <a:rPr lang="ru-RU" sz="2600" smtClean="0"/>
              <a:t>Используется для сравнения среднего арифметического значений переменной с заданной величиной (например, средним арифметическим генеральной совокупности). </a:t>
            </a:r>
          </a:p>
          <a:p>
            <a:pPr algn="just">
              <a:buFontTx/>
              <a:buNone/>
            </a:pPr>
            <a:r>
              <a:rPr lang="en-US" sz="2600" smtClean="0"/>
              <a:t>	</a:t>
            </a:r>
            <a:r>
              <a:rPr lang="ru-RU" sz="2600" smtClean="0"/>
              <a:t>Например, отличается ли средняя цена товара в разных магазинах Москвы от рекомендованной розничной цены.</a:t>
            </a:r>
          </a:p>
          <a:p>
            <a:pPr algn="just">
              <a:buFontTx/>
              <a:buNone/>
            </a:pPr>
            <a:endParaRPr lang="ru-RU" sz="2600" smtClean="0"/>
          </a:p>
          <a:p>
            <a:pPr algn="just">
              <a:buFontTx/>
              <a:buNone/>
            </a:pPr>
            <a:r>
              <a:rPr lang="en-US" sz="2600" i="1" smtClean="0"/>
              <a:t>	</a:t>
            </a:r>
            <a:r>
              <a:rPr lang="ru-RU" sz="2600" i="1" smtClean="0"/>
              <a:t>Команда: </a:t>
            </a:r>
            <a:r>
              <a:rPr lang="en-US" sz="2600" i="1" smtClean="0"/>
              <a:t>ttest depvar == value</a:t>
            </a:r>
            <a:endParaRPr lang="ru-RU" sz="260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0E27A4F9-255D-4CA2-BA63-039F6C01893B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6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2224088"/>
            <a:ext cx="7543800" cy="3076575"/>
          </a:xfrm>
        </p:spPr>
        <p:txBody>
          <a:bodyPr/>
          <a:lstStyle/>
          <a:p>
            <a:pPr algn="just">
              <a:buFontTx/>
              <a:buNone/>
            </a:pPr>
            <a:r>
              <a:rPr lang="ru-RU" sz="2600" smtClean="0"/>
              <a:t>   </a:t>
            </a:r>
            <a:r>
              <a:rPr lang="en-US" sz="2600" smtClean="0"/>
              <a:t>T-</a:t>
            </a:r>
            <a:r>
              <a:rPr lang="ru-RU" sz="2600" smtClean="0"/>
              <a:t>тест для независимых выборок (</a:t>
            </a:r>
            <a:r>
              <a:rPr lang="en-US" sz="2600" smtClean="0"/>
              <a:t>t-test</a:t>
            </a:r>
            <a:r>
              <a:rPr lang="ru-RU" sz="2600" smtClean="0"/>
              <a:t> </a:t>
            </a:r>
            <a:r>
              <a:rPr lang="en-US" sz="2600" smtClean="0"/>
              <a:t>for two independent samples) </a:t>
            </a:r>
            <a:r>
              <a:rPr lang="ru-RU" sz="2600" smtClean="0"/>
              <a:t>используется для сравнения средних значений одной переменной в двух группах (например, мужчины</a:t>
            </a:r>
            <a:r>
              <a:rPr lang="en-US" sz="2600" smtClean="0"/>
              <a:t>/</a:t>
            </a:r>
            <a:r>
              <a:rPr lang="ru-RU" sz="2600" smtClean="0"/>
              <a:t>женщины, семейные</a:t>
            </a:r>
            <a:r>
              <a:rPr lang="en-US" sz="2600" smtClean="0"/>
              <a:t>/</a:t>
            </a:r>
            <a:r>
              <a:rPr lang="ru-RU" sz="2600" smtClean="0"/>
              <a:t>несемейные</a:t>
            </a:r>
            <a:r>
              <a:rPr lang="ru-RU" sz="1800" smtClean="0"/>
              <a:t>). </a:t>
            </a:r>
          </a:p>
          <a:p>
            <a:pPr algn="just">
              <a:buFontTx/>
              <a:buNone/>
            </a:pPr>
            <a:endParaRPr lang="ru-RU" sz="1800" smtClean="0"/>
          </a:p>
          <a:p>
            <a:pPr algn="just">
              <a:buFont typeface="Arial" charset="0"/>
              <a:buNone/>
            </a:pPr>
            <a:r>
              <a:rPr lang="en-US" sz="2600" i="1" smtClean="0"/>
              <a:t>   </a:t>
            </a:r>
            <a:r>
              <a:rPr lang="ru-RU" sz="2600" i="1" smtClean="0"/>
              <a:t>Команда: </a:t>
            </a:r>
            <a:r>
              <a:rPr lang="en-US" sz="2600" i="1" smtClean="0"/>
              <a:t>ttest depvar, by (groupvar)</a:t>
            </a:r>
            <a:endParaRPr lang="ru-RU" sz="2600" i="1" smtClean="0"/>
          </a:p>
        </p:txBody>
      </p:sp>
      <p:sp>
        <p:nvSpPr>
          <p:cNvPr id="11268" name="Rectangle 2"/>
          <p:cNvSpPr txBox="1">
            <a:spLocks noChangeArrowheads="1"/>
          </p:cNvSpPr>
          <p:nvPr/>
        </p:nvSpPr>
        <p:spPr bwMode="auto">
          <a:xfrm>
            <a:off x="468313" y="695325"/>
            <a:ext cx="80645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500" b="1">
                <a:solidFill>
                  <a:srgbClr val="26262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T-</a:t>
            </a:r>
            <a:r>
              <a:rPr lang="ru-RU" sz="4500" b="1">
                <a:solidFill>
                  <a:srgbClr val="26262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тест для двух </a:t>
            </a:r>
          </a:p>
          <a:p>
            <a:pPr algn="ctr"/>
            <a:r>
              <a:rPr lang="ru-RU" sz="4500" b="1">
                <a:solidFill>
                  <a:srgbClr val="26262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независимых выборок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79B645F6-450F-4878-91B8-822928B5309D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7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2420938"/>
            <a:ext cx="7543800" cy="3078162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n-US" sz="2600" smtClean="0"/>
              <a:t>   T-</a:t>
            </a:r>
            <a:r>
              <a:rPr lang="ru-RU" sz="2600" smtClean="0"/>
              <a:t>тест для двух связанных выборок (</a:t>
            </a:r>
            <a:r>
              <a:rPr lang="en-US" sz="2600" smtClean="0"/>
              <a:t>t-test for two paired samples) </a:t>
            </a:r>
            <a:r>
              <a:rPr lang="ru-RU" sz="2600" smtClean="0"/>
              <a:t>используется для сравнения среднего арифметического значений двух переменных по одной и той же выборке (например, оценка одними и теми же респондентами двух товаров).</a:t>
            </a:r>
          </a:p>
          <a:p>
            <a:pPr algn="just">
              <a:buFontTx/>
              <a:buNone/>
            </a:pPr>
            <a:r>
              <a:rPr lang="ru-RU" sz="1800" smtClean="0"/>
              <a:t>.</a:t>
            </a:r>
          </a:p>
          <a:p>
            <a:pPr algn="just">
              <a:buFontTx/>
              <a:buNone/>
            </a:pPr>
            <a:endParaRPr lang="ru-RU" sz="1800" smtClean="0"/>
          </a:p>
          <a:p>
            <a:pPr algn="just">
              <a:buFont typeface="Arial" charset="0"/>
              <a:buNone/>
            </a:pPr>
            <a:r>
              <a:rPr lang="en-US" sz="2600" i="1" smtClean="0"/>
              <a:t>   </a:t>
            </a:r>
            <a:r>
              <a:rPr lang="ru-RU" sz="2600" i="1" smtClean="0"/>
              <a:t>Команда: </a:t>
            </a:r>
            <a:r>
              <a:rPr lang="en-US" sz="2600" i="1" smtClean="0"/>
              <a:t>ttest depvar</a:t>
            </a:r>
            <a:r>
              <a:rPr lang="ru-RU" sz="2600" i="1" smtClean="0"/>
              <a:t>1 == </a:t>
            </a:r>
            <a:r>
              <a:rPr lang="en-US" sz="2600" i="1" smtClean="0"/>
              <a:t>depvar2</a:t>
            </a:r>
            <a:endParaRPr lang="ru-RU" sz="2600" i="1" smtClean="0"/>
          </a:p>
        </p:txBody>
      </p:sp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468313" y="695325"/>
            <a:ext cx="80645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500" b="1">
                <a:solidFill>
                  <a:srgbClr val="26262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T-</a:t>
            </a:r>
            <a:r>
              <a:rPr lang="ru-RU" sz="4500" b="1">
                <a:solidFill>
                  <a:srgbClr val="26262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тест для двух </a:t>
            </a:r>
          </a:p>
          <a:p>
            <a:pPr algn="ctr"/>
            <a:r>
              <a:rPr lang="ru-RU" sz="4500" b="1">
                <a:solidFill>
                  <a:srgbClr val="26262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связанных выборок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98518494-8681-4BBB-9FF6-65BD92E9DA51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8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013" y="2781300"/>
            <a:ext cx="7543800" cy="19431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mtClean="0"/>
              <a:t>	</a:t>
            </a:r>
            <a:r>
              <a:rPr lang="ru-RU" sz="2600" smtClean="0"/>
              <a:t>Однофакторный дисперсионный анализ (</a:t>
            </a:r>
            <a:r>
              <a:rPr lang="en-US" sz="2600" smtClean="0"/>
              <a:t>One-Way ANOVA</a:t>
            </a:r>
            <a:r>
              <a:rPr lang="ru-RU" sz="2600" smtClean="0"/>
              <a:t>) используется для сравнения средних величин в трёх и более группах.</a:t>
            </a:r>
          </a:p>
          <a:p>
            <a:pPr algn="just">
              <a:buFontTx/>
              <a:buNone/>
            </a:pPr>
            <a:endParaRPr lang="ru-RU" sz="2600" smtClean="0"/>
          </a:p>
          <a:p>
            <a:pPr algn="just">
              <a:buFontTx/>
              <a:buNone/>
            </a:pPr>
            <a:r>
              <a:rPr lang="en-US" sz="2600" i="1" smtClean="0"/>
              <a:t>   </a:t>
            </a:r>
            <a:r>
              <a:rPr lang="ru-RU" sz="2600" i="1" smtClean="0"/>
              <a:t>Команда: </a:t>
            </a:r>
            <a:r>
              <a:rPr lang="en-US" sz="2600" i="1" smtClean="0"/>
              <a:t>oneway depvar groupvar</a:t>
            </a:r>
            <a:r>
              <a:rPr lang="ru-RU" sz="2600" i="1" smtClean="0"/>
              <a:t>, </a:t>
            </a:r>
            <a:r>
              <a:rPr lang="en-US" sz="2800" smtClean="0"/>
              <a:t>scheffe </a:t>
            </a:r>
            <a:endParaRPr lang="ru-RU" sz="2800" smtClean="0"/>
          </a:p>
          <a:p>
            <a:pPr algn="just">
              <a:buFontTx/>
              <a:buNone/>
            </a:pPr>
            <a:endParaRPr lang="ru-RU" sz="2600" i="1" smtClean="0"/>
          </a:p>
        </p:txBody>
      </p:sp>
      <p:sp>
        <p:nvSpPr>
          <p:cNvPr id="13316" name="Rectangle 2"/>
          <p:cNvSpPr txBox="1">
            <a:spLocks noChangeArrowheads="1"/>
          </p:cNvSpPr>
          <p:nvPr/>
        </p:nvSpPr>
        <p:spPr bwMode="auto">
          <a:xfrm>
            <a:off x="468313" y="695325"/>
            <a:ext cx="80645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ru-RU" sz="4500" b="1">
                <a:solidFill>
                  <a:srgbClr val="26262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Однофакторный дисперсионный анализ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248400" y="6208713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Page </a:t>
            </a:r>
            <a:fld id="{BDAD784C-453B-4315-9CB6-7C92C2F7F766}" type="slidenum">
              <a:rPr lang="en-GB"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pPr>
                <a:defRPr/>
              </a:pPr>
              <a:t>9</a:t>
            </a:fld>
            <a:endParaRPr lang="en-GB" sz="1200" b="1">
              <a:solidFill>
                <a:schemeClr val="tx2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543800" cy="3240087"/>
          </a:xfrm>
        </p:spPr>
        <p:txBody>
          <a:bodyPr/>
          <a:lstStyle/>
          <a:p>
            <a:pPr marL="80963" indent="0" algn="just">
              <a:buFont typeface="Arial" charset="0"/>
              <a:buNone/>
            </a:pPr>
            <a:r>
              <a:rPr lang="en-US" dirty="0" smtClean="0"/>
              <a:t>	</a:t>
            </a:r>
            <a:endParaRPr lang="ru-RU" dirty="0" smtClean="0"/>
          </a:p>
          <a:p>
            <a:pPr marL="80963" indent="0" algn="just">
              <a:buFont typeface="Arial" charset="0"/>
              <a:buNone/>
            </a:pPr>
            <a:r>
              <a:rPr lang="ru-RU" sz="2800" dirty="0" smtClean="0"/>
              <a:t>Аналог </a:t>
            </a:r>
            <a:r>
              <a:rPr lang="en-US" sz="2800" dirty="0" smtClean="0"/>
              <a:t>t-</a:t>
            </a:r>
            <a:r>
              <a:rPr lang="ru-RU" sz="2800" dirty="0" smtClean="0"/>
              <a:t>теста для двух независимых выборок. </a:t>
            </a:r>
            <a:r>
              <a:rPr lang="en-US" sz="2800" b="1" dirty="0" err="1" smtClean="0"/>
              <a:t>ranksum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depvar</a:t>
            </a:r>
            <a:r>
              <a:rPr lang="en-US" sz="2800" b="1" dirty="0" smtClean="0"/>
              <a:t>, by(</a:t>
            </a:r>
            <a:r>
              <a:rPr lang="en-US" sz="2800" b="1" dirty="0" err="1" smtClean="0"/>
              <a:t>groupvar</a:t>
            </a:r>
            <a:r>
              <a:rPr lang="en-US" sz="2800" b="1" dirty="0" smtClean="0"/>
              <a:t>)</a:t>
            </a:r>
            <a:endParaRPr lang="ru-RU" sz="2600" i="1" dirty="0" smtClean="0"/>
          </a:p>
        </p:txBody>
      </p:sp>
      <p:sp>
        <p:nvSpPr>
          <p:cNvPr id="14340" name="Rectangle 2"/>
          <p:cNvSpPr txBox="1">
            <a:spLocks noChangeArrowheads="1"/>
          </p:cNvSpPr>
          <p:nvPr/>
        </p:nvSpPr>
        <p:spPr bwMode="auto">
          <a:xfrm>
            <a:off x="487363" y="439738"/>
            <a:ext cx="80645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500" b="1">
                <a:solidFill>
                  <a:srgbClr val="26262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Mann-Whitney U Test</a:t>
            </a:r>
            <a:endParaRPr lang="ru-RU" sz="4500" b="1">
              <a:solidFill>
                <a:srgbClr val="26262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7815</TotalTime>
  <Words>252</Words>
  <Application>Microsoft Office PowerPoint</Application>
  <PresentationFormat>Экран (4:3)</PresentationFormat>
  <Paragraphs>57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NewsPrint</vt:lpstr>
      <vt:lpstr> Тема 5: Сравнение  средних</vt:lpstr>
      <vt:lpstr>T-test (1)</vt:lpstr>
      <vt:lpstr>T-test (2)</vt:lpstr>
      <vt:lpstr>Ограничения t-test(ов)</vt:lpstr>
      <vt:lpstr>T-тест для одной выборки </vt:lpstr>
      <vt:lpstr>Презентация PowerPoint</vt:lpstr>
      <vt:lpstr>Презентация PowerPoint</vt:lpstr>
      <vt:lpstr>Презентация PowerPoint</vt:lpstr>
      <vt:lpstr>Презентация PowerPoint</vt:lpstr>
      <vt:lpstr>Wilcoxon signed-rank test</vt:lpstr>
      <vt:lpstr>Презентация PowerPoint</vt:lpstr>
      <vt:lpstr>Презентация PowerPoint</vt:lpstr>
      <vt:lpstr>Спасибо за внимание!</vt:lpstr>
    </vt:vector>
  </TitlesOfParts>
  <Company>Deutsche Bank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бенефициарной собственности в России</dc:title>
  <dc:creator>Алиса</dc:creator>
  <cp:lastModifiedBy>Academic Life</cp:lastModifiedBy>
  <cp:revision>486</cp:revision>
  <cp:lastPrinted>2012-01-23T13:57:44Z</cp:lastPrinted>
  <dcterms:created xsi:type="dcterms:W3CDTF">2003-05-06T15:38:25Z</dcterms:created>
  <dcterms:modified xsi:type="dcterms:W3CDTF">2020-03-06T08:07:38Z</dcterms:modified>
</cp:coreProperties>
</file>