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6" r:id="rId1"/>
  </p:sldMasterIdLst>
  <p:notesMasterIdLst>
    <p:notesMasterId r:id="rId29"/>
  </p:notesMasterIdLst>
  <p:handoutMasterIdLst>
    <p:handoutMasterId r:id="rId30"/>
  </p:handoutMasterIdLst>
  <p:sldIdLst>
    <p:sldId id="309" r:id="rId2"/>
    <p:sldId id="340" r:id="rId3"/>
    <p:sldId id="342" r:id="rId4"/>
    <p:sldId id="344" r:id="rId5"/>
    <p:sldId id="345" r:id="rId6"/>
    <p:sldId id="346" r:id="rId7"/>
    <p:sldId id="367" r:id="rId8"/>
    <p:sldId id="361" r:id="rId9"/>
    <p:sldId id="376" r:id="rId10"/>
    <p:sldId id="377" r:id="rId11"/>
    <p:sldId id="378" r:id="rId12"/>
    <p:sldId id="379" r:id="rId13"/>
    <p:sldId id="374" r:id="rId14"/>
    <p:sldId id="343" r:id="rId15"/>
    <p:sldId id="384" r:id="rId16"/>
    <p:sldId id="385" r:id="rId17"/>
    <p:sldId id="386" r:id="rId18"/>
    <p:sldId id="349" r:id="rId19"/>
    <p:sldId id="350" r:id="rId20"/>
    <p:sldId id="351" r:id="rId21"/>
    <p:sldId id="352" r:id="rId22"/>
    <p:sldId id="387" r:id="rId23"/>
    <p:sldId id="388" r:id="rId24"/>
    <p:sldId id="359" r:id="rId25"/>
    <p:sldId id="389" r:id="rId26"/>
    <p:sldId id="360" r:id="rId27"/>
    <p:sldId id="323" r:id="rId28"/>
  </p:sldIdLst>
  <p:sldSz cx="9144000" cy="6858000" type="screen4x3"/>
  <p:notesSz cx="6761163" cy="9942513"/>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95732"/>
    <a:srgbClr val="A50021"/>
    <a:srgbClr val="FF0000"/>
    <a:srgbClr val="FFCC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5" autoAdjust="0"/>
    <p:restoredTop sz="93606" autoAdjust="0"/>
  </p:normalViewPr>
  <p:slideViewPr>
    <p:cSldViewPr>
      <p:cViewPr>
        <p:scale>
          <a:sx n="70" d="100"/>
          <a:sy n="70" d="100"/>
        </p:scale>
        <p:origin x="-1446" y="-60"/>
      </p:cViewPr>
      <p:guideLst>
        <p:guide orient="horz" pos="864"/>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920" y="1428"/>
      </p:cViewPr>
      <p:guideLst>
        <p:guide orient="horz" pos="3132"/>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1" name="Rectangle 3"/>
          <p:cNvSpPr>
            <a:spLocks noGrp="1" noChangeArrowheads="1"/>
          </p:cNvSpPr>
          <p:nvPr>
            <p:ph type="dt" sz="quarter" idx="1"/>
          </p:nvPr>
        </p:nvSpPr>
        <p:spPr bwMode="auto">
          <a:xfrm>
            <a:off x="3830638"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t" anchorCtr="0" compatLnSpc="1">
            <a:prstTxWarp prst="textNoShape">
              <a:avLst/>
            </a:prstTxWarp>
          </a:bodyPr>
          <a:lstStyle>
            <a:lvl1pPr algn="r" defTabSz="912813">
              <a:defRPr sz="1000"/>
            </a:lvl1pPr>
          </a:lstStyle>
          <a:p>
            <a:pPr>
              <a:defRPr/>
            </a:pPr>
            <a:fld id="{25C2D925-F1DB-468A-8602-F86923B58D9D}" type="datetime1">
              <a:rPr lang="ru-RU"/>
              <a:pPr>
                <a:defRPr/>
              </a:pPr>
              <a:t>25.02.2020</a:t>
            </a:fld>
            <a:endParaRPr lang="en-GB"/>
          </a:p>
        </p:txBody>
      </p:sp>
      <p:sp>
        <p:nvSpPr>
          <p:cNvPr id="17412" name="Rectangle 4"/>
          <p:cNvSpPr>
            <a:spLocks noGrp="1" noChangeArrowheads="1"/>
          </p:cNvSpPr>
          <p:nvPr>
            <p:ph type="ftr" sz="quarter" idx="2"/>
          </p:nvPr>
        </p:nvSpPr>
        <p:spPr bwMode="auto">
          <a:xfrm>
            <a:off x="0"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b" anchorCtr="0" compatLnSpc="1">
            <a:prstTxWarp prst="textNoShape">
              <a:avLst/>
            </a:prstTxWarp>
          </a:bodyPr>
          <a:lstStyle>
            <a:lvl1pPr defTabSz="912813">
              <a:defRPr sz="1000"/>
            </a:lvl1pPr>
          </a:lstStyle>
          <a:p>
            <a:pPr>
              <a:defRPr/>
            </a:pPr>
            <a:r>
              <a:rPr lang="ru-RU"/>
              <a:t>Автор: А.В. </a:t>
            </a:r>
            <a:r>
              <a:rPr lang="ru-RU" err="1"/>
              <a:t>Меликян</a:t>
            </a:r>
            <a:endParaRPr lang="en-GB"/>
          </a:p>
        </p:txBody>
      </p:sp>
      <p:sp>
        <p:nvSpPr>
          <p:cNvPr id="17413" name="Rectangle 5"/>
          <p:cNvSpPr>
            <a:spLocks noGrp="1" noChangeArrowheads="1"/>
          </p:cNvSpPr>
          <p:nvPr>
            <p:ph type="sldNum" sz="quarter" idx="3"/>
          </p:nvPr>
        </p:nvSpPr>
        <p:spPr bwMode="auto">
          <a:xfrm>
            <a:off x="3830638"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b" anchorCtr="0" compatLnSpc="1">
            <a:prstTxWarp prst="textNoShape">
              <a:avLst/>
            </a:prstTxWarp>
          </a:bodyPr>
          <a:lstStyle>
            <a:lvl1pPr algn="r" defTabSz="912813">
              <a:defRPr sz="1000"/>
            </a:lvl1pPr>
          </a:lstStyle>
          <a:p>
            <a:pPr>
              <a:defRPr/>
            </a:pPr>
            <a:fld id="{BFCC458B-2031-4142-A1CB-6AE0050DAD98}" type="slidenum">
              <a:rPr lang="en-GB"/>
              <a:pPr>
                <a:defRPr/>
              </a:pPr>
              <a:t>‹#›</a:t>
            </a:fld>
            <a:endParaRPr lang="en-GB" dirty="0"/>
          </a:p>
        </p:txBody>
      </p:sp>
    </p:spTree>
    <p:extLst>
      <p:ext uri="{BB962C8B-B14F-4D97-AF65-F5344CB8AC3E}">
        <p14:creationId xmlns:p14="http://schemas.microsoft.com/office/powerpoint/2010/main" val="68140302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t" anchorCtr="0" compatLnSpc="1">
            <a:prstTxWarp prst="textNoShape">
              <a:avLst/>
            </a:prstTxWarp>
          </a:bodyPr>
          <a:lstStyle>
            <a:lvl1pPr defTabSz="912813">
              <a:defRPr sz="1200"/>
            </a:lvl1pPr>
          </a:lstStyle>
          <a:p>
            <a:pPr>
              <a:defRPr/>
            </a:pPr>
            <a:r>
              <a:rPr lang="ru-RU"/>
              <a:t>Прикладной экономический анализ на основе пакета программ SPSS</a:t>
            </a:r>
            <a:endParaRPr lang="en-GB"/>
          </a:p>
        </p:txBody>
      </p:sp>
      <p:sp>
        <p:nvSpPr>
          <p:cNvPr id="5123" name="Rectangle 3"/>
          <p:cNvSpPr>
            <a:spLocks noGrp="1" noChangeArrowheads="1"/>
          </p:cNvSpPr>
          <p:nvPr>
            <p:ph type="dt" idx="1"/>
          </p:nvPr>
        </p:nvSpPr>
        <p:spPr bwMode="auto">
          <a:xfrm>
            <a:off x="3830638"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t" anchorCtr="0" compatLnSpc="1">
            <a:prstTxWarp prst="textNoShape">
              <a:avLst/>
            </a:prstTxWarp>
          </a:bodyPr>
          <a:lstStyle>
            <a:lvl1pPr algn="r" defTabSz="912813">
              <a:defRPr sz="1200"/>
            </a:lvl1pPr>
          </a:lstStyle>
          <a:p>
            <a:pPr>
              <a:defRPr/>
            </a:pPr>
            <a:fld id="{D805C63C-DB9A-491C-A821-2B87271111CC}" type="datetime1">
              <a:rPr lang="ru-RU"/>
              <a:pPr>
                <a:defRPr/>
              </a:pPr>
              <a:t>25.02.2020</a:t>
            </a:fld>
            <a:endParaRPr lang="en-GB"/>
          </a:p>
        </p:txBody>
      </p:sp>
      <p:sp>
        <p:nvSpPr>
          <p:cNvPr id="34820" name="Rectangle 4"/>
          <p:cNvSpPr>
            <a:spLocks noGrp="1" noRot="1" noChangeAspect="1" noChangeArrowheads="1" noTextEdit="1"/>
          </p:cNvSpPr>
          <p:nvPr>
            <p:ph type="sldImg" idx="2"/>
          </p:nvPr>
        </p:nvSpPr>
        <p:spPr bwMode="auto">
          <a:xfrm>
            <a:off x="898525" y="746125"/>
            <a:ext cx="4967288" cy="3727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01700" y="4722813"/>
            <a:ext cx="4957763" cy="447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5126" name="Rectangle 6"/>
          <p:cNvSpPr>
            <a:spLocks noGrp="1" noChangeArrowheads="1"/>
          </p:cNvSpPr>
          <p:nvPr>
            <p:ph type="ftr" sz="quarter" idx="4"/>
          </p:nvPr>
        </p:nvSpPr>
        <p:spPr bwMode="auto">
          <a:xfrm>
            <a:off x="0"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b" anchorCtr="0" compatLnSpc="1">
            <a:prstTxWarp prst="textNoShape">
              <a:avLst/>
            </a:prstTxWarp>
          </a:bodyPr>
          <a:lstStyle>
            <a:lvl1pPr defTabSz="912813">
              <a:defRPr sz="1200"/>
            </a:lvl1pPr>
          </a:lstStyle>
          <a:p>
            <a:pPr>
              <a:defRPr/>
            </a:pPr>
            <a:r>
              <a:rPr lang="ru-RU"/>
              <a:t>Автор: А.В. Меликян</a:t>
            </a:r>
            <a:endParaRPr lang="en-GB"/>
          </a:p>
        </p:txBody>
      </p:sp>
      <p:sp>
        <p:nvSpPr>
          <p:cNvPr id="5127" name="Rectangle 7"/>
          <p:cNvSpPr>
            <a:spLocks noGrp="1" noChangeArrowheads="1"/>
          </p:cNvSpPr>
          <p:nvPr>
            <p:ph type="sldNum" sz="quarter" idx="5"/>
          </p:nvPr>
        </p:nvSpPr>
        <p:spPr bwMode="auto">
          <a:xfrm>
            <a:off x="3830638"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b" anchorCtr="0" compatLnSpc="1">
            <a:prstTxWarp prst="textNoShape">
              <a:avLst/>
            </a:prstTxWarp>
          </a:bodyPr>
          <a:lstStyle>
            <a:lvl1pPr algn="r" defTabSz="912813">
              <a:defRPr sz="1200"/>
            </a:lvl1pPr>
          </a:lstStyle>
          <a:p>
            <a:pPr>
              <a:defRPr/>
            </a:pPr>
            <a:fld id="{EF8BB0F4-5CC4-45C6-8390-309C803E7BDE}" type="slidenum">
              <a:rPr lang="en-GB"/>
              <a:pPr>
                <a:defRPr/>
              </a:pPr>
              <a:t>‹#›</a:t>
            </a:fld>
            <a:endParaRPr lang="en-GB"/>
          </a:p>
        </p:txBody>
      </p:sp>
    </p:spTree>
    <p:extLst>
      <p:ext uri="{BB962C8B-B14F-4D97-AF65-F5344CB8AC3E}">
        <p14:creationId xmlns:p14="http://schemas.microsoft.com/office/powerpoint/2010/main" val="403219273"/>
      </p:ext>
    </p:extLst>
  </p:cSld>
  <p:clrMap bg1="lt1" tx1="dk1" bg2="lt2" tx2="dk2" accent1="accent1" accent2="accent2" accent3="accent3" accent4="accent4" accent5="accent5" accent6="accent6" hlink="hlink" folHlink="folHlink"/>
  <p:hf sldNum="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Образ слайда 1"/>
          <p:cNvSpPr>
            <a:spLocks noGrp="1" noRot="1" noChangeAspect="1" noTextEdit="1"/>
          </p:cNvSpPr>
          <p:nvPr>
            <p:ph type="sldImg"/>
          </p:nvPr>
        </p:nvSpPr>
        <p:spPr>
          <a:ln/>
        </p:spPr>
      </p:sp>
      <p:sp>
        <p:nvSpPr>
          <p:cNvPr id="35843" name="Заметки 2"/>
          <p:cNvSpPr>
            <a:spLocks noGrp="1"/>
          </p:cNvSpPr>
          <p:nvPr>
            <p:ph type="body" idx="1"/>
          </p:nvPr>
        </p:nvSpPr>
        <p:spPr>
          <a:noFill/>
        </p:spPr>
        <p:txBody>
          <a:bodyPr/>
          <a:lstStyle/>
          <a:p>
            <a:endParaRPr lang="ru-RU" dirty="0" smtClean="0"/>
          </a:p>
        </p:txBody>
      </p:sp>
      <p:sp>
        <p:nvSpPr>
          <p:cNvPr id="35844" name="Верхний колонтитул 1"/>
          <p:cNvSpPr>
            <a:spLocks noGrp="1"/>
          </p:cNvSpPr>
          <p:nvPr>
            <p:ph type="hdr" sz="quarter"/>
          </p:nvPr>
        </p:nvSpPr>
        <p:spPr>
          <a:noFill/>
        </p:spPr>
        <p:txBody>
          <a:bodyPr/>
          <a:lstStyle>
            <a:lvl1pPr defTabSz="912813">
              <a:defRPr sz="2400">
                <a:solidFill>
                  <a:schemeClr val="tx1"/>
                </a:solidFill>
                <a:latin typeface="Times New Roman" pitchFamily="18" charset="0"/>
              </a:defRPr>
            </a:lvl1pPr>
            <a:lvl2pPr marL="742950" indent="-285750" defTabSz="912813">
              <a:defRPr sz="2400">
                <a:solidFill>
                  <a:schemeClr val="tx1"/>
                </a:solidFill>
                <a:latin typeface="Times New Roman" pitchFamily="18" charset="0"/>
              </a:defRPr>
            </a:lvl2pPr>
            <a:lvl3pPr marL="1143000" indent="-228600" defTabSz="912813">
              <a:defRPr sz="2400">
                <a:solidFill>
                  <a:schemeClr val="tx1"/>
                </a:solidFill>
                <a:latin typeface="Times New Roman" pitchFamily="18" charset="0"/>
              </a:defRPr>
            </a:lvl3pPr>
            <a:lvl4pPr marL="1600200" indent="-228600" defTabSz="912813">
              <a:defRPr sz="2400">
                <a:solidFill>
                  <a:schemeClr val="tx1"/>
                </a:solidFill>
                <a:latin typeface="Times New Roman" pitchFamily="18" charset="0"/>
              </a:defRPr>
            </a:lvl4pPr>
            <a:lvl5pPr marL="2057400" indent="-228600" defTabSz="912813">
              <a:defRPr sz="2400">
                <a:solidFill>
                  <a:schemeClr val="tx1"/>
                </a:solidFill>
                <a:latin typeface="Times New Roman" pitchFamily="18" charset="0"/>
              </a:defRPr>
            </a:lvl5pPr>
            <a:lvl6pPr marL="2514600" indent="-228600" defTabSz="912813" eaLnBrk="0" fontAlgn="base" hangingPunct="0">
              <a:spcBef>
                <a:spcPct val="0"/>
              </a:spcBef>
              <a:spcAft>
                <a:spcPct val="0"/>
              </a:spcAft>
              <a:defRPr sz="2400">
                <a:solidFill>
                  <a:schemeClr val="tx1"/>
                </a:solidFill>
                <a:latin typeface="Times New Roman" pitchFamily="18" charset="0"/>
              </a:defRPr>
            </a:lvl6pPr>
            <a:lvl7pPr marL="2971800" indent="-228600" defTabSz="912813" eaLnBrk="0" fontAlgn="base" hangingPunct="0">
              <a:spcBef>
                <a:spcPct val="0"/>
              </a:spcBef>
              <a:spcAft>
                <a:spcPct val="0"/>
              </a:spcAft>
              <a:defRPr sz="2400">
                <a:solidFill>
                  <a:schemeClr val="tx1"/>
                </a:solidFill>
                <a:latin typeface="Times New Roman" pitchFamily="18" charset="0"/>
              </a:defRPr>
            </a:lvl7pPr>
            <a:lvl8pPr marL="3429000" indent="-228600" defTabSz="912813" eaLnBrk="0" fontAlgn="base" hangingPunct="0">
              <a:spcBef>
                <a:spcPct val="0"/>
              </a:spcBef>
              <a:spcAft>
                <a:spcPct val="0"/>
              </a:spcAft>
              <a:defRPr sz="2400">
                <a:solidFill>
                  <a:schemeClr val="tx1"/>
                </a:solidFill>
                <a:latin typeface="Times New Roman" pitchFamily="18" charset="0"/>
              </a:defRPr>
            </a:lvl8pPr>
            <a:lvl9pPr marL="3886200" indent="-228600" defTabSz="912813" eaLnBrk="0" fontAlgn="base" hangingPunct="0">
              <a:spcBef>
                <a:spcPct val="0"/>
              </a:spcBef>
              <a:spcAft>
                <a:spcPct val="0"/>
              </a:spcAft>
              <a:defRPr sz="2400">
                <a:solidFill>
                  <a:schemeClr val="tx1"/>
                </a:solidFill>
                <a:latin typeface="Times New Roman" pitchFamily="18" charset="0"/>
              </a:defRPr>
            </a:lvl9pPr>
          </a:lstStyle>
          <a:p>
            <a:r>
              <a:rPr lang="ru-RU" sz="1200" smtClean="0"/>
              <a:t>Прикладной экономический анализ на основе пакета программ SPSS</a:t>
            </a:r>
            <a:endParaRPr lang="en-GB"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7"/>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6"/>
          <p:cNvSpPr/>
          <p:nvPr/>
        </p:nvSpPr>
        <p:spPr>
          <a:xfrm>
            <a:off x="777875" y="594995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777240" y="4725144"/>
            <a:ext cx="6858000" cy="990600"/>
          </a:xfrm>
        </p:spPr>
        <p:txBody>
          <a:bodyPr anchor="t">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6" name="Date Placeholder 3"/>
          <p:cNvSpPr>
            <a:spLocks noGrp="1"/>
          </p:cNvSpPr>
          <p:nvPr>
            <p:ph type="dt" sz="half" idx="10"/>
          </p:nvPr>
        </p:nvSpPr>
        <p:spPr/>
        <p:txBody>
          <a:bodyPr/>
          <a:lstStyle>
            <a:lvl1pPr>
              <a:defRPr/>
            </a:lvl1pPr>
          </a:lstStyle>
          <a:p>
            <a:pPr>
              <a:defRPr/>
            </a:pPr>
            <a:fld id="{3366DA6E-42BC-4B4A-BD3C-BEF4A5A620FF}" type="datetime1">
              <a:rPr lang="en-US"/>
              <a:pPr>
                <a:defRPr/>
              </a:pPr>
              <a:t>2/25/2020</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893137543"/>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fld id="{DB0DBFA3-8DB2-4329-9296-F48A8D38C08D}" type="datetime1">
              <a:rPr lang="en-US"/>
              <a:pPr>
                <a:defRPr/>
              </a:pPr>
              <a:t>2/25/2020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GB"/>
              <a:t>Page </a:t>
            </a:r>
            <a:fld id="{4DADCA05-E954-4074-B44A-D4CAAAEC4492}" type="slidenum">
              <a:rPr lang="en-GB"/>
              <a:pPr>
                <a:defRPr/>
              </a:pPr>
              <a:t>‹#›</a:t>
            </a:fld>
            <a:endParaRPr lang="en-GB"/>
          </a:p>
        </p:txBody>
      </p:sp>
    </p:spTree>
    <p:extLst>
      <p:ext uri="{BB962C8B-B14F-4D97-AF65-F5344CB8AC3E}">
        <p14:creationId xmlns:p14="http://schemas.microsoft.com/office/powerpoint/2010/main" val="1685901737"/>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fld id="{0902EFDD-EACC-4747-8403-CC385DB791CA}" type="datetime1">
              <a:rPr lang="en-US"/>
              <a:pPr>
                <a:defRPr/>
              </a:pPr>
              <a:t>2/25/2020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GB"/>
              <a:t>Page </a:t>
            </a:r>
            <a:fld id="{22D0D8CD-F816-48ED-90F8-B56FDE5010FE}" type="slidenum">
              <a:rPr lang="en-GB"/>
              <a:pPr>
                <a:defRPr/>
              </a:pPr>
              <a:t>‹#›</a:t>
            </a:fld>
            <a:endParaRPr lang="en-GB"/>
          </a:p>
        </p:txBody>
      </p:sp>
    </p:spTree>
    <p:extLst>
      <p:ext uri="{BB962C8B-B14F-4D97-AF65-F5344CB8AC3E}">
        <p14:creationId xmlns:p14="http://schemas.microsoft.com/office/powerpoint/2010/main" val="1375419436"/>
      </p:ext>
    </p:extLst>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685800"/>
            <a:ext cx="8382000" cy="8382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381000" y="1828800"/>
            <a:ext cx="8382000" cy="4114800"/>
          </a:xfrm>
        </p:spPr>
        <p:txBody>
          <a:bodyPr/>
          <a:lstStyle/>
          <a:p>
            <a:pPr lvl="0"/>
            <a:endParaRPr lang="ru-RU" noProof="0" smtClean="0"/>
          </a:p>
        </p:txBody>
      </p:sp>
      <p:sp>
        <p:nvSpPr>
          <p:cNvPr id="4" name="Rectangle 6"/>
          <p:cNvSpPr>
            <a:spLocks noGrp="1" noChangeArrowheads="1"/>
          </p:cNvSpPr>
          <p:nvPr>
            <p:ph type="sldNum" sz="quarter" idx="10"/>
          </p:nvPr>
        </p:nvSpPr>
        <p:spPr>
          <a:xfrm>
            <a:off x="7235825" y="6308725"/>
            <a:ext cx="1085850" cy="365125"/>
          </a:xfrm>
        </p:spPr>
        <p:txBody>
          <a:bodyPr/>
          <a:lstStyle>
            <a:lvl1pPr>
              <a:defRPr sz="1400" b="1">
                <a:latin typeface="+mn-lt"/>
              </a:defRPr>
            </a:lvl1pPr>
          </a:lstStyle>
          <a:p>
            <a:pPr>
              <a:defRPr/>
            </a:pPr>
            <a:r>
              <a:rPr lang="en-GB"/>
              <a:t>Page</a:t>
            </a:r>
            <a:r>
              <a:rPr lang="ru-RU"/>
              <a:t> </a:t>
            </a:r>
            <a:fld id="{D9469EAA-16A2-4818-880B-54462D5ECCA9}" type="slidenum">
              <a:rPr lang="en-GB"/>
              <a:pPr>
                <a:defRPr/>
              </a:pPr>
              <a:t>‹#›</a:t>
            </a:fld>
            <a:endParaRPr lang="en-GB"/>
          </a:p>
        </p:txBody>
      </p:sp>
    </p:spTree>
    <p:extLst>
      <p:ext uri="{BB962C8B-B14F-4D97-AF65-F5344CB8AC3E}">
        <p14:creationId xmlns:p14="http://schemas.microsoft.com/office/powerpoint/2010/main" val="3326504053"/>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fld id="{150C9DBD-8909-463B-897D-C808298FF387}" type="datetime1">
              <a:rPr lang="en-US"/>
              <a:pPr>
                <a:defRPr/>
              </a:pPr>
              <a:t>2/25/2020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GB"/>
              <a:t>Page </a:t>
            </a:r>
            <a:fld id="{A657BAD2-4EEE-4A2A-A4EC-57A527F6C8BA}" type="slidenum">
              <a:rPr lang="en-GB"/>
              <a:pPr>
                <a:defRPr/>
              </a:pPr>
              <a:t>‹#›</a:t>
            </a:fld>
            <a:endParaRPr lang="en-GB"/>
          </a:p>
        </p:txBody>
      </p:sp>
    </p:spTree>
    <p:extLst>
      <p:ext uri="{BB962C8B-B14F-4D97-AF65-F5344CB8AC3E}">
        <p14:creationId xmlns:p14="http://schemas.microsoft.com/office/powerpoint/2010/main" val="1034747999"/>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4" name="Rectangle 6"/>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62000" y="3276600"/>
            <a:ext cx="7543800" cy="1676400"/>
          </a:xfrm>
        </p:spPr>
        <p:txBody>
          <a:bodyPr/>
          <a:lstStyle>
            <a:lvl1pPr algn="l">
              <a:defRPr sz="54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62000" y="4953000"/>
            <a:ext cx="6858000" cy="914400"/>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6" name="Date Placeholder 3"/>
          <p:cNvSpPr>
            <a:spLocks noGrp="1"/>
          </p:cNvSpPr>
          <p:nvPr>
            <p:ph type="dt" sz="half" idx="10"/>
          </p:nvPr>
        </p:nvSpPr>
        <p:spPr/>
        <p:txBody>
          <a:bodyPr/>
          <a:lstStyle>
            <a:lvl1pPr>
              <a:defRPr/>
            </a:lvl1pPr>
          </a:lstStyle>
          <a:p>
            <a:pPr>
              <a:defRPr/>
            </a:pPr>
            <a:fld id="{0C13DCD4-DB48-4DCE-8AAD-0968F6D32532}" type="datetime1">
              <a:rPr lang="en-US"/>
              <a:pPr>
                <a:defRPr/>
              </a:pPr>
              <a:t>2/25/2020</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r>
              <a:rPr lang="en-GB"/>
              <a:t>Page </a:t>
            </a:r>
            <a:fld id="{1BD33314-D423-4FC0-8151-9CC87D2F1D3F}" type="slidenum">
              <a:rPr lang="en-GB"/>
              <a:pPr>
                <a:defRPr/>
              </a:pPr>
              <a:t>‹#›</a:t>
            </a:fld>
            <a:endParaRPr lang="en-GB"/>
          </a:p>
        </p:txBody>
      </p:sp>
    </p:spTree>
    <p:extLst>
      <p:ext uri="{BB962C8B-B14F-4D97-AF65-F5344CB8AC3E}">
        <p14:creationId xmlns:p14="http://schemas.microsoft.com/office/powerpoint/2010/main" val="1424152329"/>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3"/>
          <p:cNvSpPr>
            <a:spLocks noGrp="1"/>
          </p:cNvSpPr>
          <p:nvPr>
            <p:ph type="dt" sz="half" idx="10"/>
          </p:nvPr>
        </p:nvSpPr>
        <p:spPr/>
        <p:txBody>
          <a:bodyPr/>
          <a:lstStyle>
            <a:lvl1pPr>
              <a:defRPr/>
            </a:lvl1pPr>
          </a:lstStyle>
          <a:p>
            <a:pPr>
              <a:defRPr/>
            </a:pPr>
            <a:fld id="{D28A6CAE-2074-4CFD-91ED-7CA8D614F2DE}" type="datetime1">
              <a:rPr lang="en-US"/>
              <a:pPr>
                <a:defRPr/>
              </a:pPr>
              <a:t>2/25/2020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GB"/>
              <a:t>Page </a:t>
            </a:r>
            <a:fld id="{AB665EF4-4244-47DF-9C7C-6C68B5F508BD}" type="slidenum">
              <a:rPr lang="en-GB"/>
              <a:pPr>
                <a:defRPr/>
              </a:pPr>
              <a:t>‹#›</a:t>
            </a:fld>
            <a:endParaRPr lang="en-GB"/>
          </a:p>
        </p:txBody>
      </p:sp>
    </p:spTree>
    <p:extLst>
      <p:ext uri="{BB962C8B-B14F-4D97-AF65-F5344CB8AC3E}">
        <p14:creationId xmlns:p14="http://schemas.microsoft.com/office/powerpoint/2010/main" val="1648418804"/>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cxnSp>
        <p:nvCxnSpPr>
          <p:cNvPr id="7" name="Straight Connector 10"/>
          <p:cNvCxnSpPr/>
          <p:nvPr/>
        </p:nvCxnSpPr>
        <p:spPr>
          <a:xfrm>
            <a:off x="7588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2"/>
          <p:cNvCxnSpPr/>
          <p:nvPr/>
        </p:nvCxnSpPr>
        <p:spPr>
          <a:xfrm>
            <a:off x="46450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7589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9" name="Date Placeholder 6"/>
          <p:cNvSpPr>
            <a:spLocks noGrp="1"/>
          </p:cNvSpPr>
          <p:nvPr>
            <p:ph type="dt" sz="half" idx="10"/>
          </p:nvPr>
        </p:nvSpPr>
        <p:spPr/>
        <p:txBody>
          <a:bodyPr/>
          <a:lstStyle>
            <a:lvl1pPr>
              <a:defRPr/>
            </a:lvl1pPr>
          </a:lstStyle>
          <a:p>
            <a:pPr>
              <a:defRPr/>
            </a:pPr>
            <a:fld id="{780975EF-5B3A-427D-851F-FAB9860DB2BC}" type="datetime1">
              <a:rPr lang="en-US"/>
              <a:pPr>
                <a:defRPr/>
              </a:pPr>
              <a:t>2/25/2020</a:t>
            </a:fld>
            <a:endParaRPr lang="en-US"/>
          </a:p>
        </p:txBody>
      </p:sp>
      <p:sp>
        <p:nvSpPr>
          <p:cNvPr id="10"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8"/>
          <p:cNvSpPr>
            <a:spLocks noGrp="1"/>
          </p:cNvSpPr>
          <p:nvPr>
            <p:ph type="sldNum" sz="quarter" idx="12"/>
          </p:nvPr>
        </p:nvSpPr>
        <p:spPr/>
        <p:txBody>
          <a:bodyPr/>
          <a:lstStyle>
            <a:lvl1pPr>
              <a:defRPr/>
            </a:lvl1pPr>
          </a:lstStyle>
          <a:p>
            <a:pPr>
              <a:defRPr/>
            </a:pPr>
            <a:r>
              <a:rPr lang="en-GB"/>
              <a:t>Page </a:t>
            </a:r>
            <a:fld id="{AEC1B60E-92A8-4F1B-B488-88CA331DC697}" type="slidenum">
              <a:rPr lang="en-GB"/>
              <a:pPr>
                <a:defRPr/>
              </a:pPr>
              <a:t>‹#›</a:t>
            </a:fld>
            <a:endParaRPr lang="en-GB"/>
          </a:p>
        </p:txBody>
      </p:sp>
    </p:spTree>
    <p:extLst>
      <p:ext uri="{BB962C8B-B14F-4D97-AF65-F5344CB8AC3E}">
        <p14:creationId xmlns:p14="http://schemas.microsoft.com/office/powerpoint/2010/main" val="992032383"/>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3"/>
          <p:cNvSpPr>
            <a:spLocks noGrp="1"/>
          </p:cNvSpPr>
          <p:nvPr>
            <p:ph type="dt" sz="half" idx="10"/>
          </p:nvPr>
        </p:nvSpPr>
        <p:spPr/>
        <p:txBody>
          <a:bodyPr/>
          <a:lstStyle>
            <a:lvl1pPr>
              <a:defRPr/>
            </a:lvl1pPr>
          </a:lstStyle>
          <a:p>
            <a:pPr>
              <a:defRPr/>
            </a:pPr>
            <a:fld id="{E6AF8E70-C0DA-49A1-B083-8B6C16471655}" type="datetime1">
              <a:rPr lang="en-US"/>
              <a:pPr>
                <a:defRPr/>
              </a:pPr>
              <a:t>2/25/2020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r>
              <a:rPr lang="en-GB"/>
              <a:t>Page </a:t>
            </a:r>
            <a:fld id="{76144D49-6474-4CC8-BCA9-21D8E9B157B9}" type="slidenum">
              <a:rPr lang="en-GB"/>
              <a:pPr>
                <a:defRPr/>
              </a:pPr>
              <a:t>‹#›</a:t>
            </a:fld>
            <a:endParaRPr lang="en-GB"/>
          </a:p>
        </p:txBody>
      </p:sp>
    </p:spTree>
    <p:extLst>
      <p:ext uri="{BB962C8B-B14F-4D97-AF65-F5344CB8AC3E}">
        <p14:creationId xmlns:p14="http://schemas.microsoft.com/office/powerpoint/2010/main" val="1854564436"/>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5506670-37FC-40B2-B390-F9979500DE01}" type="datetime1">
              <a:rPr lang="en-US"/>
              <a:pPr>
                <a:defRPr/>
              </a:pPr>
              <a:t>2/25/2020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r>
              <a:rPr lang="en-GB"/>
              <a:t>Page </a:t>
            </a:r>
            <a:fld id="{74DC83FF-036B-46BE-B421-ADEF986B7EB8}" type="slidenum">
              <a:rPr lang="en-GB"/>
              <a:pPr>
                <a:defRPr/>
              </a:pPr>
              <a:t>‹#›</a:t>
            </a:fld>
            <a:endParaRPr lang="en-GB"/>
          </a:p>
        </p:txBody>
      </p:sp>
    </p:spTree>
    <p:extLst>
      <p:ext uri="{BB962C8B-B14F-4D97-AF65-F5344CB8AC3E}">
        <p14:creationId xmlns:p14="http://schemas.microsoft.com/office/powerpoint/2010/main" val="2071083487"/>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cxnSp>
        <p:nvCxnSpPr>
          <p:cNvPr id="5" name="Straight Connector 9"/>
          <p:cNvCxnSpPr/>
          <p:nvPr/>
        </p:nvCxnSpPr>
        <p:spPr>
          <a:xfrm rot="5400000">
            <a:off x="1677194" y="2515394"/>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0" y="4572000"/>
            <a:ext cx="6784848" cy="1600200"/>
          </a:xfrm>
        </p:spPr>
        <p:txBody>
          <a:bodyPr>
            <a:normAutofit/>
          </a:bodyPr>
          <a:lstStyle>
            <a:lvl1pPr algn="l">
              <a:defRPr sz="5400" b="0"/>
            </a:lvl1pPr>
          </a:lstStyle>
          <a:p>
            <a:r>
              <a:rPr lang="ru-RU" smtClean="0"/>
              <a:t>Образец заголовка</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Date Placeholder 4"/>
          <p:cNvSpPr>
            <a:spLocks noGrp="1"/>
          </p:cNvSpPr>
          <p:nvPr>
            <p:ph type="dt" sz="half" idx="10"/>
          </p:nvPr>
        </p:nvSpPr>
        <p:spPr/>
        <p:txBody>
          <a:bodyPr/>
          <a:lstStyle>
            <a:lvl1pPr>
              <a:defRPr/>
            </a:lvl1pPr>
          </a:lstStyle>
          <a:p>
            <a:pPr>
              <a:defRPr/>
            </a:pPr>
            <a:fld id="{8531BF03-225C-4B51-902B-E252578B313F}" type="datetime1">
              <a:rPr lang="en-US"/>
              <a:pPr>
                <a:defRPr/>
              </a:pPr>
              <a:t>2/25/2020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r>
              <a:rPr lang="en-GB"/>
              <a:t>Page </a:t>
            </a:r>
            <a:fld id="{00165CE5-2BAA-46AB-8D8E-7EB9BEDA5F53}" type="slidenum">
              <a:rPr lang="en-GB"/>
              <a:pPr>
                <a:defRPr/>
              </a:pPr>
              <a:t>‹#›</a:t>
            </a:fld>
            <a:endParaRPr lang="en-GB"/>
          </a:p>
        </p:txBody>
      </p:sp>
    </p:spTree>
    <p:extLst>
      <p:ext uri="{BB962C8B-B14F-4D97-AF65-F5344CB8AC3E}">
        <p14:creationId xmlns:p14="http://schemas.microsoft.com/office/powerpoint/2010/main" val="142767330"/>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ormAutofit/>
          </a:bodyPr>
          <a:lstStyle>
            <a:lvl1pPr algn="l">
              <a:defRPr sz="5400" b="0"/>
            </a:lvl1pPr>
          </a:lstStyle>
          <a:p>
            <a:r>
              <a:rPr lang="ru-RU" smtClean="0"/>
              <a:t>Образец заголовка</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en-US" noProof="0"/>
          </a:p>
        </p:txBody>
      </p:sp>
      <p:sp>
        <p:nvSpPr>
          <p:cNvPr id="4" name="Text Placeholder 3"/>
          <p:cNvSpPr>
            <a:spLocks noGrp="1"/>
          </p:cNvSpPr>
          <p:nvPr>
            <p:ph type="body" sz="half" idx="2"/>
          </p:nvPr>
        </p:nvSpPr>
        <p:spPr>
          <a:xfrm>
            <a:off x="850392" y="3505200"/>
            <a:ext cx="7391400" cy="804862"/>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fld id="{83252866-836B-4407-9A23-8297F6A53E4A}" type="datetime1">
              <a:rPr lang="en-US"/>
              <a:pPr>
                <a:defRPr/>
              </a:pPr>
              <a:t>2/25/2020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GB"/>
              <a:t>Page </a:t>
            </a:r>
            <a:fld id="{3BB359FA-AD6B-4270-A274-AE8F3751EB6C}" type="slidenum">
              <a:rPr lang="en-GB"/>
              <a:pPr>
                <a:defRPr/>
              </a:pPr>
              <a:t>‹#›</a:t>
            </a:fld>
            <a:endParaRPr lang="en-GB"/>
          </a:p>
        </p:txBody>
      </p:sp>
    </p:spTree>
    <p:extLst>
      <p:ext uri="{BB962C8B-B14F-4D97-AF65-F5344CB8AC3E}">
        <p14:creationId xmlns:p14="http://schemas.microsoft.com/office/powerpoint/2010/main" val="1484947259"/>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0" y="4572000"/>
            <a:ext cx="6781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ru-RU" smtClean="0"/>
              <a:t>Образец заголовка</a:t>
            </a:r>
            <a:endParaRPr lang="en-US" smtClean="0"/>
          </a:p>
        </p:txBody>
      </p:sp>
      <p:sp>
        <p:nvSpPr>
          <p:cNvPr id="1027" name="Text Placeholder 2"/>
          <p:cNvSpPr>
            <a:spLocks noGrp="1"/>
          </p:cNvSpPr>
          <p:nvPr>
            <p:ph type="body" idx="1"/>
          </p:nvPr>
        </p:nvSpPr>
        <p:spPr bwMode="auto">
          <a:xfrm>
            <a:off x="762000" y="685800"/>
            <a:ext cx="7543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4" name="Date Placeholder 3"/>
          <p:cNvSpPr>
            <a:spLocks noGrp="1"/>
          </p:cNvSpPr>
          <p:nvPr>
            <p:ph type="dt" sz="half" idx="2"/>
          </p:nvPr>
        </p:nvSpPr>
        <p:spPr>
          <a:xfrm>
            <a:off x="6248400" y="6208713"/>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pPr>
              <a:defRPr/>
            </a:pPr>
            <a:fld id="{DF8ED488-1491-4A38-9605-3B1D9BF85D74}" type="datetime1">
              <a:rPr lang="en-US"/>
              <a:pPr>
                <a:defRPr/>
              </a:pPr>
              <a:t>2/25/2020</a:t>
            </a:fld>
            <a:endParaRPr lang="en-US" dirty="0"/>
          </a:p>
        </p:txBody>
      </p:sp>
      <p:sp>
        <p:nvSpPr>
          <p:cNvPr id="5" name="Footer Placeholder 4"/>
          <p:cNvSpPr>
            <a:spLocks noGrp="1"/>
          </p:cNvSpPr>
          <p:nvPr>
            <p:ph type="ftr" sz="quarter" idx="3"/>
          </p:nvPr>
        </p:nvSpPr>
        <p:spPr>
          <a:xfrm>
            <a:off x="762000" y="6208713"/>
            <a:ext cx="4873625"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pPr>
              <a:defRPr/>
            </a:pPr>
            <a:endParaRPr lang="en-US"/>
          </a:p>
        </p:txBody>
      </p:sp>
      <p:sp>
        <p:nvSpPr>
          <p:cNvPr id="6" name="Slide Number Placeholder 5"/>
          <p:cNvSpPr>
            <a:spLocks noGrp="1"/>
          </p:cNvSpPr>
          <p:nvPr>
            <p:ph type="sldNum" sz="quarter" idx="4"/>
          </p:nvPr>
        </p:nvSpPr>
        <p:spPr>
          <a:xfrm>
            <a:off x="7559675" y="6308725"/>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a:defRPr/>
            </a:pPr>
            <a:r>
              <a:rPr lang="en-GB"/>
              <a:t>Page </a:t>
            </a:r>
            <a:fld id="{A90CC0A4-D6B0-4665-94DB-7DC9876D9667}" type="slidenum">
              <a:rPr lang="en-GB"/>
              <a:pPr>
                <a:defRPr/>
              </a:pPr>
              <a:t>‹#›</a:t>
            </a:fld>
            <a:endParaRPr lang="en-GB"/>
          </a:p>
        </p:txBody>
      </p:sp>
      <p:sp>
        <p:nvSpPr>
          <p:cNvPr id="8" name="Rectangle 7"/>
          <p:cNvSpPr/>
          <p:nvPr/>
        </p:nvSpPr>
        <p:spPr>
          <a:xfrm>
            <a:off x="777875"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4094" r:id="rId1"/>
    <p:sldLayoutId id="2147484087" r:id="rId2"/>
    <p:sldLayoutId id="2147484095" r:id="rId3"/>
    <p:sldLayoutId id="2147484088" r:id="rId4"/>
    <p:sldLayoutId id="2147484096" r:id="rId5"/>
    <p:sldLayoutId id="2147484089" r:id="rId6"/>
    <p:sldLayoutId id="2147484090" r:id="rId7"/>
    <p:sldLayoutId id="2147484097" r:id="rId8"/>
    <p:sldLayoutId id="2147484091" r:id="rId9"/>
    <p:sldLayoutId id="2147484092" r:id="rId10"/>
    <p:sldLayoutId id="2147484093" r:id="rId11"/>
    <p:sldLayoutId id="2147484098" r:id="rId12"/>
  </p:sldLayoutIdLst>
  <p:transition>
    <p:pull dir="d"/>
  </p:transition>
  <p:timing>
    <p:tnLst>
      <p:par>
        <p:cTn id="1" dur="indefinite" restart="never" nodeType="tmRoot"/>
      </p:par>
    </p:tnLst>
  </p:timing>
  <p:hf hdr="0" dt="0"/>
  <p:txStyles>
    <p:titleStyle>
      <a:lvl1pPr algn="l" rtl="0" eaLnBrk="0" fontAlgn="base" hangingPunct="0">
        <a:spcBef>
          <a:spcPct val="0"/>
        </a:spcBef>
        <a:spcAft>
          <a:spcPct val="0"/>
        </a:spcAft>
        <a:defRPr sz="5400" kern="1200">
          <a:solidFill>
            <a:srgbClr val="262626"/>
          </a:solidFill>
          <a:latin typeface="+mj-lt"/>
          <a:ea typeface="+mj-ea"/>
          <a:cs typeface="+mj-cs"/>
        </a:defRPr>
      </a:lvl1pPr>
      <a:lvl2pPr algn="l" rtl="0" eaLnBrk="0" fontAlgn="base" hangingPunct="0">
        <a:spcBef>
          <a:spcPct val="0"/>
        </a:spcBef>
        <a:spcAft>
          <a:spcPct val="0"/>
        </a:spcAft>
        <a:defRPr sz="5400">
          <a:solidFill>
            <a:srgbClr val="262626"/>
          </a:solidFill>
          <a:latin typeface="Impact" pitchFamily="34" charset="0"/>
        </a:defRPr>
      </a:lvl2pPr>
      <a:lvl3pPr algn="l" rtl="0" eaLnBrk="0" fontAlgn="base" hangingPunct="0">
        <a:spcBef>
          <a:spcPct val="0"/>
        </a:spcBef>
        <a:spcAft>
          <a:spcPct val="0"/>
        </a:spcAft>
        <a:defRPr sz="5400">
          <a:solidFill>
            <a:srgbClr val="262626"/>
          </a:solidFill>
          <a:latin typeface="Impact" pitchFamily="34" charset="0"/>
        </a:defRPr>
      </a:lvl3pPr>
      <a:lvl4pPr algn="l" rtl="0" eaLnBrk="0" fontAlgn="base" hangingPunct="0">
        <a:spcBef>
          <a:spcPct val="0"/>
        </a:spcBef>
        <a:spcAft>
          <a:spcPct val="0"/>
        </a:spcAft>
        <a:defRPr sz="5400">
          <a:solidFill>
            <a:srgbClr val="262626"/>
          </a:solidFill>
          <a:latin typeface="Impact" pitchFamily="34" charset="0"/>
        </a:defRPr>
      </a:lvl4pPr>
      <a:lvl5pPr algn="l" rtl="0" eaLnBrk="0" fontAlgn="base" hangingPunct="0">
        <a:spcBef>
          <a:spcPct val="0"/>
        </a:spcBef>
        <a:spcAft>
          <a:spcPct val="0"/>
        </a:spcAft>
        <a:defRPr sz="5400">
          <a:solidFill>
            <a:srgbClr val="262626"/>
          </a:solidFill>
          <a:latin typeface="Impact"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Font typeface="Arial" charset="0"/>
        <a:buChar char="•"/>
        <a:defRPr sz="2400" kern="1200">
          <a:solidFill>
            <a:schemeClr val="tx2"/>
          </a:solidFill>
          <a:latin typeface="+mn-lt"/>
          <a:ea typeface="+mn-ea"/>
          <a:cs typeface="+mn-cs"/>
        </a:defRPr>
      </a:lvl1pPr>
      <a:lvl2pPr marL="593725" indent="-273050" algn="l" rtl="0" eaLnBrk="0" fontAlgn="base" hangingPunct="0">
        <a:spcBef>
          <a:spcPct val="20000"/>
        </a:spcBef>
        <a:spcAft>
          <a:spcPct val="0"/>
        </a:spcAft>
        <a:buClr>
          <a:schemeClr val="accent1"/>
        </a:buClr>
        <a:buFont typeface="Arial" charset="0"/>
        <a:buChar char="•"/>
        <a:defRPr sz="2200" kern="1200">
          <a:solidFill>
            <a:schemeClr val="tx2"/>
          </a:solidFill>
          <a:latin typeface="+mn-lt"/>
          <a:ea typeface="+mn-ea"/>
          <a:cs typeface="+mn-cs"/>
        </a:defRPr>
      </a:lvl2pPr>
      <a:lvl3pPr marL="868363" indent="-228600" algn="l" rtl="0" eaLnBrk="0" fontAlgn="base" hangingPunct="0">
        <a:spcBef>
          <a:spcPct val="20000"/>
        </a:spcBef>
        <a:spcAft>
          <a:spcPct val="0"/>
        </a:spcAft>
        <a:buClr>
          <a:schemeClr val="accent1"/>
        </a:buClr>
        <a:buFont typeface="Arial" charset="0"/>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4pPr>
      <a:lvl5pPr marL="13716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p:nvPr>
        </p:nvSpPr>
        <p:spPr>
          <a:xfrm>
            <a:off x="523875" y="976313"/>
            <a:ext cx="8151813" cy="1731962"/>
          </a:xfrm>
          <a:noFill/>
          <a:extLst>
            <a:ext uri="{91240B29-F687-4F45-9708-019B960494DF}">
              <a14:hiddenLine xmlns:a14="http://schemas.microsoft.com/office/drawing/2010/main" w="12700">
                <a:solidFill>
                  <a:schemeClr val="tx1"/>
                </a:solidFill>
                <a:miter lim="800000"/>
                <a:headEnd/>
                <a:tailEnd/>
              </a14:hiddenLine>
            </a:ext>
          </a:extLst>
        </p:spPr>
        <p:txBody>
          <a:bodyPr lIns="0" tIns="0" rIns="0" bIns="0">
            <a:spAutoFit/>
          </a:bodyPr>
          <a:lstStyle/>
          <a:p>
            <a:pPr marL="533400" indent="-533400" eaLnBrk="1" hangingPunct="1">
              <a:lnSpc>
                <a:spcPct val="90000"/>
              </a:lnSpc>
            </a:pPr>
            <a:r>
              <a:rPr lang="en-US" dirty="0" smtClean="0"/>
              <a:t>	</a:t>
            </a:r>
            <a:r>
              <a:rPr lang="ru-RU" sz="4500" b="1" dirty="0" smtClean="0">
                <a:latin typeface="Arial Unicode MS" pitchFamily="34" charset="-128"/>
                <a:ea typeface="Arial Unicode MS" pitchFamily="34" charset="-128"/>
                <a:cs typeface="Arial Unicode MS" pitchFamily="34" charset="-128"/>
              </a:rPr>
              <a:t>Тема 4: </a:t>
            </a:r>
            <a:r>
              <a:rPr lang="ru-RU" sz="4500" b="1" dirty="0" smtClean="0">
                <a:latin typeface="Arial Unicode MS" pitchFamily="34" charset="-128"/>
                <a:ea typeface="Arial Unicode MS" pitchFamily="34" charset="-128"/>
                <a:cs typeface="Arial Unicode MS" pitchFamily="34" charset="-128"/>
              </a:rPr>
              <a:t>Взаимосвязи  между переменными</a:t>
            </a:r>
            <a:endParaRPr lang="pt-PT" sz="4500" b="1" dirty="0" smtClean="0">
              <a:latin typeface="Arial Unicode MS" pitchFamily="34" charset="-128"/>
              <a:ea typeface="Arial Unicode MS" pitchFamily="34" charset="-128"/>
              <a:cs typeface="Arial Unicode MS" pitchFamily="34" charset="-128"/>
            </a:endParaRPr>
          </a:p>
        </p:txBody>
      </p:sp>
      <p:sp>
        <p:nvSpPr>
          <p:cNvPr id="7171" name="Rectangle 3"/>
          <p:cNvSpPr>
            <a:spLocks noChangeArrowheads="1"/>
          </p:cNvSpPr>
          <p:nvPr/>
        </p:nvSpPr>
        <p:spPr bwMode="auto">
          <a:xfrm>
            <a:off x="3175" y="3175"/>
            <a:ext cx="9137650" cy="6851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172" name="Rectangle 5"/>
          <p:cNvSpPr>
            <a:spLocks noChangeArrowheads="1"/>
          </p:cNvSpPr>
          <p:nvPr/>
        </p:nvSpPr>
        <p:spPr bwMode="auto">
          <a:xfrm>
            <a:off x="911225" y="6021388"/>
            <a:ext cx="4237038"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r>
              <a:rPr lang="ru-RU" sz="1400" dirty="0">
                <a:latin typeface="Arial" charset="0"/>
              </a:rPr>
              <a:t>Анализ </a:t>
            </a:r>
            <a:r>
              <a:rPr lang="ru-RU" sz="1400" dirty="0" smtClean="0">
                <a:latin typeface="Arial" charset="0"/>
              </a:rPr>
              <a:t>данных</a:t>
            </a:r>
            <a:endParaRPr lang="en-US" sz="1400" dirty="0">
              <a:latin typeface="Arial" charset="0"/>
            </a:endParaRPr>
          </a:p>
          <a:p>
            <a:r>
              <a:rPr lang="ru-RU" sz="1400" b="1" dirty="0">
                <a:latin typeface="Arial" charset="0"/>
              </a:rPr>
              <a:t>А.В. Меликян </a:t>
            </a:r>
          </a:p>
          <a:p>
            <a:r>
              <a:rPr lang="ru-RU" sz="1400" dirty="0">
                <a:latin typeface="Arial" charset="0"/>
              </a:rPr>
              <a:t>НИУ ВШЭ, </a:t>
            </a:r>
            <a:r>
              <a:rPr lang="ru-RU" sz="1400" dirty="0" smtClean="0">
                <a:latin typeface="Arial" charset="0"/>
              </a:rPr>
              <a:t>2020</a:t>
            </a:r>
            <a:endParaRPr lang="en-GB" sz="1400" dirty="0">
              <a:latin typeface="Arial" charset="0"/>
            </a:endParaRPr>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B47481F2-B432-4703-A2DB-B50959A28FA8}" type="slidenum">
              <a:rPr lang="en-GB" sz="1200" b="1">
                <a:solidFill>
                  <a:schemeClr val="tx2">
                    <a:lumMod val="90000"/>
                    <a:lumOff val="10000"/>
                  </a:schemeClr>
                </a:solidFill>
                <a:latin typeface="+mn-lt"/>
              </a:rPr>
              <a:pPr>
                <a:defRPr/>
              </a:pPr>
              <a:t>10</a:t>
            </a:fld>
            <a:endParaRPr lang="en-GB" sz="1200" b="1">
              <a:solidFill>
                <a:schemeClr val="tx2">
                  <a:lumMod val="90000"/>
                  <a:lumOff val="10000"/>
                </a:schemeClr>
              </a:solidFill>
              <a:latin typeface="+mn-lt"/>
            </a:endParaRPr>
          </a:p>
        </p:txBody>
      </p:sp>
      <p:sp>
        <p:nvSpPr>
          <p:cNvPr id="16387" name="Rectangle 2"/>
          <p:cNvSpPr>
            <a:spLocks noGrp="1" noChangeArrowheads="1"/>
          </p:cNvSpPr>
          <p:nvPr>
            <p:ph type="title"/>
          </p:nvPr>
        </p:nvSpPr>
        <p:spPr>
          <a:xfrm>
            <a:off x="755650" y="188913"/>
            <a:ext cx="7646988" cy="838200"/>
          </a:xfrm>
        </p:spPr>
        <p:txBody>
          <a:bodyPr/>
          <a:lstStyle/>
          <a:p>
            <a:pPr algn="ctr"/>
            <a:r>
              <a:rPr lang="ru-RU" sz="3000" b="1" smtClean="0">
                <a:latin typeface="Arial Unicode MS" pitchFamily="34" charset="-128"/>
                <a:ea typeface="Arial Unicode MS" pitchFamily="34" charset="-128"/>
                <a:cs typeface="Arial Unicode MS" pitchFamily="34" charset="-128"/>
              </a:rPr>
              <a:t>Тест Хи-квадрат: сценарий 2</a:t>
            </a:r>
          </a:p>
        </p:txBody>
      </p:sp>
      <p:sp>
        <p:nvSpPr>
          <p:cNvPr id="16388" name="Rectangle 3"/>
          <p:cNvSpPr>
            <a:spLocks noGrp="1" noChangeArrowheads="1"/>
          </p:cNvSpPr>
          <p:nvPr>
            <p:ph type="body" idx="1"/>
          </p:nvPr>
        </p:nvSpPr>
        <p:spPr>
          <a:xfrm>
            <a:off x="395288" y="1196975"/>
            <a:ext cx="8007350" cy="576263"/>
          </a:xfrm>
        </p:spPr>
        <p:txBody>
          <a:bodyPr/>
          <a:lstStyle/>
          <a:p>
            <a:pPr algn="ctr">
              <a:buFontTx/>
              <a:buNone/>
            </a:pPr>
            <a:r>
              <a:rPr lang="ru-RU" smtClean="0"/>
              <a:t>	</a:t>
            </a:r>
            <a:r>
              <a:rPr lang="ru-RU" smtClean="0">
                <a:latin typeface="Arial" charset="0"/>
                <a:cs typeface="Arial" charset="0"/>
              </a:rPr>
              <a:t>Сильная связь между переменными.</a:t>
            </a:r>
            <a:endParaRPr lang="ru-RU" smtClean="0"/>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133600"/>
            <a:ext cx="7897812"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117CA83F-25DD-4AC4-9CA8-251274AAA460}" type="slidenum">
              <a:rPr lang="en-GB" sz="1200" b="1">
                <a:solidFill>
                  <a:schemeClr val="tx2">
                    <a:lumMod val="90000"/>
                    <a:lumOff val="10000"/>
                  </a:schemeClr>
                </a:solidFill>
                <a:latin typeface="+mn-lt"/>
              </a:rPr>
              <a:pPr>
                <a:defRPr/>
              </a:pPr>
              <a:t>11</a:t>
            </a:fld>
            <a:endParaRPr lang="en-GB" sz="1200" b="1">
              <a:solidFill>
                <a:schemeClr val="tx2">
                  <a:lumMod val="90000"/>
                  <a:lumOff val="10000"/>
                </a:schemeClr>
              </a:solidFill>
              <a:latin typeface="+mn-lt"/>
            </a:endParaRPr>
          </a:p>
        </p:txBody>
      </p:sp>
      <p:sp>
        <p:nvSpPr>
          <p:cNvPr id="17411" name="Rectangle 2"/>
          <p:cNvSpPr>
            <a:spLocks noGrp="1" noChangeArrowheads="1"/>
          </p:cNvSpPr>
          <p:nvPr>
            <p:ph type="title"/>
          </p:nvPr>
        </p:nvSpPr>
        <p:spPr>
          <a:xfrm>
            <a:off x="755650" y="188913"/>
            <a:ext cx="7646988" cy="838200"/>
          </a:xfrm>
        </p:spPr>
        <p:txBody>
          <a:bodyPr/>
          <a:lstStyle/>
          <a:p>
            <a:pPr algn="ctr"/>
            <a:r>
              <a:rPr lang="ru-RU" sz="3000" b="1" smtClean="0">
                <a:latin typeface="Arial Unicode MS" pitchFamily="34" charset="-128"/>
                <a:ea typeface="Arial Unicode MS" pitchFamily="34" charset="-128"/>
                <a:cs typeface="Arial Unicode MS" pitchFamily="34" charset="-128"/>
              </a:rPr>
              <a:t>Тест Хи-квадрат: сценарий 3</a:t>
            </a:r>
          </a:p>
        </p:txBody>
      </p:sp>
      <p:sp>
        <p:nvSpPr>
          <p:cNvPr id="17412" name="Rectangle 3"/>
          <p:cNvSpPr>
            <a:spLocks noGrp="1" noChangeArrowheads="1"/>
          </p:cNvSpPr>
          <p:nvPr>
            <p:ph type="body" idx="1"/>
          </p:nvPr>
        </p:nvSpPr>
        <p:spPr>
          <a:xfrm>
            <a:off x="395288" y="1196975"/>
            <a:ext cx="8007350" cy="576263"/>
          </a:xfrm>
        </p:spPr>
        <p:txBody>
          <a:bodyPr/>
          <a:lstStyle/>
          <a:p>
            <a:pPr algn="ctr">
              <a:buFontTx/>
              <a:buNone/>
            </a:pPr>
            <a:r>
              <a:rPr lang="ru-RU" smtClean="0"/>
              <a:t>	</a:t>
            </a:r>
            <a:r>
              <a:rPr lang="ru-RU" smtClean="0">
                <a:latin typeface="Arial" charset="0"/>
                <a:cs typeface="Arial" charset="0"/>
              </a:rPr>
              <a:t>Наличие статистически значимой </a:t>
            </a:r>
          </a:p>
          <a:p>
            <a:pPr algn="ctr">
              <a:buFontTx/>
              <a:buNone/>
            </a:pPr>
            <a:r>
              <a:rPr lang="ru-RU" smtClean="0">
                <a:latin typeface="Arial" charset="0"/>
                <a:cs typeface="Arial" charset="0"/>
              </a:rPr>
              <a:t>связи между переменными</a:t>
            </a:r>
            <a:endParaRPr lang="ru-RU" smtClean="0"/>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89138"/>
            <a:ext cx="7058025"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395288" y="-387350"/>
            <a:ext cx="8007350" cy="4967288"/>
          </a:xfrm>
        </p:spPr>
        <p:txBody>
          <a:bodyPr/>
          <a:lstStyle/>
          <a:p>
            <a:pPr algn="just">
              <a:buFontTx/>
              <a:buNone/>
            </a:pPr>
            <a:r>
              <a:rPr lang="ru-RU" smtClean="0"/>
              <a:t>	</a:t>
            </a:r>
            <a:r>
              <a:rPr lang="ru-RU" smtClean="0">
                <a:latin typeface="Arial" charset="0"/>
                <a:cs typeface="Arial" charset="0"/>
              </a:rPr>
              <a:t>Коэффициент Хи-квадрат фиксирует степень расхождения реальных и ожидаемых частот. Вычисляется по формуле: </a:t>
            </a:r>
          </a:p>
        </p:txBody>
      </p:sp>
      <p:sp>
        <p:nvSpPr>
          <p:cNvPr id="5"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97F8E001-9A9F-4BBF-9FFF-1FF77E361B2A}" type="slidenum">
              <a:rPr lang="en-GB" sz="1200" b="1">
                <a:solidFill>
                  <a:schemeClr val="tx2">
                    <a:lumMod val="90000"/>
                    <a:lumOff val="10000"/>
                  </a:schemeClr>
                </a:solidFill>
                <a:latin typeface="+mn-lt"/>
              </a:rPr>
              <a:pPr>
                <a:defRPr/>
              </a:pPr>
              <a:t>12</a:t>
            </a:fld>
            <a:endParaRPr lang="en-GB" sz="1200" b="1">
              <a:solidFill>
                <a:schemeClr val="tx2">
                  <a:lumMod val="90000"/>
                  <a:lumOff val="10000"/>
                </a:schemeClr>
              </a:solidFill>
              <a:latin typeface="+mn-lt"/>
            </a:endParaRPr>
          </a:p>
        </p:txBody>
      </p:sp>
      <p:sp>
        <p:nvSpPr>
          <p:cNvPr id="18436" name="Rectangle 2"/>
          <p:cNvSpPr>
            <a:spLocks noGrp="1" noChangeArrowheads="1"/>
          </p:cNvSpPr>
          <p:nvPr>
            <p:ph type="title"/>
          </p:nvPr>
        </p:nvSpPr>
        <p:spPr>
          <a:xfrm>
            <a:off x="755650" y="404813"/>
            <a:ext cx="7646988" cy="838200"/>
          </a:xfrm>
        </p:spPr>
        <p:txBody>
          <a:bodyPr/>
          <a:lstStyle/>
          <a:p>
            <a:pPr algn="ctr"/>
            <a:r>
              <a:rPr lang="ru-RU" sz="3500" b="1" smtClean="0">
                <a:latin typeface="Arial Unicode MS" pitchFamily="34" charset="-128"/>
                <a:ea typeface="Arial Unicode MS" pitchFamily="34" charset="-128"/>
                <a:cs typeface="Arial Unicode MS" pitchFamily="34" charset="-128"/>
              </a:rPr>
              <a:t>Подсчёт показателя Хи-квадрат</a:t>
            </a:r>
          </a:p>
        </p:txBody>
      </p:sp>
      <p:sp>
        <p:nvSpPr>
          <p:cNvPr id="2" name="TextBox 1"/>
          <p:cNvSpPr txBox="1">
            <a:spLocks noRot="1" noChangeAspect="1" noMove="1" noResize="1" noEditPoints="1" noAdjustHandles="1" noChangeArrowheads="1" noChangeShapeType="1" noTextEdit="1"/>
          </p:cNvSpPr>
          <p:nvPr/>
        </p:nvSpPr>
        <p:spPr>
          <a:xfrm>
            <a:off x="899592" y="2697169"/>
            <a:ext cx="7344146" cy="4162165"/>
          </a:xfrm>
          <a:prstGeom prst="rect">
            <a:avLst/>
          </a:prstGeom>
          <a:blipFill rotWithShape="1">
            <a:blip r:embed="rId2"/>
            <a:stretch>
              <a:fillRect l="-748"/>
            </a:stretch>
          </a:blipFill>
        </p:spPr>
        <p:txBody>
          <a:bodyPr/>
          <a:lstStyle/>
          <a:p>
            <a:pPr>
              <a:defRPr/>
            </a:pPr>
            <a:r>
              <a:rPr lang="ru-RU">
                <a:noFill/>
              </a:rPr>
              <a:t> </a:t>
            </a:r>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5967413" y="1652588"/>
            <a:ext cx="2925762" cy="3432175"/>
          </a:xfrm>
          <a:prstGeom prst="rect">
            <a:avLst/>
          </a:prstGeom>
        </p:spPr>
        <p:txBody>
          <a:bodyPr>
            <a:normAutofit fontScale="25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fontAlgn="auto">
              <a:spcAft>
                <a:spcPts val="0"/>
              </a:spcAft>
              <a:buFont typeface="Wingdings 2"/>
              <a:buNone/>
              <a:defRPr/>
            </a:pPr>
            <a:r>
              <a:rPr lang="ru-RU" sz="10400" dirty="0" smtClean="0">
                <a:latin typeface="Arial" pitchFamily="34" charset="0"/>
                <a:cs typeface="Arial" pitchFamily="34" charset="0"/>
              </a:rPr>
              <a:t>Делаем вывод о наличии статистически значимой связи между переменными поскольку значимость меньше, чем </a:t>
            </a:r>
            <a:r>
              <a:rPr lang="en-US" sz="10400" dirty="0" smtClean="0">
                <a:latin typeface="Arial" pitchFamily="34" charset="0"/>
                <a:cs typeface="Arial" pitchFamily="34" charset="0"/>
              </a:rPr>
              <a:t>0,05.</a:t>
            </a:r>
            <a:endParaRPr lang="en-US" sz="10400" dirty="0">
              <a:latin typeface="Arial" pitchFamily="34" charset="0"/>
              <a:cs typeface="Arial" pitchFamily="34" charset="0"/>
            </a:endParaRPr>
          </a:p>
          <a:p>
            <a:pPr fontAlgn="auto">
              <a:spcAft>
                <a:spcPts val="0"/>
              </a:spcAft>
              <a:defRPr/>
            </a:pPr>
            <a:endParaRPr lang="en-US" sz="9600" dirty="0" smtClean="0"/>
          </a:p>
        </p:txBody>
      </p:sp>
      <p:sp>
        <p:nvSpPr>
          <p:cNvPr id="18" name="Объект 2"/>
          <p:cNvSpPr txBox="1">
            <a:spLocks/>
          </p:cNvSpPr>
          <p:nvPr/>
        </p:nvSpPr>
        <p:spPr>
          <a:xfrm>
            <a:off x="576263" y="5516563"/>
            <a:ext cx="8748712" cy="1512887"/>
          </a:xfrm>
          <a:prstGeom prst="rect">
            <a:avLst/>
          </a:prstGeom>
        </p:spPr>
        <p:txBody>
          <a:bodyPr>
            <a:normAutofit fontScale="25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fontAlgn="auto">
              <a:spcAft>
                <a:spcPts val="0"/>
              </a:spcAft>
              <a:buFont typeface="Wingdings 2"/>
              <a:buNone/>
              <a:defRPr/>
            </a:pPr>
            <a:r>
              <a:rPr lang="fr-FR" sz="9600" dirty="0" smtClean="0">
                <a:latin typeface="Arial" pitchFamily="34" charset="0"/>
                <a:cs typeface="Arial" pitchFamily="34" charset="0"/>
              </a:rPr>
              <a:t>Pe</a:t>
            </a:r>
            <a:r>
              <a:rPr lang="en-US" sz="9600" dirty="0" smtClean="0">
                <a:latin typeface="Arial" pitchFamily="34" charset="0"/>
                <a:cs typeface="Arial" pitchFamily="34" charset="0"/>
              </a:rPr>
              <a:t>arson chi2 </a:t>
            </a:r>
            <a:r>
              <a:rPr lang="ru-RU" sz="9600" dirty="0" smtClean="0">
                <a:latin typeface="Arial" pitchFamily="34" charset="0"/>
                <a:cs typeface="Arial" pitchFamily="34" charset="0"/>
              </a:rPr>
              <a:t>подсчитывается если менее 5% ячеек содержат ожидаемую частоту меньше 5.</a:t>
            </a:r>
            <a:endParaRPr lang="en-US" sz="9600" dirty="0" smtClean="0">
              <a:latin typeface="Arial" pitchFamily="34" charset="0"/>
              <a:cs typeface="Arial" pitchFamily="34" charset="0"/>
            </a:endParaRPr>
          </a:p>
          <a:p>
            <a:pPr marL="82296" indent="0" fontAlgn="auto">
              <a:spcAft>
                <a:spcPts val="0"/>
              </a:spcAft>
              <a:buFont typeface="Wingdings 2"/>
              <a:buNone/>
              <a:defRPr/>
            </a:pPr>
            <a:r>
              <a:rPr lang="en-US" sz="9600" dirty="0" smtClean="0">
                <a:latin typeface="Arial" pitchFamily="34" charset="0"/>
                <a:cs typeface="Arial" pitchFamily="34" charset="0"/>
              </a:rPr>
              <a:t>Likelihood-ratio chi2 </a:t>
            </a:r>
            <a:r>
              <a:rPr lang="ru-RU" sz="9600" dirty="0" smtClean="0">
                <a:latin typeface="Arial" pitchFamily="34" charset="0"/>
                <a:cs typeface="Arial" pitchFamily="34" charset="0"/>
              </a:rPr>
              <a:t>подсчитывается если от </a:t>
            </a:r>
            <a:r>
              <a:rPr lang="en-US" sz="9600" dirty="0" smtClean="0">
                <a:latin typeface="Arial" pitchFamily="34" charset="0"/>
                <a:cs typeface="Arial" pitchFamily="34" charset="0"/>
              </a:rPr>
              <a:t>5</a:t>
            </a:r>
            <a:r>
              <a:rPr lang="ru-RU" sz="9600" dirty="0" smtClean="0">
                <a:latin typeface="Arial" pitchFamily="34" charset="0"/>
                <a:cs typeface="Arial" pitchFamily="34" charset="0"/>
              </a:rPr>
              <a:t>% до </a:t>
            </a:r>
            <a:r>
              <a:rPr lang="en-US" sz="9600" dirty="0" smtClean="0">
                <a:latin typeface="Arial" pitchFamily="34" charset="0"/>
                <a:cs typeface="Arial" pitchFamily="34" charset="0"/>
              </a:rPr>
              <a:t>20</a:t>
            </a:r>
            <a:r>
              <a:rPr lang="en-US" sz="9600" dirty="0">
                <a:latin typeface="Arial" pitchFamily="34" charset="0"/>
                <a:cs typeface="Arial" pitchFamily="34" charset="0"/>
              </a:rPr>
              <a:t>% </a:t>
            </a:r>
            <a:r>
              <a:rPr lang="ru-RU" sz="9600" dirty="0">
                <a:latin typeface="Arial" pitchFamily="34" charset="0"/>
                <a:cs typeface="Arial" pitchFamily="34" charset="0"/>
              </a:rPr>
              <a:t>ячеек </a:t>
            </a:r>
            <a:r>
              <a:rPr lang="ru-RU" sz="9600" dirty="0" smtClean="0">
                <a:latin typeface="Arial" pitchFamily="34" charset="0"/>
                <a:cs typeface="Arial" pitchFamily="34" charset="0"/>
              </a:rPr>
              <a:t>содержат ожидаемую </a:t>
            </a:r>
            <a:r>
              <a:rPr lang="ru-RU" sz="9600" dirty="0">
                <a:latin typeface="Arial" pitchFamily="34" charset="0"/>
                <a:cs typeface="Arial" pitchFamily="34" charset="0"/>
              </a:rPr>
              <a:t>частоту меньше 5</a:t>
            </a:r>
            <a:r>
              <a:rPr lang="en-US" sz="9600" dirty="0">
                <a:latin typeface="Arial" pitchFamily="34" charset="0"/>
                <a:cs typeface="Arial" pitchFamily="34" charset="0"/>
              </a:rPr>
              <a:t>. </a:t>
            </a:r>
          </a:p>
          <a:p>
            <a:pPr marL="82296" indent="0" fontAlgn="auto">
              <a:spcAft>
                <a:spcPts val="0"/>
              </a:spcAft>
              <a:buFont typeface="Wingdings 2"/>
              <a:buNone/>
              <a:defRPr/>
            </a:pPr>
            <a:endParaRPr lang="en-US" sz="9600" dirty="0" smtClean="0"/>
          </a:p>
        </p:txBody>
      </p:sp>
      <p:pic>
        <p:nvPicPr>
          <p:cNvPr id="19460" name="Picture 12"/>
          <p:cNvPicPr>
            <a:picLocks noChangeAspect="1" noChangeArrowheads="1"/>
          </p:cNvPicPr>
          <p:nvPr/>
        </p:nvPicPr>
        <p:blipFill>
          <a:blip r:embed="rId2">
            <a:extLst>
              <a:ext uri="{28A0092B-C50C-407E-A947-70E740481C1C}">
                <a14:useLocalDpi xmlns:a14="http://schemas.microsoft.com/office/drawing/2010/main" val="0"/>
              </a:ext>
            </a:extLst>
          </a:blip>
          <a:srcRect l="25378" t="29167" r="44852" b="21136"/>
          <a:stretch>
            <a:fillRect/>
          </a:stretch>
        </p:blipFill>
        <p:spPr bwMode="auto">
          <a:xfrm>
            <a:off x="395288" y="452438"/>
            <a:ext cx="5167312" cy="4848225"/>
          </a:xfrm>
          <a:prstGeom prst="rect">
            <a:avLst/>
          </a:prstGeom>
          <a:noFill/>
          <a:ln>
            <a:noFill/>
          </a:ln>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Прямая со стрелкой 12"/>
          <p:cNvCxnSpPr/>
          <p:nvPr/>
        </p:nvCxnSpPr>
        <p:spPr>
          <a:xfrm flipH="1">
            <a:off x="5399088" y="4373563"/>
            <a:ext cx="685800" cy="639762"/>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27B5751E-A592-4DD0-8227-D439108E450F}" type="slidenum">
              <a:rPr lang="en-GB"/>
              <a:pPr>
                <a:defRPr/>
              </a:pPr>
              <a:t>14</a:t>
            </a:fld>
            <a:endParaRPr lang="en-GB"/>
          </a:p>
        </p:txBody>
      </p:sp>
      <p:sp>
        <p:nvSpPr>
          <p:cNvPr id="20483" name="Rectangle 2"/>
          <p:cNvSpPr>
            <a:spLocks noGrp="1" noChangeArrowheads="1"/>
          </p:cNvSpPr>
          <p:nvPr>
            <p:ph type="title"/>
          </p:nvPr>
        </p:nvSpPr>
        <p:spPr>
          <a:xfrm>
            <a:off x="755650" y="431800"/>
            <a:ext cx="7777163" cy="765175"/>
          </a:xfrm>
        </p:spPr>
        <p:txBody>
          <a:bodyPr/>
          <a:lstStyle/>
          <a:p>
            <a:pPr algn="ctr"/>
            <a:r>
              <a:rPr lang="ru-RU" sz="3500" b="1" smtClean="0">
                <a:latin typeface="Arial Unicode MS" pitchFamily="34" charset="-128"/>
                <a:ea typeface="Arial Unicode MS" pitchFamily="34" charset="-128"/>
                <a:cs typeface="Arial Unicode MS" pitchFamily="34" charset="-128"/>
              </a:rPr>
              <a:t>Тесты на нормальность</a:t>
            </a:r>
          </a:p>
        </p:txBody>
      </p:sp>
      <p:sp>
        <p:nvSpPr>
          <p:cNvPr id="20484" name="Rectangle 3"/>
          <p:cNvSpPr txBox="1">
            <a:spLocks noChangeArrowheads="1"/>
          </p:cNvSpPr>
          <p:nvPr/>
        </p:nvSpPr>
        <p:spPr bwMode="auto">
          <a:xfrm>
            <a:off x="663575" y="1279525"/>
            <a:ext cx="8007350"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73050" indent="-2730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6350" indent="-6350" algn="just">
              <a:defRPr/>
            </a:pPr>
            <a:endParaRPr lang="ru-RU" dirty="0" smtClean="0">
              <a:latin typeface="Arial" pitchFamily="34" charset="0"/>
              <a:cs typeface="Arial" pitchFamily="34" charset="0"/>
            </a:endParaRPr>
          </a:p>
          <a:p>
            <a:pPr marL="6350" indent="-6350" algn="just">
              <a:defRPr/>
            </a:pPr>
            <a:endParaRPr lang="ru-RU" dirty="0">
              <a:latin typeface="Arial" pitchFamily="34" charset="0"/>
              <a:cs typeface="Arial" pitchFamily="34" charset="0"/>
            </a:endParaRPr>
          </a:p>
          <a:p>
            <a:pPr marL="6350" indent="-6350" algn="just">
              <a:defRPr/>
            </a:pPr>
            <a:r>
              <a:rPr lang="ru-RU" dirty="0" smtClean="0">
                <a:latin typeface="Arial" pitchFamily="34" charset="0"/>
                <a:cs typeface="Arial" pitchFamily="34" charset="0"/>
              </a:rPr>
              <a:t>Тесты Колмогорова-Смирнова и Шапиро-</a:t>
            </a:r>
            <a:r>
              <a:rPr lang="ru-RU" dirty="0" err="1" smtClean="0">
                <a:latin typeface="Arial" pitchFamily="34" charset="0"/>
                <a:cs typeface="Arial" pitchFamily="34" charset="0"/>
              </a:rPr>
              <a:t>Уилка</a:t>
            </a:r>
            <a:r>
              <a:rPr lang="ru-RU" dirty="0" smtClean="0">
                <a:latin typeface="Arial" pitchFamily="34" charset="0"/>
                <a:cs typeface="Arial" pitchFamily="34" charset="0"/>
              </a:rPr>
              <a:t> позволяют проверить, соответствует ли реальное распределение переменной нормальному распределению, т.е. является ли различие между двумя частотными распределениями значимым или случайным.</a:t>
            </a:r>
          </a:p>
          <a:p>
            <a:pPr marL="6350" indent="-6350" algn="just">
              <a:defRPr/>
            </a:pPr>
            <a:endParaRPr lang="ru-RU" dirty="0">
              <a:latin typeface="Arial" pitchFamily="34" charset="0"/>
              <a:cs typeface="Arial" pitchFamily="34" charset="0"/>
            </a:endParaRPr>
          </a:p>
          <a:p>
            <a:pPr marL="6350" indent="-6350" algn="just">
              <a:defRPr/>
            </a:pPr>
            <a:r>
              <a:rPr lang="en-US" dirty="0" smtClean="0">
                <a:latin typeface="Arial" pitchFamily="34" charset="0"/>
                <a:cs typeface="Arial" pitchFamily="34" charset="0"/>
              </a:rPr>
              <a:t>H0</a:t>
            </a:r>
            <a:r>
              <a:rPr lang="ru-RU" dirty="0" smtClean="0">
                <a:latin typeface="Arial" pitchFamily="34" charset="0"/>
                <a:cs typeface="Arial" pitchFamily="34" charset="0"/>
              </a:rPr>
              <a:t>: распределение значений переменной Х не значимо отличается от нормального распределения;</a:t>
            </a:r>
            <a:endParaRPr lang="en-US" dirty="0" smtClean="0">
              <a:latin typeface="Arial" pitchFamily="34" charset="0"/>
              <a:cs typeface="Arial" pitchFamily="34" charset="0"/>
            </a:endParaRPr>
          </a:p>
          <a:p>
            <a:pPr marL="6350" indent="-6350" algn="just">
              <a:defRPr/>
            </a:pPr>
            <a:r>
              <a:rPr lang="en-US" dirty="0" smtClean="0">
                <a:latin typeface="Arial" pitchFamily="34" charset="0"/>
                <a:cs typeface="Arial" pitchFamily="34" charset="0"/>
              </a:rPr>
              <a:t>H1</a:t>
            </a:r>
            <a:r>
              <a:rPr lang="ru-RU" dirty="0" smtClean="0">
                <a:latin typeface="Arial" pitchFamily="34" charset="0"/>
                <a:cs typeface="Arial" pitchFamily="34" charset="0"/>
              </a:rPr>
              <a:t>: </a:t>
            </a:r>
            <a:r>
              <a:rPr lang="ru-RU" dirty="0">
                <a:latin typeface="Arial" pitchFamily="34" charset="0"/>
                <a:cs typeface="Arial" pitchFamily="34" charset="0"/>
              </a:rPr>
              <a:t>распределение значений переменной Х </a:t>
            </a:r>
            <a:r>
              <a:rPr lang="ru-RU" dirty="0" smtClean="0">
                <a:latin typeface="Arial" pitchFamily="34" charset="0"/>
                <a:cs typeface="Arial" pitchFamily="34" charset="0"/>
              </a:rPr>
              <a:t>значимо </a:t>
            </a:r>
            <a:r>
              <a:rPr lang="ru-RU" dirty="0">
                <a:latin typeface="Arial" pitchFamily="34" charset="0"/>
                <a:cs typeface="Arial" pitchFamily="34" charset="0"/>
              </a:rPr>
              <a:t>отличается от нормального </a:t>
            </a:r>
            <a:r>
              <a:rPr lang="ru-RU" dirty="0" smtClean="0">
                <a:latin typeface="Arial" pitchFamily="34" charset="0"/>
                <a:cs typeface="Arial" pitchFamily="34" charset="0"/>
              </a:rPr>
              <a:t>распределения.</a:t>
            </a:r>
            <a:endParaRPr lang="en-US" dirty="0">
              <a:latin typeface="Arial" pitchFamily="34" charset="0"/>
              <a:cs typeface="Arial" pitchFamily="34" charset="0"/>
            </a:endParaRPr>
          </a:p>
          <a:p>
            <a:pPr marL="6350" indent="-6350" algn="just">
              <a:defRPr/>
            </a:pPr>
            <a:endParaRPr lang="ru-RU" dirty="0" smtClean="0">
              <a:latin typeface="Arial" pitchFamily="34" charset="0"/>
              <a:cs typeface="Arial" pitchFamily="34" charset="0"/>
            </a:endParaRPr>
          </a:p>
          <a:p>
            <a:pPr algn="just">
              <a:spcBef>
                <a:spcPct val="20000"/>
              </a:spcBef>
              <a:buClr>
                <a:schemeClr val="accent1"/>
              </a:buClr>
              <a:defRPr/>
            </a:pPr>
            <a:endParaRPr lang="ru-RU" sz="1800" dirty="0" smtClean="0">
              <a:solidFill>
                <a:schemeClr val="tx2"/>
              </a:solidFill>
              <a:latin typeface="Arial" charset="0"/>
              <a:cs typeface="Arial" charset="0"/>
            </a:endParaRPr>
          </a:p>
        </p:txBody>
      </p:sp>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1C97FFA0-9FC3-422F-91E0-E710E215DBEB}" type="slidenum">
              <a:rPr lang="en-GB"/>
              <a:pPr>
                <a:defRPr/>
              </a:pPr>
              <a:t>15</a:t>
            </a:fld>
            <a:endParaRPr lang="en-GB"/>
          </a:p>
        </p:txBody>
      </p:sp>
      <p:sp>
        <p:nvSpPr>
          <p:cNvPr id="21507" name="Rectangle 2"/>
          <p:cNvSpPr>
            <a:spLocks noGrp="1" noChangeArrowheads="1"/>
          </p:cNvSpPr>
          <p:nvPr>
            <p:ph type="title"/>
          </p:nvPr>
        </p:nvSpPr>
        <p:spPr>
          <a:xfrm>
            <a:off x="755650" y="431800"/>
            <a:ext cx="7777163" cy="765175"/>
          </a:xfrm>
        </p:spPr>
        <p:txBody>
          <a:bodyPr/>
          <a:lstStyle/>
          <a:p>
            <a:pPr algn="ctr"/>
            <a:r>
              <a:rPr lang="ru-RU" sz="3500" b="1" smtClean="0">
                <a:latin typeface="Arial Unicode MS" pitchFamily="34" charset="-128"/>
                <a:ea typeface="Arial Unicode MS" pitchFamily="34" charset="-128"/>
                <a:cs typeface="Arial Unicode MS" pitchFamily="34" charset="-128"/>
              </a:rPr>
              <a:t>Тест Колмогорова-Смирнова</a:t>
            </a:r>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l="25346" t="41188" r="34792" b="22150"/>
          <a:stretch>
            <a:fillRect/>
          </a:stretch>
        </p:blipFill>
        <p:spPr bwMode="auto">
          <a:xfrm>
            <a:off x="323850" y="1341438"/>
            <a:ext cx="8632825" cy="4464050"/>
          </a:xfrm>
          <a:prstGeom prst="rect">
            <a:avLst/>
          </a:prstGeom>
          <a:noFill/>
          <a:ln>
            <a:noFill/>
          </a:ln>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Объект 2"/>
          <p:cNvSpPr txBox="1">
            <a:spLocks/>
          </p:cNvSpPr>
          <p:nvPr/>
        </p:nvSpPr>
        <p:spPr>
          <a:xfrm>
            <a:off x="603250" y="5876925"/>
            <a:ext cx="8074025" cy="1223963"/>
          </a:xfrm>
          <a:prstGeom prst="rect">
            <a:avLst/>
          </a:prstGeom>
        </p:spPr>
        <p:txBody>
          <a:bodyPr>
            <a:normAutofit fontScale="25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fontAlgn="auto">
              <a:spcAft>
                <a:spcPts val="0"/>
              </a:spcAft>
              <a:buFont typeface="Wingdings 2"/>
              <a:buNone/>
              <a:defRPr/>
            </a:pPr>
            <a:r>
              <a:rPr lang="ru-RU" sz="9600" dirty="0">
                <a:solidFill>
                  <a:srgbClr val="0000CC"/>
                </a:solidFill>
                <a:latin typeface="Arial" pitchFamily="34" charset="0"/>
                <a:cs typeface="Arial" pitchFamily="34" charset="0"/>
              </a:rPr>
              <a:t>Если в результате получена </a:t>
            </a:r>
            <a:r>
              <a:rPr lang="ru-RU" sz="9600" dirty="0" smtClean="0">
                <a:solidFill>
                  <a:srgbClr val="0000CC"/>
                </a:solidFill>
                <a:latin typeface="Arial" pitchFamily="34" charset="0"/>
                <a:cs typeface="Arial" pitchFamily="34" charset="0"/>
              </a:rPr>
              <a:t>значимость менее </a:t>
            </a:r>
            <a:r>
              <a:rPr lang="ru-RU" sz="9600" dirty="0">
                <a:solidFill>
                  <a:srgbClr val="0000CC"/>
                </a:solidFill>
                <a:latin typeface="Arial" pitchFamily="34" charset="0"/>
                <a:cs typeface="Arial" pitchFamily="34" charset="0"/>
              </a:rPr>
              <a:t>0,05, то данное распределение значимо отличается от нормального</a:t>
            </a:r>
            <a:r>
              <a:rPr lang="ru-RU" sz="9600" dirty="0" smtClean="0">
                <a:solidFill>
                  <a:srgbClr val="0000CC"/>
                </a:solidFill>
                <a:latin typeface="Arial" pitchFamily="34" charset="0"/>
                <a:cs typeface="Arial" pitchFamily="34" charset="0"/>
              </a:rPr>
              <a:t>. Для выборок больше 100.</a:t>
            </a:r>
            <a:endParaRPr lang="en-US" sz="9600" dirty="0" smtClean="0">
              <a:solidFill>
                <a:srgbClr val="0000CC"/>
              </a:solidFill>
              <a:latin typeface="Arial" pitchFamily="34" charset="0"/>
              <a:cs typeface="Arial" pitchFamily="34" charset="0"/>
            </a:endParaRPr>
          </a:p>
        </p:txBody>
      </p:sp>
      <p:sp>
        <p:nvSpPr>
          <p:cNvPr id="7" name="Овал 6"/>
          <p:cNvSpPr/>
          <p:nvPr/>
        </p:nvSpPr>
        <p:spPr>
          <a:xfrm>
            <a:off x="4083050" y="4797425"/>
            <a:ext cx="1116013" cy="287338"/>
          </a:xfrm>
          <a:prstGeom prst="ellipse">
            <a:avLst/>
          </a:prstGeom>
          <a:noFill/>
          <a:ln w="57150">
            <a:solidFill>
              <a:srgbClr val="0000CC"/>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ru-RU"/>
          </a:p>
        </p:txBody>
      </p:sp>
      <p:cxnSp>
        <p:nvCxnSpPr>
          <p:cNvPr id="8" name="Прямая со стрелкой 7"/>
          <p:cNvCxnSpPr/>
          <p:nvPr/>
        </p:nvCxnSpPr>
        <p:spPr>
          <a:xfrm flipH="1" flipV="1">
            <a:off x="4897438" y="5084763"/>
            <a:ext cx="754062" cy="792162"/>
          </a:xfrm>
          <a:prstGeom prst="straightConnector1">
            <a:avLst/>
          </a:prstGeom>
          <a:ln>
            <a:solidFill>
              <a:srgbClr val="0000FF"/>
            </a:solidFill>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l="26154" t="63728" r="36076" b="20618"/>
          <a:stretch>
            <a:fillRect/>
          </a:stretch>
        </p:blipFill>
        <p:spPr bwMode="auto">
          <a:xfrm>
            <a:off x="469900" y="1844675"/>
            <a:ext cx="8343900" cy="1944688"/>
          </a:xfrm>
          <a:prstGeom prst="rect">
            <a:avLst/>
          </a:prstGeom>
          <a:noFill/>
          <a:ln>
            <a:noFill/>
          </a:ln>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Номер слайда 3"/>
          <p:cNvSpPr>
            <a:spLocks noGrp="1"/>
          </p:cNvSpPr>
          <p:nvPr>
            <p:ph type="sldNum" sz="quarter" idx="10"/>
          </p:nvPr>
        </p:nvSpPr>
        <p:spPr/>
        <p:txBody>
          <a:bodyPr/>
          <a:lstStyle/>
          <a:p>
            <a:pPr>
              <a:defRPr/>
            </a:pPr>
            <a:r>
              <a:rPr lang="en-GB"/>
              <a:t>Page </a:t>
            </a:r>
            <a:fld id="{86FA8D27-12F6-4A75-8FDD-866155BCBA99}" type="slidenum">
              <a:rPr lang="en-GB"/>
              <a:pPr>
                <a:defRPr/>
              </a:pPr>
              <a:t>16</a:t>
            </a:fld>
            <a:endParaRPr lang="en-GB"/>
          </a:p>
        </p:txBody>
      </p:sp>
      <p:sp>
        <p:nvSpPr>
          <p:cNvPr id="22532" name="Rectangle 2"/>
          <p:cNvSpPr>
            <a:spLocks noGrp="1" noChangeArrowheads="1"/>
          </p:cNvSpPr>
          <p:nvPr>
            <p:ph type="title"/>
          </p:nvPr>
        </p:nvSpPr>
        <p:spPr>
          <a:xfrm>
            <a:off x="755650" y="431800"/>
            <a:ext cx="7777163" cy="765175"/>
          </a:xfrm>
        </p:spPr>
        <p:txBody>
          <a:bodyPr/>
          <a:lstStyle/>
          <a:p>
            <a:pPr algn="ctr"/>
            <a:r>
              <a:rPr lang="ru-RU" sz="3500" b="1" smtClean="0">
                <a:latin typeface="Arial Unicode MS" pitchFamily="34" charset="-128"/>
                <a:ea typeface="Arial Unicode MS" pitchFamily="34" charset="-128"/>
                <a:cs typeface="Arial Unicode MS" pitchFamily="34" charset="-128"/>
              </a:rPr>
              <a:t>Тест Шапиро-Уилка </a:t>
            </a:r>
          </a:p>
        </p:txBody>
      </p:sp>
      <p:sp>
        <p:nvSpPr>
          <p:cNvPr id="6" name="Объект 2"/>
          <p:cNvSpPr txBox="1">
            <a:spLocks/>
          </p:cNvSpPr>
          <p:nvPr/>
        </p:nvSpPr>
        <p:spPr>
          <a:xfrm>
            <a:off x="603250" y="4292600"/>
            <a:ext cx="8074025" cy="1223963"/>
          </a:xfrm>
          <a:prstGeom prst="rect">
            <a:avLst/>
          </a:prstGeom>
        </p:spPr>
        <p:txBody>
          <a:bodyPr>
            <a:normAutofit fontScale="25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fontAlgn="auto">
              <a:spcAft>
                <a:spcPts val="0"/>
              </a:spcAft>
              <a:buFont typeface="Wingdings 2"/>
              <a:buNone/>
              <a:defRPr/>
            </a:pPr>
            <a:r>
              <a:rPr lang="ru-RU" sz="9600" dirty="0">
                <a:solidFill>
                  <a:srgbClr val="0000CC"/>
                </a:solidFill>
                <a:latin typeface="Arial" pitchFamily="34" charset="0"/>
                <a:cs typeface="Arial" pitchFamily="34" charset="0"/>
              </a:rPr>
              <a:t>Если в результате получена </a:t>
            </a:r>
            <a:r>
              <a:rPr lang="ru-RU" sz="9600" dirty="0" smtClean="0">
                <a:solidFill>
                  <a:srgbClr val="0000CC"/>
                </a:solidFill>
                <a:latin typeface="Arial" pitchFamily="34" charset="0"/>
                <a:cs typeface="Arial" pitchFamily="34" charset="0"/>
              </a:rPr>
              <a:t>значимость менее </a:t>
            </a:r>
            <a:r>
              <a:rPr lang="ru-RU" sz="9600" dirty="0">
                <a:solidFill>
                  <a:srgbClr val="0000CC"/>
                </a:solidFill>
                <a:latin typeface="Arial" pitchFamily="34" charset="0"/>
                <a:cs typeface="Arial" pitchFamily="34" charset="0"/>
              </a:rPr>
              <a:t>0,05, то данное распределение значимо отличается от нормального</a:t>
            </a:r>
            <a:r>
              <a:rPr lang="ru-RU" sz="9600" dirty="0" smtClean="0">
                <a:solidFill>
                  <a:srgbClr val="0000CC"/>
                </a:solidFill>
                <a:latin typeface="Arial" pitchFamily="34" charset="0"/>
                <a:cs typeface="Arial" pitchFamily="34" charset="0"/>
              </a:rPr>
              <a:t>. Для выборок меньше 100.</a:t>
            </a:r>
            <a:endParaRPr lang="en-US" sz="9600" dirty="0" smtClean="0">
              <a:solidFill>
                <a:srgbClr val="0000CC"/>
              </a:solidFill>
              <a:latin typeface="Arial" pitchFamily="34" charset="0"/>
              <a:cs typeface="Arial" pitchFamily="34" charset="0"/>
            </a:endParaRPr>
          </a:p>
        </p:txBody>
      </p:sp>
      <p:sp>
        <p:nvSpPr>
          <p:cNvPr id="7" name="Овал 6"/>
          <p:cNvSpPr/>
          <p:nvPr/>
        </p:nvSpPr>
        <p:spPr>
          <a:xfrm>
            <a:off x="7451725" y="3213100"/>
            <a:ext cx="1225550" cy="431800"/>
          </a:xfrm>
          <a:prstGeom prst="ellipse">
            <a:avLst/>
          </a:prstGeom>
          <a:noFill/>
          <a:ln w="57150">
            <a:solidFill>
              <a:srgbClr val="0000CC"/>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ru-RU"/>
          </a:p>
        </p:txBody>
      </p:sp>
      <p:cxnSp>
        <p:nvCxnSpPr>
          <p:cNvPr id="8" name="Прямая со стрелкой 7"/>
          <p:cNvCxnSpPr/>
          <p:nvPr/>
        </p:nvCxnSpPr>
        <p:spPr>
          <a:xfrm flipV="1">
            <a:off x="5795963" y="3644900"/>
            <a:ext cx="1890712" cy="647700"/>
          </a:xfrm>
          <a:prstGeom prst="straightConnector1">
            <a:avLst/>
          </a:prstGeom>
          <a:ln>
            <a:solidFill>
              <a:srgbClr val="0000FF"/>
            </a:solidFill>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BD72D2D-E52C-4994-B5BF-DE69031090E6}" type="slidenum">
              <a:rPr lang="en-GB"/>
              <a:pPr>
                <a:defRPr/>
              </a:pPr>
              <a:t>17</a:t>
            </a:fld>
            <a:endParaRPr lang="en-GB"/>
          </a:p>
        </p:txBody>
      </p:sp>
      <p:sp>
        <p:nvSpPr>
          <p:cNvPr id="23555" name="Rectangle 2"/>
          <p:cNvSpPr>
            <a:spLocks noGrp="1" noChangeArrowheads="1"/>
          </p:cNvSpPr>
          <p:nvPr>
            <p:ph type="title"/>
          </p:nvPr>
        </p:nvSpPr>
        <p:spPr>
          <a:xfrm>
            <a:off x="323850" y="404813"/>
            <a:ext cx="8424863" cy="838200"/>
          </a:xfrm>
        </p:spPr>
        <p:txBody>
          <a:bodyPr/>
          <a:lstStyle/>
          <a:p>
            <a:pPr algn="ctr"/>
            <a:r>
              <a:rPr lang="ru-RU" sz="3500" b="1" smtClean="0">
                <a:latin typeface="Arial Unicode MS" pitchFamily="34" charset="-128"/>
                <a:ea typeface="Arial Unicode MS" pitchFamily="34" charset="-128"/>
                <a:cs typeface="Arial Unicode MS" pitchFamily="34" charset="-128"/>
              </a:rPr>
              <a:t>Коэффициенты корреляции</a:t>
            </a:r>
          </a:p>
        </p:txBody>
      </p:sp>
      <p:sp>
        <p:nvSpPr>
          <p:cNvPr id="23556" name="Rectangle 3"/>
          <p:cNvSpPr txBox="1">
            <a:spLocks noChangeArrowheads="1"/>
          </p:cNvSpPr>
          <p:nvPr/>
        </p:nvSpPr>
        <p:spPr bwMode="auto">
          <a:xfrm>
            <a:off x="611188" y="1700213"/>
            <a:ext cx="770572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73050" indent="-2730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1"/>
              </a:buClr>
            </a:pPr>
            <a:r>
              <a:rPr lang="ru-RU" sz="2600">
                <a:latin typeface="Arial" charset="0"/>
                <a:cs typeface="Arial" charset="0"/>
              </a:rPr>
              <a:t>1. Коэффициент корреляции Пирсона,</a:t>
            </a:r>
          </a:p>
          <a:p>
            <a:pPr>
              <a:spcBef>
                <a:spcPct val="20000"/>
              </a:spcBef>
              <a:buClr>
                <a:schemeClr val="accent1"/>
              </a:buClr>
            </a:pPr>
            <a:r>
              <a:rPr lang="ru-RU" sz="2600">
                <a:latin typeface="Arial" charset="0"/>
                <a:cs typeface="Arial" charset="0"/>
              </a:rPr>
              <a:t>2. Коэффициент корреляции Спирмена,</a:t>
            </a:r>
          </a:p>
          <a:p>
            <a:pPr>
              <a:spcBef>
                <a:spcPct val="20000"/>
              </a:spcBef>
              <a:buClr>
                <a:schemeClr val="accent1"/>
              </a:buClr>
            </a:pPr>
            <a:r>
              <a:rPr lang="ru-RU" sz="2600">
                <a:latin typeface="Arial" charset="0"/>
                <a:cs typeface="Arial" charset="0"/>
              </a:rPr>
              <a:t>3. Коэффициент корреляции Кендалла,</a:t>
            </a:r>
          </a:p>
          <a:p>
            <a:pPr>
              <a:spcBef>
                <a:spcPct val="20000"/>
              </a:spcBef>
              <a:buClr>
                <a:schemeClr val="accent1"/>
              </a:buClr>
            </a:pPr>
            <a:r>
              <a:rPr lang="ru-RU" sz="2600">
                <a:latin typeface="Arial" charset="0"/>
                <a:cs typeface="Arial" charset="0"/>
              </a:rPr>
              <a:t>4. Точечно-бисериальная корреляция.</a:t>
            </a:r>
          </a:p>
          <a:p>
            <a:pPr>
              <a:spcBef>
                <a:spcPct val="20000"/>
              </a:spcBef>
              <a:buClr>
                <a:schemeClr val="accent1"/>
              </a:buClr>
            </a:pPr>
            <a:endParaRPr lang="ru-RU" sz="2600">
              <a:latin typeface="Arial" charset="0"/>
              <a:cs typeface="Arial" charset="0"/>
            </a:endParaRPr>
          </a:p>
        </p:txBody>
      </p:sp>
    </p:spTree>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2DDD2D57-E59C-4B26-9EF5-3A7149EC7354}" type="slidenum">
              <a:rPr lang="en-GB"/>
              <a:pPr>
                <a:defRPr/>
              </a:pPr>
              <a:t>18</a:t>
            </a:fld>
            <a:endParaRPr lang="en-GB"/>
          </a:p>
        </p:txBody>
      </p:sp>
      <p:sp>
        <p:nvSpPr>
          <p:cNvPr id="24579" name="Rectangle 2"/>
          <p:cNvSpPr>
            <a:spLocks noGrp="1" noChangeArrowheads="1"/>
          </p:cNvSpPr>
          <p:nvPr>
            <p:ph type="title"/>
          </p:nvPr>
        </p:nvSpPr>
        <p:spPr>
          <a:xfrm>
            <a:off x="755650" y="404813"/>
            <a:ext cx="7777163" cy="838200"/>
          </a:xfrm>
        </p:spPr>
        <p:txBody>
          <a:bodyPr/>
          <a:lstStyle/>
          <a:p>
            <a:pPr algn="ctr"/>
            <a:r>
              <a:rPr lang="ru-RU" sz="3500" b="1" smtClean="0">
                <a:latin typeface="Arial Unicode MS" pitchFamily="34" charset="-128"/>
                <a:ea typeface="Arial Unicode MS" pitchFamily="34" charset="-128"/>
                <a:cs typeface="Arial Unicode MS" pitchFamily="34" charset="-128"/>
              </a:rPr>
              <a:t>Коэффициент корреляции Пирсона</a:t>
            </a:r>
          </a:p>
        </p:txBody>
      </p:sp>
      <p:sp>
        <p:nvSpPr>
          <p:cNvPr id="24580" name="Rectangle 3"/>
          <p:cNvSpPr txBox="1">
            <a:spLocks noChangeArrowheads="1"/>
          </p:cNvSpPr>
          <p:nvPr/>
        </p:nvSpPr>
        <p:spPr bwMode="auto">
          <a:xfrm>
            <a:off x="34925" y="1196975"/>
            <a:ext cx="9001125"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73050" indent="-2730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1"/>
              </a:buClr>
            </a:pPr>
            <a:r>
              <a:rPr lang="ru-RU">
                <a:solidFill>
                  <a:schemeClr val="tx2"/>
                </a:solidFill>
                <a:latin typeface="Arial" charset="0"/>
                <a:cs typeface="Arial" charset="0"/>
              </a:rPr>
              <a:t>	Измеряет силу линейной связи между двумя переменными.</a:t>
            </a:r>
          </a:p>
        </p:txBody>
      </p:sp>
      <p:pic>
        <p:nvPicPr>
          <p:cNvPr id="24581" name="Picture 4" descr="448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833563"/>
            <a:ext cx="38766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5"/>
          <p:cNvSpPr>
            <a:spLocks noChangeArrowheads="1"/>
          </p:cNvSpPr>
          <p:nvPr/>
        </p:nvSpPr>
        <p:spPr bwMode="auto">
          <a:xfrm>
            <a:off x="323850" y="3573463"/>
            <a:ext cx="8424863"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81000" indent="-381000">
              <a:spcBef>
                <a:spcPct val="20000"/>
              </a:spcBef>
              <a:buFont typeface="Wingdings" pitchFamily="2" charset="2"/>
              <a:buChar char="Ø"/>
            </a:pPr>
            <a:r>
              <a:rPr lang="ru-RU" sz="2000">
                <a:latin typeface="Arial" charset="0"/>
              </a:rPr>
              <a:t>Принимает значения от -1 до +1. </a:t>
            </a:r>
          </a:p>
          <a:p>
            <a:pPr marL="381000" indent="-381000">
              <a:spcBef>
                <a:spcPct val="20000"/>
              </a:spcBef>
              <a:buFont typeface="Wingdings" pitchFamily="2" charset="2"/>
              <a:buChar char="Ø"/>
            </a:pPr>
            <a:r>
              <a:rPr lang="ru-RU" sz="2000">
                <a:latin typeface="Arial" charset="0"/>
              </a:rPr>
              <a:t>Может быть подсчитан для интервальных переменных, значения которых подчиняются закону нормального распределения.</a:t>
            </a:r>
          </a:p>
          <a:p>
            <a:pPr marL="381000" indent="-381000">
              <a:spcBef>
                <a:spcPct val="20000"/>
              </a:spcBef>
              <a:buFont typeface="Wingdings" pitchFamily="2" charset="2"/>
              <a:buChar char="Ø"/>
            </a:pPr>
            <a:r>
              <a:rPr lang="ru-RU" sz="2000">
                <a:latin typeface="Arial" charset="0"/>
              </a:rPr>
              <a:t>Измеряет направление (знак) и силу (величина) связи.</a:t>
            </a:r>
            <a:endParaRPr lang="en-US" sz="2000">
              <a:latin typeface="Arial" charset="0"/>
            </a:endParaRPr>
          </a:p>
          <a:p>
            <a:pPr marL="381000" indent="-381000">
              <a:spcBef>
                <a:spcPct val="20000"/>
              </a:spcBef>
              <a:buFont typeface="Wingdings" pitchFamily="2" charset="2"/>
              <a:buChar char="Ø"/>
            </a:pPr>
            <a:endParaRPr lang="en-US" sz="2000">
              <a:latin typeface="Arial" charset="0"/>
            </a:endParaRPr>
          </a:p>
          <a:p>
            <a:pPr marL="381000" indent="-381000">
              <a:spcBef>
                <a:spcPct val="20000"/>
              </a:spcBef>
              <a:buFont typeface="Wingdings" pitchFamily="2" charset="2"/>
              <a:buNone/>
            </a:pPr>
            <a:r>
              <a:rPr lang="ru-RU" sz="2000" b="1">
                <a:latin typeface="Arial" charset="0"/>
              </a:rPr>
              <a:t>	</a:t>
            </a:r>
            <a:r>
              <a:rPr lang="en-US" sz="2500" b="1">
                <a:latin typeface="Arial" charset="0"/>
              </a:rPr>
              <a:t>pwcorr var1 var2</a:t>
            </a:r>
            <a:r>
              <a:rPr lang="ru-RU" sz="2500" b="1">
                <a:latin typeface="Arial" charset="0"/>
              </a:rPr>
              <a:t> </a:t>
            </a:r>
            <a:r>
              <a:rPr lang="en-US" sz="2500" b="1">
                <a:latin typeface="Arial" charset="0"/>
              </a:rPr>
              <a:t>var3, sig</a:t>
            </a:r>
            <a:endParaRPr lang="ru-RU" sz="2500">
              <a:solidFill>
                <a:srgbClr val="FF0000"/>
              </a:solidFill>
              <a:latin typeface="Arial" charset="0"/>
            </a:endParaRPr>
          </a:p>
        </p:txBody>
      </p:sp>
    </p:spTree>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C4699C25-DA48-4CFC-BE7A-D026A5CF4B87}" type="slidenum">
              <a:rPr lang="en-GB"/>
              <a:pPr>
                <a:defRPr/>
              </a:pPr>
              <a:t>19</a:t>
            </a:fld>
            <a:endParaRPr lang="en-GB"/>
          </a:p>
        </p:txBody>
      </p:sp>
      <p:sp>
        <p:nvSpPr>
          <p:cNvPr id="25603" name="Rectangle 2"/>
          <p:cNvSpPr>
            <a:spLocks noGrp="1" noChangeArrowheads="1"/>
          </p:cNvSpPr>
          <p:nvPr>
            <p:ph type="title"/>
          </p:nvPr>
        </p:nvSpPr>
        <p:spPr>
          <a:xfrm>
            <a:off x="755650" y="574675"/>
            <a:ext cx="7777163" cy="838200"/>
          </a:xfrm>
        </p:spPr>
        <p:txBody>
          <a:bodyPr/>
          <a:lstStyle/>
          <a:p>
            <a:pPr algn="ctr"/>
            <a:r>
              <a:rPr lang="ru-RU" sz="3500" b="1" smtClean="0">
                <a:latin typeface="Arial Unicode MS" pitchFamily="34" charset="-128"/>
                <a:ea typeface="Arial Unicode MS" pitchFamily="34" charset="-128"/>
                <a:cs typeface="Arial Unicode MS" pitchFamily="34" charset="-128"/>
              </a:rPr>
              <a:t>Интерпретация значений коэффициента корреляции Пирсона</a:t>
            </a:r>
          </a:p>
        </p:txBody>
      </p:sp>
      <p:graphicFrame>
        <p:nvGraphicFramePr>
          <p:cNvPr id="9" name="Group 33"/>
          <p:cNvGraphicFramePr>
            <a:graphicFrameLocks/>
          </p:cNvGraphicFramePr>
          <p:nvPr/>
        </p:nvGraphicFramePr>
        <p:xfrm>
          <a:off x="395288" y="1557338"/>
          <a:ext cx="8382000" cy="4435474"/>
        </p:xfrm>
        <a:graphic>
          <a:graphicData uri="http://schemas.openxmlformats.org/drawingml/2006/table">
            <a:tbl>
              <a:tblPr/>
              <a:tblGrid>
                <a:gridCol w="4191000"/>
                <a:gridCol w="4191000"/>
              </a:tblGrid>
              <a:tr h="7011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1" i="0" u="none" strike="noStrike" cap="none" normalizeH="0" baseline="0" smtClean="0">
                          <a:ln>
                            <a:noFill/>
                          </a:ln>
                          <a:solidFill>
                            <a:schemeClr val="tx1"/>
                          </a:solidFill>
                          <a:effectLst/>
                          <a:latin typeface="Arial" charset="0"/>
                        </a:rPr>
                        <a:t>Значение коэффициента корреляции Пирсона</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1" i="0" u="none" strike="noStrike" cap="none" normalizeH="0" baseline="0" smtClean="0">
                          <a:ln>
                            <a:noFill/>
                          </a:ln>
                          <a:solidFill>
                            <a:schemeClr val="tx1"/>
                          </a:solidFill>
                          <a:effectLst/>
                          <a:latin typeface="Arial" charset="0"/>
                        </a:rPr>
                        <a:t>Интерпретация</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9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0 </a:t>
                      </a:r>
                      <a:r>
                        <a:rPr kumimoji="0" lang="en-US" sz="2000" b="0" i="0" u="none" strike="noStrike" cap="none" normalizeH="0" baseline="0" smtClean="0">
                          <a:ln>
                            <a:noFill/>
                          </a:ln>
                          <a:solidFill>
                            <a:schemeClr val="tx1"/>
                          </a:solidFill>
                          <a:effectLst/>
                          <a:latin typeface="Arial" charset="0"/>
                        </a:rPr>
                        <a:t>&lt; r &lt;= 0,2</a:t>
                      </a:r>
                      <a:endParaRPr kumimoji="0" lang="ru-RU" sz="2000" b="0"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Очень слабая корреляция</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10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0</a:t>
                      </a:r>
                      <a:r>
                        <a:rPr kumimoji="0" lang="en-US" sz="2000" b="0" i="0" u="none" strike="noStrike" cap="none" normalizeH="0" baseline="0" smtClean="0">
                          <a:ln>
                            <a:noFill/>
                          </a:ln>
                          <a:solidFill>
                            <a:schemeClr val="tx1"/>
                          </a:solidFill>
                          <a:effectLst/>
                          <a:latin typeface="Arial" charset="0"/>
                        </a:rPr>
                        <a:t>,2</a:t>
                      </a:r>
                      <a:r>
                        <a:rPr kumimoji="0" lang="ru-RU"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tx1"/>
                          </a:solidFill>
                          <a:effectLst/>
                          <a:latin typeface="Arial" charset="0"/>
                        </a:rPr>
                        <a:t>&lt; r &lt;= 0,5</a:t>
                      </a:r>
                      <a:endParaRPr kumimoji="0" lang="ru-RU" sz="2000" b="0"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Слабая корреляция</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10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0</a:t>
                      </a:r>
                      <a:r>
                        <a:rPr kumimoji="0" lang="en-US" sz="2000" b="0" i="0" u="none" strike="noStrike" cap="none" normalizeH="0" baseline="0" smtClean="0">
                          <a:ln>
                            <a:noFill/>
                          </a:ln>
                          <a:solidFill>
                            <a:schemeClr val="tx1"/>
                          </a:solidFill>
                          <a:effectLst/>
                          <a:latin typeface="Arial" charset="0"/>
                        </a:rPr>
                        <a:t>,5</a:t>
                      </a:r>
                      <a:r>
                        <a:rPr kumimoji="0" lang="ru-RU"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tx1"/>
                          </a:solidFill>
                          <a:effectLst/>
                          <a:latin typeface="Arial" charset="0"/>
                        </a:rPr>
                        <a:t>&lt; r &lt;= 0,7</a:t>
                      </a:r>
                      <a:endParaRPr kumimoji="0" lang="ru-RU" sz="2000" b="0"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Средняя корреляция</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10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0</a:t>
                      </a:r>
                      <a:r>
                        <a:rPr kumimoji="0" lang="en-US" sz="2000" b="0" i="0" u="none" strike="noStrike" cap="none" normalizeH="0" baseline="0" smtClean="0">
                          <a:ln>
                            <a:noFill/>
                          </a:ln>
                          <a:solidFill>
                            <a:schemeClr val="tx1"/>
                          </a:solidFill>
                          <a:effectLst/>
                          <a:latin typeface="Arial" charset="0"/>
                        </a:rPr>
                        <a:t>,7</a:t>
                      </a:r>
                      <a:r>
                        <a:rPr kumimoji="0" lang="ru-RU"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tx1"/>
                          </a:solidFill>
                          <a:effectLst/>
                          <a:latin typeface="Arial" charset="0"/>
                        </a:rPr>
                        <a:t>&lt; r &lt;= 0,9</a:t>
                      </a:r>
                      <a:endParaRPr kumimoji="0" lang="ru-RU" sz="2000" b="0"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Сильная корреляция</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10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0</a:t>
                      </a:r>
                      <a:r>
                        <a:rPr kumimoji="0" lang="en-US" sz="2000" b="0" i="0" u="none" strike="noStrike" cap="none" normalizeH="0" baseline="0" smtClean="0">
                          <a:ln>
                            <a:noFill/>
                          </a:ln>
                          <a:solidFill>
                            <a:schemeClr val="tx1"/>
                          </a:solidFill>
                          <a:effectLst/>
                          <a:latin typeface="Arial" charset="0"/>
                        </a:rPr>
                        <a:t>,9</a:t>
                      </a:r>
                      <a:r>
                        <a:rPr kumimoji="0" lang="ru-RU"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tx1"/>
                          </a:solidFill>
                          <a:effectLst/>
                          <a:latin typeface="Arial" charset="0"/>
                        </a:rPr>
                        <a:t>&lt; r &lt;= 1</a:t>
                      </a:r>
                      <a:endParaRPr kumimoji="0" lang="ru-RU" sz="2000" b="0"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dirty="0" smtClean="0">
                          <a:ln>
                            <a:noFill/>
                          </a:ln>
                          <a:solidFill>
                            <a:schemeClr val="tx1"/>
                          </a:solidFill>
                          <a:effectLst/>
                          <a:latin typeface="Arial" charset="0"/>
                        </a:rPr>
                        <a:t>Очень сильная корреляция</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8C41029F-0EE2-477E-A83D-060BDA47C14B}" type="slidenum">
              <a:rPr lang="en-GB"/>
              <a:pPr>
                <a:defRPr/>
              </a:pPr>
              <a:t>2</a:t>
            </a:fld>
            <a:endParaRPr lang="en-GB"/>
          </a:p>
        </p:txBody>
      </p:sp>
      <p:sp>
        <p:nvSpPr>
          <p:cNvPr id="8195" name="Rectangle 2"/>
          <p:cNvSpPr>
            <a:spLocks noGrp="1" noChangeArrowheads="1"/>
          </p:cNvSpPr>
          <p:nvPr>
            <p:ph type="title"/>
          </p:nvPr>
        </p:nvSpPr>
        <p:spPr>
          <a:xfrm>
            <a:off x="755650" y="260350"/>
            <a:ext cx="7777163" cy="838200"/>
          </a:xfrm>
        </p:spPr>
        <p:txBody>
          <a:bodyPr/>
          <a:lstStyle/>
          <a:p>
            <a:pPr algn="ctr"/>
            <a:r>
              <a:rPr lang="ru-RU" sz="4500" b="1" smtClean="0">
                <a:latin typeface="Arial Unicode MS" pitchFamily="34" charset="-128"/>
                <a:ea typeface="Arial Unicode MS" pitchFamily="34" charset="-128"/>
                <a:cs typeface="Arial Unicode MS" pitchFamily="34" charset="-128"/>
              </a:rPr>
              <a:t>Взаимосвязь переменных</a:t>
            </a:r>
          </a:p>
        </p:txBody>
      </p:sp>
      <p:sp>
        <p:nvSpPr>
          <p:cNvPr id="8196" name="Rectangle 21"/>
          <p:cNvSpPr>
            <a:spLocks noChangeArrowheads="1"/>
          </p:cNvSpPr>
          <p:nvPr/>
        </p:nvSpPr>
        <p:spPr bwMode="auto">
          <a:xfrm>
            <a:off x="611188" y="1125538"/>
            <a:ext cx="7921625"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90000"/>
              </a:lnSpc>
            </a:pPr>
            <a:r>
              <a:rPr lang="ru-RU" sz="2100">
                <a:latin typeface="Arial" charset="0"/>
                <a:cs typeface="Arial" charset="0"/>
              </a:rPr>
              <a:t>При одновременном анализе нескольких переменных часть переменных называются независимыми (или объясняющими), остальные – зависимыми (или объясняемыми).</a:t>
            </a:r>
          </a:p>
          <a:p>
            <a:pPr algn="just">
              <a:lnSpc>
                <a:spcPct val="90000"/>
              </a:lnSpc>
            </a:pPr>
            <a:endParaRPr lang="ru-RU" sz="2100">
              <a:latin typeface="Arial" charset="0"/>
              <a:cs typeface="Arial" charset="0"/>
            </a:endParaRPr>
          </a:p>
          <a:p>
            <a:pPr algn="just">
              <a:lnSpc>
                <a:spcPct val="90000"/>
              </a:lnSpc>
            </a:pPr>
            <a:r>
              <a:rPr lang="ru-RU" sz="2100">
                <a:latin typeface="Arial" charset="0"/>
                <a:cs typeface="Arial" charset="0"/>
              </a:rPr>
              <a:t>При анализе влияния одной или нескольких независимых переменных, на одну или несколько зависимых предполагается, что влияние других переменных, не включенных в анализ, является причиной остатков, т.е. части вариации зависимой переменной, которая не объясняется моделью.</a:t>
            </a:r>
          </a:p>
          <a:p>
            <a:pPr algn="just">
              <a:lnSpc>
                <a:spcPct val="90000"/>
              </a:lnSpc>
            </a:pPr>
            <a:endParaRPr lang="ru-RU" sz="2100">
              <a:latin typeface="Arial" charset="0"/>
              <a:cs typeface="Arial" charset="0"/>
            </a:endParaRPr>
          </a:p>
          <a:p>
            <a:pPr algn="just">
              <a:lnSpc>
                <a:spcPct val="90000"/>
              </a:lnSpc>
            </a:pPr>
            <a:r>
              <a:rPr lang="ru-RU" sz="2100">
                <a:latin typeface="Arial" charset="0"/>
                <a:cs typeface="Arial" charset="0"/>
              </a:rPr>
              <a:t>Если остатки не велики, то можно считать, что модель достаточно точно объясняет реальную ситуацию.</a:t>
            </a:r>
          </a:p>
          <a:p>
            <a:pPr algn="just">
              <a:lnSpc>
                <a:spcPct val="90000"/>
              </a:lnSpc>
            </a:pPr>
            <a:endParaRPr lang="ru-RU" sz="2100">
              <a:latin typeface="Arial" charset="0"/>
              <a:cs typeface="Arial" charset="0"/>
            </a:endParaRPr>
          </a:p>
          <a:p>
            <a:pPr algn="just">
              <a:lnSpc>
                <a:spcPct val="90000"/>
              </a:lnSpc>
            </a:pPr>
            <a:r>
              <a:rPr lang="ru-RU" sz="2100">
                <a:latin typeface="Arial" charset="0"/>
                <a:cs typeface="Arial" charset="0"/>
              </a:rPr>
              <a:t>Качество модели взаимосвязи переменных может быть оценено посредством коэффициентов связи.</a:t>
            </a:r>
          </a:p>
          <a:p>
            <a:endParaRPr lang="ru-RU" sz="2100">
              <a:solidFill>
                <a:srgbClr val="FF0000"/>
              </a:solidFill>
              <a:latin typeface="Arial" charset="0"/>
              <a:cs typeface="Arial" charset="0"/>
            </a:endParaRPr>
          </a:p>
        </p:txBody>
      </p:sp>
    </p:spTree>
  </p:cSld>
  <p:clrMapOvr>
    <a:masterClrMapping/>
  </p:clrMapOvr>
  <p:transition>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2"/>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B2F8174B-28EA-47DB-9B9C-FA5214382DCB}" type="slidenum">
              <a:rPr lang="en-GB" sz="1200" b="1">
                <a:solidFill>
                  <a:schemeClr val="tx2">
                    <a:lumMod val="90000"/>
                    <a:lumOff val="10000"/>
                  </a:schemeClr>
                </a:solidFill>
                <a:latin typeface="+mn-lt"/>
              </a:rPr>
              <a:pPr>
                <a:defRPr/>
              </a:pPr>
              <a:t>20</a:t>
            </a:fld>
            <a:endParaRPr lang="en-GB" sz="1200" b="1">
              <a:solidFill>
                <a:schemeClr val="tx2">
                  <a:lumMod val="90000"/>
                  <a:lumOff val="10000"/>
                </a:schemeClr>
              </a:solidFill>
              <a:latin typeface="+mn-lt"/>
            </a:endParaRPr>
          </a:p>
        </p:txBody>
      </p:sp>
      <p:sp>
        <p:nvSpPr>
          <p:cNvPr id="26627" name="Rectangle 4"/>
          <p:cNvSpPr>
            <a:spLocks noGrp="1" noChangeArrowheads="1"/>
          </p:cNvSpPr>
          <p:nvPr>
            <p:ph type="title"/>
          </p:nvPr>
        </p:nvSpPr>
        <p:spPr>
          <a:xfrm>
            <a:off x="323850" y="685800"/>
            <a:ext cx="8382000" cy="838200"/>
          </a:xfrm>
        </p:spPr>
        <p:txBody>
          <a:bodyPr/>
          <a:lstStyle/>
          <a:p>
            <a:pPr algn="ctr"/>
            <a:r>
              <a:rPr lang="ru-RU" sz="3500" b="1" smtClean="0">
                <a:latin typeface="Arial Unicode MS" pitchFamily="34" charset="-128"/>
                <a:ea typeface="Arial Unicode MS" pitchFamily="34" charset="-128"/>
                <a:cs typeface="Arial Unicode MS" pitchFamily="34" charset="-128"/>
              </a:rPr>
              <a:t>Вид диаграммы рассеяния для разных значений </a:t>
            </a:r>
            <a:r>
              <a:rPr lang="en-US" sz="3500" b="1" smtClean="0">
                <a:latin typeface="Arial Unicode MS" pitchFamily="34" charset="-128"/>
                <a:ea typeface="Arial Unicode MS" pitchFamily="34" charset="-128"/>
                <a:cs typeface="Arial Unicode MS" pitchFamily="34" charset="-128"/>
              </a:rPr>
              <a:t>r</a:t>
            </a:r>
            <a:endParaRPr lang="ru-RU" sz="3500" b="1" smtClean="0">
              <a:latin typeface="Arial Unicode MS" pitchFamily="34" charset="-128"/>
              <a:ea typeface="Arial Unicode MS" pitchFamily="34" charset="-128"/>
              <a:cs typeface="Arial Unicode MS" pitchFamily="34" charset="-128"/>
            </a:endParaRPr>
          </a:p>
        </p:txBody>
      </p:sp>
      <p:pic>
        <p:nvPicPr>
          <p:cNvPr id="26628" name="Picture 5"/>
          <p:cNvPicPr>
            <a:picLocks noChangeAspect="1" noChangeArrowheads="1"/>
          </p:cNvPicPr>
          <p:nvPr/>
        </p:nvPicPr>
        <p:blipFill>
          <a:blip r:embed="rId2">
            <a:extLst>
              <a:ext uri="{28A0092B-C50C-407E-A947-70E740481C1C}">
                <a14:useLocalDpi xmlns:a14="http://schemas.microsoft.com/office/drawing/2010/main" val="0"/>
              </a:ext>
            </a:extLst>
          </a:blip>
          <a:srcRect l="14806" t="38095" r="10414" b="7921"/>
          <a:stretch>
            <a:fillRect/>
          </a:stretch>
        </p:blipFill>
        <p:spPr bwMode="auto">
          <a:xfrm>
            <a:off x="468313" y="1614488"/>
            <a:ext cx="8280400" cy="4262437"/>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2"/>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46670BB9-4BF7-49CF-A842-BD5578D9DB88}" type="slidenum">
              <a:rPr lang="en-GB" sz="1200" b="1">
                <a:solidFill>
                  <a:schemeClr val="tx2">
                    <a:lumMod val="90000"/>
                    <a:lumOff val="10000"/>
                  </a:schemeClr>
                </a:solidFill>
                <a:latin typeface="+mn-lt"/>
              </a:rPr>
              <a:pPr>
                <a:defRPr/>
              </a:pPr>
              <a:t>21</a:t>
            </a:fld>
            <a:endParaRPr lang="en-GB" sz="1200" b="1">
              <a:solidFill>
                <a:schemeClr val="tx2">
                  <a:lumMod val="90000"/>
                  <a:lumOff val="10000"/>
                </a:schemeClr>
              </a:solidFill>
              <a:latin typeface="+mn-lt"/>
            </a:endParaRPr>
          </a:p>
        </p:txBody>
      </p:sp>
      <p:sp>
        <p:nvSpPr>
          <p:cNvPr id="27651" name="Rectangle 2"/>
          <p:cNvSpPr>
            <a:spLocks noGrp="1" noChangeArrowheads="1"/>
          </p:cNvSpPr>
          <p:nvPr>
            <p:ph type="title"/>
          </p:nvPr>
        </p:nvSpPr>
        <p:spPr>
          <a:xfrm>
            <a:off x="800100" y="-187325"/>
            <a:ext cx="7804150" cy="1600200"/>
          </a:xfrm>
        </p:spPr>
        <p:txBody>
          <a:bodyPr/>
          <a:lstStyle/>
          <a:p>
            <a:pPr algn="ctr"/>
            <a:r>
              <a:rPr lang="ru-RU" sz="3500" b="1" smtClean="0">
                <a:latin typeface="Arial Unicode MS" pitchFamily="34" charset="-128"/>
                <a:ea typeface="Arial Unicode MS" pitchFamily="34" charset="-128"/>
                <a:cs typeface="Arial Unicode MS" pitchFamily="34" charset="-128"/>
              </a:rPr>
              <a:t>Проверка значимости </a:t>
            </a:r>
            <a:br>
              <a:rPr lang="ru-RU" sz="3500" b="1" smtClean="0">
                <a:latin typeface="Arial Unicode MS" pitchFamily="34" charset="-128"/>
                <a:ea typeface="Arial Unicode MS" pitchFamily="34" charset="-128"/>
                <a:cs typeface="Arial Unicode MS" pitchFamily="34" charset="-128"/>
              </a:rPr>
            </a:br>
            <a:r>
              <a:rPr lang="ru-RU" sz="3500" b="1" smtClean="0">
                <a:latin typeface="Arial Unicode MS" pitchFamily="34" charset="-128"/>
                <a:ea typeface="Arial Unicode MS" pitchFamily="34" charset="-128"/>
                <a:cs typeface="Arial Unicode MS" pitchFamily="34" charset="-128"/>
              </a:rPr>
              <a:t>коэффициента корреляции Пирсона</a:t>
            </a:r>
          </a:p>
        </p:txBody>
      </p:sp>
      <p:sp>
        <p:nvSpPr>
          <p:cNvPr id="27652" name="Rectangle 3"/>
          <p:cNvSpPr>
            <a:spLocks noChangeArrowheads="1"/>
          </p:cNvSpPr>
          <p:nvPr/>
        </p:nvSpPr>
        <p:spPr bwMode="auto">
          <a:xfrm>
            <a:off x="381000" y="1373188"/>
            <a:ext cx="8382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81000" indent="-381000">
              <a:spcBef>
                <a:spcPct val="20000"/>
              </a:spcBef>
              <a:buFontTx/>
              <a:buAutoNum type="arabicPeriod"/>
            </a:pPr>
            <a:r>
              <a:rPr lang="en-US" sz="2000">
                <a:latin typeface="Arial" charset="0"/>
              </a:rPr>
              <a:t>H</a:t>
            </a:r>
            <a:r>
              <a:rPr lang="en-US" sz="2000" baseline="-25000">
                <a:latin typeface="Arial" charset="0"/>
              </a:rPr>
              <a:t>0</a:t>
            </a:r>
            <a:r>
              <a:rPr lang="en-US" sz="2000">
                <a:latin typeface="Arial" charset="0"/>
              </a:rPr>
              <a:t>: r = 0, H</a:t>
            </a:r>
            <a:r>
              <a:rPr lang="en-US" sz="2000" baseline="-25000">
                <a:latin typeface="Arial" charset="0"/>
              </a:rPr>
              <a:t>1</a:t>
            </a:r>
            <a:r>
              <a:rPr lang="en-US" sz="2000">
                <a:latin typeface="Arial" charset="0"/>
              </a:rPr>
              <a:t>: r = 0</a:t>
            </a:r>
            <a:endParaRPr lang="ru-RU" sz="2000">
              <a:latin typeface="Arial" charset="0"/>
            </a:endParaRPr>
          </a:p>
          <a:p>
            <a:pPr marL="381000" indent="-381000">
              <a:spcBef>
                <a:spcPct val="20000"/>
              </a:spcBef>
              <a:buFontTx/>
              <a:buAutoNum type="arabicPeriod"/>
            </a:pPr>
            <a:r>
              <a:rPr lang="ru-RU" sz="2000">
                <a:latin typeface="Arial" charset="0"/>
              </a:rPr>
              <a:t>Подсчитывается </a:t>
            </a:r>
            <a:r>
              <a:rPr lang="en-US" sz="2000">
                <a:latin typeface="Arial" charset="0"/>
              </a:rPr>
              <a:t>t</a:t>
            </a:r>
            <a:r>
              <a:rPr lang="ru-RU" sz="2000">
                <a:latin typeface="Arial" charset="0"/>
              </a:rPr>
              <a:t>-критерий</a:t>
            </a:r>
          </a:p>
          <a:p>
            <a:pPr marL="381000" indent="-381000">
              <a:spcBef>
                <a:spcPct val="20000"/>
              </a:spcBef>
              <a:buFontTx/>
              <a:buAutoNum type="arabicPeriod"/>
            </a:pPr>
            <a:endParaRPr lang="ru-RU" sz="2000">
              <a:latin typeface="Arial" charset="0"/>
            </a:endParaRPr>
          </a:p>
          <a:p>
            <a:pPr marL="381000" indent="-381000">
              <a:spcBef>
                <a:spcPct val="20000"/>
              </a:spcBef>
              <a:buFontTx/>
              <a:buAutoNum type="arabicPeriod"/>
            </a:pPr>
            <a:endParaRPr lang="ru-RU" sz="2000">
              <a:latin typeface="Arial" charset="0"/>
            </a:endParaRPr>
          </a:p>
          <a:p>
            <a:pPr marL="381000" indent="-381000">
              <a:spcBef>
                <a:spcPct val="20000"/>
              </a:spcBef>
              <a:buFontTx/>
              <a:buAutoNum type="arabicPeriod"/>
            </a:pPr>
            <a:endParaRPr lang="ru-RU" sz="2000">
              <a:latin typeface="Arial" charset="0"/>
            </a:endParaRPr>
          </a:p>
          <a:p>
            <a:pPr marL="381000" indent="-381000">
              <a:spcBef>
                <a:spcPct val="20000"/>
              </a:spcBef>
              <a:buFontTx/>
              <a:buAutoNum type="arabicPeriod"/>
            </a:pPr>
            <a:r>
              <a:rPr lang="ru-RU" sz="2000">
                <a:latin typeface="Arial" charset="0"/>
              </a:rPr>
              <a:t>По таблице распределения Стьюдента, определяется критическое значение </a:t>
            </a:r>
            <a:r>
              <a:rPr lang="en-US" sz="2000">
                <a:latin typeface="Arial" charset="0"/>
              </a:rPr>
              <a:t>t </a:t>
            </a:r>
            <a:r>
              <a:rPr lang="ru-RU" sz="2000">
                <a:latin typeface="Arial" charset="0"/>
              </a:rPr>
              <a:t>при заданном уровне значимости и степенях свободы.</a:t>
            </a:r>
          </a:p>
          <a:p>
            <a:pPr marL="381000" indent="-381000">
              <a:spcBef>
                <a:spcPct val="20000"/>
              </a:spcBef>
              <a:buFontTx/>
              <a:buAutoNum type="arabicPeriod"/>
            </a:pPr>
            <a:r>
              <a:rPr lang="ru-RU" sz="2000">
                <a:latin typeface="Arial" charset="0"/>
              </a:rPr>
              <a:t>Если фактическое значение превышает критическое, то гипотеза </a:t>
            </a:r>
            <a:r>
              <a:rPr lang="en-US" sz="2000">
                <a:latin typeface="Arial" charset="0"/>
              </a:rPr>
              <a:t>H</a:t>
            </a:r>
            <a:r>
              <a:rPr lang="en-US" sz="2000" baseline="-25000">
                <a:latin typeface="Arial" charset="0"/>
              </a:rPr>
              <a:t>0</a:t>
            </a:r>
            <a:r>
              <a:rPr lang="en-US" sz="2000">
                <a:latin typeface="Arial" charset="0"/>
              </a:rPr>
              <a:t> </a:t>
            </a:r>
            <a:r>
              <a:rPr lang="ru-RU" sz="2000">
                <a:latin typeface="Arial" charset="0"/>
              </a:rPr>
              <a:t>отклоняется и принимается </a:t>
            </a:r>
            <a:r>
              <a:rPr lang="en-US" sz="2000">
                <a:latin typeface="Arial" charset="0"/>
              </a:rPr>
              <a:t>H</a:t>
            </a:r>
            <a:r>
              <a:rPr lang="en-US" sz="2000" baseline="-25000">
                <a:latin typeface="Arial" charset="0"/>
              </a:rPr>
              <a:t>1</a:t>
            </a:r>
            <a:r>
              <a:rPr lang="ru-RU" sz="2000">
                <a:latin typeface="Arial" charset="0"/>
              </a:rPr>
              <a:t>.</a:t>
            </a:r>
          </a:p>
          <a:p>
            <a:pPr marL="381000" indent="-381000">
              <a:spcBef>
                <a:spcPct val="20000"/>
              </a:spcBef>
              <a:buFontTx/>
              <a:buAutoNum type="arabicPeriod"/>
            </a:pPr>
            <a:r>
              <a:rPr lang="ru-RU" sz="2000">
                <a:latin typeface="Arial" charset="0"/>
              </a:rPr>
              <a:t>В </a:t>
            </a:r>
            <a:r>
              <a:rPr lang="en-US" sz="2000">
                <a:latin typeface="Arial" charset="0"/>
              </a:rPr>
              <a:t>Stata </a:t>
            </a:r>
            <a:r>
              <a:rPr lang="ru-RU" sz="2000">
                <a:latin typeface="Arial" charset="0"/>
              </a:rPr>
              <a:t>вычисляется вероятность верности </a:t>
            </a:r>
            <a:r>
              <a:rPr lang="en-US" sz="2000">
                <a:latin typeface="Arial" charset="0"/>
              </a:rPr>
              <a:t>H</a:t>
            </a:r>
            <a:r>
              <a:rPr lang="en-US" sz="2000" baseline="-25000">
                <a:latin typeface="Arial" charset="0"/>
              </a:rPr>
              <a:t>0 </a:t>
            </a:r>
            <a:r>
              <a:rPr lang="en-US" sz="2000">
                <a:latin typeface="Arial" charset="0"/>
              </a:rPr>
              <a:t>, </a:t>
            </a:r>
            <a:r>
              <a:rPr lang="ru-RU" sz="2000">
                <a:latin typeface="Arial" charset="0"/>
              </a:rPr>
              <a:t>которую необходимо сравнить с заданным пороговым уровнем значимости (0,05 или 0,01).</a:t>
            </a:r>
            <a:r>
              <a:rPr lang="en-US" sz="2000">
                <a:latin typeface="Arial" charset="0"/>
              </a:rPr>
              <a:t> </a:t>
            </a:r>
            <a:r>
              <a:rPr lang="ru-RU" sz="2000">
                <a:latin typeface="Arial" charset="0"/>
              </a:rPr>
              <a:t> </a:t>
            </a:r>
          </a:p>
        </p:txBody>
      </p:sp>
      <p:sp>
        <p:nvSpPr>
          <p:cNvPr id="27653" name="Line 4"/>
          <p:cNvSpPr>
            <a:spLocks noChangeShapeType="1"/>
          </p:cNvSpPr>
          <p:nvPr/>
        </p:nvSpPr>
        <p:spPr bwMode="auto">
          <a:xfrm>
            <a:off x="2541588" y="1484313"/>
            <a:ext cx="71437" cy="179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pic>
        <p:nvPicPr>
          <p:cNvPr id="27654" name="Picture 5"/>
          <p:cNvPicPr>
            <a:picLocks noChangeAspect="1" noChangeArrowheads="1"/>
          </p:cNvPicPr>
          <p:nvPr/>
        </p:nvPicPr>
        <p:blipFill>
          <a:blip r:embed="rId2">
            <a:extLst>
              <a:ext uri="{28A0092B-C50C-407E-A947-70E740481C1C}">
                <a14:useLocalDpi xmlns:a14="http://schemas.microsoft.com/office/drawing/2010/main" val="0"/>
              </a:ext>
            </a:extLst>
          </a:blip>
          <a:srcRect l="42932" t="42171" r="37805" b="43269"/>
          <a:stretch>
            <a:fillRect/>
          </a:stretch>
        </p:blipFill>
        <p:spPr bwMode="auto">
          <a:xfrm>
            <a:off x="900113" y="2205038"/>
            <a:ext cx="1873250" cy="1009650"/>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2"/>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D66E21A4-2938-4012-B379-837698AF9AD1}" type="slidenum">
              <a:rPr lang="en-GB" sz="1200" b="1">
                <a:solidFill>
                  <a:schemeClr val="tx2">
                    <a:lumMod val="90000"/>
                    <a:lumOff val="10000"/>
                  </a:schemeClr>
                </a:solidFill>
                <a:latin typeface="+mn-lt"/>
              </a:rPr>
              <a:pPr>
                <a:defRPr/>
              </a:pPr>
              <a:t>22</a:t>
            </a:fld>
            <a:endParaRPr lang="en-GB" sz="1200" b="1">
              <a:solidFill>
                <a:schemeClr val="tx2">
                  <a:lumMod val="90000"/>
                  <a:lumOff val="10000"/>
                </a:schemeClr>
              </a:solidFill>
              <a:latin typeface="+mn-lt"/>
            </a:endParaRPr>
          </a:p>
        </p:txBody>
      </p:sp>
      <p:sp>
        <p:nvSpPr>
          <p:cNvPr id="28675" name="Rectangle 2"/>
          <p:cNvSpPr>
            <a:spLocks noGrp="1" noChangeArrowheads="1"/>
          </p:cNvSpPr>
          <p:nvPr>
            <p:ph type="title"/>
          </p:nvPr>
        </p:nvSpPr>
        <p:spPr>
          <a:xfrm>
            <a:off x="800100" y="-42863"/>
            <a:ext cx="7804150" cy="1600201"/>
          </a:xfrm>
        </p:spPr>
        <p:txBody>
          <a:bodyPr/>
          <a:lstStyle/>
          <a:p>
            <a:pPr algn="ctr"/>
            <a:r>
              <a:rPr lang="ru-RU" sz="3500" b="1" smtClean="0">
                <a:latin typeface="Arial Unicode MS" pitchFamily="34" charset="-128"/>
                <a:ea typeface="Arial Unicode MS" pitchFamily="34" charset="-128"/>
                <a:cs typeface="Arial Unicode MS" pitchFamily="34" charset="-128"/>
              </a:rPr>
              <a:t>Ранговые коэффициенты корреляции</a:t>
            </a:r>
          </a:p>
        </p:txBody>
      </p:sp>
      <p:sp>
        <p:nvSpPr>
          <p:cNvPr id="28676" name="Rectangle 3"/>
          <p:cNvSpPr>
            <a:spLocks noChangeArrowheads="1"/>
          </p:cNvSpPr>
          <p:nvPr/>
        </p:nvSpPr>
        <p:spPr bwMode="auto">
          <a:xfrm>
            <a:off x="381000" y="1589088"/>
            <a:ext cx="8382000" cy="580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a:spcBef>
                <a:spcPct val="20000"/>
              </a:spcBef>
              <a:buFont typeface="Arial" pitchFamily="34" charset="0"/>
              <a:buChar char="•"/>
              <a:defRPr/>
            </a:pPr>
            <a:r>
              <a:rPr lang="ru-RU" dirty="0">
                <a:latin typeface="Arial" charset="0"/>
              </a:rPr>
              <a:t>Применяются для  измерения связи между порядковыми и интервальными переменными.</a:t>
            </a:r>
          </a:p>
          <a:p>
            <a:pPr marL="457200" indent="-457200" algn="just">
              <a:spcBef>
                <a:spcPct val="20000"/>
              </a:spcBef>
              <a:buFont typeface="Arial" pitchFamily="34" charset="0"/>
              <a:buChar char="•"/>
              <a:defRPr/>
            </a:pPr>
            <a:r>
              <a:rPr lang="ru-RU" dirty="0">
                <a:latin typeface="Arial" charset="0"/>
              </a:rPr>
              <a:t>При подсчёте вместо средних значений используются ранги.</a:t>
            </a:r>
          </a:p>
          <a:p>
            <a:pPr marL="457200" indent="-457200" algn="just">
              <a:spcBef>
                <a:spcPct val="20000"/>
              </a:spcBef>
              <a:buFont typeface="Arial" pitchFamily="34" charset="0"/>
              <a:buChar char="•"/>
              <a:defRPr/>
            </a:pPr>
            <a:r>
              <a:rPr lang="ru-RU" dirty="0">
                <a:latin typeface="Arial" charset="0"/>
              </a:rPr>
              <a:t>Наиболее популярные ранговые коэффициенты: </a:t>
            </a:r>
            <a:r>
              <a:rPr lang="ru-RU" dirty="0" err="1">
                <a:latin typeface="Arial" charset="0"/>
              </a:rPr>
              <a:t>Спирмена</a:t>
            </a:r>
            <a:r>
              <a:rPr lang="ru-RU" dirty="0">
                <a:latin typeface="Arial" charset="0"/>
              </a:rPr>
              <a:t> и </a:t>
            </a:r>
            <a:r>
              <a:rPr lang="ru-RU" dirty="0" err="1">
                <a:latin typeface="Arial" charset="0"/>
              </a:rPr>
              <a:t>Кендалла</a:t>
            </a:r>
            <a:r>
              <a:rPr lang="ru-RU" dirty="0">
                <a:latin typeface="Arial" charset="0"/>
              </a:rPr>
              <a:t>.  </a:t>
            </a:r>
          </a:p>
          <a:p>
            <a:pPr marL="457200" indent="-457200" algn="just">
              <a:spcBef>
                <a:spcPct val="20000"/>
              </a:spcBef>
              <a:buFont typeface="Arial" pitchFamily="34" charset="0"/>
              <a:buChar char="•"/>
              <a:defRPr/>
            </a:pPr>
            <a:endParaRPr lang="ru-RU" dirty="0">
              <a:latin typeface="Arial" charset="0"/>
            </a:endParaRPr>
          </a:p>
          <a:p>
            <a:pPr algn="just">
              <a:spcBef>
                <a:spcPct val="20000"/>
              </a:spcBef>
              <a:defRPr/>
            </a:pPr>
            <a:r>
              <a:rPr lang="ru-RU" dirty="0">
                <a:latin typeface="Arial" charset="0"/>
              </a:rPr>
              <a:t>К-т </a:t>
            </a:r>
            <a:r>
              <a:rPr lang="ru-RU" dirty="0" err="1">
                <a:latin typeface="Arial" charset="0"/>
              </a:rPr>
              <a:t>Кендалла</a:t>
            </a:r>
            <a:r>
              <a:rPr lang="ru-RU" dirty="0">
                <a:latin typeface="Arial" charset="0"/>
              </a:rPr>
              <a:t> подсчитывается при большом числе связанных рангов, при небольшом числе связанных рангов подсчитывается к-т </a:t>
            </a:r>
            <a:r>
              <a:rPr lang="ru-RU" dirty="0" err="1">
                <a:latin typeface="Arial" charset="0"/>
              </a:rPr>
              <a:t>Спирмена</a:t>
            </a:r>
            <a:r>
              <a:rPr lang="ru-RU" dirty="0">
                <a:latin typeface="Arial" charset="0"/>
              </a:rPr>
              <a:t>.</a:t>
            </a:r>
          </a:p>
          <a:p>
            <a:pPr>
              <a:spcBef>
                <a:spcPct val="20000"/>
              </a:spcBef>
              <a:defRPr/>
            </a:pPr>
            <a:r>
              <a:rPr lang="en-US" i="1" dirty="0">
                <a:latin typeface="Arial" charset="0"/>
              </a:rPr>
              <a:t>spearman wage tenure</a:t>
            </a:r>
            <a:endParaRPr lang="ru-RU" i="1" dirty="0">
              <a:latin typeface="Arial" charset="0"/>
            </a:endParaRPr>
          </a:p>
          <a:p>
            <a:pPr>
              <a:spcBef>
                <a:spcPct val="20000"/>
              </a:spcBef>
              <a:defRPr/>
            </a:pPr>
            <a:r>
              <a:rPr lang="en-US" i="1" dirty="0" err="1">
                <a:latin typeface="Arial" charset="0"/>
              </a:rPr>
              <a:t>ktau</a:t>
            </a:r>
            <a:r>
              <a:rPr lang="ru-RU" i="1" dirty="0">
                <a:latin typeface="Arial" charset="0"/>
              </a:rPr>
              <a:t> </a:t>
            </a:r>
            <a:r>
              <a:rPr lang="en-US" i="1" dirty="0">
                <a:latin typeface="Arial" charset="0"/>
              </a:rPr>
              <a:t>age</a:t>
            </a:r>
            <a:r>
              <a:rPr lang="ru-RU" i="1" dirty="0">
                <a:latin typeface="Arial" charset="0"/>
              </a:rPr>
              <a:t> </a:t>
            </a:r>
            <a:r>
              <a:rPr lang="en-US" i="1" dirty="0">
                <a:latin typeface="Arial" charset="0"/>
              </a:rPr>
              <a:t>wage</a:t>
            </a:r>
          </a:p>
          <a:p>
            <a:pPr>
              <a:spcBef>
                <a:spcPct val="20000"/>
              </a:spcBef>
              <a:defRPr/>
            </a:pPr>
            <a:r>
              <a:rPr lang="en-US" i="1" dirty="0">
                <a:latin typeface="Arial" charset="0"/>
              </a:rPr>
              <a:t>tau-a – </a:t>
            </a:r>
            <a:r>
              <a:rPr lang="ru-RU" i="1" dirty="0">
                <a:latin typeface="Arial" charset="0"/>
              </a:rPr>
              <a:t>если обе переменные порядковые</a:t>
            </a:r>
          </a:p>
        </p:txBody>
      </p:sp>
    </p:spTree>
  </p:cSld>
  <p:clrMapOvr>
    <a:masterClrMapping/>
  </p:clrMapOvr>
  <p:transition>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2"/>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41112BF3-A3C0-4224-A1F9-2D2563DB8819}" type="slidenum">
              <a:rPr lang="en-GB" sz="1200" b="1">
                <a:solidFill>
                  <a:schemeClr val="tx2">
                    <a:lumMod val="90000"/>
                    <a:lumOff val="10000"/>
                  </a:schemeClr>
                </a:solidFill>
                <a:latin typeface="+mn-lt"/>
              </a:rPr>
              <a:pPr>
                <a:defRPr/>
              </a:pPr>
              <a:t>23</a:t>
            </a:fld>
            <a:endParaRPr lang="en-GB" sz="1200" b="1">
              <a:solidFill>
                <a:schemeClr val="tx2">
                  <a:lumMod val="90000"/>
                  <a:lumOff val="10000"/>
                </a:schemeClr>
              </a:solidFill>
              <a:latin typeface="+mn-lt"/>
            </a:endParaRPr>
          </a:p>
        </p:txBody>
      </p:sp>
      <p:sp>
        <p:nvSpPr>
          <p:cNvPr id="29699" name="Rectangle 2"/>
          <p:cNvSpPr>
            <a:spLocks noGrp="1" noChangeArrowheads="1"/>
          </p:cNvSpPr>
          <p:nvPr>
            <p:ph type="title"/>
          </p:nvPr>
        </p:nvSpPr>
        <p:spPr>
          <a:xfrm>
            <a:off x="381000" y="260350"/>
            <a:ext cx="8382000" cy="1081088"/>
          </a:xfrm>
        </p:spPr>
        <p:txBody>
          <a:bodyPr/>
          <a:lstStyle/>
          <a:p>
            <a:pPr algn="ctr"/>
            <a:r>
              <a:rPr lang="ru-RU" sz="3600" b="1" smtClean="0">
                <a:latin typeface="Arial" charset="0"/>
                <a:cs typeface="Arial" charset="0"/>
              </a:rPr>
              <a:t>Точечно-бисериальная корреляция</a:t>
            </a:r>
            <a:endParaRPr lang="ru-RU" sz="3500" b="1" smtClean="0">
              <a:latin typeface="Arial Unicode MS" pitchFamily="34" charset="-128"/>
              <a:ea typeface="Arial Unicode MS" pitchFamily="34" charset="-128"/>
              <a:cs typeface="Arial Unicode MS" pitchFamily="34" charset="-128"/>
            </a:endParaRPr>
          </a:p>
        </p:txBody>
      </p:sp>
      <p:sp>
        <p:nvSpPr>
          <p:cNvPr id="29700" name="Rectangle 3"/>
          <p:cNvSpPr>
            <a:spLocks noChangeArrowheads="1"/>
          </p:cNvSpPr>
          <p:nvPr/>
        </p:nvSpPr>
        <p:spPr bwMode="auto">
          <a:xfrm>
            <a:off x="381000" y="1589088"/>
            <a:ext cx="8382000" cy="580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pPr>
            <a:r>
              <a:rPr lang="ru-RU" sz="2800">
                <a:latin typeface="Arial" charset="0"/>
              </a:rPr>
              <a:t>Подсчитывает корреляцию между интервальной и дихотомной переменной.</a:t>
            </a:r>
          </a:p>
          <a:p>
            <a:pPr algn="just">
              <a:spcBef>
                <a:spcPct val="20000"/>
              </a:spcBef>
            </a:pPr>
            <a:endParaRPr lang="ru-RU" sz="2800" i="1">
              <a:latin typeface="Arial" charset="0"/>
            </a:endParaRPr>
          </a:p>
          <a:p>
            <a:pPr algn="just">
              <a:spcBef>
                <a:spcPct val="20000"/>
              </a:spcBef>
            </a:pPr>
            <a:r>
              <a:rPr lang="en-US" sz="2800" i="1">
                <a:latin typeface="Verdana" pitchFamily="34" charset="0"/>
              </a:rPr>
              <a:t>pwcorr </a:t>
            </a:r>
            <a:r>
              <a:rPr lang="en-US" sz="2800" i="1">
                <a:latin typeface="Arial" charset="0"/>
              </a:rPr>
              <a:t>var1 var2</a:t>
            </a:r>
            <a:endParaRPr lang="ru-RU" sz="2800" i="1">
              <a:latin typeface="Arial" charset="0"/>
            </a:endParaRPr>
          </a:p>
        </p:txBody>
      </p:sp>
    </p:spTree>
  </p:cSld>
  <p:clrMapOvr>
    <a:masterClrMapping/>
  </p:clrMapOvr>
  <p:transition>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99FD77A2-2DE2-41ED-841A-383FE5A580A4}" type="slidenum">
              <a:rPr lang="en-GB" sz="1200" b="1">
                <a:solidFill>
                  <a:schemeClr val="tx2">
                    <a:lumMod val="90000"/>
                    <a:lumOff val="10000"/>
                  </a:schemeClr>
                </a:solidFill>
                <a:latin typeface="+mn-lt"/>
              </a:rPr>
              <a:pPr>
                <a:defRPr/>
              </a:pPr>
              <a:t>24</a:t>
            </a:fld>
            <a:endParaRPr lang="en-GB" sz="1200" b="1">
              <a:solidFill>
                <a:schemeClr val="tx2">
                  <a:lumMod val="90000"/>
                  <a:lumOff val="10000"/>
                </a:schemeClr>
              </a:solidFill>
              <a:latin typeface="+mn-lt"/>
            </a:endParaRPr>
          </a:p>
        </p:txBody>
      </p:sp>
      <p:sp>
        <p:nvSpPr>
          <p:cNvPr id="30723" name="Rectangle 2"/>
          <p:cNvSpPr>
            <a:spLocks noGrp="1" noChangeArrowheads="1"/>
          </p:cNvSpPr>
          <p:nvPr>
            <p:ph type="title"/>
          </p:nvPr>
        </p:nvSpPr>
        <p:spPr>
          <a:xfrm>
            <a:off x="684213" y="188913"/>
            <a:ext cx="8007350" cy="838200"/>
          </a:xfrm>
        </p:spPr>
        <p:txBody>
          <a:bodyPr/>
          <a:lstStyle/>
          <a:p>
            <a:pPr algn="ctr"/>
            <a:r>
              <a:rPr lang="ru-RU" sz="3600" b="1" smtClean="0">
                <a:latin typeface="Arial" charset="0"/>
                <a:cs typeface="Arial" charset="0"/>
              </a:rPr>
              <a:t>Частные корреляции</a:t>
            </a:r>
            <a:r>
              <a:rPr lang="en-US" sz="3600" b="1" smtClean="0">
                <a:latin typeface="Arial" charset="0"/>
                <a:cs typeface="Arial" charset="0"/>
              </a:rPr>
              <a:t> (1)</a:t>
            </a:r>
            <a:endParaRPr lang="ru-RU" sz="3600" b="1" smtClean="0">
              <a:latin typeface="Arial" charset="0"/>
              <a:cs typeface="Arial" charset="0"/>
            </a:endParaRPr>
          </a:p>
        </p:txBody>
      </p:sp>
      <p:sp>
        <p:nvSpPr>
          <p:cNvPr id="30724" name="Rectangle 3"/>
          <p:cNvSpPr>
            <a:spLocks noGrp="1" noChangeArrowheads="1"/>
          </p:cNvSpPr>
          <p:nvPr>
            <p:ph type="body" idx="1"/>
          </p:nvPr>
        </p:nvSpPr>
        <p:spPr>
          <a:xfrm>
            <a:off x="381000" y="1125538"/>
            <a:ext cx="8382000" cy="3670300"/>
          </a:xfrm>
        </p:spPr>
        <p:txBody>
          <a:bodyPr/>
          <a:lstStyle/>
          <a:p>
            <a:pPr algn="just">
              <a:buFontTx/>
              <a:buNone/>
            </a:pPr>
            <a:r>
              <a:rPr lang="ru-RU" smtClean="0"/>
              <a:t>	При изучении корреляции двух переменных необходимо учитывать возможное воздействие на них со стороны других переменных. Частная корреляция позволяет измерить связь между переменными после удаления линейных воздействий одной или нескольких переменных, которые в </a:t>
            </a:r>
            <a:r>
              <a:rPr lang="en-US" smtClean="0"/>
              <a:t>SPSS </a:t>
            </a:r>
            <a:r>
              <a:rPr lang="ru-RU" smtClean="0"/>
              <a:t>называются управляющими.</a:t>
            </a:r>
          </a:p>
          <a:p>
            <a:pPr algn="just">
              <a:buFontTx/>
              <a:buNone/>
            </a:pPr>
            <a:r>
              <a:rPr lang="ru-RU" smtClean="0"/>
              <a:t>	Частный коэффициент корреляции (</a:t>
            </a:r>
            <a:r>
              <a:rPr lang="en-US" smtClean="0"/>
              <a:t>Partial correlation coefficient) – </a:t>
            </a:r>
            <a:r>
              <a:rPr lang="ru-RU" smtClean="0"/>
              <a:t>это мера зависимости между двумя переменными при фиксации (исключения, корректировке) эффектов одной или нескольких переменных.</a:t>
            </a:r>
          </a:p>
        </p:txBody>
      </p:sp>
      <p:pic>
        <p:nvPicPr>
          <p:cNvPr id="30725" name="Picture 4"/>
          <p:cNvPicPr>
            <a:picLocks noChangeAspect="1" noChangeArrowheads="1"/>
          </p:cNvPicPr>
          <p:nvPr/>
        </p:nvPicPr>
        <p:blipFill>
          <a:blip r:embed="rId2">
            <a:extLst>
              <a:ext uri="{28A0092B-C50C-407E-A947-70E740481C1C}">
                <a14:useLocalDpi xmlns:a14="http://schemas.microsoft.com/office/drawing/2010/main" val="0"/>
              </a:ext>
            </a:extLst>
          </a:blip>
          <a:srcRect l="28877" t="62958" r="21515" b="17262"/>
          <a:stretch>
            <a:fillRect/>
          </a:stretch>
        </p:blipFill>
        <p:spPr bwMode="auto">
          <a:xfrm>
            <a:off x="2124075" y="4868863"/>
            <a:ext cx="4824413" cy="1371600"/>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E9A2D0A9-A5A4-47BB-8F71-7474EAE74FEA}" type="slidenum">
              <a:rPr lang="en-GB" sz="1200" b="1">
                <a:solidFill>
                  <a:schemeClr val="tx2">
                    <a:lumMod val="90000"/>
                    <a:lumOff val="10000"/>
                  </a:schemeClr>
                </a:solidFill>
                <a:latin typeface="+mn-lt"/>
              </a:rPr>
              <a:pPr>
                <a:defRPr/>
              </a:pPr>
              <a:t>25</a:t>
            </a:fld>
            <a:endParaRPr lang="en-GB" sz="1200" b="1">
              <a:solidFill>
                <a:schemeClr val="tx2">
                  <a:lumMod val="90000"/>
                  <a:lumOff val="10000"/>
                </a:schemeClr>
              </a:solidFill>
              <a:latin typeface="+mn-lt"/>
            </a:endParaRPr>
          </a:p>
        </p:txBody>
      </p:sp>
      <p:sp>
        <p:nvSpPr>
          <p:cNvPr id="31747" name="Rectangle 2"/>
          <p:cNvSpPr>
            <a:spLocks noGrp="1" noChangeArrowheads="1"/>
          </p:cNvSpPr>
          <p:nvPr>
            <p:ph type="title"/>
          </p:nvPr>
        </p:nvSpPr>
        <p:spPr>
          <a:xfrm>
            <a:off x="684213" y="188913"/>
            <a:ext cx="8007350" cy="838200"/>
          </a:xfrm>
        </p:spPr>
        <p:txBody>
          <a:bodyPr/>
          <a:lstStyle/>
          <a:p>
            <a:pPr algn="ctr"/>
            <a:r>
              <a:rPr lang="ru-RU" sz="3600" b="1" smtClean="0">
                <a:latin typeface="Arial" charset="0"/>
                <a:cs typeface="Arial" charset="0"/>
              </a:rPr>
              <a:t>Частные корреляции</a:t>
            </a:r>
            <a:r>
              <a:rPr lang="en-US" sz="3600" b="1" smtClean="0">
                <a:latin typeface="Arial" charset="0"/>
                <a:cs typeface="Arial" charset="0"/>
              </a:rPr>
              <a:t> (2)</a:t>
            </a:r>
            <a:endParaRPr lang="ru-RU" sz="3600" b="1" smtClean="0">
              <a:latin typeface="Arial" charset="0"/>
              <a:cs typeface="Arial" charset="0"/>
            </a:endParaRP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l="25330" t="23770" r="27895" b="55737"/>
          <a:stretch>
            <a:fillRect/>
          </a:stretch>
        </p:blipFill>
        <p:spPr bwMode="auto">
          <a:xfrm>
            <a:off x="250825" y="1484313"/>
            <a:ext cx="8478838" cy="2089150"/>
          </a:xfrm>
          <a:prstGeom prst="rect">
            <a:avLst/>
          </a:prstGeom>
          <a:noFill/>
          <a:ln>
            <a:noFill/>
          </a:ln>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Объект 2"/>
          <p:cNvSpPr txBox="1">
            <a:spLocks/>
          </p:cNvSpPr>
          <p:nvPr/>
        </p:nvSpPr>
        <p:spPr>
          <a:xfrm>
            <a:off x="603250" y="4292600"/>
            <a:ext cx="4040188" cy="1223963"/>
          </a:xfrm>
          <a:prstGeom prst="rect">
            <a:avLst/>
          </a:prstGeom>
        </p:spPr>
        <p:txBody>
          <a:bodyPr>
            <a:normAutofit fontScale="25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fontAlgn="auto">
              <a:spcAft>
                <a:spcPts val="0"/>
              </a:spcAft>
              <a:buFont typeface="Wingdings 2"/>
              <a:buNone/>
              <a:defRPr/>
            </a:pPr>
            <a:r>
              <a:rPr lang="ru-RU" sz="9600" dirty="0" smtClean="0">
                <a:solidFill>
                  <a:srgbClr val="0000CC"/>
                </a:solidFill>
                <a:latin typeface="Arial" pitchFamily="34" charset="0"/>
                <a:cs typeface="Arial" pitchFamily="34" charset="0"/>
              </a:rPr>
              <a:t>Частный к-т корреляции между переменными </a:t>
            </a:r>
            <a:r>
              <a:rPr lang="en-US" sz="9600" dirty="0" smtClean="0">
                <a:solidFill>
                  <a:srgbClr val="0000CC"/>
                </a:solidFill>
                <a:latin typeface="Arial" pitchFamily="34" charset="0"/>
                <a:cs typeface="Arial" pitchFamily="34" charset="0"/>
              </a:rPr>
              <a:t>wage </a:t>
            </a:r>
            <a:r>
              <a:rPr lang="ru-RU" sz="9600" dirty="0" smtClean="0">
                <a:solidFill>
                  <a:srgbClr val="0000CC"/>
                </a:solidFill>
                <a:latin typeface="Arial" pitchFamily="34" charset="0"/>
                <a:cs typeface="Arial" pitchFamily="34" charset="0"/>
              </a:rPr>
              <a:t>и </a:t>
            </a:r>
            <a:r>
              <a:rPr lang="fr-FR" sz="9600" dirty="0" smtClean="0">
                <a:solidFill>
                  <a:srgbClr val="0000CC"/>
                </a:solidFill>
                <a:latin typeface="Arial" pitchFamily="34" charset="0"/>
                <a:cs typeface="Arial" pitchFamily="34" charset="0"/>
              </a:rPr>
              <a:t>tenure </a:t>
            </a:r>
            <a:r>
              <a:rPr lang="ru-RU" sz="9600" dirty="0" smtClean="0">
                <a:solidFill>
                  <a:srgbClr val="0000CC"/>
                </a:solidFill>
                <a:latin typeface="Arial" pitchFamily="34" charset="0"/>
                <a:cs typeface="Arial" pitchFamily="34" charset="0"/>
              </a:rPr>
              <a:t>с устранением воздействия переменной </a:t>
            </a:r>
            <a:r>
              <a:rPr lang="en-US" sz="9600" dirty="0" smtClean="0">
                <a:solidFill>
                  <a:srgbClr val="0000CC"/>
                </a:solidFill>
                <a:latin typeface="Arial" pitchFamily="34" charset="0"/>
                <a:cs typeface="Arial" pitchFamily="34" charset="0"/>
              </a:rPr>
              <a:t>age. </a:t>
            </a:r>
          </a:p>
        </p:txBody>
      </p:sp>
      <p:sp>
        <p:nvSpPr>
          <p:cNvPr id="8" name="Овал 7"/>
          <p:cNvSpPr/>
          <p:nvPr/>
        </p:nvSpPr>
        <p:spPr>
          <a:xfrm>
            <a:off x="7532688" y="2987675"/>
            <a:ext cx="1223962" cy="215900"/>
          </a:xfrm>
          <a:prstGeom prst="ellipse">
            <a:avLst/>
          </a:prstGeom>
          <a:noFill/>
          <a:ln w="28575">
            <a:solidFill>
              <a:srgbClr val="0000CC"/>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ru-RU"/>
          </a:p>
        </p:txBody>
      </p:sp>
      <p:cxnSp>
        <p:nvCxnSpPr>
          <p:cNvPr id="9" name="Прямая со стрелкой 8"/>
          <p:cNvCxnSpPr>
            <a:stCxn id="7" idx="0"/>
          </p:cNvCxnSpPr>
          <p:nvPr/>
        </p:nvCxnSpPr>
        <p:spPr>
          <a:xfrm flipH="1" flipV="1">
            <a:off x="2339975" y="3573463"/>
            <a:ext cx="284163" cy="719137"/>
          </a:xfrm>
          <a:prstGeom prst="straightConnector1">
            <a:avLst/>
          </a:prstGeom>
          <a:ln>
            <a:solidFill>
              <a:srgbClr val="0000FF"/>
            </a:solidFill>
            <a:tailEnd type="arrow"/>
          </a:ln>
        </p:spPr>
        <p:style>
          <a:lnRef idx="3">
            <a:schemeClr val="accent1"/>
          </a:lnRef>
          <a:fillRef idx="0">
            <a:schemeClr val="accent1"/>
          </a:fillRef>
          <a:effectRef idx="2">
            <a:schemeClr val="accent1"/>
          </a:effectRef>
          <a:fontRef idx="minor">
            <a:schemeClr val="tx1"/>
          </a:fontRef>
        </p:style>
      </p:cxnSp>
      <p:sp>
        <p:nvSpPr>
          <p:cNvPr id="11" name="Овал 10"/>
          <p:cNvSpPr/>
          <p:nvPr/>
        </p:nvSpPr>
        <p:spPr>
          <a:xfrm>
            <a:off x="1619250" y="2987675"/>
            <a:ext cx="1225550" cy="215900"/>
          </a:xfrm>
          <a:prstGeom prst="ellipse">
            <a:avLst/>
          </a:prstGeom>
          <a:noFill/>
          <a:ln w="28575">
            <a:solidFill>
              <a:srgbClr val="0000CC"/>
            </a:solidFill>
            <a:prstDash val="sysDash"/>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ru-RU"/>
          </a:p>
        </p:txBody>
      </p:sp>
      <p:sp>
        <p:nvSpPr>
          <p:cNvPr id="15" name="Объект 2"/>
          <p:cNvSpPr txBox="1">
            <a:spLocks/>
          </p:cNvSpPr>
          <p:nvPr/>
        </p:nvSpPr>
        <p:spPr>
          <a:xfrm>
            <a:off x="5140325" y="4292600"/>
            <a:ext cx="4040188" cy="1223963"/>
          </a:xfrm>
          <a:prstGeom prst="rect">
            <a:avLst/>
          </a:prstGeom>
        </p:spPr>
        <p:txBody>
          <a:bodyPr>
            <a:normAutofit fontScale="25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fontAlgn="auto">
              <a:spcAft>
                <a:spcPts val="0"/>
              </a:spcAft>
              <a:buFont typeface="Wingdings 2"/>
              <a:buNone/>
              <a:defRPr/>
            </a:pPr>
            <a:r>
              <a:rPr lang="ru-RU" sz="9600" dirty="0" smtClean="0">
                <a:solidFill>
                  <a:srgbClr val="0000CC"/>
                </a:solidFill>
                <a:latin typeface="Arial" pitchFamily="34" charset="0"/>
                <a:cs typeface="Arial" pitchFamily="34" charset="0"/>
              </a:rPr>
              <a:t>Значимость частного к-та корреляции.</a:t>
            </a:r>
            <a:endParaRPr lang="en-US" sz="9600" dirty="0" smtClean="0">
              <a:solidFill>
                <a:srgbClr val="0000CC"/>
              </a:solidFill>
              <a:latin typeface="Arial" pitchFamily="34" charset="0"/>
              <a:cs typeface="Arial" pitchFamily="34" charset="0"/>
            </a:endParaRPr>
          </a:p>
        </p:txBody>
      </p:sp>
      <p:cxnSp>
        <p:nvCxnSpPr>
          <p:cNvPr id="16" name="Прямая со стрелкой 15"/>
          <p:cNvCxnSpPr>
            <a:stCxn id="15" idx="0"/>
          </p:cNvCxnSpPr>
          <p:nvPr/>
        </p:nvCxnSpPr>
        <p:spPr>
          <a:xfrm flipV="1">
            <a:off x="7159625" y="3573463"/>
            <a:ext cx="868363" cy="719137"/>
          </a:xfrm>
          <a:prstGeom prst="straightConnector1">
            <a:avLst/>
          </a:prstGeom>
          <a:ln>
            <a:solidFill>
              <a:srgbClr val="0000FF"/>
            </a:solidFill>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81557B3B-0917-4B05-A487-5A75DF786709}" type="slidenum">
              <a:rPr lang="en-GB" sz="1200" b="1">
                <a:solidFill>
                  <a:schemeClr val="tx2">
                    <a:lumMod val="90000"/>
                    <a:lumOff val="10000"/>
                  </a:schemeClr>
                </a:solidFill>
                <a:latin typeface="+mn-lt"/>
              </a:rPr>
              <a:pPr>
                <a:defRPr/>
              </a:pPr>
              <a:t>26</a:t>
            </a:fld>
            <a:endParaRPr lang="en-GB" sz="1200" b="1">
              <a:solidFill>
                <a:schemeClr val="tx2">
                  <a:lumMod val="90000"/>
                  <a:lumOff val="10000"/>
                </a:schemeClr>
              </a:solidFill>
              <a:latin typeface="+mn-lt"/>
            </a:endParaRPr>
          </a:p>
        </p:txBody>
      </p:sp>
      <p:sp>
        <p:nvSpPr>
          <p:cNvPr id="32771" name="Rectangle 2"/>
          <p:cNvSpPr>
            <a:spLocks noGrp="1" noChangeArrowheads="1"/>
          </p:cNvSpPr>
          <p:nvPr>
            <p:ph type="title"/>
          </p:nvPr>
        </p:nvSpPr>
        <p:spPr>
          <a:xfrm>
            <a:off x="684213" y="260350"/>
            <a:ext cx="8007350" cy="838200"/>
          </a:xfrm>
        </p:spPr>
        <p:txBody>
          <a:bodyPr/>
          <a:lstStyle/>
          <a:p>
            <a:pPr algn="ctr"/>
            <a:r>
              <a:rPr lang="ru-RU" sz="3600" b="1" smtClean="0">
                <a:latin typeface="Arial" charset="0"/>
                <a:cs typeface="Arial" charset="0"/>
              </a:rPr>
              <a:t>Частные корреляции</a:t>
            </a:r>
            <a:r>
              <a:rPr lang="en-US" sz="3600" b="1" smtClean="0">
                <a:latin typeface="Arial" charset="0"/>
                <a:cs typeface="Arial" charset="0"/>
              </a:rPr>
              <a:t> (3)</a:t>
            </a:r>
            <a:endParaRPr lang="ru-RU" sz="3600" b="1" smtClean="0">
              <a:latin typeface="Arial" charset="0"/>
              <a:cs typeface="Arial" charset="0"/>
            </a:endParaRPr>
          </a:p>
        </p:txBody>
      </p:sp>
      <p:sp>
        <p:nvSpPr>
          <p:cNvPr id="32772" name="Rectangle 3"/>
          <p:cNvSpPr>
            <a:spLocks noGrp="1" noChangeArrowheads="1"/>
          </p:cNvSpPr>
          <p:nvPr>
            <p:ph type="body" idx="1"/>
          </p:nvPr>
        </p:nvSpPr>
        <p:spPr>
          <a:xfrm>
            <a:off x="381000" y="1484313"/>
            <a:ext cx="8382000" cy="4968875"/>
          </a:xfrm>
        </p:spPr>
        <p:txBody>
          <a:bodyPr/>
          <a:lstStyle/>
          <a:p>
            <a:pPr algn="just">
              <a:lnSpc>
                <a:spcPct val="90000"/>
              </a:lnSpc>
              <a:buFontTx/>
              <a:buNone/>
            </a:pPr>
            <a:r>
              <a:rPr lang="ru-RU" smtClean="0"/>
              <a:t>	Между переменными размер обуви мужчин и уровень образования может наблюдаться небольшая, но значимая корреляция, что обусловлено не наличием реальной причинной связи, а влиянием третьей переменной (рост). </a:t>
            </a:r>
          </a:p>
          <a:p>
            <a:pPr algn="just">
              <a:lnSpc>
                <a:spcPct val="90000"/>
              </a:lnSpc>
              <a:buFontTx/>
              <a:buNone/>
            </a:pPr>
            <a:endParaRPr lang="ru-RU" smtClean="0"/>
          </a:p>
          <a:p>
            <a:pPr algn="just">
              <a:lnSpc>
                <a:spcPct val="90000"/>
              </a:lnSpc>
              <a:buFontTx/>
              <a:buNone/>
            </a:pPr>
            <a:r>
              <a:rPr lang="ru-RU" smtClean="0"/>
              <a:t>	Рассмотрим результаты исследования отношения к приезжим рабочим, проведенного в Германии.</a:t>
            </a:r>
          </a:p>
          <a:p>
            <a:pPr algn="just">
              <a:lnSpc>
                <a:spcPct val="90000"/>
              </a:lnSpc>
              <a:buFontTx/>
              <a:buNone/>
            </a:pPr>
            <a:r>
              <a:rPr lang="ru-RU" smtClean="0"/>
              <a:t>	3 переменных:</a:t>
            </a:r>
          </a:p>
          <a:p>
            <a:pPr algn="just">
              <a:lnSpc>
                <a:spcPct val="90000"/>
              </a:lnSpc>
              <a:buFontTx/>
              <a:buNone/>
            </a:pPr>
            <a:r>
              <a:rPr lang="ru-RU" smtClean="0"/>
              <a:t>	1) Возраст;</a:t>
            </a:r>
          </a:p>
          <a:p>
            <a:pPr algn="just">
              <a:lnSpc>
                <a:spcPct val="90000"/>
              </a:lnSpc>
              <a:buFontTx/>
              <a:buNone/>
            </a:pPr>
            <a:r>
              <a:rPr lang="ru-RU" smtClean="0"/>
              <a:t>	2) Отношение к приезжим рабочим (от 0 до 30, чем больше значение, тем более негативное отношение);</a:t>
            </a:r>
          </a:p>
          <a:p>
            <a:pPr algn="just">
              <a:lnSpc>
                <a:spcPct val="90000"/>
              </a:lnSpc>
              <a:buFontTx/>
              <a:buNone/>
            </a:pPr>
            <a:r>
              <a:rPr lang="ru-RU" smtClean="0"/>
              <a:t>	3) Частота посещения церкви (1-никогда, 6-по меньшей мере 2 раза в неделю). </a:t>
            </a:r>
          </a:p>
          <a:p>
            <a:pPr algn="just">
              <a:lnSpc>
                <a:spcPct val="90000"/>
              </a:lnSpc>
              <a:buFontTx/>
              <a:buNone/>
            </a:pPr>
            <a:endParaRPr lang="ru-RU" smtClean="0"/>
          </a:p>
          <a:p>
            <a:pPr algn="just">
              <a:lnSpc>
                <a:spcPct val="90000"/>
              </a:lnSpc>
              <a:buFontTx/>
              <a:buNone/>
            </a:pPr>
            <a:r>
              <a:rPr lang="ru-RU" smtClean="0"/>
              <a:t>	</a:t>
            </a:r>
          </a:p>
        </p:txBody>
      </p:sp>
    </p:spTree>
  </p:cSld>
  <p:clrMapOvr>
    <a:masterClrMapping/>
  </p:clrMapOvr>
  <p:transition>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763588" y="2276475"/>
            <a:ext cx="7696200" cy="739775"/>
          </a:xfrm>
          <a:noFill/>
          <a:extLst>
            <a:ext uri="{91240B29-F687-4F45-9708-019B960494DF}">
              <a14:hiddenLine xmlns:a14="http://schemas.microsoft.com/office/drawing/2010/main" w="12700">
                <a:solidFill>
                  <a:schemeClr val="tx1"/>
                </a:solidFill>
                <a:miter lim="800000"/>
                <a:headEnd/>
                <a:tailEnd/>
              </a14:hiddenLine>
            </a:ext>
          </a:extLst>
        </p:spPr>
        <p:txBody>
          <a:bodyPr lIns="0" tIns="0" rIns="0" bIns="0">
            <a:spAutoFit/>
          </a:bodyPr>
          <a:lstStyle/>
          <a:p>
            <a:pPr algn="ctr" eaLnBrk="1" hangingPunct="1">
              <a:lnSpc>
                <a:spcPct val="90000"/>
              </a:lnSpc>
            </a:pPr>
            <a:r>
              <a:rPr lang="ru-RU" sz="5400" smtClean="0"/>
              <a:t>Спасибо за внимание!</a:t>
            </a:r>
            <a:endParaRPr lang="pt-PT" sz="5400" smtClean="0"/>
          </a:p>
        </p:txBody>
      </p:sp>
      <p:sp>
        <p:nvSpPr>
          <p:cNvPr id="5" name="Номер слайда 3"/>
          <p:cNvSpPr>
            <a:spLocks noGrp="1"/>
          </p:cNvSpPr>
          <p:nvPr>
            <p:ph type="sldNum" sz="quarter" idx="4294967295"/>
          </p:nvPr>
        </p:nvSpPr>
        <p:spPr>
          <a:xfrm>
            <a:off x="7559675" y="6199188"/>
            <a:ext cx="762000" cy="365125"/>
          </a:xfrm>
        </p:spPr>
        <p:txBody>
          <a:bodyPr>
            <a:normAutofit fontScale="55000" lnSpcReduction="20000"/>
          </a:bodyPr>
          <a:lstStyle/>
          <a:p>
            <a:pPr>
              <a:defRPr/>
            </a:pPr>
            <a:r>
              <a:rPr lang="en-GB"/>
              <a:t>Page </a:t>
            </a:r>
            <a:fld id="{0A27A37C-E06C-411A-B5ED-C859D2624AD6}" type="slidenum">
              <a:rPr lang="en-GB"/>
              <a:pPr>
                <a:defRPr/>
              </a:pPr>
              <a:t>27</a:t>
            </a:fld>
            <a:endParaRPr lang="en-GB"/>
          </a:p>
        </p:txBody>
      </p:sp>
      <p:sp>
        <p:nvSpPr>
          <p:cNvPr id="33796" name="Rectangle 3"/>
          <p:cNvSpPr>
            <a:spLocks noChangeArrowheads="1"/>
          </p:cNvSpPr>
          <p:nvPr/>
        </p:nvSpPr>
        <p:spPr bwMode="auto">
          <a:xfrm>
            <a:off x="3175" y="3175"/>
            <a:ext cx="9137650" cy="6851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9A427185-4173-489C-97FD-339590041600}" type="slidenum">
              <a:rPr lang="en-GB"/>
              <a:pPr>
                <a:defRPr/>
              </a:pPr>
              <a:t>3</a:t>
            </a:fld>
            <a:endParaRPr lang="en-GB"/>
          </a:p>
        </p:txBody>
      </p:sp>
      <p:sp>
        <p:nvSpPr>
          <p:cNvPr id="9219" name="Rectangle 2"/>
          <p:cNvSpPr>
            <a:spLocks noGrp="1" noChangeArrowheads="1"/>
          </p:cNvSpPr>
          <p:nvPr>
            <p:ph type="title"/>
          </p:nvPr>
        </p:nvSpPr>
        <p:spPr>
          <a:xfrm>
            <a:off x="755650" y="503238"/>
            <a:ext cx="7777163" cy="838200"/>
          </a:xfrm>
        </p:spPr>
        <p:txBody>
          <a:bodyPr/>
          <a:lstStyle/>
          <a:p>
            <a:pPr algn="ctr"/>
            <a:r>
              <a:rPr lang="ru-RU" sz="4500" b="1" smtClean="0">
                <a:latin typeface="Arial Unicode MS" pitchFamily="34" charset="-128"/>
                <a:ea typeface="Arial Unicode MS" pitchFamily="34" charset="-128"/>
                <a:cs typeface="Arial Unicode MS" pitchFamily="34" charset="-128"/>
              </a:rPr>
              <a:t>Таблицы сопряжённости</a:t>
            </a:r>
          </a:p>
        </p:txBody>
      </p:sp>
      <p:sp>
        <p:nvSpPr>
          <p:cNvPr id="9220" name="Rectangle 3"/>
          <p:cNvSpPr txBox="1">
            <a:spLocks noChangeArrowheads="1"/>
          </p:cNvSpPr>
          <p:nvPr/>
        </p:nvSpPr>
        <p:spPr bwMode="auto">
          <a:xfrm>
            <a:off x="381000" y="1198563"/>
            <a:ext cx="8007350"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73050" indent="-2730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buClr>
                <a:schemeClr val="accent1"/>
              </a:buClr>
            </a:pPr>
            <a:r>
              <a:rPr lang="ru-RU" sz="1800">
                <a:solidFill>
                  <a:schemeClr val="tx2"/>
                </a:solidFill>
              </a:rPr>
              <a:t>	</a:t>
            </a:r>
            <a:r>
              <a:rPr lang="ru-RU" sz="2500">
                <a:solidFill>
                  <a:schemeClr val="tx2"/>
                </a:solidFill>
                <a:latin typeface="Arial" charset="0"/>
                <a:cs typeface="Arial" charset="0"/>
              </a:rPr>
              <a:t>Связь между категориальными переменными, то есть переменными, относящимися к номинальной шкале или порядковой шкале с не очень большим количеством категорий, лучше всего представить в форме таблиц сопряжённости. </a:t>
            </a:r>
          </a:p>
          <a:p>
            <a:pPr algn="just">
              <a:spcBef>
                <a:spcPct val="20000"/>
              </a:spcBef>
              <a:buClr>
                <a:schemeClr val="accent1"/>
              </a:buClr>
            </a:pPr>
            <a:r>
              <a:rPr lang="ru-RU" sz="2500">
                <a:solidFill>
                  <a:schemeClr val="tx2"/>
                </a:solidFill>
                <a:latin typeface="Arial" charset="0"/>
                <a:cs typeface="Arial" charset="0"/>
              </a:rPr>
              <a:t>	</a:t>
            </a:r>
          </a:p>
          <a:p>
            <a:pPr algn="just">
              <a:spcBef>
                <a:spcPct val="20000"/>
              </a:spcBef>
              <a:buClr>
                <a:schemeClr val="accent1"/>
              </a:buClr>
            </a:pPr>
            <a:r>
              <a:rPr lang="ru-RU" sz="2500">
                <a:solidFill>
                  <a:schemeClr val="tx2"/>
                </a:solidFill>
                <a:latin typeface="Arial" charset="0"/>
                <a:cs typeface="Arial" charset="0"/>
              </a:rPr>
              <a:t>	Таблицы сопряжённости позволяют выявить наличие статистических, а не причинно-следственных зависимостей. </a:t>
            </a:r>
          </a:p>
          <a:p>
            <a:pPr algn="just">
              <a:spcBef>
                <a:spcPct val="20000"/>
              </a:spcBef>
              <a:buClr>
                <a:schemeClr val="accent1"/>
              </a:buClr>
            </a:pPr>
            <a:endParaRPr lang="ru-RU" sz="1800">
              <a:solidFill>
                <a:schemeClr val="tx2"/>
              </a:solidFill>
              <a:latin typeface="Arial" charset="0"/>
              <a:cs typeface="Arial" charset="0"/>
            </a:endParaRPr>
          </a:p>
          <a:p>
            <a:pPr algn="just">
              <a:spcBef>
                <a:spcPct val="20000"/>
              </a:spcBef>
              <a:buClr>
                <a:schemeClr val="accent1"/>
              </a:buClr>
            </a:pPr>
            <a:r>
              <a:rPr lang="ru-RU" sz="1800">
                <a:solidFill>
                  <a:schemeClr val="tx2"/>
                </a:solidFill>
                <a:latin typeface="Arial" charset="0"/>
                <a:cs typeface="Arial" charset="0"/>
              </a:rPr>
              <a:t>	</a:t>
            </a:r>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6DF69DE0-BCA9-4314-AF53-EC7768EFF00D}" type="slidenum">
              <a:rPr lang="en-GB"/>
              <a:pPr>
                <a:defRPr/>
              </a:pPr>
              <a:t>4</a:t>
            </a:fld>
            <a:endParaRPr lang="en-GB"/>
          </a:p>
        </p:txBody>
      </p:sp>
      <p:sp>
        <p:nvSpPr>
          <p:cNvPr id="10243" name="Rectangle 2"/>
          <p:cNvSpPr>
            <a:spLocks noGrp="1" noChangeArrowheads="1"/>
          </p:cNvSpPr>
          <p:nvPr>
            <p:ph type="title"/>
          </p:nvPr>
        </p:nvSpPr>
        <p:spPr>
          <a:xfrm>
            <a:off x="381000" y="142875"/>
            <a:ext cx="8583613" cy="838200"/>
          </a:xfrm>
        </p:spPr>
        <p:txBody>
          <a:bodyPr/>
          <a:lstStyle/>
          <a:p>
            <a:pPr algn="ctr"/>
            <a:r>
              <a:rPr lang="ru-RU" sz="3000" b="1" smtClean="0">
                <a:latin typeface="Arial Unicode MS" pitchFamily="34" charset="-128"/>
                <a:ea typeface="Arial Unicode MS" pitchFamily="34" charset="-128"/>
                <a:cs typeface="Arial Unicode MS" pitchFamily="34" charset="-128"/>
              </a:rPr>
              <a:t>Формулировка гипотез и построение моделей</a:t>
            </a:r>
          </a:p>
        </p:txBody>
      </p:sp>
      <p:sp>
        <p:nvSpPr>
          <p:cNvPr id="5" name="Rectangle 3"/>
          <p:cNvSpPr txBox="1">
            <a:spLocks noChangeArrowheads="1"/>
          </p:cNvSpPr>
          <p:nvPr/>
        </p:nvSpPr>
        <p:spPr bwMode="auto">
          <a:xfrm>
            <a:off x="381000" y="1341438"/>
            <a:ext cx="800735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73050" indent="-273050" algn="l" rtl="0" eaLnBrk="0" fontAlgn="base" hangingPunct="0">
              <a:spcBef>
                <a:spcPct val="20000"/>
              </a:spcBef>
              <a:spcAft>
                <a:spcPct val="0"/>
              </a:spcAft>
              <a:buClr>
                <a:schemeClr val="accent1"/>
              </a:buClr>
              <a:buFont typeface="Arial" charset="0"/>
              <a:buChar char="•"/>
              <a:defRPr sz="2400" kern="1200">
                <a:solidFill>
                  <a:schemeClr val="tx2"/>
                </a:solidFill>
                <a:latin typeface="+mn-lt"/>
                <a:ea typeface="+mn-ea"/>
                <a:cs typeface="+mn-cs"/>
              </a:defRPr>
            </a:lvl1pPr>
            <a:lvl2pPr marL="593725" indent="-273050" algn="l" rtl="0" eaLnBrk="0" fontAlgn="base" hangingPunct="0">
              <a:spcBef>
                <a:spcPct val="20000"/>
              </a:spcBef>
              <a:spcAft>
                <a:spcPct val="0"/>
              </a:spcAft>
              <a:buClr>
                <a:schemeClr val="accent1"/>
              </a:buClr>
              <a:buFont typeface="Arial" charset="0"/>
              <a:buChar char="•"/>
              <a:defRPr sz="2200" kern="1200">
                <a:solidFill>
                  <a:schemeClr val="tx2"/>
                </a:solidFill>
                <a:latin typeface="+mn-lt"/>
                <a:ea typeface="+mn-ea"/>
                <a:cs typeface="+mn-cs"/>
              </a:defRPr>
            </a:lvl2pPr>
            <a:lvl3pPr marL="868363" indent="-228600" algn="l" rtl="0" eaLnBrk="0" fontAlgn="base" hangingPunct="0">
              <a:spcBef>
                <a:spcPct val="20000"/>
              </a:spcBef>
              <a:spcAft>
                <a:spcPct val="0"/>
              </a:spcAft>
              <a:buClr>
                <a:schemeClr val="accent1"/>
              </a:buClr>
              <a:buFont typeface="Arial" charset="0"/>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4pPr>
            <a:lvl5pPr marL="13716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80000"/>
              </a:lnSpc>
              <a:buFontTx/>
              <a:buNone/>
              <a:defRPr/>
            </a:pPr>
            <a:r>
              <a:rPr lang="ru-RU" sz="1800" dirty="0" smtClean="0"/>
              <a:t>	</a:t>
            </a:r>
            <a:r>
              <a:rPr lang="ru-RU" sz="1900" dirty="0" smtClean="0">
                <a:solidFill>
                  <a:schemeClr val="tx1"/>
                </a:solidFill>
                <a:latin typeface="Arial" pitchFamily="34" charset="0"/>
                <a:cs typeface="Arial" pitchFamily="34" charset="0"/>
              </a:rPr>
              <a:t>1. Генерация гипотезы (или гипотез)  - предположение о том, что некоторые типы эффектов/тенденций имеют место в генеральной совокупности.</a:t>
            </a:r>
          </a:p>
          <a:p>
            <a:pPr>
              <a:lnSpc>
                <a:spcPct val="80000"/>
              </a:lnSpc>
              <a:buFontTx/>
              <a:buNone/>
              <a:defRPr/>
            </a:pPr>
            <a:r>
              <a:rPr lang="ru-RU" sz="1900" dirty="0" smtClean="0">
                <a:solidFill>
                  <a:schemeClr val="tx1"/>
                </a:solidFill>
                <a:latin typeface="Arial" pitchFamily="34" charset="0"/>
                <a:cs typeface="Arial" pitchFamily="34" charset="0"/>
              </a:rPr>
              <a:t>	2. Сбор необходимых данных.</a:t>
            </a:r>
          </a:p>
          <a:p>
            <a:pPr>
              <a:lnSpc>
                <a:spcPct val="80000"/>
              </a:lnSpc>
              <a:buFontTx/>
              <a:buNone/>
              <a:defRPr/>
            </a:pPr>
            <a:r>
              <a:rPr lang="ru-RU" sz="1900" dirty="0" smtClean="0">
                <a:solidFill>
                  <a:schemeClr val="tx1"/>
                </a:solidFill>
                <a:latin typeface="Arial" pitchFamily="34" charset="0"/>
                <a:cs typeface="Arial" pitchFamily="34" charset="0"/>
              </a:rPr>
              <a:t>	3. Сопоставление статистической модели с реальными данными – модель позволит проверить Ваши изначальные предположения.</a:t>
            </a:r>
          </a:p>
          <a:p>
            <a:pPr>
              <a:lnSpc>
                <a:spcPct val="80000"/>
              </a:lnSpc>
              <a:buFontTx/>
              <a:buNone/>
              <a:defRPr/>
            </a:pPr>
            <a:r>
              <a:rPr lang="ru-RU" sz="1900" dirty="0" smtClean="0">
                <a:solidFill>
                  <a:schemeClr val="tx1"/>
                </a:solidFill>
                <a:latin typeface="Arial" pitchFamily="34" charset="0"/>
                <a:cs typeface="Arial" pitchFamily="34" charset="0"/>
              </a:rPr>
              <a:t>	4. Оценка того, поддерживает ли модель Ваши первоначальные предположения.</a:t>
            </a:r>
          </a:p>
          <a:p>
            <a:pPr>
              <a:lnSpc>
                <a:spcPct val="80000"/>
              </a:lnSpc>
              <a:buFontTx/>
              <a:buNone/>
              <a:defRPr/>
            </a:pPr>
            <a:endParaRPr lang="ru-RU" sz="1900" dirty="0" smtClean="0">
              <a:solidFill>
                <a:schemeClr val="tx1"/>
              </a:solidFill>
              <a:latin typeface="Arial" pitchFamily="34" charset="0"/>
              <a:cs typeface="Arial" pitchFamily="34" charset="0"/>
            </a:endParaRPr>
          </a:p>
          <a:p>
            <a:pPr>
              <a:lnSpc>
                <a:spcPct val="80000"/>
              </a:lnSpc>
              <a:buFontTx/>
              <a:buNone/>
              <a:defRPr/>
            </a:pPr>
            <a:r>
              <a:rPr lang="ru-RU" sz="1900" dirty="0" smtClean="0">
                <a:solidFill>
                  <a:schemeClr val="tx1"/>
                </a:solidFill>
                <a:latin typeface="Arial" pitchFamily="34" charset="0"/>
                <a:cs typeface="Arial" pitchFamily="34" charset="0"/>
              </a:rPr>
              <a:t>	Обычно тестируются две гипотезы:</a:t>
            </a:r>
          </a:p>
          <a:p>
            <a:pPr>
              <a:lnSpc>
                <a:spcPct val="80000"/>
              </a:lnSpc>
              <a:buFontTx/>
              <a:buNone/>
              <a:defRPr/>
            </a:pPr>
            <a:r>
              <a:rPr lang="ru-RU" sz="1900" dirty="0" smtClean="0">
                <a:solidFill>
                  <a:schemeClr val="tx1"/>
                </a:solidFill>
                <a:latin typeface="Arial" pitchFamily="34" charset="0"/>
                <a:cs typeface="Arial" pitchFamily="34" charset="0"/>
              </a:rPr>
              <a:t>	Экспериментальная гипотеза (</a:t>
            </a:r>
            <a:r>
              <a:rPr lang="en-US" sz="1900" dirty="0" smtClean="0">
                <a:solidFill>
                  <a:schemeClr val="tx1"/>
                </a:solidFill>
                <a:latin typeface="Arial" pitchFamily="34" charset="0"/>
                <a:cs typeface="Arial" pitchFamily="34" charset="0"/>
              </a:rPr>
              <a:t>H1)</a:t>
            </a:r>
            <a:r>
              <a:rPr lang="ru-RU" sz="1900" dirty="0" smtClean="0">
                <a:solidFill>
                  <a:schemeClr val="tx1"/>
                </a:solidFill>
                <a:latin typeface="Arial" pitchFamily="34" charset="0"/>
                <a:cs typeface="Arial" pitchFamily="34" charset="0"/>
              </a:rPr>
              <a:t> – предположение о взаимосвязи/взаимовлиянии переменных.</a:t>
            </a:r>
          </a:p>
          <a:p>
            <a:pPr>
              <a:lnSpc>
                <a:spcPct val="80000"/>
              </a:lnSpc>
              <a:buFontTx/>
              <a:buNone/>
              <a:defRPr/>
            </a:pPr>
            <a:r>
              <a:rPr lang="ru-RU" sz="1900" dirty="0" smtClean="0">
                <a:solidFill>
                  <a:schemeClr val="tx1"/>
                </a:solidFill>
                <a:latin typeface="Arial" pitchFamily="34" charset="0"/>
                <a:cs typeface="Arial" pitchFamily="34" charset="0"/>
              </a:rPr>
              <a:t>	Нулевая гипотеза </a:t>
            </a:r>
            <a:r>
              <a:rPr lang="en-US" sz="1900" dirty="0" smtClean="0">
                <a:solidFill>
                  <a:schemeClr val="tx1"/>
                </a:solidFill>
                <a:latin typeface="Arial" pitchFamily="34" charset="0"/>
                <a:cs typeface="Arial" pitchFamily="34" charset="0"/>
              </a:rPr>
              <a:t>(H0) </a:t>
            </a:r>
            <a:r>
              <a:rPr lang="ru-RU" sz="1900" dirty="0" smtClean="0">
                <a:solidFill>
                  <a:schemeClr val="tx1"/>
                </a:solidFill>
                <a:latin typeface="Arial" pitchFamily="34" charset="0"/>
                <a:cs typeface="Arial" pitchFamily="34" charset="0"/>
              </a:rPr>
              <a:t>– предположение об отсутствии взаимосвязи/взаимовлияния переменных.</a:t>
            </a:r>
          </a:p>
          <a:p>
            <a:pPr>
              <a:lnSpc>
                <a:spcPct val="80000"/>
              </a:lnSpc>
              <a:buFontTx/>
              <a:buNone/>
              <a:defRPr/>
            </a:pPr>
            <a:r>
              <a:rPr lang="ru-RU" sz="1900" dirty="0" smtClean="0">
                <a:solidFill>
                  <a:schemeClr val="tx1"/>
                </a:solidFill>
                <a:latin typeface="Arial" pitchFamily="34" charset="0"/>
                <a:cs typeface="Arial" pitchFamily="34" charset="0"/>
              </a:rPr>
              <a:t>		 </a:t>
            </a:r>
            <a:endParaRPr lang="en-US" sz="1900" dirty="0" smtClean="0">
              <a:solidFill>
                <a:schemeClr val="tx1"/>
              </a:solidFill>
              <a:latin typeface="Arial" pitchFamily="34" charset="0"/>
              <a:cs typeface="Arial" pitchFamily="34" charset="0"/>
            </a:endParaRPr>
          </a:p>
          <a:p>
            <a:pPr>
              <a:lnSpc>
                <a:spcPct val="80000"/>
              </a:lnSpc>
              <a:buFontTx/>
              <a:buNone/>
              <a:defRPr/>
            </a:pPr>
            <a:r>
              <a:rPr lang="ru-RU" sz="1900" dirty="0" smtClean="0">
                <a:solidFill>
                  <a:schemeClr val="tx1"/>
                </a:solidFill>
                <a:latin typeface="Arial" pitchFamily="34" charset="0"/>
                <a:cs typeface="Arial" pitchFamily="34" charset="0"/>
              </a:rPr>
              <a:t>	Результат проверки гипотез:</a:t>
            </a:r>
          </a:p>
          <a:p>
            <a:pPr marL="0" indent="0">
              <a:lnSpc>
                <a:spcPct val="80000"/>
              </a:lnSpc>
              <a:buFont typeface="Arial" charset="0"/>
              <a:buNone/>
              <a:defRPr/>
            </a:pPr>
            <a:r>
              <a:rPr lang="ru-RU" sz="1900" dirty="0" smtClean="0">
                <a:solidFill>
                  <a:schemeClr val="tx1"/>
                </a:solidFill>
                <a:latin typeface="Arial" pitchFamily="34" charset="0"/>
                <a:cs typeface="Arial" pitchFamily="34" charset="0"/>
              </a:rPr>
              <a:t>    1) </a:t>
            </a:r>
            <a:r>
              <a:rPr lang="en-US" sz="1900" dirty="0" smtClean="0">
                <a:solidFill>
                  <a:schemeClr val="tx1"/>
                </a:solidFill>
                <a:latin typeface="Arial" pitchFamily="34" charset="0"/>
                <a:cs typeface="Arial" pitchFamily="34" charset="0"/>
              </a:rPr>
              <a:t>H0 </a:t>
            </a:r>
            <a:r>
              <a:rPr lang="ru-RU" sz="1900" dirty="0" smtClean="0">
                <a:solidFill>
                  <a:schemeClr val="tx1"/>
                </a:solidFill>
                <a:latin typeface="Arial" pitchFamily="34" charset="0"/>
                <a:cs typeface="Arial" pitchFamily="34" charset="0"/>
              </a:rPr>
              <a:t>отвергается, </a:t>
            </a:r>
            <a:r>
              <a:rPr lang="en-US" sz="1900" dirty="0" smtClean="0">
                <a:solidFill>
                  <a:schemeClr val="tx1"/>
                </a:solidFill>
                <a:latin typeface="Arial" pitchFamily="34" charset="0"/>
                <a:cs typeface="Arial" pitchFamily="34" charset="0"/>
              </a:rPr>
              <a:t>H1 </a:t>
            </a:r>
            <a:r>
              <a:rPr lang="ru-RU" sz="1900" dirty="0" smtClean="0">
                <a:solidFill>
                  <a:schemeClr val="tx1"/>
                </a:solidFill>
                <a:latin typeface="Arial" pitchFamily="34" charset="0"/>
                <a:cs typeface="Arial" pitchFamily="34" charset="0"/>
              </a:rPr>
              <a:t>принимается,</a:t>
            </a:r>
          </a:p>
          <a:p>
            <a:pPr marL="0" indent="0">
              <a:lnSpc>
                <a:spcPct val="80000"/>
              </a:lnSpc>
              <a:buFont typeface="Arial" charset="0"/>
              <a:buNone/>
              <a:defRPr/>
            </a:pPr>
            <a:r>
              <a:rPr lang="ru-RU" sz="1900" dirty="0" smtClean="0">
                <a:solidFill>
                  <a:schemeClr val="tx1"/>
                </a:solidFill>
                <a:latin typeface="Arial" pitchFamily="34" charset="0"/>
                <a:cs typeface="Arial" pitchFamily="34" charset="0"/>
              </a:rPr>
              <a:t>    2) </a:t>
            </a:r>
            <a:r>
              <a:rPr lang="en-US" sz="1900" dirty="0" smtClean="0">
                <a:solidFill>
                  <a:schemeClr val="tx1"/>
                </a:solidFill>
                <a:latin typeface="Arial" pitchFamily="34" charset="0"/>
                <a:cs typeface="Arial" pitchFamily="34" charset="0"/>
              </a:rPr>
              <a:t>H1 </a:t>
            </a:r>
            <a:r>
              <a:rPr lang="ru-RU" sz="1900" dirty="0" smtClean="0">
                <a:solidFill>
                  <a:schemeClr val="tx1"/>
                </a:solidFill>
                <a:latin typeface="Arial" pitchFamily="34" charset="0"/>
                <a:cs typeface="Arial" pitchFamily="34" charset="0"/>
              </a:rPr>
              <a:t>отвергается, </a:t>
            </a:r>
            <a:r>
              <a:rPr lang="en-US" sz="1900" dirty="0" smtClean="0">
                <a:solidFill>
                  <a:schemeClr val="tx1"/>
                </a:solidFill>
                <a:latin typeface="Arial" pitchFamily="34" charset="0"/>
                <a:cs typeface="Arial" pitchFamily="34" charset="0"/>
              </a:rPr>
              <a:t>H0 </a:t>
            </a:r>
            <a:r>
              <a:rPr lang="ru-RU" sz="1900" dirty="0" smtClean="0">
                <a:solidFill>
                  <a:schemeClr val="tx1"/>
                </a:solidFill>
                <a:latin typeface="Arial" pitchFamily="34" charset="0"/>
                <a:cs typeface="Arial" pitchFamily="34" charset="0"/>
              </a:rPr>
              <a:t>не отвергается, но это не значит, что она       </a:t>
            </a:r>
          </a:p>
          <a:p>
            <a:pPr marL="0" indent="0">
              <a:lnSpc>
                <a:spcPct val="80000"/>
              </a:lnSpc>
              <a:buFont typeface="Arial" charset="0"/>
              <a:buNone/>
              <a:defRPr/>
            </a:pPr>
            <a:r>
              <a:rPr lang="ru-RU" sz="1900" dirty="0">
                <a:solidFill>
                  <a:schemeClr val="tx1"/>
                </a:solidFill>
                <a:latin typeface="Arial" pitchFamily="34" charset="0"/>
                <a:cs typeface="Arial" pitchFamily="34" charset="0"/>
              </a:rPr>
              <a:t> </a:t>
            </a:r>
            <a:r>
              <a:rPr lang="ru-RU" sz="1900" dirty="0" smtClean="0">
                <a:solidFill>
                  <a:schemeClr val="tx1"/>
                </a:solidFill>
                <a:latin typeface="Arial" pitchFamily="34" charset="0"/>
                <a:cs typeface="Arial" pitchFamily="34" charset="0"/>
              </a:rPr>
              <a:t>       принимается.</a:t>
            </a:r>
          </a:p>
          <a:p>
            <a:pPr algn="just">
              <a:buFontTx/>
              <a:buNone/>
              <a:defRPr/>
            </a:pPr>
            <a:endParaRPr lang="ru-RU" sz="1800" dirty="0" smtClean="0">
              <a:solidFill>
                <a:schemeClr val="tx1"/>
              </a:solidFill>
              <a:latin typeface="Arial" pitchFamily="34" charset="0"/>
              <a:cs typeface="Arial" pitchFamily="34" charset="0"/>
            </a:endParaRPr>
          </a:p>
          <a:p>
            <a:pPr algn="just">
              <a:buFontTx/>
              <a:buNone/>
              <a:defRPr/>
            </a:pPr>
            <a:r>
              <a:rPr lang="ru-RU" sz="1800" dirty="0" smtClean="0">
                <a:solidFill>
                  <a:schemeClr val="tx1"/>
                </a:solidFill>
                <a:latin typeface="Arial" pitchFamily="34" charset="0"/>
                <a:cs typeface="Arial" pitchFamily="34" charset="0"/>
              </a:rPr>
              <a:t>	</a:t>
            </a:r>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E53B20B0-DAFE-45DF-9819-29A925689777}" type="slidenum">
              <a:rPr lang="en-GB"/>
              <a:pPr>
                <a:defRPr/>
              </a:pPr>
              <a:t>5</a:t>
            </a:fld>
            <a:endParaRPr lang="en-GB"/>
          </a:p>
        </p:txBody>
      </p:sp>
      <p:sp>
        <p:nvSpPr>
          <p:cNvPr id="11267" name="Rectangle 2"/>
          <p:cNvSpPr>
            <a:spLocks noGrp="1" noChangeArrowheads="1"/>
          </p:cNvSpPr>
          <p:nvPr>
            <p:ph type="title"/>
          </p:nvPr>
        </p:nvSpPr>
        <p:spPr>
          <a:xfrm>
            <a:off x="381000" y="142875"/>
            <a:ext cx="8583613" cy="838200"/>
          </a:xfrm>
        </p:spPr>
        <p:txBody>
          <a:bodyPr/>
          <a:lstStyle/>
          <a:p>
            <a:pPr algn="ctr"/>
            <a:r>
              <a:rPr lang="ru-RU" sz="3000" b="1" smtClean="0">
                <a:latin typeface="Arial Unicode MS" pitchFamily="34" charset="-128"/>
                <a:ea typeface="Arial Unicode MS" pitchFamily="34" charset="-128"/>
                <a:cs typeface="Arial Unicode MS" pitchFamily="34" charset="-128"/>
              </a:rPr>
              <a:t>Этапы проверки гипотез</a:t>
            </a:r>
          </a:p>
        </p:txBody>
      </p:sp>
      <p:sp>
        <p:nvSpPr>
          <p:cNvPr id="11268" name="Rectangle 3"/>
          <p:cNvSpPr txBox="1">
            <a:spLocks noChangeArrowheads="1"/>
          </p:cNvSpPr>
          <p:nvPr/>
        </p:nvSpPr>
        <p:spPr bwMode="auto">
          <a:xfrm>
            <a:off x="381000" y="1052513"/>
            <a:ext cx="800735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73050" indent="-2730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buClr>
                <a:schemeClr val="accent1"/>
              </a:buClr>
            </a:pPr>
            <a:r>
              <a:rPr lang="ru-RU" sz="1700">
                <a:solidFill>
                  <a:schemeClr val="tx2"/>
                </a:solidFill>
                <a:latin typeface="Arial" charset="0"/>
                <a:cs typeface="Arial" charset="0"/>
              </a:rPr>
              <a:t>	1. Формулировка нулевой гипотезы (</a:t>
            </a:r>
            <a:r>
              <a:rPr lang="en-US" sz="1700">
                <a:solidFill>
                  <a:schemeClr val="tx2"/>
                </a:solidFill>
                <a:latin typeface="Arial" charset="0"/>
                <a:cs typeface="Arial" charset="0"/>
              </a:rPr>
              <a:t>H0) </a:t>
            </a:r>
            <a:r>
              <a:rPr lang="ru-RU" sz="1700">
                <a:solidFill>
                  <a:schemeClr val="tx2"/>
                </a:solidFill>
                <a:latin typeface="Arial" charset="0"/>
                <a:cs typeface="Arial" charset="0"/>
              </a:rPr>
              <a:t>и альтернативной гипотезы (</a:t>
            </a:r>
            <a:r>
              <a:rPr lang="en-US" sz="1700">
                <a:solidFill>
                  <a:schemeClr val="tx2"/>
                </a:solidFill>
                <a:latin typeface="Arial" charset="0"/>
                <a:cs typeface="Arial" charset="0"/>
              </a:rPr>
              <a:t>H1).</a:t>
            </a:r>
          </a:p>
          <a:p>
            <a:pPr algn="just">
              <a:spcBef>
                <a:spcPct val="20000"/>
              </a:spcBef>
              <a:buClr>
                <a:schemeClr val="accent1"/>
              </a:buClr>
            </a:pPr>
            <a:r>
              <a:rPr lang="en-US" sz="1700">
                <a:solidFill>
                  <a:schemeClr val="tx2"/>
                </a:solidFill>
                <a:latin typeface="Arial" charset="0"/>
                <a:cs typeface="Arial" charset="0"/>
              </a:rPr>
              <a:t>	2. </a:t>
            </a:r>
            <a:r>
              <a:rPr lang="ru-RU" sz="1700">
                <a:solidFill>
                  <a:schemeClr val="tx2"/>
                </a:solidFill>
                <a:latin typeface="Arial" charset="0"/>
                <a:cs typeface="Arial" charset="0"/>
              </a:rPr>
              <a:t>Выбор подходящего статистического теста для проверки гипотезы.</a:t>
            </a:r>
          </a:p>
          <a:p>
            <a:pPr algn="just">
              <a:spcBef>
                <a:spcPct val="20000"/>
              </a:spcBef>
              <a:buClr>
                <a:schemeClr val="accent1"/>
              </a:buClr>
            </a:pPr>
            <a:r>
              <a:rPr lang="ru-RU" sz="1700">
                <a:solidFill>
                  <a:schemeClr val="tx2"/>
                </a:solidFill>
                <a:latin typeface="Arial" charset="0"/>
                <a:cs typeface="Arial" charset="0"/>
              </a:rPr>
              <a:t>	3. Выбор уровня значимости (альфа). Как правило – 5%.</a:t>
            </a:r>
          </a:p>
          <a:p>
            <a:pPr algn="just">
              <a:spcBef>
                <a:spcPct val="20000"/>
              </a:spcBef>
              <a:buClr>
                <a:schemeClr val="accent1"/>
              </a:buClr>
            </a:pPr>
            <a:r>
              <a:rPr lang="ru-RU" sz="1700">
                <a:solidFill>
                  <a:schemeClr val="tx2"/>
                </a:solidFill>
                <a:latin typeface="Arial" charset="0"/>
                <a:cs typeface="Arial" charset="0"/>
              </a:rPr>
              <a:t>	4. Вычисление значения выборочной статистики.</a:t>
            </a:r>
          </a:p>
          <a:p>
            <a:pPr algn="just">
              <a:spcBef>
                <a:spcPct val="20000"/>
              </a:spcBef>
              <a:buClr>
                <a:schemeClr val="accent1"/>
              </a:buClr>
            </a:pPr>
            <a:r>
              <a:rPr lang="ru-RU" sz="1700">
                <a:solidFill>
                  <a:schemeClr val="tx2"/>
                </a:solidFill>
                <a:latin typeface="Arial" charset="0"/>
                <a:cs typeface="Arial" charset="0"/>
              </a:rPr>
              <a:t>	5. На основе определённых теоретических распределений (</a:t>
            </a:r>
            <a:r>
              <a:rPr lang="en-US" sz="1700">
                <a:solidFill>
                  <a:schemeClr val="tx2"/>
                </a:solidFill>
                <a:latin typeface="Arial" charset="0"/>
                <a:cs typeface="Arial" charset="0"/>
              </a:rPr>
              <a:t>t-</a:t>
            </a:r>
            <a:r>
              <a:rPr lang="ru-RU" sz="1700">
                <a:solidFill>
                  <a:schemeClr val="tx2"/>
                </a:solidFill>
                <a:latin typeface="Arial" charset="0"/>
                <a:cs typeface="Arial" charset="0"/>
              </a:rPr>
              <a:t>распределение, </a:t>
            </a:r>
            <a:r>
              <a:rPr lang="en-US" sz="1700">
                <a:solidFill>
                  <a:schemeClr val="tx2"/>
                </a:solidFill>
                <a:latin typeface="Arial" charset="0"/>
                <a:cs typeface="Arial" charset="0"/>
              </a:rPr>
              <a:t>F-</a:t>
            </a:r>
            <a:r>
              <a:rPr lang="ru-RU" sz="1700">
                <a:solidFill>
                  <a:schemeClr val="tx2"/>
                </a:solidFill>
                <a:latin typeface="Arial" charset="0"/>
                <a:cs typeface="Arial" charset="0"/>
              </a:rPr>
              <a:t>распределение, распределение Хи-квадрат, распределения Стьюдента) с учетом числа наблюдений и заданного уровня значимости определение критического значения статистики, которое делит интервал на область принятия и отвержения нулевой гипотезы. </a:t>
            </a:r>
          </a:p>
          <a:p>
            <a:pPr algn="just">
              <a:spcBef>
                <a:spcPct val="20000"/>
              </a:spcBef>
              <a:buClr>
                <a:schemeClr val="accent1"/>
              </a:buClr>
            </a:pPr>
            <a:r>
              <a:rPr lang="ru-RU" sz="1700">
                <a:solidFill>
                  <a:schemeClr val="tx2"/>
                </a:solidFill>
                <a:latin typeface="Arial" charset="0"/>
                <a:cs typeface="Arial" charset="0"/>
              </a:rPr>
              <a:t>	6. Определение того, попадает ли выборочное значение статистки, полученное на этапе 4, в область принятия или отклонения нулевой гипотезы.</a:t>
            </a:r>
          </a:p>
          <a:p>
            <a:pPr algn="just">
              <a:spcBef>
                <a:spcPct val="20000"/>
              </a:spcBef>
              <a:buClr>
                <a:schemeClr val="accent1"/>
              </a:buClr>
            </a:pPr>
            <a:r>
              <a:rPr lang="ru-RU" sz="1700">
                <a:solidFill>
                  <a:schemeClr val="tx2"/>
                </a:solidFill>
                <a:latin typeface="Arial" charset="0"/>
                <a:cs typeface="Arial" charset="0"/>
              </a:rPr>
              <a:t>	7. Принятие статистического решения о том принимается или отвергается нулевая гипотеза.</a:t>
            </a:r>
          </a:p>
          <a:p>
            <a:pPr algn="just">
              <a:spcBef>
                <a:spcPct val="20000"/>
              </a:spcBef>
              <a:buClr>
                <a:schemeClr val="accent1"/>
              </a:buClr>
            </a:pPr>
            <a:r>
              <a:rPr lang="ru-RU" sz="1700">
                <a:solidFill>
                  <a:schemeClr val="tx2"/>
                </a:solidFill>
                <a:latin typeface="Arial" charset="0"/>
                <a:cs typeface="Arial" charset="0"/>
              </a:rPr>
              <a:t>	8. Интерпретация полученного статистического решения с точки зрения проблемы исследования (статистически значимый результат не всегда значим с содержательной точки зрения).</a:t>
            </a:r>
            <a:endParaRPr lang="ru-RU" sz="1700">
              <a:latin typeface="Arial" charset="0"/>
              <a:cs typeface="Arial" charset="0"/>
            </a:endParaRPr>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C0C1C1B4-EC41-46BA-B4E5-C799DFB564CF}" type="slidenum">
              <a:rPr lang="en-GB"/>
              <a:pPr>
                <a:defRPr/>
              </a:pPr>
              <a:t>6</a:t>
            </a:fld>
            <a:endParaRPr lang="en-GB"/>
          </a:p>
        </p:txBody>
      </p:sp>
      <p:sp>
        <p:nvSpPr>
          <p:cNvPr id="12291" name="Rectangle 2"/>
          <p:cNvSpPr>
            <a:spLocks noGrp="1" noChangeArrowheads="1"/>
          </p:cNvSpPr>
          <p:nvPr>
            <p:ph type="title"/>
          </p:nvPr>
        </p:nvSpPr>
        <p:spPr>
          <a:xfrm>
            <a:off x="381000" y="142875"/>
            <a:ext cx="8583613" cy="838200"/>
          </a:xfrm>
        </p:spPr>
        <p:txBody>
          <a:bodyPr/>
          <a:lstStyle/>
          <a:p>
            <a:pPr algn="ctr"/>
            <a:r>
              <a:rPr lang="ru-RU" sz="3000" b="1" smtClean="0">
                <a:latin typeface="Arial Unicode MS" pitchFamily="34" charset="-128"/>
                <a:ea typeface="Arial Unicode MS" pitchFamily="34" charset="-128"/>
                <a:cs typeface="Arial Unicode MS" pitchFamily="34" charset="-128"/>
              </a:rPr>
              <a:t>Уровень значимости и ошибка </a:t>
            </a:r>
            <a:r>
              <a:rPr lang="en-US" sz="3000" b="1" smtClean="0">
                <a:latin typeface="Arial Unicode MS" pitchFamily="34" charset="-128"/>
                <a:ea typeface="Arial Unicode MS" pitchFamily="34" charset="-128"/>
                <a:cs typeface="Arial Unicode MS" pitchFamily="34" charset="-128"/>
              </a:rPr>
              <a:t>I</a:t>
            </a:r>
            <a:r>
              <a:rPr lang="ru-RU" sz="3000" b="1" smtClean="0">
                <a:latin typeface="Arial Unicode MS" pitchFamily="34" charset="-128"/>
                <a:ea typeface="Arial Unicode MS" pitchFamily="34" charset="-128"/>
                <a:cs typeface="Arial Unicode MS" pitchFamily="34" charset="-128"/>
              </a:rPr>
              <a:t>-го рода</a:t>
            </a:r>
          </a:p>
        </p:txBody>
      </p:sp>
      <p:graphicFrame>
        <p:nvGraphicFramePr>
          <p:cNvPr id="6" name="Group 58"/>
          <p:cNvGraphicFramePr>
            <a:graphicFrameLocks/>
          </p:cNvGraphicFramePr>
          <p:nvPr/>
        </p:nvGraphicFramePr>
        <p:xfrm>
          <a:off x="395288" y="1484313"/>
          <a:ext cx="8382000" cy="2136776"/>
        </p:xfrm>
        <a:graphic>
          <a:graphicData uri="http://schemas.openxmlformats.org/drawingml/2006/table">
            <a:tbl>
              <a:tblPr/>
              <a:tblGrid>
                <a:gridCol w="2794000"/>
                <a:gridCol w="2794000"/>
                <a:gridCol w="2794000"/>
              </a:tblGrid>
              <a:tr h="72085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ru-RU" sz="1800" b="1" i="0" u="none" strike="noStrike" cap="none" normalizeH="0" baseline="0" dirty="0" smtClean="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H</a:t>
                      </a:r>
                      <a:r>
                        <a:rPr kumimoji="0" lang="en-US" sz="1800" b="1" i="0" u="none" strike="noStrike" cap="none" normalizeH="0" baseline="-25000" smtClean="0">
                          <a:ln>
                            <a:noFill/>
                          </a:ln>
                          <a:solidFill>
                            <a:schemeClr val="tx1"/>
                          </a:solidFill>
                          <a:effectLst/>
                          <a:latin typeface="Arial" charset="0"/>
                        </a:rPr>
                        <a:t>0</a:t>
                      </a:r>
                      <a:r>
                        <a:rPr kumimoji="0" lang="en-US" sz="1800" b="1" i="0" u="none" strike="noStrike" cap="none" normalizeH="0" baseline="0" smtClean="0">
                          <a:ln>
                            <a:noFill/>
                          </a:ln>
                          <a:solidFill>
                            <a:schemeClr val="tx1"/>
                          </a:solidFill>
                          <a:effectLst/>
                          <a:latin typeface="Arial" charset="0"/>
                        </a:rPr>
                        <a:t> </a:t>
                      </a:r>
                      <a:r>
                        <a:rPr kumimoji="0" lang="ru-RU" sz="1800" b="1" i="0" u="none" strike="noStrike" cap="none" normalizeH="0" baseline="0" smtClean="0">
                          <a:ln>
                            <a:noFill/>
                          </a:ln>
                          <a:solidFill>
                            <a:schemeClr val="tx1"/>
                          </a:solidFill>
                          <a:effectLst/>
                          <a:latin typeface="Arial" charset="0"/>
                        </a:rPr>
                        <a:t>верна</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H</a:t>
                      </a:r>
                      <a:r>
                        <a:rPr kumimoji="0" lang="en-US" sz="1800" b="1" i="0" u="none" strike="noStrike" cap="none" normalizeH="0" baseline="-25000" smtClean="0">
                          <a:ln>
                            <a:noFill/>
                          </a:ln>
                          <a:solidFill>
                            <a:schemeClr val="tx1"/>
                          </a:solidFill>
                          <a:effectLst/>
                          <a:latin typeface="Arial" charset="0"/>
                        </a:rPr>
                        <a:t>0</a:t>
                      </a:r>
                      <a:r>
                        <a:rPr kumimoji="0" lang="en-US" sz="1800" b="1" i="0" u="none" strike="noStrike" cap="none" normalizeH="0" baseline="0" smtClean="0">
                          <a:ln>
                            <a:noFill/>
                          </a:ln>
                          <a:solidFill>
                            <a:schemeClr val="tx1"/>
                          </a:solidFill>
                          <a:effectLst/>
                          <a:latin typeface="Arial" charset="0"/>
                        </a:rPr>
                        <a:t> </a:t>
                      </a:r>
                      <a:r>
                        <a:rPr kumimoji="0" lang="ru-RU" sz="1800" b="1" i="0" u="none" strike="noStrike" cap="none" normalizeH="0" baseline="0" smtClean="0">
                          <a:ln>
                            <a:noFill/>
                          </a:ln>
                          <a:solidFill>
                            <a:schemeClr val="tx1"/>
                          </a:solidFill>
                          <a:effectLst/>
                          <a:latin typeface="Arial" charset="0"/>
                        </a:rPr>
                        <a:t>не верна</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ru-RU" sz="18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85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H</a:t>
                      </a:r>
                      <a:r>
                        <a:rPr kumimoji="0" lang="en-US" sz="1800" b="1" i="0" u="none" strike="noStrike" cap="none" normalizeH="0" baseline="-25000" smtClean="0">
                          <a:ln>
                            <a:noFill/>
                          </a:ln>
                          <a:solidFill>
                            <a:schemeClr val="tx1"/>
                          </a:solidFill>
                          <a:effectLst/>
                          <a:latin typeface="Arial" charset="0"/>
                        </a:rPr>
                        <a:t>0</a:t>
                      </a:r>
                      <a:r>
                        <a:rPr kumimoji="0" lang="en-US" sz="1800" b="1" i="0" u="none" strike="noStrike" cap="none" normalizeH="0" baseline="0" smtClean="0">
                          <a:ln>
                            <a:noFill/>
                          </a:ln>
                          <a:solidFill>
                            <a:schemeClr val="tx1"/>
                          </a:solidFill>
                          <a:effectLst/>
                          <a:latin typeface="Arial" charset="0"/>
                        </a:rPr>
                        <a:t> </a:t>
                      </a:r>
                      <a:r>
                        <a:rPr kumimoji="0" lang="ru-RU" sz="1800" b="1" i="0" u="none" strike="noStrike" cap="none" normalizeH="0" baseline="0" smtClean="0">
                          <a:ln>
                            <a:noFill/>
                          </a:ln>
                          <a:solidFill>
                            <a:schemeClr val="tx1"/>
                          </a:solidFill>
                          <a:effectLst/>
                          <a:latin typeface="Arial" charset="0"/>
                        </a:rPr>
                        <a:t>принимается</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ru-RU" sz="1800" b="1" i="0" u="none" strike="noStrike" cap="none" normalizeH="0" baseline="0" smtClean="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H</a:t>
                      </a:r>
                      <a:r>
                        <a:rPr kumimoji="0" lang="en-US" sz="1800" b="0" i="0" u="none" strike="noStrike" cap="none" normalizeH="0" baseline="-25000" smtClean="0">
                          <a:ln>
                            <a:noFill/>
                          </a:ln>
                          <a:solidFill>
                            <a:schemeClr val="tx1"/>
                          </a:solidFill>
                          <a:effectLst/>
                          <a:latin typeface="Arial" charset="0"/>
                        </a:rPr>
                        <a:t>0</a:t>
                      </a:r>
                      <a:r>
                        <a:rPr kumimoji="0" lang="en-US" sz="1800" b="0" i="0" u="none" strike="noStrike" cap="none" normalizeH="0" baseline="0" smtClean="0">
                          <a:ln>
                            <a:noFill/>
                          </a:ln>
                          <a:solidFill>
                            <a:schemeClr val="tx1"/>
                          </a:solidFill>
                          <a:effectLst/>
                          <a:latin typeface="Arial" charset="0"/>
                        </a:rPr>
                        <a:t> </a:t>
                      </a:r>
                      <a:r>
                        <a:rPr kumimoji="0" lang="ru-RU" sz="1800" b="0" i="0" u="none" strike="noStrike" cap="none" normalizeH="0" baseline="0" smtClean="0">
                          <a:ln>
                            <a:noFill/>
                          </a:ln>
                          <a:solidFill>
                            <a:schemeClr val="tx1"/>
                          </a:solidFill>
                          <a:effectLst/>
                          <a:latin typeface="Arial" charset="0"/>
                        </a:rPr>
                        <a:t>верно принята</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a:t>
                      </a:r>
                      <a:r>
                        <a:rPr kumimoji="0" lang="en-US" sz="1800" b="0" i="0" u="none" strike="noStrike" cap="none" normalizeH="0" baseline="-25000" dirty="0" smtClean="0">
                          <a:ln>
                            <a:noFill/>
                          </a:ln>
                          <a:solidFill>
                            <a:schemeClr val="tx1"/>
                          </a:solidFill>
                          <a:effectLst/>
                          <a:latin typeface="Arial" charset="0"/>
                        </a:rPr>
                        <a:t>0</a:t>
                      </a:r>
                      <a:r>
                        <a:rPr kumimoji="0" lang="en-US" sz="1800" b="0"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не верно принята</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ru-RU" sz="1800" b="1" i="0" u="none" strike="noStrike" cap="none" normalizeH="0" baseline="0" dirty="0" smtClean="0">
                          <a:ln>
                            <a:noFill/>
                          </a:ln>
                          <a:solidFill>
                            <a:schemeClr val="tx1"/>
                          </a:solidFill>
                          <a:effectLst/>
                          <a:latin typeface="Arial" charset="0"/>
                        </a:rPr>
                        <a:t>(ошибка </a:t>
                      </a:r>
                      <a:r>
                        <a:rPr kumimoji="0" lang="en-US" sz="1800" b="1" i="0" u="none" strike="noStrike" cap="none" normalizeH="0" baseline="0" dirty="0" smtClean="0">
                          <a:ln>
                            <a:noFill/>
                          </a:ln>
                          <a:solidFill>
                            <a:schemeClr val="tx1"/>
                          </a:solidFill>
                          <a:effectLst/>
                          <a:latin typeface="Arial" charset="0"/>
                        </a:rPr>
                        <a:t>II-</a:t>
                      </a:r>
                      <a:r>
                        <a:rPr kumimoji="0" lang="ru-RU" sz="1800" b="1" i="0" u="none" strike="noStrike" cap="none" normalizeH="0" baseline="0" dirty="0" err="1" smtClean="0">
                          <a:ln>
                            <a:noFill/>
                          </a:ln>
                          <a:solidFill>
                            <a:schemeClr val="tx1"/>
                          </a:solidFill>
                          <a:effectLst/>
                          <a:latin typeface="Arial" charset="0"/>
                        </a:rPr>
                        <a:t>го</a:t>
                      </a:r>
                      <a:r>
                        <a:rPr kumimoji="0" lang="ru-RU" sz="1800" b="1" i="0" u="none" strike="noStrike" cap="none" normalizeH="0" baseline="0" dirty="0" smtClean="0">
                          <a:ln>
                            <a:noFill/>
                          </a:ln>
                          <a:solidFill>
                            <a:schemeClr val="tx1"/>
                          </a:solidFill>
                          <a:effectLst/>
                          <a:latin typeface="Arial" charset="0"/>
                        </a:rPr>
                        <a:t> рода)</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0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H</a:t>
                      </a:r>
                      <a:r>
                        <a:rPr kumimoji="0" lang="en-US" sz="1800" b="1" i="0" u="none" strike="noStrike" cap="none" normalizeH="0" baseline="-25000" dirty="0" smtClean="0">
                          <a:ln>
                            <a:noFill/>
                          </a:ln>
                          <a:solidFill>
                            <a:schemeClr val="tx1"/>
                          </a:solidFill>
                          <a:effectLst/>
                          <a:latin typeface="Arial" charset="0"/>
                        </a:rPr>
                        <a:t>0</a:t>
                      </a:r>
                      <a:r>
                        <a:rPr kumimoji="0" lang="en-US" sz="1800" b="1" i="0" u="none" strike="noStrike" cap="none" normalizeH="0" baseline="0" dirty="0" smtClean="0">
                          <a:ln>
                            <a:noFill/>
                          </a:ln>
                          <a:solidFill>
                            <a:schemeClr val="tx1"/>
                          </a:solidFill>
                          <a:effectLst/>
                          <a:latin typeface="Arial" charset="0"/>
                        </a:rPr>
                        <a:t> </a:t>
                      </a:r>
                      <a:r>
                        <a:rPr kumimoji="0" lang="ru-RU" sz="1800" b="1" i="0" u="none" strike="noStrike" cap="none" normalizeH="0" baseline="0" dirty="0" smtClean="0">
                          <a:ln>
                            <a:noFill/>
                          </a:ln>
                          <a:solidFill>
                            <a:schemeClr val="tx1"/>
                          </a:solidFill>
                          <a:effectLst/>
                          <a:latin typeface="Arial" charset="0"/>
                        </a:rPr>
                        <a:t>не принимается</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ru-RU" sz="1800" b="1" i="0" u="none" strike="noStrike" cap="none" normalizeH="0" baseline="0" dirty="0" smtClean="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H</a:t>
                      </a:r>
                      <a:r>
                        <a:rPr kumimoji="0" lang="en-US" sz="1800" b="0" i="0" u="none" strike="noStrike" cap="none" normalizeH="0" baseline="-25000" smtClean="0">
                          <a:ln>
                            <a:noFill/>
                          </a:ln>
                          <a:solidFill>
                            <a:schemeClr val="tx1"/>
                          </a:solidFill>
                          <a:effectLst/>
                          <a:latin typeface="Arial" charset="0"/>
                        </a:rPr>
                        <a:t>0</a:t>
                      </a:r>
                      <a:r>
                        <a:rPr kumimoji="0" lang="en-US" sz="1800" b="0" i="0" u="none" strike="noStrike" cap="none" normalizeH="0" baseline="0" smtClean="0">
                          <a:ln>
                            <a:noFill/>
                          </a:ln>
                          <a:solidFill>
                            <a:schemeClr val="tx1"/>
                          </a:solidFill>
                          <a:effectLst/>
                          <a:latin typeface="Arial" charset="0"/>
                        </a:rPr>
                        <a:t> </a:t>
                      </a:r>
                      <a:r>
                        <a:rPr kumimoji="0" lang="ru-RU" sz="1800" b="0" i="0" u="none" strike="noStrike" cap="none" normalizeH="0" baseline="0" smtClean="0">
                          <a:ln>
                            <a:noFill/>
                          </a:ln>
                          <a:solidFill>
                            <a:schemeClr val="tx1"/>
                          </a:solidFill>
                          <a:effectLst/>
                          <a:latin typeface="Arial" charset="0"/>
                        </a:rPr>
                        <a:t>неверно отвергнута</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ru-RU" sz="1800" b="1" i="0" u="none" strike="noStrike" cap="none" normalizeH="0" baseline="0" smtClean="0">
                          <a:ln>
                            <a:noFill/>
                          </a:ln>
                          <a:solidFill>
                            <a:schemeClr val="tx1"/>
                          </a:solidFill>
                          <a:effectLst/>
                          <a:latin typeface="Arial" charset="0"/>
                        </a:rPr>
                        <a:t>(ошибка </a:t>
                      </a:r>
                      <a:r>
                        <a:rPr kumimoji="0" lang="en-US" sz="1800" b="1" i="0" u="none" strike="noStrike" cap="none" normalizeH="0" baseline="0" smtClean="0">
                          <a:ln>
                            <a:noFill/>
                          </a:ln>
                          <a:solidFill>
                            <a:schemeClr val="tx1"/>
                          </a:solidFill>
                          <a:effectLst/>
                          <a:latin typeface="Arial" charset="0"/>
                        </a:rPr>
                        <a:t>I-</a:t>
                      </a:r>
                      <a:r>
                        <a:rPr kumimoji="0" lang="ru-RU" sz="1800" b="1" i="0" u="none" strike="noStrike" cap="none" normalizeH="0" baseline="0" smtClean="0">
                          <a:ln>
                            <a:noFill/>
                          </a:ln>
                          <a:solidFill>
                            <a:schemeClr val="tx1"/>
                          </a:solidFill>
                          <a:effectLst/>
                          <a:latin typeface="Arial" charset="0"/>
                        </a:rPr>
                        <a:t>го рода)</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a:t>
                      </a:r>
                      <a:r>
                        <a:rPr kumimoji="0" lang="en-US" sz="1800" b="0" i="0" u="none" strike="noStrike" cap="none" normalizeH="0" baseline="-25000" dirty="0" smtClean="0">
                          <a:ln>
                            <a:noFill/>
                          </a:ln>
                          <a:solidFill>
                            <a:schemeClr val="tx1"/>
                          </a:solidFill>
                          <a:effectLst/>
                          <a:latin typeface="Arial" charset="0"/>
                        </a:rPr>
                        <a:t>0 </a:t>
                      </a:r>
                      <a:r>
                        <a:rPr kumimoji="0" lang="ru-RU" sz="1800" b="0" i="0" u="none" strike="noStrike" cap="none" normalizeH="0" baseline="0" dirty="0" smtClean="0">
                          <a:ln>
                            <a:noFill/>
                          </a:ln>
                          <a:solidFill>
                            <a:schemeClr val="tx1"/>
                          </a:solidFill>
                          <a:effectLst/>
                          <a:latin typeface="Arial" charset="0"/>
                        </a:rPr>
                        <a:t>верно отвергнута</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10" name="Rectangle 59"/>
          <p:cNvSpPr>
            <a:spLocks noChangeArrowheads="1"/>
          </p:cNvSpPr>
          <p:nvPr/>
        </p:nvSpPr>
        <p:spPr bwMode="auto">
          <a:xfrm>
            <a:off x="381000" y="4067175"/>
            <a:ext cx="800735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pPr>
            <a:r>
              <a:rPr lang="ru-RU" sz="2000" b="1">
                <a:latin typeface="Arial" charset="0"/>
              </a:rPr>
              <a:t>	</a:t>
            </a:r>
            <a:r>
              <a:rPr lang="ru-RU" sz="2000">
                <a:latin typeface="Arial" charset="0"/>
              </a:rPr>
              <a:t>Уровень значимости – вероятность ошибки </a:t>
            </a:r>
            <a:r>
              <a:rPr lang="en-US" sz="2000">
                <a:latin typeface="Arial" charset="0"/>
              </a:rPr>
              <a:t>I-</a:t>
            </a:r>
            <a:r>
              <a:rPr lang="ru-RU" sz="2000">
                <a:latin typeface="Arial" charset="0"/>
              </a:rPr>
              <a:t>го рода. Выбирается исследователем заранее, обычно 5% (0,05). Обозначается </a:t>
            </a:r>
            <a:r>
              <a:rPr lang="en-US" sz="2000">
                <a:latin typeface="Arial" charset="0"/>
              </a:rPr>
              <a:t>Sig. (significance) value, p-value, Pr.</a:t>
            </a:r>
            <a:endParaRPr lang="ru-RU" sz="2000">
              <a:latin typeface="Arial" charset="0"/>
            </a:endParaRPr>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246FD1F3-FF63-4A78-9EC7-F96DC450B013}" type="slidenum">
              <a:rPr lang="en-GB"/>
              <a:pPr>
                <a:defRPr/>
              </a:pPr>
              <a:t>7</a:t>
            </a:fld>
            <a:endParaRPr lang="en-GB"/>
          </a:p>
        </p:txBody>
      </p:sp>
      <p:pic>
        <p:nvPicPr>
          <p:cNvPr id="13315" name="Рисунок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76250"/>
            <a:ext cx="5391150"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541A8F35-C6AB-4601-AE76-568A347CFEAA}" type="slidenum">
              <a:rPr lang="en-GB" sz="1200" b="1">
                <a:solidFill>
                  <a:schemeClr val="tx2">
                    <a:lumMod val="90000"/>
                    <a:lumOff val="10000"/>
                  </a:schemeClr>
                </a:solidFill>
                <a:latin typeface="+mn-lt"/>
              </a:rPr>
              <a:pPr>
                <a:defRPr/>
              </a:pPr>
              <a:t>8</a:t>
            </a:fld>
            <a:endParaRPr lang="en-GB" sz="1200" b="1">
              <a:solidFill>
                <a:schemeClr val="tx2">
                  <a:lumMod val="90000"/>
                  <a:lumOff val="10000"/>
                </a:schemeClr>
              </a:solidFill>
              <a:latin typeface="+mn-lt"/>
            </a:endParaRPr>
          </a:p>
        </p:txBody>
      </p:sp>
      <p:sp>
        <p:nvSpPr>
          <p:cNvPr id="14339" name="Rectangle 2"/>
          <p:cNvSpPr>
            <a:spLocks noGrp="1" noChangeArrowheads="1"/>
          </p:cNvSpPr>
          <p:nvPr>
            <p:ph type="title"/>
          </p:nvPr>
        </p:nvSpPr>
        <p:spPr>
          <a:xfrm>
            <a:off x="755650" y="188913"/>
            <a:ext cx="7646988" cy="838200"/>
          </a:xfrm>
        </p:spPr>
        <p:txBody>
          <a:bodyPr/>
          <a:lstStyle/>
          <a:p>
            <a:pPr algn="ctr"/>
            <a:r>
              <a:rPr lang="ru-RU" sz="3000" b="1" smtClean="0">
                <a:latin typeface="Arial Unicode MS" pitchFamily="34" charset="-128"/>
                <a:ea typeface="Arial Unicode MS" pitchFamily="34" charset="-128"/>
                <a:cs typeface="Arial Unicode MS" pitchFamily="34" charset="-128"/>
              </a:rPr>
              <a:t>Тест Хи-квадрат</a:t>
            </a:r>
          </a:p>
        </p:txBody>
      </p:sp>
      <p:sp>
        <p:nvSpPr>
          <p:cNvPr id="14340" name="Rectangle 3"/>
          <p:cNvSpPr>
            <a:spLocks noGrp="1" noChangeArrowheads="1"/>
          </p:cNvSpPr>
          <p:nvPr>
            <p:ph type="body" idx="1"/>
          </p:nvPr>
        </p:nvSpPr>
        <p:spPr>
          <a:xfrm>
            <a:off x="395288" y="1412875"/>
            <a:ext cx="8007350" cy="4537075"/>
          </a:xfrm>
        </p:spPr>
        <p:txBody>
          <a:bodyPr/>
          <a:lstStyle/>
          <a:p>
            <a:pPr algn="just">
              <a:buFontTx/>
              <a:buNone/>
            </a:pPr>
            <a:r>
              <a:rPr lang="ru-RU" smtClean="0"/>
              <a:t>	При проведении текста хи-квадрат проверяется взаимная независимость двух переменных таблиц сопряжённости и благодаря этому косвенно выясняется зависимость обоих переменных. Две переменные считаются взаимно независимыми, если наблюдаемые в ячейках частоты совпадают с ожидаемыми. </a:t>
            </a:r>
          </a:p>
          <a:p>
            <a:pPr algn="just">
              <a:buFontTx/>
              <a:buNone/>
            </a:pPr>
            <a:endParaRPr lang="ru-RU" smtClean="0"/>
          </a:p>
          <a:p>
            <a:pPr algn="just">
              <a:buFontTx/>
              <a:buNone/>
            </a:pPr>
            <a:r>
              <a:rPr lang="ru-RU" smtClean="0"/>
              <a:t>	Критерий Хи-квадрат основан на предположении о том, что если признаки независимы, то частоты в клетках таблицы сопряжённости распределены пропорционально.</a:t>
            </a:r>
            <a:endParaRPr lang="en-US" smtClean="0"/>
          </a:p>
          <a:p>
            <a:pPr algn="just">
              <a:buFontTx/>
              <a:buNone/>
            </a:pPr>
            <a:endParaRPr lang="en-US" smtClean="0"/>
          </a:p>
          <a:p>
            <a:pPr algn="just">
              <a:buFontTx/>
              <a:buNone/>
            </a:pPr>
            <a:r>
              <a:rPr lang="en-US" smtClean="0"/>
              <a:t>	</a:t>
            </a:r>
            <a:endParaRPr lang="ru-RU" smtClean="0"/>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41690B2E-7DEB-408C-9E37-71A9523E3471}" type="slidenum">
              <a:rPr lang="en-GB" sz="1200" b="1">
                <a:solidFill>
                  <a:schemeClr val="tx2">
                    <a:lumMod val="90000"/>
                    <a:lumOff val="10000"/>
                  </a:schemeClr>
                </a:solidFill>
                <a:latin typeface="+mn-lt"/>
              </a:rPr>
              <a:pPr>
                <a:defRPr/>
              </a:pPr>
              <a:t>9</a:t>
            </a:fld>
            <a:endParaRPr lang="en-GB" sz="1200" b="1">
              <a:solidFill>
                <a:schemeClr val="tx2">
                  <a:lumMod val="90000"/>
                  <a:lumOff val="10000"/>
                </a:schemeClr>
              </a:solidFill>
              <a:latin typeface="+mn-lt"/>
            </a:endParaRPr>
          </a:p>
        </p:txBody>
      </p:sp>
      <p:sp>
        <p:nvSpPr>
          <p:cNvPr id="15363" name="Rectangle 2"/>
          <p:cNvSpPr>
            <a:spLocks noGrp="1" noChangeArrowheads="1"/>
          </p:cNvSpPr>
          <p:nvPr>
            <p:ph type="title"/>
          </p:nvPr>
        </p:nvSpPr>
        <p:spPr>
          <a:xfrm>
            <a:off x="755650" y="188913"/>
            <a:ext cx="7646988" cy="838200"/>
          </a:xfrm>
        </p:spPr>
        <p:txBody>
          <a:bodyPr/>
          <a:lstStyle/>
          <a:p>
            <a:pPr algn="ctr"/>
            <a:r>
              <a:rPr lang="ru-RU" sz="3000" b="1" smtClean="0">
                <a:latin typeface="Arial Unicode MS" pitchFamily="34" charset="-128"/>
                <a:ea typeface="Arial Unicode MS" pitchFamily="34" charset="-128"/>
                <a:cs typeface="Arial Unicode MS" pitchFamily="34" charset="-128"/>
              </a:rPr>
              <a:t>Тест Хи-квадрат: сценарий 1</a:t>
            </a:r>
          </a:p>
        </p:txBody>
      </p:sp>
      <p:sp>
        <p:nvSpPr>
          <p:cNvPr id="15364" name="Rectangle 3"/>
          <p:cNvSpPr>
            <a:spLocks noGrp="1" noChangeArrowheads="1"/>
          </p:cNvSpPr>
          <p:nvPr>
            <p:ph type="body" idx="1"/>
          </p:nvPr>
        </p:nvSpPr>
        <p:spPr>
          <a:xfrm>
            <a:off x="395288" y="1196975"/>
            <a:ext cx="8007350" cy="576263"/>
          </a:xfrm>
        </p:spPr>
        <p:txBody>
          <a:bodyPr/>
          <a:lstStyle/>
          <a:p>
            <a:pPr algn="ctr">
              <a:buFontTx/>
              <a:buNone/>
            </a:pPr>
            <a:r>
              <a:rPr lang="ru-RU" smtClean="0"/>
              <a:t>	</a:t>
            </a:r>
            <a:r>
              <a:rPr lang="ru-RU" smtClean="0">
                <a:latin typeface="Arial" charset="0"/>
                <a:cs typeface="Arial" charset="0"/>
              </a:rPr>
              <a:t>Полное отсутствие связи между переменными.</a:t>
            </a:r>
            <a:endParaRPr lang="ru-RU" smtClean="0"/>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05038"/>
            <a:ext cx="771842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7190</TotalTime>
  <Words>680</Words>
  <Application>Microsoft Office PowerPoint</Application>
  <PresentationFormat>Экран (4:3)</PresentationFormat>
  <Paragraphs>176</Paragraphs>
  <Slides>27</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27</vt:i4>
      </vt:variant>
    </vt:vector>
  </HeadingPairs>
  <TitlesOfParts>
    <vt:vector size="28" baseType="lpstr">
      <vt:lpstr>NewsPrint</vt:lpstr>
      <vt:lpstr> Тема 4: Взаимосвязи  между переменными</vt:lpstr>
      <vt:lpstr>Взаимосвязь переменных</vt:lpstr>
      <vt:lpstr>Таблицы сопряжённости</vt:lpstr>
      <vt:lpstr>Формулировка гипотез и построение моделей</vt:lpstr>
      <vt:lpstr>Этапы проверки гипотез</vt:lpstr>
      <vt:lpstr>Уровень значимости и ошибка I-го рода</vt:lpstr>
      <vt:lpstr>Презентация PowerPoint</vt:lpstr>
      <vt:lpstr>Тест Хи-квадрат</vt:lpstr>
      <vt:lpstr>Тест Хи-квадрат: сценарий 1</vt:lpstr>
      <vt:lpstr>Тест Хи-квадрат: сценарий 2</vt:lpstr>
      <vt:lpstr>Тест Хи-квадрат: сценарий 3</vt:lpstr>
      <vt:lpstr>Подсчёт показателя Хи-квадрат</vt:lpstr>
      <vt:lpstr>Презентация PowerPoint</vt:lpstr>
      <vt:lpstr>Тесты на нормальность</vt:lpstr>
      <vt:lpstr>Тест Колмогорова-Смирнова</vt:lpstr>
      <vt:lpstr>Тест Шапиро-Уилка </vt:lpstr>
      <vt:lpstr>Коэффициенты корреляции</vt:lpstr>
      <vt:lpstr>Коэффициент корреляции Пирсона</vt:lpstr>
      <vt:lpstr>Интерпретация значений коэффициента корреляции Пирсона</vt:lpstr>
      <vt:lpstr>Вид диаграммы рассеяния для разных значений r</vt:lpstr>
      <vt:lpstr>Проверка значимости  коэффициента корреляции Пирсона</vt:lpstr>
      <vt:lpstr>Ранговые коэффициенты корреляции</vt:lpstr>
      <vt:lpstr>Точечно-бисериальная корреляция</vt:lpstr>
      <vt:lpstr>Частные корреляции (1)</vt:lpstr>
      <vt:lpstr>Частные корреляции (2)</vt:lpstr>
      <vt:lpstr>Частные корреляции (3)</vt:lpstr>
      <vt:lpstr>Спасибо за внимание!</vt:lpstr>
    </vt:vector>
  </TitlesOfParts>
  <Company>Deutsche Bank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Особенности бенефициарной собственности в России</dc:title>
  <dc:creator>Алиса</dc:creator>
  <cp:lastModifiedBy>Academic Life</cp:lastModifiedBy>
  <cp:revision>466</cp:revision>
  <cp:lastPrinted>2012-01-23T13:57:44Z</cp:lastPrinted>
  <dcterms:created xsi:type="dcterms:W3CDTF">2003-05-06T15:38:25Z</dcterms:created>
  <dcterms:modified xsi:type="dcterms:W3CDTF">2020-02-25T11:18:06Z</dcterms:modified>
</cp:coreProperties>
</file>