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56" r:id="rId1"/>
  </p:sldMasterIdLst>
  <p:notesMasterIdLst>
    <p:notesMasterId r:id="rId12"/>
  </p:notesMasterIdLst>
  <p:handoutMasterIdLst>
    <p:handoutMasterId r:id="rId13"/>
  </p:handoutMasterIdLst>
  <p:sldIdLst>
    <p:sldId id="309" r:id="rId2"/>
    <p:sldId id="340" r:id="rId3"/>
    <p:sldId id="341" r:id="rId4"/>
    <p:sldId id="342" r:id="rId5"/>
    <p:sldId id="343" r:id="rId6"/>
    <p:sldId id="345" r:id="rId7"/>
    <p:sldId id="346" r:id="rId8"/>
    <p:sldId id="349" r:id="rId9"/>
    <p:sldId id="347" r:id="rId10"/>
    <p:sldId id="323" r:id="rId11"/>
  </p:sldIdLst>
  <p:sldSz cx="9144000" cy="6858000" type="screen4x3"/>
  <p:notesSz cx="6761163" cy="99425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2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5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CC66"/>
    <a:srgbClr val="3333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5" autoAdjust="0"/>
    <p:restoredTop sz="94602" autoAdjust="0"/>
  </p:normalViewPr>
  <p:slideViewPr>
    <p:cSldViewPr>
      <p:cViewPr varScale="1">
        <p:scale>
          <a:sx n="109" d="100"/>
          <a:sy n="109" d="100"/>
        </p:scale>
        <p:origin x="1686" y="102"/>
      </p:cViewPr>
      <p:guideLst>
        <p:guide orient="horz" pos="864"/>
        <p:guide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20" y="1428"/>
      </p:cViewPr>
      <p:guideLst>
        <p:guide orient="horz" pos="3132"/>
        <p:guide pos="215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31" tIns="45665" rIns="91331" bIns="45665" numCol="1" anchor="t" anchorCtr="0" compatLnSpc="1">
            <a:prstTxWarp prst="textNoShape">
              <a:avLst/>
            </a:prstTxWarp>
          </a:bodyPr>
          <a:lstStyle>
            <a:lvl1pPr algn="r" defTabSz="912813">
              <a:defRPr sz="1000"/>
            </a:lvl1pPr>
          </a:lstStyle>
          <a:p>
            <a:pPr>
              <a:defRPr/>
            </a:pPr>
            <a:fld id="{02E182DC-E5FD-4C23-B8E8-547FA1A7E241}" type="datetime1">
              <a:rPr lang="ru-RU"/>
              <a:pPr>
                <a:defRPr/>
              </a:pPr>
              <a:t>19.02.2020</a:t>
            </a:fld>
            <a:endParaRPr lang="en-GB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625"/>
            <a:ext cx="29305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31" tIns="45665" rIns="91331" bIns="45665" numCol="1" anchor="b" anchorCtr="0" compatLnSpc="1">
            <a:prstTxWarp prst="textNoShape">
              <a:avLst/>
            </a:prstTxWarp>
          </a:bodyPr>
          <a:lstStyle>
            <a:lvl1pPr defTabSz="912813">
              <a:defRPr sz="1000"/>
            </a:lvl1pPr>
          </a:lstStyle>
          <a:p>
            <a:pPr>
              <a:defRPr/>
            </a:pPr>
            <a:r>
              <a:rPr lang="ru-RU"/>
              <a:t>Автор: А.В. </a:t>
            </a:r>
            <a:r>
              <a:rPr lang="ru-RU" err="1"/>
              <a:t>Меликян</a:t>
            </a:r>
            <a:endParaRPr lang="en-GB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45625"/>
            <a:ext cx="29305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31" tIns="45665" rIns="91331" bIns="45665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/>
            </a:lvl1pPr>
          </a:lstStyle>
          <a:p>
            <a:pPr>
              <a:defRPr/>
            </a:pPr>
            <a:fld id="{5706DA93-C578-4C1A-8092-D5847EEF31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59567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31" tIns="45665" rIns="91331" bIns="45665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r>
              <a:rPr lang="ru-RU"/>
              <a:t>Прикладной экономический анализ на основе пакета программ SPSS</a:t>
            </a: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31" tIns="45665" rIns="91331" bIns="45665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AB86F914-7457-4E61-83B9-0ED7E721C400}" type="datetime1">
              <a:rPr lang="ru-RU"/>
              <a:pPr>
                <a:defRPr/>
              </a:pPr>
              <a:t>19.02.2020</a:t>
            </a:fld>
            <a:endParaRPr lang="en-GB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6125"/>
            <a:ext cx="4967288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22813"/>
            <a:ext cx="4957763" cy="447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31" tIns="45665" rIns="91331" bIns="456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305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31" tIns="45665" rIns="91331" bIns="45665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r>
              <a:rPr lang="ru-RU"/>
              <a:t>Автор: А.В. Меликян</a:t>
            </a: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445625"/>
            <a:ext cx="29305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31" tIns="45665" rIns="91331" bIns="45665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EE58E9CC-0554-4325-AF57-137DF2B988B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5655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  <p:sp>
        <p:nvSpPr>
          <p:cNvPr id="18436" name="Верхний колонтитул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sz="1200" smtClean="0"/>
              <a:t>Прикладной экономический анализ на основе пакета программ SPSS</a:t>
            </a:r>
            <a:endParaRPr lang="en-GB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777875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6"/>
          <p:cNvSpPr/>
          <p:nvPr/>
        </p:nvSpPr>
        <p:spPr>
          <a:xfrm>
            <a:off x="777875" y="5949950"/>
            <a:ext cx="75438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40" y="4725144"/>
            <a:ext cx="6858000" cy="99060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4CF22-B726-4B15-857E-549455A67B96}" type="datetime1">
              <a:rPr lang="en-US"/>
              <a:pPr>
                <a:defRPr/>
              </a:pPr>
              <a:t>2/19/2020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12176"/>
      </p:ext>
    </p:extLst>
  </p:cSld>
  <p:clrMapOvr>
    <a:masterClrMapping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9A2D9-E1E2-4C00-A2DD-88AB1A5DEB83}" type="datetime1">
              <a:rPr lang="en-US"/>
              <a:pPr>
                <a:defRPr/>
              </a:pPr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Page </a:t>
            </a:r>
            <a:fld id="{63B48DDF-0F1C-4CC2-BA9C-2366808836C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623910"/>
      </p:ext>
    </p:extLst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B4609-EECB-471F-A957-3CE078A65734}" type="datetime1">
              <a:rPr lang="en-US"/>
              <a:pPr>
                <a:defRPr/>
              </a:pPr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Page </a:t>
            </a:r>
            <a:fld id="{D808C541-FFCD-451D-9CFC-0FFADEBD0D4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869786"/>
      </p:ext>
    </p:extLst>
  </p:cSld>
  <p:clrMapOvr>
    <a:masterClrMapping/>
  </p:clrMapOvr>
  <p:transition>
    <p:pull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382000" cy="8382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381000" y="1828800"/>
            <a:ext cx="8382000" cy="4114800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5825" y="6308725"/>
            <a:ext cx="1085850" cy="365125"/>
          </a:xfrm>
        </p:spPr>
        <p:txBody>
          <a:bodyPr/>
          <a:lstStyle>
            <a:lvl1pPr>
              <a:defRPr sz="1400" b="1">
                <a:latin typeface="+mn-lt"/>
              </a:defRPr>
            </a:lvl1pPr>
          </a:lstStyle>
          <a:p>
            <a:pPr>
              <a:defRPr/>
            </a:pPr>
            <a:r>
              <a:rPr lang="en-GB"/>
              <a:t>Page</a:t>
            </a:r>
            <a:r>
              <a:rPr lang="ru-RU"/>
              <a:t> </a:t>
            </a:r>
            <a:fld id="{DBA3E292-456F-47E0-85AA-8327C7C8EC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17074"/>
      </p:ext>
    </p:extLst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3EC0C-1A81-461D-B816-E68AE07070E2}" type="datetime1">
              <a:rPr lang="en-US"/>
              <a:pPr>
                <a:defRPr/>
              </a:pPr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Page </a:t>
            </a:r>
            <a:fld id="{04197BD3-2DF9-47F3-8C30-05737CCBAF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05287"/>
      </p:ext>
    </p:extLst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777875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DFF48-3B50-40B0-8C37-68D8A8866185}" type="datetime1">
              <a:rPr lang="en-US"/>
              <a:pPr>
                <a:defRPr/>
              </a:pPr>
              <a:t>2/19/2020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Page </a:t>
            </a:r>
            <a:fld id="{90B6ABC0-8D0F-48C9-A82A-4DA2623ED7E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282199"/>
      </p:ext>
    </p:extLst>
  </p:cSld>
  <p:clrMapOvr>
    <a:masterClrMapping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A9FAF-738A-4592-A56C-74CDBE04D997}" type="datetime1">
              <a:rPr lang="en-US"/>
              <a:pPr>
                <a:defRPr/>
              </a:pPr>
              <a:t>2/19/2020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Page </a:t>
            </a:r>
            <a:fld id="{8F0D91BF-3C78-46A0-8364-E5113C130C9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815324"/>
      </p:ext>
    </p:extLst>
  </p:cSld>
  <p:clrMapOvr>
    <a:masterClrMapping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>
            <a:off x="758825" y="1249363"/>
            <a:ext cx="3657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2"/>
          <p:cNvCxnSpPr/>
          <p:nvPr/>
        </p:nvCxnSpPr>
        <p:spPr>
          <a:xfrm>
            <a:off x="4645025" y="1249363"/>
            <a:ext cx="3657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F09C7-F42E-4B48-A759-4C4A9E480D3C}" type="datetime1">
              <a:rPr lang="en-US"/>
              <a:pPr>
                <a:defRPr/>
              </a:pPr>
              <a:t>2/19/2020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Page </a:t>
            </a:r>
            <a:fld id="{447BD944-A609-4FF8-93E8-072D4122694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051406"/>
      </p:ext>
    </p:extLst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30FE8-6978-493D-9B89-800DEEC2053B}" type="datetime1">
              <a:rPr lang="en-US"/>
              <a:pPr>
                <a:defRPr/>
              </a:pPr>
              <a:t>2/19/2020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Page </a:t>
            </a:r>
            <a:fld id="{FE5A11DB-7797-4F70-9338-DFB826663D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90251"/>
      </p:ext>
    </p:extLst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AC573-F405-40C1-A779-2F0B94B0B0DE}" type="datetime1">
              <a:rPr lang="en-US"/>
              <a:pPr>
                <a:defRPr/>
              </a:pPr>
              <a:t>2/19/2020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Page </a:t>
            </a:r>
            <a:fld id="{30C955E4-928E-4F33-A525-A6236C27333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535371"/>
      </p:ext>
    </p:extLst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/>
          <p:nvPr/>
        </p:nvCxnSpPr>
        <p:spPr>
          <a:xfrm rot="5400000">
            <a:off x="1677194" y="2515394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4AF80-64C7-4E2B-98B2-7E5CDF8A277A}" type="datetime1">
              <a:rPr lang="en-US"/>
              <a:pPr>
                <a:defRPr/>
              </a:pPr>
              <a:t>2/19/2020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Page </a:t>
            </a:r>
            <a:fld id="{E155146D-EBE1-4A49-8FAD-C0F0C740F3F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64429"/>
      </p:ext>
    </p:extLst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3CCF6-4B5B-4DD7-A3A2-50FD0B35FEBA}" type="datetime1">
              <a:rPr lang="en-US"/>
              <a:pPr>
                <a:defRPr/>
              </a:pPr>
              <a:t>2/19/2020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Page </a:t>
            </a:r>
            <a:fld id="{8CB050FC-DBD3-4D88-AB00-A6CC710F03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458055"/>
      </p:ext>
    </p:extLst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0" y="685800"/>
            <a:ext cx="7543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CE87DA-2130-4A3F-B987-13CFC1AE7107}" type="datetime1">
              <a:rPr lang="en-US"/>
              <a:pPr>
                <a:defRPr/>
              </a:pPr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6208713"/>
            <a:ext cx="487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9675" y="6308725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GB"/>
              <a:t>Page </a:t>
            </a:r>
            <a:fld id="{2778F9A1-AB3C-498D-A05B-6D23C632CAA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7875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19" r:id="rId2"/>
    <p:sldLayoutId id="2147484027" r:id="rId3"/>
    <p:sldLayoutId id="2147484020" r:id="rId4"/>
    <p:sldLayoutId id="2147484028" r:id="rId5"/>
    <p:sldLayoutId id="2147484021" r:id="rId6"/>
    <p:sldLayoutId id="2147484022" r:id="rId7"/>
    <p:sldLayoutId id="2147484029" r:id="rId8"/>
    <p:sldLayoutId id="2147484023" r:id="rId9"/>
    <p:sldLayoutId id="2147484024" r:id="rId10"/>
    <p:sldLayoutId id="2147484025" r:id="rId11"/>
    <p:sldLayoutId id="2147484030" r:id="rId12"/>
  </p:sldLayoutIdLst>
  <p:transition>
    <p:pull dir="d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3725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3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536" y="2098877"/>
            <a:ext cx="8151813" cy="60939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4400" dirty="0" smtClean="0"/>
              <a:t>	</a:t>
            </a:r>
            <a:r>
              <a:rPr lang="ru-RU" sz="4400" b="1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Тема </a:t>
            </a:r>
            <a:r>
              <a:rPr lang="ru-RU" sz="4400" b="1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3: </a:t>
            </a:r>
            <a:r>
              <a:rPr lang="ru-RU" sz="4400" b="1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Работа с данными</a:t>
            </a:r>
            <a:endParaRPr lang="pt-PT" sz="4400" b="1" dirty="0" smtClean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175" y="3175"/>
            <a:ext cx="9137650" cy="685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911225" y="6236613"/>
            <a:ext cx="423703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r>
              <a:rPr lang="ru-RU" sz="1400" b="1" dirty="0" smtClean="0">
                <a:latin typeface="Arial" charset="0"/>
              </a:rPr>
              <a:t>А.В</a:t>
            </a:r>
            <a:r>
              <a:rPr lang="ru-RU" sz="1400" b="1" dirty="0">
                <a:latin typeface="Arial" charset="0"/>
              </a:rPr>
              <a:t>. Меликян </a:t>
            </a:r>
          </a:p>
          <a:p>
            <a:r>
              <a:rPr lang="ru-RU" sz="1400" dirty="0">
                <a:latin typeface="Arial" charset="0"/>
              </a:rPr>
              <a:t>НИУ ВШЭ, </a:t>
            </a:r>
            <a:r>
              <a:rPr lang="ru-RU" sz="1400" dirty="0" smtClean="0">
                <a:latin typeface="Arial" charset="0"/>
              </a:rPr>
              <a:t>2020</a:t>
            </a:r>
            <a:endParaRPr lang="en-GB" sz="1400" dirty="0">
              <a:latin typeface="Arial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3588" y="2276475"/>
            <a:ext cx="7696200" cy="73977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ru-RU" sz="5400" smtClean="0"/>
              <a:t>Спасибо за внимание!</a:t>
            </a:r>
            <a:endParaRPr lang="pt-PT" sz="5400" smtClean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7559675" y="6199188"/>
            <a:ext cx="762000" cy="365125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GB"/>
              <a:t>Page </a:t>
            </a:r>
            <a:fld id="{57329A53-4607-4DEE-AC0F-08E2FBB53C6C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3175" y="3175"/>
            <a:ext cx="9137650" cy="685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BF27B91B-66A0-4F3B-A156-0A58AE204D4F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790575"/>
            <a:ext cx="7777163" cy="838200"/>
          </a:xfrm>
        </p:spPr>
        <p:txBody>
          <a:bodyPr/>
          <a:lstStyle/>
          <a:p>
            <a:pPr algn="ctr"/>
            <a:r>
              <a:rPr lang="ru-RU" sz="4000" b="1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Обор данных (фильтрация)</a:t>
            </a:r>
          </a:p>
        </p:txBody>
      </p:sp>
      <p:sp>
        <p:nvSpPr>
          <p:cNvPr id="8196" name="Rectangle 21"/>
          <p:cNvSpPr>
            <a:spLocks noChangeArrowheads="1"/>
          </p:cNvSpPr>
          <p:nvPr/>
        </p:nvSpPr>
        <p:spPr bwMode="auto">
          <a:xfrm>
            <a:off x="900113" y="1916113"/>
            <a:ext cx="7129462" cy="417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ru-RU" sz="2500">
                <a:latin typeface="Arial" charset="0"/>
                <a:cs typeface="Arial" charset="0"/>
              </a:rPr>
              <a:t>1) Отбор данных для выполнения конкретной команды</a:t>
            </a:r>
          </a:p>
          <a:p>
            <a:r>
              <a:rPr lang="en-US" sz="2500">
                <a:latin typeface="Arial" charset="0"/>
                <a:cs typeface="Arial" charset="0"/>
              </a:rPr>
              <a:t>Tabulate var</a:t>
            </a:r>
            <a:r>
              <a:rPr lang="ru-RU" sz="2500">
                <a:latin typeface="Arial" charset="0"/>
                <a:cs typeface="Arial" charset="0"/>
              </a:rPr>
              <a:t>1 </a:t>
            </a:r>
            <a:r>
              <a:rPr lang="en-US" sz="2500">
                <a:latin typeface="Arial" charset="0"/>
                <a:cs typeface="Arial" charset="0"/>
              </a:rPr>
              <a:t>if age</a:t>
            </a:r>
            <a:r>
              <a:rPr lang="ru-RU" sz="2500">
                <a:latin typeface="Arial" charset="0"/>
                <a:cs typeface="Arial" charset="0"/>
              </a:rPr>
              <a:t>&lt;=30 </a:t>
            </a:r>
            <a:r>
              <a:rPr lang="en-US" sz="2500">
                <a:latin typeface="Arial" charset="0"/>
                <a:cs typeface="Arial" charset="0"/>
              </a:rPr>
              <a:t>&amp; sex=1</a:t>
            </a:r>
            <a:endParaRPr lang="ru-RU" sz="2500">
              <a:latin typeface="Arial" charset="0"/>
              <a:cs typeface="Arial" charset="0"/>
            </a:endParaRPr>
          </a:p>
          <a:p>
            <a:endParaRPr lang="en-US" sz="2500">
              <a:latin typeface="Arial" charset="0"/>
              <a:cs typeface="Arial" charset="0"/>
            </a:endParaRPr>
          </a:p>
          <a:p>
            <a:r>
              <a:rPr lang="en-US" sz="2500">
                <a:latin typeface="Arial" charset="0"/>
                <a:cs typeface="Arial" charset="0"/>
              </a:rPr>
              <a:t>2) </a:t>
            </a:r>
            <a:r>
              <a:rPr lang="ru-RU" sz="2500">
                <a:latin typeface="Arial" charset="0"/>
                <a:cs typeface="Arial" charset="0"/>
              </a:rPr>
              <a:t>Отбор выборок</a:t>
            </a:r>
          </a:p>
          <a:p>
            <a:r>
              <a:rPr lang="en-US" sz="2500">
                <a:latin typeface="Arial" charset="0"/>
                <a:cs typeface="Arial" charset="0"/>
              </a:rPr>
              <a:t>Drop if age&gt;</a:t>
            </a:r>
            <a:r>
              <a:rPr lang="ru-RU" sz="2500">
                <a:latin typeface="Arial" charset="0"/>
                <a:cs typeface="Arial" charset="0"/>
              </a:rPr>
              <a:t>4</a:t>
            </a:r>
            <a:r>
              <a:rPr lang="en-US" sz="2500">
                <a:latin typeface="Arial" charset="0"/>
                <a:cs typeface="Arial" charset="0"/>
              </a:rPr>
              <a:t>0</a:t>
            </a:r>
          </a:p>
          <a:p>
            <a:r>
              <a:rPr lang="en-US" sz="2500">
                <a:latin typeface="Arial" charset="0"/>
                <a:cs typeface="Arial" charset="0"/>
              </a:rPr>
              <a:t>Keep if age &lt;=40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95915CFD-F208-4627-B015-542D0DFCA0E2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50863"/>
            <a:ext cx="7777163" cy="838200"/>
          </a:xfrm>
        </p:spPr>
        <p:txBody>
          <a:bodyPr/>
          <a:lstStyle/>
          <a:p>
            <a:pPr algn="ctr"/>
            <a:r>
              <a:rPr lang="ru-RU" sz="4000" b="1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Отбор переменных</a:t>
            </a:r>
          </a:p>
        </p:txBody>
      </p:sp>
      <p:sp>
        <p:nvSpPr>
          <p:cNvPr id="9220" name="Rectangle 21"/>
          <p:cNvSpPr>
            <a:spLocks noChangeArrowheads="1"/>
          </p:cNvSpPr>
          <p:nvPr/>
        </p:nvSpPr>
        <p:spPr bwMode="auto">
          <a:xfrm>
            <a:off x="900113" y="1916113"/>
            <a:ext cx="7129462" cy="417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500">
                <a:latin typeface="Arial" charset="0"/>
                <a:cs typeface="Arial" charset="0"/>
              </a:rPr>
              <a:t>Browse</a:t>
            </a:r>
            <a:r>
              <a:rPr lang="ru-RU" sz="2500">
                <a:latin typeface="Arial" charset="0"/>
                <a:cs typeface="Arial" charset="0"/>
              </a:rPr>
              <a:t> </a:t>
            </a:r>
            <a:r>
              <a:rPr lang="en-US" sz="2500">
                <a:latin typeface="Arial" charset="0"/>
                <a:cs typeface="Arial" charset="0"/>
              </a:rPr>
              <a:t>var1 var2</a:t>
            </a:r>
          </a:p>
          <a:p>
            <a:endParaRPr lang="en-US" sz="2500">
              <a:latin typeface="Arial" charset="0"/>
              <a:cs typeface="Arial" charset="0"/>
            </a:endParaRPr>
          </a:p>
          <a:p>
            <a:r>
              <a:rPr lang="en-US" sz="2500">
                <a:latin typeface="Arial" charset="0"/>
                <a:cs typeface="Arial" charset="0"/>
              </a:rPr>
              <a:t>Edit var1 var2</a:t>
            </a:r>
            <a:endParaRPr lang="ru-RU" sz="25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732C2778-4752-4C99-9A64-C65C1E742E10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620688"/>
            <a:ext cx="7777163" cy="838200"/>
          </a:xfrm>
        </p:spPr>
        <p:txBody>
          <a:bodyPr/>
          <a:lstStyle/>
          <a:p>
            <a:pPr algn="ctr"/>
            <a:r>
              <a:rPr lang="ru-RU" sz="4000" b="1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Сортировка наблюдений</a:t>
            </a:r>
          </a:p>
        </p:txBody>
      </p:sp>
      <p:sp>
        <p:nvSpPr>
          <p:cNvPr id="10244" name="Rectangle 21"/>
          <p:cNvSpPr>
            <a:spLocks noChangeArrowheads="1"/>
          </p:cNvSpPr>
          <p:nvPr/>
        </p:nvSpPr>
        <p:spPr bwMode="auto">
          <a:xfrm>
            <a:off x="900113" y="1916113"/>
            <a:ext cx="7129462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 algn="just">
              <a:buFontTx/>
              <a:buAutoNum type="arabicParenR"/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Быстрая сортировка наблюдений по значениям одной переменной -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&gt;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Выбор команды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Sort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в контекстном меню переменной в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Data Editor.</a:t>
            </a:r>
          </a:p>
          <a:p>
            <a:pPr algn="just">
              <a:defRPr/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2)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Сортировка по нескольким переменным:</a:t>
            </a:r>
          </a:p>
          <a:p>
            <a:pPr algn="just"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      Data -&gt; Sort -&gt; Ascending and Descending sort</a:t>
            </a:r>
          </a:p>
          <a:p>
            <a:pPr algn="just"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sz="2200" i="1" dirty="0" err="1">
                <a:latin typeface="Arial" pitchFamily="34" charset="0"/>
                <a:cs typeface="Arial" pitchFamily="34" charset="0"/>
              </a:rPr>
              <a:t>gsort</a:t>
            </a:r>
            <a:r>
              <a:rPr lang="en-US" sz="2200" i="1" dirty="0">
                <a:latin typeface="Arial" pitchFamily="34" charset="0"/>
                <a:cs typeface="Arial" pitchFamily="34" charset="0"/>
              </a:rPr>
              <a:t> var1 var2</a:t>
            </a:r>
            <a:endParaRPr lang="ru-RU" sz="22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1" t="24583" r="19766" b="46481"/>
          <a:stretch>
            <a:fillRect/>
          </a:stretch>
        </p:blipFill>
        <p:spPr bwMode="auto">
          <a:xfrm>
            <a:off x="771525" y="4149725"/>
            <a:ext cx="7545388" cy="220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4196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D0C4D261-7C9D-43F7-9E7E-DD6C8715727A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620713"/>
            <a:ext cx="8785225" cy="838200"/>
          </a:xfrm>
        </p:spPr>
        <p:txBody>
          <a:bodyPr/>
          <a:lstStyle/>
          <a:p>
            <a:pPr algn="ctr"/>
            <a:r>
              <a:rPr lang="ru-RU" sz="4000" b="1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Вычисление новых переменных</a:t>
            </a:r>
          </a:p>
        </p:txBody>
      </p:sp>
      <p:sp>
        <p:nvSpPr>
          <p:cNvPr id="11268" name="Rectangle 21"/>
          <p:cNvSpPr>
            <a:spLocks noChangeArrowheads="1"/>
          </p:cNvSpPr>
          <p:nvPr/>
        </p:nvSpPr>
        <p:spPr bwMode="auto">
          <a:xfrm>
            <a:off x="900113" y="1916113"/>
            <a:ext cx="7129462" cy="417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en-US" sz="2500">
                <a:latin typeface="Arial" charset="0"/>
                <a:cs typeface="Arial" charset="0"/>
              </a:rPr>
              <a:t>Data -&gt; Create or change data -&gt; Create new variable</a:t>
            </a:r>
            <a:endParaRPr lang="fr-FR" sz="2500">
              <a:latin typeface="Arial" charset="0"/>
              <a:cs typeface="Arial" charset="0"/>
            </a:endParaRPr>
          </a:p>
          <a:p>
            <a:pPr algn="just"/>
            <a:r>
              <a:rPr lang="ru-RU" sz="2500">
                <a:latin typeface="Arial" charset="0"/>
                <a:cs typeface="Arial" charset="0"/>
              </a:rPr>
              <a:t>Можно применить формулу расчёта не для всех, а для части наблюдений, соответствующих условию (вклада </a:t>
            </a:r>
            <a:r>
              <a:rPr lang="en-US" sz="2500">
                <a:latin typeface="Arial" charset="0"/>
                <a:cs typeface="Arial" charset="0"/>
              </a:rPr>
              <a:t>if.</a:t>
            </a:r>
            <a:r>
              <a:rPr lang="ru-RU" sz="2500">
                <a:latin typeface="Arial" charset="0"/>
                <a:cs typeface="Arial" charset="0"/>
              </a:rPr>
              <a:t>)</a:t>
            </a:r>
            <a:endParaRPr lang="en-US" sz="2500">
              <a:latin typeface="Arial" charset="0"/>
              <a:cs typeface="Arial" charset="0"/>
            </a:endParaRPr>
          </a:p>
          <a:p>
            <a:pPr algn="just"/>
            <a:endParaRPr lang="en-US" sz="2500">
              <a:latin typeface="Arial" charset="0"/>
              <a:cs typeface="Arial" charset="0"/>
            </a:endParaRPr>
          </a:p>
          <a:p>
            <a:pPr algn="just"/>
            <a:r>
              <a:rPr lang="en-US" sz="2500">
                <a:latin typeface="Arial" charset="0"/>
                <a:cs typeface="Arial" charset="0"/>
              </a:rPr>
              <a:t>generate int var1= var*2</a:t>
            </a:r>
            <a:endParaRPr lang="ru-RU" sz="25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32F5528D-3990-4114-81B4-7829DF04BFEB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764704"/>
            <a:ext cx="8785225" cy="838200"/>
          </a:xfrm>
        </p:spPr>
        <p:txBody>
          <a:bodyPr/>
          <a:lstStyle/>
          <a:p>
            <a:pPr algn="ctr"/>
            <a:r>
              <a:rPr lang="ru-RU" sz="4000" b="1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Перекодирование значений переменных</a:t>
            </a:r>
          </a:p>
        </p:txBody>
      </p:sp>
      <p:sp>
        <p:nvSpPr>
          <p:cNvPr id="13316" name="Rectangle 3"/>
          <p:cNvSpPr txBox="1">
            <a:spLocks noChangeArrowheads="1"/>
          </p:cNvSpPr>
          <p:nvPr/>
        </p:nvSpPr>
        <p:spPr bwMode="auto">
          <a:xfrm>
            <a:off x="381000" y="1700213"/>
            <a:ext cx="8007350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73050" indent="-2730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sz="2500" dirty="0" smtClean="0">
                <a:latin typeface="Arial" charset="0"/>
                <a:cs typeface="Arial" charset="0"/>
              </a:rPr>
              <a:t>1) </a:t>
            </a:r>
            <a:r>
              <a:rPr lang="ru-RU" sz="2500" dirty="0" smtClean="0">
                <a:latin typeface="Arial" charset="0"/>
                <a:cs typeface="Arial" charset="0"/>
              </a:rPr>
              <a:t>Численная переменная имеет слишком много значений, которые можно сгруппировать в некоторое число диапазонов. Каждый диапазон будет соответствовать отдельному значению новой переменной. </a:t>
            </a:r>
            <a:endParaRPr lang="en-US" sz="2500" dirty="0" smtClean="0">
              <a:latin typeface="Arial" charset="0"/>
              <a:cs typeface="Arial" charset="0"/>
            </a:endParaRPr>
          </a:p>
          <a:p>
            <a:pPr marL="0" indent="0" algn="just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sz="2000" i="1" dirty="0" smtClean="0"/>
              <a:t>recode age (min/35=1) (36/39=2) (40/43=3) (44/max=4), gen(</a:t>
            </a:r>
            <a:r>
              <a:rPr lang="en-US" sz="2000" i="1" dirty="0" err="1" smtClean="0"/>
              <a:t>age_group</a:t>
            </a:r>
            <a:r>
              <a:rPr lang="en-US" sz="2000" i="1" dirty="0" smtClean="0"/>
              <a:t>)</a:t>
            </a:r>
            <a:endParaRPr lang="ru-RU" sz="2000" i="1" dirty="0" smtClean="0"/>
          </a:p>
          <a:p>
            <a:pPr marL="0" indent="0" algn="just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sz="2500" dirty="0" smtClean="0">
                <a:latin typeface="Arial" charset="0"/>
                <a:cs typeface="Arial" charset="0"/>
              </a:rPr>
              <a:t>2) </a:t>
            </a:r>
            <a:r>
              <a:rPr lang="ru-RU" sz="2500" dirty="0" smtClean="0">
                <a:latin typeface="Arial" charset="0"/>
                <a:cs typeface="Arial" charset="0"/>
              </a:rPr>
              <a:t>Текстовую переменную можно перекодировать в</a:t>
            </a:r>
            <a:r>
              <a:rPr lang="en-US" sz="2500" dirty="0" smtClean="0">
                <a:latin typeface="Arial" charset="0"/>
                <a:cs typeface="Arial" charset="0"/>
              </a:rPr>
              <a:t> </a:t>
            </a:r>
            <a:r>
              <a:rPr lang="ru-RU" sz="2500" dirty="0" smtClean="0">
                <a:latin typeface="Arial" charset="0"/>
                <a:cs typeface="Arial" charset="0"/>
              </a:rPr>
              <a:t>численную, присвоив цифровое значение каждому уникальном текстовому значению (нужно расставить метки).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sz="2000" i="1" dirty="0"/>
              <a:t>(</a:t>
            </a:r>
            <a:r>
              <a:rPr lang="en-US" sz="2000" i="1" dirty="0" err="1"/>
              <a:t>university.dta</a:t>
            </a:r>
            <a:r>
              <a:rPr lang="en-US" sz="2000" i="1" dirty="0"/>
              <a:t>)</a:t>
            </a:r>
            <a:endParaRPr lang="ru-RU" sz="2000" i="1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00F71634-0C11-47AB-BA2C-2B9ABE4F6DE4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476250"/>
            <a:ext cx="8785225" cy="838200"/>
          </a:xfrm>
        </p:spPr>
        <p:txBody>
          <a:bodyPr/>
          <a:lstStyle/>
          <a:p>
            <a:pPr algn="ctr"/>
            <a:r>
              <a:rPr lang="ru-RU" sz="4000" b="1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Агрегирование данных</a:t>
            </a:r>
          </a:p>
        </p:txBody>
      </p:sp>
      <p:sp>
        <p:nvSpPr>
          <p:cNvPr id="13316" name="Rectangle 3"/>
          <p:cNvSpPr txBox="1">
            <a:spLocks noChangeArrowheads="1"/>
          </p:cNvSpPr>
          <p:nvPr/>
        </p:nvSpPr>
        <p:spPr bwMode="auto">
          <a:xfrm>
            <a:off x="381000" y="1700213"/>
            <a:ext cx="8007350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73050" indent="-2730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20000"/>
              </a:spcBef>
              <a:buClr>
                <a:schemeClr val="accent1"/>
              </a:buClr>
            </a:pPr>
            <a:r>
              <a:rPr lang="en-US" sz="2800"/>
              <a:t>	</a:t>
            </a:r>
            <a:r>
              <a:rPr lang="ru-RU" sz="2800">
                <a:latin typeface="Arial" charset="0"/>
                <a:cs typeface="Arial" charset="0"/>
              </a:rPr>
              <a:t>На базе одной или нескольких группирующих переменных (переменных разбиения) можно объединить наблюдения в группы (агрегировать) и создать новый файл данных, содержащий по одному наблюдению для каждой группы разбиения. 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</a:pPr>
            <a:endParaRPr lang="en-US" sz="250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algn="just">
              <a:spcBef>
                <a:spcPct val="20000"/>
              </a:spcBef>
              <a:buClr>
                <a:schemeClr val="accent1"/>
              </a:buClr>
            </a:pPr>
            <a:r>
              <a:rPr lang="en-US" sz="2500" i="1">
                <a:latin typeface="Arial" charset="0"/>
                <a:cs typeface="Arial" charset="0"/>
              </a:rPr>
              <a:t>	collapse (mean) reading (mean) computer (mean) sport, by(nr group)</a:t>
            </a:r>
            <a:endParaRPr lang="ru-RU" sz="2500" i="1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CA9D3D6C-8E47-47E7-BB36-30C839564CBC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404813"/>
            <a:ext cx="8785225" cy="838200"/>
          </a:xfrm>
        </p:spPr>
        <p:txBody>
          <a:bodyPr/>
          <a:lstStyle/>
          <a:p>
            <a:pPr algn="ctr"/>
            <a:r>
              <a:rPr lang="ru-RU" sz="4000" b="1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Пример агрегирования данных</a:t>
            </a:r>
          </a:p>
        </p:txBody>
      </p:sp>
      <p:graphicFrame>
        <p:nvGraphicFramePr>
          <p:cNvPr id="5" name="Group 84"/>
          <p:cNvGraphicFramePr>
            <a:graphicFrameLocks/>
          </p:cNvGraphicFramePr>
          <p:nvPr/>
        </p:nvGraphicFramePr>
        <p:xfrm>
          <a:off x="381000" y="1484313"/>
          <a:ext cx="8382000" cy="3259139"/>
        </p:xfrm>
        <a:graphic>
          <a:graphicData uri="http://schemas.openxmlformats.org/drawingml/2006/table">
            <a:tbl>
              <a:tblPr/>
              <a:tblGrid>
                <a:gridCol w="217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Имя переменной </a:t>
                      </a:r>
                      <a:endParaRPr kumimoji="0" lang="ru-RU" sz="18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Пояснение 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group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Группа испытуемых </a:t>
                      </a: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 или 2) 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nr 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Порядковый номер участника (от 1 до 8) 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Номер дня (от 1 до 20) 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reading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Длительность чтения (в часах) 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computer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Длительность сидения за компьютером (в часах) 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sport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Длительность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занятия спортом (в часах) 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366" name="Rectangle 85"/>
          <p:cNvSpPr>
            <a:spLocks noChangeArrowheads="1"/>
          </p:cNvSpPr>
          <p:nvPr/>
        </p:nvSpPr>
        <p:spPr bwMode="auto">
          <a:xfrm>
            <a:off x="395288" y="5084763"/>
            <a:ext cx="8007350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r>
              <a:rPr lang="ru-RU" sz="2000">
                <a:latin typeface="Arial" charset="0"/>
              </a:rPr>
              <a:t>	Задача: Посчитать среднюю продолжительность каждого действия для каждого участника за весь период времени.</a:t>
            </a:r>
          </a:p>
          <a:p>
            <a:pPr marL="342900" indent="-342900">
              <a:spcBef>
                <a:spcPct val="20000"/>
              </a:spcBef>
            </a:pPr>
            <a:r>
              <a:rPr lang="ru-RU" sz="2000">
                <a:latin typeface="Arial" charset="0"/>
              </a:rPr>
              <a:t>	</a:t>
            </a:r>
            <a:endParaRPr lang="ru-RU" sz="2000" b="1">
              <a:latin typeface="Arial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Page </a:t>
            </a:r>
            <a:fld id="{52C7D645-F392-466A-A8B7-9B6CDCCF0386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476250"/>
            <a:ext cx="8785225" cy="838200"/>
          </a:xfrm>
        </p:spPr>
        <p:txBody>
          <a:bodyPr/>
          <a:lstStyle/>
          <a:p>
            <a:pPr algn="ctr"/>
            <a:r>
              <a:rPr lang="ru-RU" sz="4000" b="1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Ранжирование наблюдений</a:t>
            </a:r>
          </a:p>
        </p:txBody>
      </p:sp>
      <p:sp>
        <p:nvSpPr>
          <p:cNvPr id="15364" name="Rectangle 3"/>
          <p:cNvSpPr txBox="1">
            <a:spLocks noChangeArrowheads="1"/>
          </p:cNvSpPr>
          <p:nvPr/>
        </p:nvSpPr>
        <p:spPr bwMode="auto">
          <a:xfrm>
            <a:off x="381000" y="1484313"/>
            <a:ext cx="8294688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73050" indent="-2730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20000"/>
              </a:spcBef>
              <a:buClr>
                <a:schemeClr val="accent1"/>
              </a:buClr>
            </a:pPr>
            <a:endParaRPr lang="ru-RU" sz="2500">
              <a:latin typeface="Arial" charset="0"/>
              <a:cs typeface="Arial" charset="0"/>
            </a:endParaRPr>
          </a:p>
          <a:p>
            <a:pPr algn="just">
              <a:spcBef>
                <a:spcPct val="20000"/>
              </a:spcBef>
              <a:buClr>
                <a:schemeClr val="accent1"/>
              </a:buClr>
            </a:pPr>
            <a:r>
              <a:rPr lang="ru-RU" sz="2800">
                <a:latin typeface="Arial" charset="0"/>
                <a:cs typeface="Arial" charset="0"/>
              </a:rPr>
              <a:t>	Существует возможность задавать ранги для измеренных значений переменной. 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</a:pPr>
            <a:endParaRPr lang="ru-RU" sz="2500">
              <a:latin typeface="Arial" charset="0"/>
              <a:cs typeface="Arial" charset="0"/>
            </a:endParaRPr>
          </a:p>
          <a:p>
            <a:pPr algn="just">
              <a:spcBef>
                <a:spcPct val="20000"/>
              </a:spcBef>
              <a:buClr>
                <a:schemeClr val="accent1"/>
              </a:buClr>
            </a:pPr>
            <a:r>
              <a:rPr lang="en-US" sz="2500" i="1">
                <a:latin typeface="Arial" charset="0"/>
                <a:cs typeface="Arial" charset="0"/>
              </a:rPr>
              <a:t>egen newvar = rank(oldvar)</a:t>
            </a:r>
            <a:endParaRPr lang="ru-RU" sz="2500" i="1">
              <a:latin typeface="Arial" charset="0"/>
              <a:cs typeface="Arial" charset="0"/>
            </a:endParaRPr>
          </a:p>
          <a:p>
            <a:pPr algn="just">
              <a:spcBef>
                <a:spcPct val="20000"/>
              </a:spcBef>
              <a:buClr>
                <a:schemeClr val="accent1"/>
              </a:buClr>
            </a:pPr>
            <a:r>
              <a:rPr lang="ru-RU" sz="2500">
                <a:latin typeface="Arial" charset="0"/>
                <a:cs typeface="Arial" charset="0"/>
              </a:rPr>
              <a:t>По умолчанию – среднее (1 - минимальное значение)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</a:pPr>
            <a:r>
              <a:rPr lang="en-US" sz="2500">
                <a:latin typeface="Arial" charset="0"/>
                <a:cs typeface="Arial" charset="0"/>
              </a:rPr>
              <a:t>, track – </a:t>
            </a:r>
            <a:r>
              <a:rPr lang="ru-RU" sz="2500">
                <a:latin typeface="Arial" charset="0"/>
                <a:cs typeface="Arial" charset="0"/>
              </a:rPr>
              <a:t>минимальное (1 - минимальное значение)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</a:pPr>
            <a:r>
              <a:rPr lang="en-US" sz="2500">
                <a:latin typeface="Arial" charset="0"/>
                <a:cs typeface="Arial" charset="0"/>
              </a:rPr>
              <a:t>,</a:t>
            </a:r>
            <a:r>
              <a:rPr lang="ru-RU" sz="2500">
                <a:latin typeface="Arial" charset="0"/>
                <a:cs typeface="Arial" charset="0"/>
              </a:rPr>
              <a:t> </a:t>
            </a:r>
            <a:r>
              <a:rPr lang="en-US" sz="2500">
                <a:latin typeface="Arial" charset="0"/>
                <a:cs typeface="Arial" charset="0"/>
              </a:rPr>
              <a:t>field</a:t>
            </a:r>
            <a:r>
              <a:rPr lang="ru-RU" sz="2500">
                <a:latin typeface="Arial" charset="0"/>
                <a:cs typeface="Arial" charset="0"/>
              </a:rPr>
              <a:t> –</a:t>
            </a:r>
            <a:r>
              <a:rPr lang="en-US" sz="2500">
                <a:latin typeface="Arial" charset="0"/>
                <a:cs typeface="Arial" charset="0"/>
              </a:rPr>
              <a:t> </a:t>
            </a:r>
            <a:r>
              <a:rPr lang="ru-RU" sz="2500">
                <a:latin typeface="Arial" charset="0"/>
                <a:cs typeface="Arial" charset="0"/>
              </a:rPr>
              <a:t>минимальное (1 – максимальное значение)</a:t>
            </a:r>
            <a:endParaRPr lang="en-US" sz="2500">
              <a:latin typeface="Arial" charset="0"/>
              <a:cs typeface="Arial" charset="0"/>
            </a:endParaRPr>
          </a:p>
          <a:p>
            <a:pPr algn="just">
              <a:spcBef>
                <a:spcPct val="20000"/>
              </a:spcBef>
              <a:buClr>
                <a:schemeClr val="accent1"/>
              </a:buClr>
            </a:pPr>
            <a:r>
              <a:rPr lang="en-US" sz="2500">
                <a:latin typeface="Arial" charset="0"/>
                <a:cs typeface="Arial" charset="0"/>
              </a:rPr>
              <a:t>, unique – </a:t>
            </a:r>
            <a:r>
              <a:rPr lang="ru-RU" sz="2500">
                <a:latin typeface="Arial" charset="0"/>
                <a:cs typeface="Arial" charset="0"/>
              </a:rPr>
              <a:t>подряд уникальные значения рангов 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</a:pPr>
            <a:r>
              <a:rPr lang="ru-RU" sz="2500">
                <a:latin typeface="Arial" charset="0"/>
                <a:cs typeface="Arial" charset="0"/>
              </a:rPr>
              <a:t>(1 - минимальное значение)</a:t>
            </a:r>
            <a:endParaRPr lang="en-US" sz="250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6719</TotalTime>
  <Words>291</Words>
  <Application>Microsoft Office PowerPoint</Application>
  <PresentationFormat>Экран (4:3)</PresentationFormat>
  <Paragraphs>71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Arial Unicode MS</vt:lpstr>
      <vt:lpstr>Impact</vt:lpstr>
      <vt:lpstr>Times New Roman</vt:lpstr>
      <vt:lpstr>NewsPrint</vt:lpstr>
      <vt:lpstr> Тема 3: Работа с данными</vt:lpstr>
      <vt:lpstr>Обор данных (фильтрация)</vt:lpstr>
      <vt:lpstr>Отбор переменных</vt:lpstr>
      <vt:lpstr>Сортировка наблюдений</vt:lpstr>
      <vt:lpstr>Вычисление новых переменных</vt:lpstr>
      <vt:lpstr>Перекодирование значений переменных</vt:lpstr>
      <vt:lpstr>Агрегирование данных</vt:lpstr>
      <vt:lpstr>Пример агрегирования данных</vt:lpstr>
      <vt:lpstr>Ранжирование наблюдений</vt:lpstr>
      <vt:lpstr>Спасибо за внимание!</vt:lpstr>
    </vt:vector>
  </TitlesOfParts>
  <Company>Deutsche Bank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Особенности бенефициарной собственности в России</dc:title>
  <dc:creator>Алиса</dc:creator>
  <cp:lastModifiedBy>Студент НИУ ВШЭ</cp:lastModifiedBy>
  <cp:revision>415</cp:revision>
  <cp:lastPrinted>2012-01-23T13:57:44Z</cp:lastPrinted>
  <dcterms:created xsi:type="dcterms:W3CDTF">2003-05-06T15:38:25Z</dcterms:created>
  <dcterms:modified xsi:type="dcterms:W3CDTF">2020-02-19T10:18:11Z</dcterms:modified>
</cp:coreProperties>
</file>