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sldIdLst>
    <p:sldId id="256" r:id="rId2"/>
    <p:sldId id="257" r:id="rId3"/>
    <p:sldId id="267" r:id="rId4"/>
    <p:sldId id="279" r:id="rId5"/>
    <p:sldId id="264" r:id="rId6"/>
    <p:sldId id="266" r:id="rId7"/>
    <p:sldId id="274" r:id="rId8"/>
    <p:sldId id="270" r:id="rId9"/>
    <p:sldId id="271" r:id="rId10"/>
    <p:sldId id="272" r:id="rId11"/>
    <p:sldId id="273" r:id="rId12"/>
    <p:sldId id="277" r:id="rId13"/>
    <p:sldId id="280" r:id="rId14"/>
    <p:sldId id="27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8100"/>
    <a:srgbClr val="C4633C"/>
    <a:srgbClr val="003E1C"/>
    <a:srgbClr val="FF0101"/>
    <a:srgbClr val="5A0A49"/>
    <a:srgbClr val="FFFFFF"/>
    <a:srgbClr val="DCE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til 2 - Isticanj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B188-E01F-4BFD-B056-BD4F95F89C55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043F057-0466-4A56-A9FA-C3CE8448B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78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 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B188-E01F-4BFD-B056-BD4F95F89C55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043F057-0466-4A56-A9FA-C3CE8448B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34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B188-E01F-4BFD-B056-BD4F95F89C55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043F057-0466-4A56-A9FA-C3CE8448B87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3984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r-HR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B188-E01F-4BFD-B056-BD4F95F89C55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43F057-0466-4A56-A9FA-C3CE8448B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33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 cit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r-HR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B188-E01F-4BFD-B056-BD4F95F89C55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43F057-0466-4A56-A9FA-C3CE8448B87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1669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ili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r-HR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B188-E01F-4BFD-B056-BD4F95F89C55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43F057-0466-4A56-A9FA-C3CE8448B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04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B188-E01F-4BFD-B056-BD4F95F89C55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F057-0466-4A56-A9FA-C3CE8448B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38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B188-E01F-4BFD-B056-BD4F95F89C55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F057-0466-4A56-A9FA-C3CE8448B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30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B188-E01F-4BFD-B056-BD4F95F89C55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F057-0466-4A56-A9FA-C3CE8448B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50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B188-E01F-4BFD-B056-BD4F95F89C55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043F057-0466-4A56-A9FA-C3CE8448B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6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B188-E01F-4BFD-B056-BD4F95F89C55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043F057-0466-4A56-A9FA-C3CE8448B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73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B188-E01F-4BFD-B056-BD4F95F89C55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043F057-0466-4A56-A9FA-C3CE8448B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7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B188-E01F-4BFD-B056-BD4F95F89C55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F057-0466-4A56-A9FA-C3CE8448B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37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B188-E01F-4BFD-B056-BD4F95F89C55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F057-0466-4A56-A9FA-C3CE8448B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16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B188-E01F-4BFD-B056-BD4F95F89C55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F057-0466-4A56-A9FA-C3CE8448B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38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B188-E01F-4BFD-B056-BD4F95F89C55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43F057-0466-4A56-A9FA-C3CE8448B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39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tint val="90000"/>
                <a:lumMod val="120000"/>
              </a:schemeClr>
            </a:gs>
            <a:gs pos="61000">
              <a:schemeClr val="bg1"/>
            </a:gs>
            <a:gs pos="0">
              <a:srgbClr val="DCECF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BB188-E01F-4BFD-B056-BD4F95F89C55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043F057-0466-4A56-A9FA-C3CE8448B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74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11D9ABF-8030-49F8-8CFA-ADCEC2E70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5519" y="1166219"/>
            <a:ext cx="8655761" cy="2262781"/>
          </a:xfrm>
        </p:spPr>
        <p:txBody>
          <a:bodyPr>
            <a:normAutofit fontScale="90000"/>
          </a:bodyPr>
          <a:lstStyle/>
          <a:p>
            <a:r>
              <a:rPr lang="hr-HR" sz="48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KRIPTIRANJE KOMUNIKACIJE KORISTEĆI SUPARNIČKO UČENJE EVOLUCIJSKIH ALGORITAMA</a:t>
            </a:r>
            <a:endParaRPr lang="en-US" sz="4800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7823E5D8-E84C-42B4-9630-A371EC8C8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4545" y="4599709"/>
            <a:ext cx="9080067" cy="1303953"/>
          </a:xfrm>
        </p:spPr>
        <p:txBody>
          <a:bodyPr>
            <a:normAutofit fontScale="92500" lnSpcReduction="10000"/>
          </a:bodyPr>
          <a:lstStyle/>
          <a:p>
            <a:r>
              <a:rPr lang="hr-H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Ante </a:t>
            </a:r>
            <a:r>
              <a:rPr lang="hr-H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Gazibarić</a:t>
            </a:r>
            <a:br>
              <a:rPr lang="hr-H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hr-H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hr-H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Mentor: prof. </a:t>
            </a:r>
            <a:r>
              <a:rPr lang="hr-H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</a:t>
            </a:r>
            <a:r>
              <a:rPr lang="hr-H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dr. Domagoj </a:t>
            </a:r>
            <a:r>
              <a:rPr lang="hr-H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Jakobović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kstniOkvir 3">
            <a:extLst>
              <a:ext uri="{FF2B5EF4-FFF2-40B4-BE49-F238E27FC236}">
                <a16:creationId xmlns:a16="http://schemas.microsoft.com/office/drawing/2014/main" id="{BBD926D2-A9BD-42E4-9E18-708146857174}"/>
              </a:ext>
            </a:extLst>
          </p:cNvPr>
          <p:cNvSpPr txBox="1"/>
          <p:nvPr/>
        </p:nvSpPr>
        <p:spPr>
          <a:xfrm>
            <a:off x="11504612" y="63616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6CE27B2-E270-4411-8BA5-52211CF027F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155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EEBD414-6610-468C-AF3F-8808EE2C48ED}"/>
              </a:ext>
            </a:extLst>
          </p:cNvPr>
          <p:cNvSpPr txBox="1">
            <a:spLocks/>
          </p:cNvSpPr>
          <p:nvPr/>
        </p:nvSpPr>
        <p:spPr>
          <a:xfrm>
            <a:off x="2137143" y="616852"/>
            <a:ext cx="2761428" cy="81362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r-HR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ALICE I EVE</a:t>
            </a:r>
            <a:endParaRPr lang="en-US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FA767170-F6C3-4888-BC4F-B7124A421964}"/>
              </a:ext>
            </a:extLst>
          </p:cNvPr>
          <p:cNvSpPr txBox="1"/>
          <p:nvPr/>
        </p:nvSpPr>
        <p:spPr>
          <a:xfrm>
            <a:off x="11504612" y="63616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6CE27B2-E270-4411-8BA5-52211CF027FB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TekstniOkvir 2">
            <a:extLst>
              <a:ext uri="{FF2B5EF4-FFF2-40B4-BE49-F238E27FC236}">
                <a16:creationId xmlns:a16="http://schemas.microsoft.com/office/drawing/2014/main" id="{BE2913B7-47C2-4D5B-AD42-4DF5FB65EB4B}"/>
              </a:ext>
            </a:extLst>
          </p:cNvPr>
          <p:cNvSpPr txBox="1"/>
          <p:nvPr/>
        </p:nvSpPr>
        <p:spPr>
          <a:xfrm>
            <a:off x="8612778" y="2168434"/>
            <a:ext cx="3579222" cy="368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 err="1"/>
              <a:t>Veli</a:t>
            </a:r>
            <a:r>
              <a:rPr lang="hr-HR" sz="2000" dirty="0" err="1"/>
              <a:t>či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populacije</a:t>
            </a:r>
            <a:r>
              <a:rPr lang="hr-HR" sz="2000" dirty="0"/>
              <a:t>:</a:t>
            </a:r>
            <a:r>
              <a:rPr lang="en-US" sz="2000" dirty="0"/>
              <a:t> 100 </a:t>
            </a:r>
            <a:endParaRPr lang="hr-HR" sz="2000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Graf</a:t>
            </a:r>
            <a:r>
              <a:rPr lang="hr-HR" sz="2000" dirty="0"/>
              <a:t>:</a:t>
            </a:r>
            <a:r>
              <a:rPr lang="en-US" sz="2000" dirty="0"/>
              <a:t> 16x16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l-PL" sz="2000" dirty="0"/>
              <a:t>Broj generacija: 300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l-PL" sz="2000" dirty="0"/>
              <a:t>Broj poruka: 10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nn-NO" sz="2000" dirty="0"/>
              <a:t>Doseg priklju</a:t>
            </a:r>
            <a:r>
              <a:rPr lang="hr-HR" sz="2000" dirty="0"/>
              <a:t>č</a:t>
            </a:r>
            <a:r>
              <a:rPr lang="nn-NO" sz="2000" dirty="0"/>
              <a:t>aka</a:t>
            </a:r>
            <a:r>
              <a:rPr lang="hr-HR" sz="2000" dirty="0"/>
              <a:t>:</a:t>
            </a:r>
            <a:r>
              <a:rPr lang="nn-NO" sz="2000" dirty="0"/>
              <a:t> 1 </a:t>
            </a:r>
            <a:endParaRPr lang="hr-HR" sz="2000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nn-NO" sz="2000" dirty="0"/>
              <a:t>Veli</a:t>
            </a:r>
            <a:r>
              <a:rPr lang="hr-HR" sz="2000" dirty="0"/>
              <a:t>č</a:t>
            </a:r>
            <a:r>
              <a:rPr lang="nn-NO" sz="2000" dirty="0"/>
              <a:t>ina poruke</a:t>
            </a:r>
            <a:r>
              <a:rPr lang="hr-HR" sz="2000" dirty="0"/>
              <a:t>:</a:t>
            </a:r>
            <a:r>
              <a:rPr lang="nn-NO" sz="2000" dirty="0"/>
              <a:t> 5 byte</a:t>
            </a:r>
            <a:endParaRPr lang="en-US" sz="2000" dirty="0"/>
          </a:p>
        </p:txBody>
      </p:sp>
      <p:sp>
        <p:nvSpPr>
          <p:cNvPr id="6" name="TekstniOkvir 5">
            <a:extLst>
              <a:ext uri="{FF2B5EF4-FFF2-40B4-BE49-F238E27FC236}">
                <a16:creationId xmlns:a16="http://schemas.microsoft.com/office/drawing/2014/main" id="{CC70FCF7-FA89-40A2-87CC-A9DA6858243A}"/>
              </a:ext>
            </a:extLst>
          </p:cNvPr>
          <p:cNvSpPr txBox="1"/>
          <p:nvPr/>
        </p:nvSpPr>
        <p:spPr>
          <a:xfrm>
            <a:off x="8932934" y="1663895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u="sng" dirty="0"/>
              <a:t>PARAMETRI:</a:t>
            </a:r>
            <a:endParaRPr lang="en-US" sz="2400" u="sng" dirty="0"/>
          </a:p>
        </p:txBody>
      </p:sp>
      <p:pic>
        <p:nvPicPr>
          <p:cNvPr id="8" name="Slika 7" descr="Slika na kojoj se prikazuje karta, tekst&#10;&#10;Opis je generiran uz vrlo visoku pouzdanost">
            <a:extLst>
              <a:ext uri="{FF2B5EF4-FFF2-40B4-BE49-F238E27FC236}">
                <a16:creationId xmlns:a16="http://schemas.microsoft.com/office/drawing/2014/main" id="{200FDB44-9C24-4730-8E7E-053310DC1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11" y="1663895"/>
            <a:ext cx="8472271" cy="519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843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7E34E51-B7A0-4F32-869B-E341FEB9E6D8}"/>
              </a:ext>
            </a:extLst>
          </p:cNvPr>
          <p:cNvSpPr txBox="1">
            <a:spLocks/>
          </p:cNvSpPr>
          <p:nvPr/>
        </p:nvSpPr>
        <p:spPr>
          <a:xfrm>
            <a:off x="2137143" y="616852"/>
            <a:ext cx="3958858" cy="81362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r-HR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ALICE, BOB I EVE</a:t>
            </a:r>
            <a:endParaRPr lang="en-US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kstniOkvir 2">
            <a:extLst>
              <a:ext uri="{FF2B5EF4-FFF2-40B4-BE49-F238E27FC236}">
                <a16:creationId xmlns:a16="http://schemas.microsoft.com/office/drawing/2014/main" id="{BF26422E-4141-4CC9-AE6B-D6CEB5DC1562}"/>
              </a:ext>
            </a:extLst>
          </p:cNvPr>
          <p:cNvSpPr txBox="1"/>
          <p:nvPr/>
        </p:nvSpPr>
        <p:spPr>
          <a:xfrm>
            <a:off x="11504612" y="63616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6CE27B2-E270-4411-8BA5-52211CF027FB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5" name="Tablica 4">
            <a:extLst>
              <a:ext uri="{FF2B5EF4-FFF2-40B4-BE49-F238E27FC236}">
                <a16:creationId xmlns:a16="http://schemas.microsoft.com/office/drawing/2014/main" id="{16A3B288-FD1F-4601-BC85-D9BACFFF35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514593"/>
              </p:ext>
            </p:extLst>
          </p:nvPr>
        </p:nvGraphicFramePr>
        <p:xfrm>
          <a:off x="178540" y="2063931"/>
          <a:ext cx="5701852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463">
                  <a:extLst>
                    <a:ext uri="{9D8B030D-6E8A-4147-A177-3AD203B41FA5}">
                      <a16:colId xmlns:a16="http://schemas.microsoft.com/office/drawing/2014/main" val="4045397640"/>
                    </a:ext>
                  </a:extLst>
                </a:gridCol>
                <a:gridCol w="1425463">
                  <a:extLst>
                    <a:ext uri="{9D8B030D-6E8A-4147-A177-3AD203B41FA5}">
                      <a16:colId xmlns:a16="http://schemas.microsoft.com/office/drawing/2014/main" val="487947016"/>
                    </a:ext>
                  </a:extLst>
                </a:gridCol>
                <a:gridCol w="1425463">
                  <a:extLst>
                    <a:ext uri="{9D8B030D-6E8A-4147-A177-3AD203B41FA5}">
                      <a16:colId xmlns:a16="http://schemas.microsoft.com/office/drawing/2014/main" val="1637457914"/>
                    </a:ext>
                  </a:extLst>
                </a:gridCol>
                <a:gridCol w="1425463">
                  <a:extLst>
                    <a:ext uri="{9D8B030D-6E8A-4147-A177-3AD203B41FA5}">
                      <a16:colId xmlns:a16="http://schemas.microsoft.com/office/drawing/2014/main" val="3879131167"/>
                    </a:ext>
                  </a:extLst>
                </a:gridCol>
              </a:tblGrid>
              <a:tr h="36298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ALICE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EVE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709939"/>
                  </a:ext>
                </a:extLst>
              </a:tr>
              <a:tr h="635231"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Veličina populacije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937886"/>
                  </a:ext>
                </a:extLst>
              </a:tr>
              <a:tr h="635231"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Broj generacija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56725"/>
                  </a:ext>
                </a:extLst>
              </a:tr>
              <a:tr h="362989"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Graf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4x4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4x4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8x8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777673"/>
                  </a:ext>
                </a:extLst>
              </a:tr>
              <a:tr h="635231"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Doseg priključaka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50308"/>
                  </a:ext>
                </a:extLst>
              </a:tr>
              <a:tr h="362989"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Veličina ključa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hr-HR" dirty="0"/>
                        <a:t>1 bajt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398528"/>
                  </a:ext>
                </a:extLst>
              </a:tr>
              <a:tr h="362989"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Broj poruka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hr-HR" dirty="0"/>
                        <a:t>10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161326"/>
                  </a:ext>
                </a:extLst>
              </a:tr>
              <a:tr h="635231"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Veličina poruka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hr-HR" dirty="0"/>
                        <a:t>5 bajt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646847"/>
                  </a:ext>
                </a:extLst>
              </a:tr>
            </a:tbl>
          </a:graphicData>
        </a:graphic>
      </p:graphicFrame>
      <p:graphicFrame>
        <p:nvGraphicFramePr>
          <p:cNvPr id="6" name="Tablica 5">
            <a:extLst>
              <a:ext uri="{FF2B5EF4-FFF2-40B4-BE49-F238E27FC236}">
                <a16:creationId xmlns:a16="http://schemas.microsoft.com/office/drawing/2014/main" id="{5542480D-3160-46B5-AB05-AE970F81A0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797771"/>
              </p:ext>
            </p:extLst>
          </p:nvPr>
        </p:nvGraphicFramePr>
        <p:xfrm>
          <a:off x="6191794" y="2063931"/>
          <a:ext cx="5821668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417">
                  <a:extLst>
                    <a:ext uri="{9D8B030D-6E8A-4147-A177-3AD203B41FA5}">
                      <a16:colId xmlns:a16="http://schemas.microsoft.com/office/drawing/2014/main" val="3218754194"/>
                    </a:ext>
                  </a:extLst>
                </a:gridCol>
                <a:gridCol w="1455417">
                  <a:extLst>
                    <a:ext uri="{9D8B030D-6E8A-4147-A177-3AD203B41FA5}">
                      <a16:colId xmlns:a16="http://schemas.microsoft.com/office/drawing/2014/main" val="477726212"/>
                    </a:ext>
                  </a:extLst>
                </a:gridCol>
                <a:gridCol w="1455417">
                  <a:extLst>
                    <a:ext uri="{9D8B030D-6E8A-4147-A177-3AD203B41FA5}">
                      <a16:colId xmlns:a16="http://schemas.microsoft.com/office/drawing/2014/main" val="540401174"/>
                    </a:ext>
                  </a:extLst>
                </a:gridCol>
                <a:gridCol w="1455417">
                  <a:extLst>
                    <a:ext uri="{9D8B030D-6E8A-4147-A177-3AD203B41FA5}">
                      <a16:colId xmlns:a16="http://schemas.microsoft.com/office/drawing/2014/main" val="2544449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EKSPERIM-ENTI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ALICE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EVE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159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0.017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0.000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0.475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86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0.024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0.000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0.465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853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0.017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0.000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0.475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159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679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7E34E51-B7A0-4F32-869B-E341FEB9E6D8}"/>
              </a:ext>
            </a:extLst>
          </p:cNvPr>
          <p:cNvSpPr txBox="1">
            <a:spLocks/>
          </p:cNvSpPr>
          <p:nvPr/>
        </p:nvSpPr>
        <p:spPr>
          <a:xfrm>
            <a:off x="2137143" y="616852"/>
            <a:ext cx="3958858" cy="81362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r-HR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ALICE, BOB I EVE</a:t>
            </a:r>
            <a:endParaRPr lang="en-US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kstniOkvir 2">
            <a:extLst>
              <a:ext uri="{FF2B5EF4-FFF2-40B4-BE49-F238E27FC236}">
                <a16:creationId xmlns:a16="http://schemas.microsoft.com/office/drawing/2014/main" id="{BF26422E-4141-4CC9-AE6B-D6CEB5DC1562}"/>
              </a:ext>
            </a:extLst>
          </p:cNvPr>
          <p:cNvSpPr txBox="1"/>
          <p:nvPr/>
        </p:nvSpPr>
        <p:spPr>
          <a:xfrm>
            <a:off x="11504612" y="63616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6CE27B2-E270-4411-8BA5-52211CF027FB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Slika 6" descr="Slika na kojoj se prikazuje snimka zaslona&#10;&#10;Opis je generiran uz vrlo visoku pouzdanost">
            <a:extLst>
              <a:ext uri="{FF2B5EF4-FFF2-40B4-BE49-F238E27FC236}">
                <a16:creationId xmlns:a16="http://schemas.microsoft.com/office/drawing/2014/main" id="{47ECEE96-1277-4932-AA78-568135005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14" y="1414244"/>
            <a:ext cx="8907965" cy="5443756"/>
          </a:xfrm>
          <a:prstGeom prst="rect">
            <a:avLst/>
          </a:prstGeom>
        </p:spPr>
      </p:pic>
      <p:sp>
        <p:nvSpPr>
          <p:cNvPr id="4" name="TekstniOkvir 3">
            <a:extLst>
              <a:ext uri="{FF2B5EF4-FFF2-40B4-BE49-F238E27FC236}">
                <a16:creationId xmlns:a16="http://schemas.microsoft.com/office/drawing/2014/main" id="{B242A396-78CF-44E6-9253-B3479F5A8CC9}"/>
              </a:ext>
            </a:extLst>
          </p:cNvPr>
          <p:cNvSpPr txBox="1"/>
          <p:nvPr/>
        </p:nvSpPr>
        <p:spPr>
          <a:xfrm>
            <a:off x="9085679" y="4734363"/>
            <a:ext cx="3015569" cy="1418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hr-HR" sz="2000" dirty="0"/>
              <a:t>Najbolja dobrota Alice</a:t>
            </a:r>
            <a:br>
              <a:rPr lang="hr-HR" sz="2000" dirty="0"/>
            </a:br>
            <a:r>
              <a:rPr lang="hr-HR" sz="2000" dirty="0"/>
              <a:t>kroz 10 pokretanja</a:t>
            </a:r>
            <a:br>
              <a:rPr lang="hr-HR" sz="2000" dirty="0"/>
            </a:br>
            <a:r>
              <a:rPr lang="hr-HR" sz="2000" dirty="0"/>
              <a:t>eksperimenta</a:t>
            </a:r>
          </a:p>
        </p:txBody>
      </p:sp>
    </p:spTree>
    <p:extLst>
      <p:ext uri="{BB962C8B-B14F-4D97-AF65-F5344CB8AC3E}">
        <p14:creationId xmlns:p14="http://schemas.microsoft.com/office/powerpoint/2010/main" val="1857263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0CBC65F-E84D-431C-8868-31510A499CC4}"/>
              </a:ext>
            </a:extLst>
          </p:cNvPr>
          <p:cNvSpPr txBox="1">
            <a:spLocks/>
          </p:cNvSpPr>
          <p:nvPr/>
        </p:nvSpPr>
        <p:spPr>
          <a:xfrm>
            <a:off x="2137143" y="616852"/>
            <a:ext cx="3958858" cy="81362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r-HR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ZAKLJUČAK</a:t>
            </a:r>
            <a:endParaRPr lang="en-US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kstniOkvir 2">
            <a:extLst>
              <a:ext uri="{FF2B5EF4-FFF2-40B4-BE49-F238E27FC236}">
                <a16:creationId xmlns:a16="http://schemas.microsoft.com/office/drawing/2014/main" id="{89355B7E-5B5D-4EC2-A3F6-CD8881C360B7}"/>
              </a:ext>
            </a:extLst>
          </p:cNvPr>
          <p:cNvSpPr txBox="1"/>
          <p:nvPr/>
        </p:nvSpPr>
        <p:spPr>
          <a:xfrm>
            <a:off x="836023" y="1648624"/>
            <a:ext cx="10750732" cy="4265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sz="2800" dirty="0"/>
              <a:t>Graf čvorova kao algoritam kriptiranja i dekriptiranja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sz="2800" dirty="0"/>
              <a:t>Evaluacija grafa počinje od izlaznog čvora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sz="2800" dirty="0"/>
              <a:t>Suparničko učenje omogućilo ocjenu kriptiranja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sz="2800" dirty="0"/>
              <a:t>Primjena u praksi algoritma kriptiranja dobivenog pomoću optimizacije</a:t>
            </a:r>
          </a:p>
        </p:txBody>
      </p:sp>
    </p:spTree>
    <p:extLst>
      <p:ext uri="{BB962C8B-B14F-4D97-AF65-F5344CB8AC3E}">
        <p14:creationId xmlns:p14="http://schemas.microsoft.com/office/powerpoint/2010/main" val="3212194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78473D6-9558-4122-92A2-B4C7E180F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7296" y="1865082"/>
            <a:ext cx="4957407" cy="1280890"/>
          </a:xfrm>
        </p:spPr>
        <p:txBody>
          <a:bodyPr>
            <a:normAutofit/>
          </a:bodyPr>
          <a:lstStyle/>
          <a:p>
            <a:r>
              <a:rPr lang="hr-HR" sz="4800" dirty="0"/>
              <a:t>Hvala na pažnji!</a:t>
            </a:r>
            <a:endParaRPr lang="en-US" sz="4800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949DA36E-9CAD-47C9-97EF-5DC42C793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49" y="4094289"/>
            <a:ext cx="4328160" cy="2763711"/>
          </a:xfrm>
          <a:prstGeom prst="rect">
            <a:avLst/>
          </a:prstGeom>
        </p:spPr>
      </p:pic>
      <p:pic>
        <p:nvPicPr>
          <p:cNvPr id="6" name="Slika 5">
            <a:extLst>
              <a:ext uri="{FF2B5EF4-FFF2-40B4-BE49-F238E27FC236}">
                <a16:creationId xmlns:a16="http://schemas.microsoft.com/office/drawing/2014/main" id="{40F661F7-1BAD-4AB5-890B-284B944D94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18408">
            <a:off x="7987903" y="4069179"/>
            <a:ext cx="5022973" cy="3683513"/>
          </a:xfrm>
          <a:prstGeom prst="rect">
            <a:avLst/>
          </a:prstGeom>
          <a:effectLst>
            <a:outerShdw blurRad="101600" dist="114300" dir="5400000" algn="ctr" rotWithShape="0">
              <a:srgbClr val="000000">
                <a:alpha val="7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1303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0DD8F5D-77AC-41F4-A6DD-379B85B27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2159184" cy="846805"/>
          </a:xfrm>
        </p:spPr>
        <p:txBody>
          <a:bodyPr/>
          <a:lstStyle/>
          <a:p>
            <a:r>
              <a:rPr lang="hr-HR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UVOD</a:t>
            </a:r>
            <a:endParaRPr lang="en-US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04C4530-6CD0-486B-842C-D0E800926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0000" y="1470915"/>
            <a:ext cx="10302514" cy="5040721"/>
          </a:xfrm>
        </p:spPr>
        <p:txBody>
          <a:bodyPr>
            <a:noAutofit/>
          </a:bodyPr>
          <a:lstStyle/>
          <a:p>
            <a:pPr>
              <a:lnSpc>
                <a:spcPct val="210000"/>
              </a:lnSpc>
            </a:pPr>
            <a:r>
              <a:rPr lang="hr-HR" sz="2400" dirty="0"/>
              <a:t>CILJ: PRONAĆI KRIPTOGRAFSKI ALGORITAM POMOĆU EVOLUCIJSKIH ALGORITAMA</a:t>
            </a:r>
          </a:p>
          <a:p>
            <a:pPr>
              <a:lnSpc>
                <a:spcPct val="210000"/>
              </a:lnSpc>
            </a:pPr>
            <a:r>
              <a:rPr lang="hr-HR" sz="2400" dirty="0"/>
              <a:t>KARTEZIJSKO GENRETSKO PROGRAMIRANJE</a:t>
            </a:r>
            <a:br>
              <a:rPr lang="hr-HR" sz="2400" dirty="0"/>
            </a:br>
            <a:r>
              <a:rPr lang="hr-HR" sz="2400" dirty="0"/>
              <a:t>(</a:t>
            </a:r>
            <a:r>
              <a:rPr lang="hr-HR" sz="2400" dirty="0" err="1"/>
              <a:t>eng</a:t>
            </a:r>
            <a:r>
              <a:rPr lang="hr-HR" sz="2400" dirty="0"/>
              <a:t>. </a:t>
            </a:r>
            <a:r>
              <a:rPr lang="hr-HR" sz="2400" dirty="0" err="1"/>
              <a:t>Cartesian</a:t>
            </a:r>
            <a:r>
              <a:rPr lang="hr-HR" sz="2400" dirty="0"/>
              <a:t> </a:t>
            </a:r>
            <a:r>
              <a:rPr lang="hr-HR" sz="2400" dirty="0" err="1"/>
              <a:t>Genetic</a:t>
            </a:r>
            <a:r>
              <a:rPr lang="hr-HR" sz="2400" dirty="0"/>
              <a:t> </a:t>
            </a:r>
            <a:r>
              <a:rPr lang="hr-HR" sz="2400" dirty="0" err="1"/>
              <a:t>Programming</a:t>
            </a:r>
            <a:r>
              <a:rPr lang="hr-HR" sz="2400" dirty="0"/>
              <a:t>, CGP)</a:t>
            </a:r>
          </a:p>
          <a:p>
            <a:pPr>
              <a:lnSpc>
                <a:spcPct val="210000"/>
              </a:lnSpc>
            </a:pPr>
            <a:r>
              <a:rPr lang="hr-HR" sz="2400" dirty="0"/>
              <a:t>OCJENA RJEŠENJA: SUPARNIČKO UČENJE</a:t>
            </a:r>
          </a:p>
          <a:p>
            <a:pPr>
              <a:lnSpc>
                <a:spcPct val="210000"/>
              </a:lnSpc>
            </a:pPr>
            <a:r>
              <a:rPr lang="hr-HR" sz="2400" dirty="0"/>
              <a:t>EKSPERIMENTI I REZULTATI</a:t>
            </a:r>
          </a:p>
        </p:txBody>
      </p:sp>
      <p:sp>
        <p:nvSpPr>
          <p:cNvPr id="4" name="TekstniOkvir 3">
            <a:extLst>
              <a:ext uri="{FF2B5EF4-FFF2-40B4-BE49-F238E27FC236}">
                <a16:creationId xmlns:a16="http://schemas.microsoft.com/office/drawing/2014/main" id="{C161CFFF-6AD8-4F4C-8E5E-D114BD7811EF}"/>
              </a:ext>
            </a:extLst>
          </p:cNvPr>
          <p:cNvSpPr txBox="1"/>
          <p:nvPr/>
        </p:nvSpPr>
        <p:spPr>
          <a:xfrm>
            <a:off x="11504612" y="63616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6CE27B2-E270-4411-8BA5-52211CF027F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05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4A875E5-3CC1-49B0-9CED-1136E62057D8}"/>
              </a:ext>
            </a:extLst>
          </p:cNvPr>
          <p:cNvSpPr txBox="1">
            <a:spLocks/>
          </p:cNvSpPr>
          <p:nvPr/>
        </p:nvSpPr>
        <p:spPr>
          <a:xfrm>
            <a:off x="1550021" y="190409"/>
            <a:ext cx="5843556" cy="64298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r-HR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ULOGE U KOMUNIKACIJI</a:t>
            </a:r>
            <a:endParaRPr lang="en-US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Slika 7" descr="Slika na kojoj se prikazuje silueta&#10;&#10;Opis je generiran uz visoku pouzdanost">
            <a:extLst>
              <a:ext uri="{FF2B5EF4-FFF2-40B4-BE49-F238E27FC236}">
                <a16:creationId xmlns:a16="http://schemas.microsoft.com/office/drawing/2014/main" id="{34E4B339-FB75-4861-A8B6-7919CA2AB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909" y="4516795"/>
            <a:ext cx="2382512" cy="2382512"/>
          </a:xfrm>
          <a:prstGeom prst="rect">
            <a:avLst/>
          </a:prstGeom>
        </p:spPr>
      </p:pic>
      <p:pic>
        <p:nvPicPr>
          <p:cNvPr id="12" name="Slika 11">
            <a:extLst>
              <a:ext uri="{FF2B5EF4-FFF2-40B4-BE49-F238E27FC236}">
                <a16:creationId xmlns:a16="http://schemas.microsoft.com/office/drawing/2014/main" id="{686303FF-4D89-4256-995D-BD25530C6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96" y="4973225"/>
            <a:ext cx="1522721" cy="1469651"/>
          </a:xfrm>
          <a:prstGeom prst="rect">
            <a:avLst/>
          </a:prstGeom>
        </p:spPr>
      </p:pic>
      <p:pic>
        <p:nvPicPr>
          <p:cNvPr id="14" name="Slika 13">
            <a:extLst>
              <a:ext uri="{FF2B5EF4-FFF2-40B4-BE49-F238E27FC236}">
                <a16:creationId xmlns:a16="http://schemas.microsoft.com/office/drawing/2014/main" id="{1992DD49-717B-4378-875B-6481353B47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388" y="1417209"/>
            <a:ext cx="1293223" cy="1293223"/>
          </a:xfrm>
          <a:prstGeom prst="rect">
            <a:avLst/>
          </a:prstGeom>
        </p:spPr>
      </p:pic>
      <p:pic>
        <p:nvPicPr>
          <p:cNvPr id="17" name="Grafika 16" descr="Omotnica">
            <a:extLst>
              <a:ext uri="{FF2B5EF4-FFF2-40B4-BE49-F238E27FC236}">
                <a16:creationId xmlns:a16="http://schemas.microsoft.com/office/drawing/2014/main" id="{05E0A922-F68B-4CAC-A570-9F5BE49381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68033" y="5164777"/>
            <a:ext cx="815108" cy="815108"/>
          </a:xfrm>
          <a:prstGeom prst="rect">
            <a:avLst/>
          </a:prstGeom>
        </p:spPr>
      </p:pic>
      <p:sp>
        <p:nvSpPr>
          <p:cNvPr id="18" name="Pravokutnik: zaobljeni kutovi 17">
            <a:extLst>
              <a:ext uri="{FF2B5EF4-FFF2-40B4-BE49-F238E27FC236}">
                <a16:creationId xmlns:a16="http://schemas.microsoft.com/office/drawing/2014/main" id="{B3B78AF3-0042-4FDC-8657-0EA9C897F95C}"/>
              </a:ext>
            </a:extLst>
          </p:cNvPr>
          <p:cNvSpPr/>
          <p:nvPr/>
        </p:nvSpPr>
        <p:spPr>
          <a:xfrm>
            <a:off x="3245191" y="5549758"/>
            <a:ext cx="2124304" cy="1071154"/>
          </a:xfrm>
          <a:prstGeom prst="roundRect">
            <a:avLst/>
          </a:prstGeom>
          <a:solidFill>
            <a:srgbClr val="C463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/>
              <a:t>KRIPTIRANJE</a:t>
            </a:r>
            <a:endParaRPr lang="en-US" sz="2000" b="1" dirty="0"/>
          </a:p>
        </p:txBody>
      </p:sp>
      <p:sp>
        <p:nvSpPr>
          <p:cNvPr id="19" name="Pravokutnik: zaobljeni kutovi 18">
            <a:extLst>
              <a:ext uri="{FF2B5EF4-FFF2-40B4-BE49-F238E27FC236}">
                <a16:creationId xmlns:a16="http://schemas.microsoft.com/office/drawing/2014/main" id="{9618435E-78FA-4D78-82F3-7A225AEF6393}"/>
              </a:ext>
            </a:extLst>
          </p:cNvPr>
          <p:cNvSpPr/>
          <p:nvPr/>
        </p:nvSpPr>
        <p:spPr>
          <a:xfrm>
            <a:off x="3245191" y="3905794"/>
            <a:ext cx="5701618" cy="9013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/>
              <a:t>KOMUNIKACIJSKI</a:t>
            </a:r>
          </a:p>
          <a:p>
            <a:pPr algn="ctr"/>
            <a:r>
              <a:rPr lang="hr-HR" sz="2000" b="1" dirty="0"/>
              <a:t>KANAL</a:t>
            </a:r>
            <a:endParaRPr lang="en-US" sz="2000" b="1" dirty="0"/>
          </a:p>
        </p:txBody>
      </p:sp>
      <p:sp>
        <p:nvSpPr>
          <p:cNvPr id="20" name="Pravokutnik: zaobljeni kutovi 19">
            <a:extLst>
              <a:ext uri="{FF2B5EF4-FFF2-40B4-BE49-F238E27FC236}">
                <a16:creationId xmlns:a16="http://schemas.microsoft.com/office/drawing/2014/main" id="{04810402-70F1-4D57-906B-2A893373738A}"/>
              </a:ext>
            </a:extLst>
          </p:cNvPr>
          <p:cNvSpPr/>
          <p:nvPr/>
        </p:nvSpPr>
        <p:spPr>
          <a:xfrm>
            <a:off x="6937268" y="5549758"/>
            <a:ext cx="2124305" cy="1071154"/>
          </a:xfrm>
          <a:prstGeom prst="roundRect">
            <a:avLst/>
          </a:prstGeom>
          <a:solidFill>
            <a:srgbClr val="E281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/>
              <a:t>DEKRIPTIRANJE</a:t>
            </a:r>
            <a:endParaRPr lang="en-US" sz="2000" b="1" dirty="0"/>
          </a:p>
        </p:txBody>
      </p:sp>
      <p:cxnSp>
        <p:nvCxnSpPr>
          <p:cNvPr id="24" name="Ravni poveznik sa strelicom 23">
            <a:extLst>
              <a:ext uri="{FF2B5EF4-FFF2-40B4-BE49-F238E27FC236}">
                <a16:creationId xmlns:a16="http://schemas.microsoft.com/office/drawing/2014/main" id="{71D8B1DD-1446-423B-9FAB-C1F2963D977E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2239471" y="6085335"/>
            <a:ext cx="1005720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avni poveznik sa strelicom 27">
            <a:extLst>
              <a:ext uri="{FF2B5EF4-FFF2-40B4-BE49-F238E27FC236}">
                <a16:creationId xmlns:a16="http://schemas.microsoft.com/office/drawing/2014/main" id="{E8B06321-A078-4BDA-8371-51F09C64E85E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9061573" y="6085335"/>
            <a:ext cx="1074319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avni poveznik sa strelicom 30">
            <a:extLst>
              <a:ext uri="{FF2B5EF4-FFF2-40B4-BE49-F238E27FC236}">
                <a16:creationId xmlns:a16="http://schemas.microsoft.com/office/drawing/2014/main" id="{C0CCC8BE-0CB9-4C83-8065-6A2CC9894542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4304529" y="4807131"/>
            <a:ext cx="2814" cy="742627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avni poveznik sa strelicom 33">
            <a:extLst>
              <a:ext uri="{FF2B5EF4-FFF2-40B4-BE49-F238E27FC236}">
                <a16:creationId xmlns:a16="http://schemas.microsoft.com/office/drawing/2014/main" id="{B158B081-50CE-425C-960B-BA5ADDEC4BAE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7999420" y="4848654"/>
            <a:ext cx="1" cy="701104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fika 39" descr="Otvorena omotnica">
            <a:extLst>
              <a:ext uri="{FF2B5EF4-FFF2-40B4-BE49-F238E27FC236}">
                <a16:creationId xmlns:a16="http://schemas.microsoft.com/office/drawing/2014/main" id="{6E33CD03-7E89-4E9E-8596-1C9A9B9008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9466240" y="5135144"/>
            <a:ext cx="809478" cy="809478"/>
          </a:xfrm>
          <a:prstGeom prst="rect">
            <a:avLst/>
          </a:prstGeom>
        </p:spPr>
      </p:pic>
      <p:sp>
        <p:nvSpPr>
          <p:cNvPr id="41" name="TekstniOkvir 40">
            <a:extLst>
              <a:ext uri="{FF2B5EF4-FFF2-40B4-BE49-F238E27FC236}">
                <a16:creationId xmlns:a16="http://schemas.microsoft.com/office/drawing/2014/main" id="{658D6A32-240E-4FCC-BB49-8E833FF5EDC2}"/>
              </a:ext>
            </a:extLst>
          </p:cNvPr>
          <p:cNvSpPr txBox="1"/>
          <p:nvPr/>
        </p:nvSpPr>
        <p:spPr>
          <a:xfrm>
            <a:off x="5644610" y="779691"/>
            <a:ext cx="902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3200" b="1" dirty="0"/>
              <a:t>EVE</a:t>
            </a:r>
            <a:endParaRPr lang="en-US" sz="3200" b="1" dirty="0"/>
          </a:p>
        </p:txBody>
      </p:sp>
      <p:sp>
        <p:nvSpPr>
          <p:cNvPr id="42" name="TekstniOkvir 41">
            <a:extLst>
              <a:ext uri="{FF2B5EF4-FFF2-40B4-BE49-F238E27FC236}">
                <a16:creationId xmlns:a16="http://schemas.microsoft.com/office/drawing/2014/main" id="{70A6926B-DBCA-4682-B306-A0F791FAE830}"/>
              </a:ext>
            </a:extLst>
          </p:cNvPr>
          <p:cNvSpPr txBox="1"/>
          <p:nvPr/>
        </p:nvSpPr>
        <p:spPr>
          <a:xfrm>
            <a:off x="589524" y="4224407"/>
            <a:ext cx="1378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3200" b="1" dirty="0"/>
              <a:t>ALICE</a:t>
            </a:r>
            <a:endParaRPr lang="en-US" sz="3200" b="1" dirty="0"/>
          </a:p>
        </p:txBody>
      </p:sp>
      <p:sp>
        <p:nvSpPr>
          <p:cNvPr id="43" name="TekstniOkvir 42">
            <a:extLst>
              <a:ext uri="{FF2B5EF4-FFF2-40B4-BE49-F238E27FC236}">
                <a16:creationId xmlns:a16="http://schemas.microsoft.com/office/drawing/2014/main" id="{CF31E7E5-5BC3-4898-A38E-DF7FEB99C212}"/>
              </a:ext>
            </a:extLst>
          </p:cNvPr>
          <p:cNvSpPr txBox="1"/>
          <p:nvPr/>
        </p:nvSpPr>
        <p:spPr>
          <a:xfrm>
            <a:off x="10541579" y="4224407"/>
            <a:ext cx="1041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3200" b="1" dirty="0"/>
              <a:t>BOB</a:t>
            </a:r>
            <a:endParaRPr lang="en-US" sz="3200" b="1" dirty="0"/>
          </a:p>
        </p:txBody>
      </p:sp>
      <p:sp>
        <p:nvSpPr>
          <p:cNvPr id="46" name="Strelica: prema dolje 45">
            <a:extLst>
              <a:ext uri="{FF2B5EF4-FFF2-40B4-BE49-F238E27FC236}">
                <a16:creationId xmlns:a16="http://schemas.microsoft.com/office/drawing/2014/main" id="{0B367040-ADBF-4D2C-9BB4-2BCEF1B7E4D0}"/>
              </a:ext>
            </a:extLst>
          </p:cNvPr>
          <p:cNvSpPr/>
          <p:nvPr/>
        </p:nvSpPr>
        <p:spPr>
          <a:xfrm>
            <a:off x="5818540" y="2763175"/>
            <a:ext cx="554917" cy="11090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Grafika 53" descr="Ključ">
            <a:extLst>
              <a:ext uri="{FF2B5EF4-FFF2-40B4-BE49-F238E27FC236}">
                <a16:creationId xmlns:a16="http://schemas.microsoft.com/office/drawing/2014/main" id="{5E694E90-7006-4283-A448-C3C4ADFA18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35456" y="6062097"/>
            <a:ext cx="736999" cy="736999"/>
          </a:xfrm>
          <a:prstGeom prst="rect">
            <a:avLst/>
          </a:prstGeom>
        </p:spPr>
      </p:pic>
      <p:pic>
        <p:nvPicPr>
          <p:cNvPr id="55" name="Grafika 54" descr="Ključ">
            <a:extLst>
              <a:ext uri="{FF2B5EF4-FFF2-40B4-BE49-F238E27FC236}">
                <a16:creationId xmlns:a16="http://schemas.microsoft.com/office/drawing/2014/main" id="{6C76F827-24E7-4776-8AB8-B0EB011A48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30921" y="6062096"/>
            <a:ext cx="736999" cy="736999"/>
          </a:xfrm>
          <a:prstGeom prst="rect">
            <a:avLst/>
          </a:prstGeom>
        </p:spPr>
      </p:pic>
      <p:sp>
        <p:nvSpPr>
          <p:cNvPr id="21" name="TekstniOkvir 20">
            <a:extLst>
              <a:ext uri="{FF2B5EF4-FFF2-40B4-BE49-F238E27FC236}">
                <a16:creationId xmlns:a16="http://schemas.microsoft.com/office/drawing/2014/main" id="{FF6C4E5F-5420-471A-A448-AE5D4F8FFE63}"/>
              </a:ext>
            </a:extLst>
          </p:cNvPr>
          <p:cNvSpPr txBox="1"/>
          <p:nvPr/>
        </p:nvSpPr>
        <p:spPr>
          <a:xfrm>
            <a:off x="11504612" y="63616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6CE27B2-E270-4411-8BA5-52211CF027F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04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2B812E8-AD5F-47D4-912E-2EBAB482EA7E}"/>
              </a:ext>
            </a:extLst>
          </p:cNvPr>
          <p:cNvSpPr txBox="1">
            <a:spLocks/>
          </p:cNvSpPr>
          <p:nvPr/>
        </p:nvSpPr>
        <p:spPr>
          <a:xfrm>
            <a:off x="2245091" y="647046"/>
            <a:ext cx="2997977" cy="84680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r-HR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FUNKCIJE</a:t>
            </a:r>
            <a:endParaRPr lang="en-US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kstniOkvir 2">
            <a:extLst>
              <a:ext uri="{FF2B5EF4-FFF2-40B4-BE49-F238E27FC236}">
                <a16:creationId xmlns:a16="http://schemas.microsoft.com/office/drawing/2014/main" id="{7B18B044-A734-4748-A23F-04CD142CD221}"/>
              </a:ext>
            </a:extLst>
          </p:cNvPr>
          <p:cNvSpPr txBox="1"/>
          <p:nvPr/>
        </p:nvSpPr>
        <p:spPr>
          <a:xfrm>
            <a:off x="3030583" y="1711233"/>
            <a:ext cx="1426994" cy="259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sz="2800" b="1" i="1" dirty="0"/>
              <a:t>XOR1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sz="2800" b="1" i="1" dirty="0"/>
              <a:t>XOR0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sz="2800" b="1" i="1" dirty="0"/>
              <a:t>ROTR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sz="2800" b="1" i="1" dirty="0"/>
              <a:t>ROTL</a:t>
            </a:r>
            <a:endParaRPr lang="en-US" sz="2800" b="1" i="1" dirty="0"/>
          </a:p>
        </p:txBody>
      </p:sp>
      <p:sp>
        <p:nvSpPr>
          <p:cNvPr id="4" name="TekstniOkvir 3">
            <a:extLst>
              <a:ext uri="{FF2B5EF4-FFF2-40B4-BE49-F238E27FC236}">
                <a16:creationId xmlns:a16="http://schemas.microsoft.com/office/drawing/2014/main" id="{F52E5AC9-74E3-49EE-B6BB-B405CE358D54}"/>
              </a:ext>
            </a:extLst>
          </p:cNvPr>
          <p:cNvSpPr txBox="1"/>
          <p:nvPr/>
        </p:nvSpPr>
        <p:spPr>
          <a:xfrm>
            <a:off x="6686702" y="1711232"/>
            <a:ext cx="2095445" cy="259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sz="2800" b="1" i="1" dirty="0"/>
              <a:t>IF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sz="2800" b="1" i="1" dirty="0"/>
              <a:t>SWAP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sz="2800" b="1" i="1" dirty="0"/>
              <a:t>XOR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sz="2800" b="1" i="1" dirty="0"/>
              <a:t>XOR BYTE</a:t>
            </a:r>
            <a:endParaRPr lang="en-US" sz="2800" b="1" i="1" dirty="0"/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E7A3F917-9A1E-4D0D-BFBE-DCB7E37B1E45}"/>
              </a:ext>
            </a:extLst>
          </p:cNvPr>
          <p:cNvSpPr txBox="1"/>
          <p:nvPr/>
        </p:nvSpPr>
        <p:spPr>
          <a:xfrm>
            <a:off x="1071154" y="5264331"/>
            <a:ext cx="7252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800" dirty="0"/>
              <a:t>Funkcije koje koriste ključ: </a:t>
            </a:r>
            <a:r>
              <a:rPr lang="hr-HR" sz="2800" b="1" i="1" dirty="0"/>
              <a:t>XOR, XOR BYTE</a:t>
            </a:r>
            <a:endParaRPr lang="en-US" sz="2800" dirty="0"/>
          </a:p>
        </p:txBody>
      </p:sp>
      <p:sp>
        <p:nvSpPr>
          <p:cNvPr id="6" name="TekstniOkvir 5">
            <a:extLst>
              <a:ext uri="{FF2B5EF4-FFF2-40B4-BE49-F238E27FC236}">
                <a16:creationId xmlns:a16="http://schemas.microsoft.com/office/drawing/2014/main" id="{9205EE46-6DD1-47AD-AE79-79F1B53736FF}"/>
              </a:ext>
            </a:extLst>
          </p:cNvPr>
          <p:cNvSpPr txBox="1"/>
          <p:nvPr/>
        </p:nvSpPr>
        <p:spPr>
          <a:xfrm>
            <a:off x="1071154" y="5972280"/>
            <a:ext cx="11083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800" dirty="0"/>
              <a:t>Funkcije koje ne koriste ključ: </a:t>
            </a:r>
            <a:r>
              <a:rPr lang="hr-HR" sz="2800" b="1" i="1" dirty="0"/>
              <a:t>XOR1, XOR0, ROTR, ROTL, SWAP, IF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90699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BB6A590-2E26-40C7-AD79-CB922B6F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10" y="261112"/>
            <a:ext cx="6799475" cy="726818"/>
          </a:xfrm>
        </p:spPr>
        <p:txBody>
          <a:bodyPr>
            <a:normAutofit fontScale="90000"/>
          </a:bodyPr>
          <a:lstStyle/>
          <a:p>
            <a:r>
              <a:rPr lang="hr-HR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STRUKTURA I EVALUACIJA CGP-a</a:t>
            </a:r>
            <a:endParaRPr lang="en-US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ravokutnik: zaobljeni kutovi 2">
            <a:extLst>
              <a:ext uri="{FF2B5EF4-FFF2-40B4-BE49-F238E27FC236}">
                <a16:creationId xmlns:a16="http://schemas.microsoft.com/office/drawing/2014/main" id="{3CC8DD75-2315-40A3-B653-B2356F12B493}"/>
              </a:ext>
            </a:extLst>
          </p:cNvPr>
          <p:cNvSpPr/>
          <p:nvPr/>
        </p:nvSpPr>
        <p:spPr>
          <a:xfrm>
            <a:off x="8900211" y="3044727"/>
            <a:ext cx="1397726" cy="99930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5A0A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>
                <a:solidFill>
                  <a:schemeClr val="bg1"/>
                </a:solidFill>
              </a:rPr>
              <a:t>XOR0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Pravokutnik: zaobljeni kutovi 6">
            <a:extLst>
              <a:ext uri="{FF2B5EF4-FFF2-40B4-BE49-F238E27FC236}">
                <a16:creationId xmlns:a16="http://schemas.microsoft.com/office/drawing/2014/main" id="{41692C09-8A96-4FB4-80C4-232F9578574D}"/>
              </a:ext>
            </a:extLst>
          </p:cNvPr>
          <p:cNvSpPr/>
          <p:nvPr/>
        </p:nvSpPr>
        <p:spPr>
          <a:xfrm>
            <a:off x="6622895" y="3044728"/>
            <a:ext cx="1397726" cy="99930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>
                <a:solidFill>
                  <a:schemeClr val="bg1"/>
                </a:solidFill>
              </a:rPr>
              <a:t>IF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Pravokutnik: zaobljeni kutovi 7">
            <a:extLst>
              <a:ext uri="{FF2B5EF4-FFF2-40B4-BE49-F238E27FC236}">
                <a16:creationId xmlns:a16="http://schemas.microsoft.com/office/drawing/2014/main" id="{9A838333-ECAC-4A13-B7DE-553514E2CE1D}"/>
              </a:ext>
            </a:extLst>
          </p:cNvPr>
          <p:cNvSpPr/>
          <p:nvPr/>
        </p:nvSpPr>
        <p:spPr>
          <a:xfrm>
            <a:off x="2068260" y="4969319"/>
            <a:ext cx="1397726" cy="99930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>
                <a:solidFill>
                  <a:schemeClr val="bg1"/>
                </a:solidFill>
              </a:rPr>
              <a:t>SWAP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Pravokutnik: zaobljeni kutovi 8">
            <a:extLst>
              <a:ext uri="{FF2B5EF4-FFF2-40B4-BE49-F238E27FC236}">
                <a16:creationId xmlns:a16="http://schemas.microsoft.com/office/drawing/2014/main" id="{4F486EF7-0B84-4B7A-836D-9031CA0363D5}"/>
              </a:ext>
            </a:extLst>
          </p:cNvPr>
          <p:cNvSpPr/>
          <p:nvPr/>
        </p:nvSpPr>
        <p:spPr>
          <a:xfrm>
            <a:off x="2068263" y="3044727"/>
            <a:ext cx="1397726" cy="99930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>
                <a:solidFill>
                  <a:schemeClr val="bg1"/>
                </a:solidFill>
              </a:rPr>
              <a:t>ROTR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Pravokutnik: zaobljeni kutovi 10">
            <a:extLst>
              <a:ext uri="{FF2B5EF4-FFF2-40B4-BE49-F238E27FC236}">
                <a16:creationId xmlns:a16="http://schemas.microsoft.com/office/drawing/2014/main" id="{900A5E7E-2FD2-49A2-8C05-153CBD31010C}"/>
              </a:ext>
            </a:extLst>
          </p:cNvPr>
          <p:cNvSpPr/>
          <p:nvPr/>
        </p:nvSpPr>
        <p:spPr>
          <a:xfrm>
            <a:off x="6622895" y="4970414"/>
            <a:ext cx="1397726" cy="99930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5A0A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>
                <a:solidFill>
                  <a:schemeClr val="bg1"/>
                </a:solidFill>
              </a:rPr>
              <a:t>XOR</a:t>
            </a:r>
          </a:p>
          <a:p>
            <a:pPr algn="ctr"/>
            <a:r>
              <a:rPr lang="hr-HR" sz="2400" b="1" dirty="0">
                <a:solidFill>
                  <a:schemeClr val="bg1"/>
                </a:solidFill>
              </a:rPr>
              <a:t>BYTE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Pravokutnik: zaobljeni kutovi 11">
            <a:extLst>
              <a:ext uri="{FF2B5EF4-FFF2-40B4-BE49-F238E27FC236}">
                <a16:creationId xmlns:a16="http://schemas.microsoft.com/office/drawing/2014/main" id="{B280E34D-1CC7-489E-806F-E76F970F1DAF}"/>
              </a:ext>
            </a:extLst>
          </p:cNvPr>
          <p:cNvSpPr/>
          <p:nvPr/>
        </p:nvSpPr>
        <p:spPr>
          <a:xfrm>
            <a:off x="4345579" y="4970414"/>
            <a:ext cx="1397726" cy="99930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>
                <a:solidFill>
                  <a:schemeClr val="bg1"/>
                </a:solidFill>
              </a:rPr>
              <a:t>XOR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Pravokutnik: zaobljeni kutovi 12">
            <a:extLst>
              <a:ext uri="{FF2B5EF4-FFF2-40B4-BE49-F238E27FC236}">
                <a16:creationId xmlns:a16="http://schemas.microsoft.com/office/drawing/2014/main" id="{353F2CB7-418E-4403-9165-1621CA7301F1}"/>
              </a:ext>
            </a:extLst>
          </p:cNvPr>
          <p:cNvSpPr/>
          <p:nvPr/>
        </p:nvSpPr>
        <p:spPr>
          <a:xfrm>
            <a:off x="4345579" y="3044726"/>
            <a:ext cx="1397726" cy="99930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>
                <a:solidFill>
                  <a:schemeClr val="bg1"/>
                </a:solidFill>
              </a:rPr>
              <a:t>SWAP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Pravokutnik: zaobljeni kutovi 13">
            <a:extLst>
              <a:ext uri="{FF2B5EF4-FFF2-40B4-BE49-F238E27FC236}">
                <a16:creationId xmlns:a16="http://schemas.microsoft.com/office/drawing/2014/main" id="{05198C39-C34F-4DBA-8AB6-05C59BEA8587}"/>
              </a:ext>
            </a:extLst>
          </p:cNvPr>
          <p:cNvSpPr/>
          <p:nvPr/>
        </p:nvSpPr>
        <p:spPr>
          <a:xfrm>
            <a:off x="8900211" y="4970414"/>
            <a:ext cx="1397726" cy="99930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>
                <a:solidFill>
                  <a:schemeClr val="bg1"/>
                </a:solidFill>
              </a:rPr>
              <a:t>XOR1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Jednakokračni trokut 3">
            <a:extLst>
              <a:ext uri="{FF2B5EF4-FFF2-40B4-BE49-F238E27FC236}">
                <a16:creationId xmlns:a16="http://schemas.microsoft.com/office/drawing/2014/main" id="{BB445137-B139-4E35-82D1-80D0DB7F6B99}"/>
              </a:ext>
            </a:extLst>
          </p:cNvPr>
          <p:cNvSpPr/>
          <p:nvPr/>
        </p:nvSpPr>
        <p:spPr>
          <a:xfrm rot="16200000">
            <a:off x="11181807" y="4320898"/>
            <a:ext cx="509451" cy="473170"/>
          </a:xfrm>
          <a:prstGeom prst="triangle">
            <a:avLst/>
          </a:prstGeom>
          <a:solidFill>
            <a:srgbClr val="00B050"/>
          </a:solidFill>
          <a:ln>
            <a:solidFill>
              <a:srgbClr val="003E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Poveznik: zakrivljeno 31">
            <a:extLst>
              <a:ext uri="{FF2B5EF4-FFF2-40B4-BE49-F238E27FC236}">
                <a16:creationId xmlns:a16="http://schemas.microsoft.com/office/drawing/2014/main" id="{32E7DB37-B205-4A8B-9092-F1C677615F1E}"/>
              </a:ext>
            </a:extLst>
          </p:cNvPr>
          <p:cNvCxnSpPr>
            <a:cxnSpLocks/>
          </p:cNvCxnSpPr>
          <p:nvPr/>
        </p:nvCxnSpPr>
        <p:spPr>
          <a:xfrm rot="10800000">
            <a:off x="8043040" y="3794209"/>
            <a:ext cx="879590" cy="1925686"/>
          </a:xfrm>
          <a:prstGeom prst="curvedConnector3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Poveznik: zakrivljeno 33">
            <a:extLst>
              <a:ext uri="{FF2B5EF4-FFF2-40B4-BE49-F238E27FC236}">
                <a16:creationId xmlns:a16="http://schemas.microsoft.com/office/drawing/2014/main" id="{B4C736ED-B706-46EB-836D-7B20115BCFD2}"/>
              </a:ext>
            </a:extLst>
          </p:cNvPr>
          <p:cNvCxnSpPr>
            <a:stCxn id="3" idx="1"/>
            <a:endCxn id="7" idx="3"/>
          </p:cNvCxnSpPr>
          <p:nvPr/>
        </p:nvCxnSpPr>
        <p:spPr>
          <a:xfrm rot="10800000" flipV="1">
            <a:off x="8020621" y="3544381"/>
            <a:ext cx="879590" cy="1"/>
          </a:xfrm>
          <a:prstGeom prst="curvedConnector3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Prostoručno: oblik 51">
            <a:extLst>
              <a:ext uri="{FF2B5EF4-FFF2-40B4-BE49-F238E27FC236}">
                <a16:creationId xmlns:a16="http://schemas.microsoft.com/office/drawing/2014/main" id="{200A7231-AC83-41D0-B0FF-D865F57B60F2}"/>
              </a:ext>
            </a:extLst>
          </p:cNvPr>
          <p:cNvSpPr/>
          <p:nvPr/>
        </p:nvSpPr>
        <p:spPr>
          <a:xfrm>
            <a:off x="3609975" y="5687612"/>
            <a:ext cx="3012894" cy="962312"/>
          </a:xfrm>
          <a:custGeom>
            <a:avLst/>
            <a:gdLst>
              <a:gd name="connsiteX0" fmla="*/ 3135086 w 3135086"/>
              <a:gd name="connsiteY0" fmla="*/ 0 h 1189649"/>
              <a:gd name="connsiteX1" fmla="*/ 1645920 w 3135086"/>
              <a:gd name="connsiteY1" fmla="*/ 1188720 h 1189649"/>
              <a:gd name="connsiteX2" fmla="*/ 0 w 3135086"/>
              <a:gd name="connsiteY2" fmla="*/ 156755 h 1189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5086" h="1189649">
                <a:moveTo>
                  <a:pt x="3135086" y="0"/>
                </a:moveTo>
                <a:cubicBezTo>
                  <a:pt x="2651760" y="581297"/>
                  <a:pt x="2168434" y="1162594"/>
                  <a:pt x="1645920" y="1188720"/>
                </a:cubicBezTo>
                <a:cubicBezTo>
                  <a:pt x="1123406" y="1214846"/>
                  <a:pt x="561703" y="685800"/>
                  <a:pt x="0" y="156755"/>
                </a:cubicBezTo>
              </a:path>
            </a:pathLst>
          </a:cu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Poveznik: zakrivljeno 53">
            <a:extLst>
              <a:ext uri="{FF2B5EF4-FFF2-40B4-BE49-F238E27FC236}">
                <a16:creationId xmlns:a16="http://schemas.microsoft.com/office/drawing/2014/main" id="{EB286A71-5F5F-40CA-8325-11848943AB16}"/>
              </a:ext>
            </a:extLst>
          </p:cNvPr>
          <p:cNvCxnSpPr>
            <a:cxnSpLocks/>
            <a:stCxn id="7" idx="1"/>
            <a:endCxn id="12" idx="3"/>
          </p:cNvCxnSpPr>
          <p:nvPr/>
        </p:nvCxnSpPr>
        <p:spPr>
          <a:xfrm rot="10800000" flipV="1">
            <a:off x="5743305" y="3544383"/>
            <a:ext cx="879590" cy="1925686"/>
          </a:xfrm>
          <a:prstGeom prst="curvedConnector3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avni poveznik sa strelicom 60">
            <a:extLst>
              <a:ext uri="{FF2B5EF4-FFF2-40B4-BE49-F238E27FC236}">
                <a16:creationId xmlns:a16="http://schemas.microsoft.com/office/drawing/2014/main" id="{F82BE15A-C9E6-4B2F-B54B-C98A992EF783}"/>
              </a:ext>
            </a:extLst>
          </p:cNvPr>
          <p:cNvCxnSpPr>
            <a:stCxn id="13" idx="1"/>
            <a:endCxn id="9" idx="3"/>
          </p:cNvCxnSpPr>
          <p:nvPr/>
        </p:nvCxnSpPr>
        <p:spPr>
          <a:xfrm flipH="1">
            <a:off x="3465989" y="3544381"/>
            <a:ext cx="879590" cy="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Ravni poveznik sa strelicom 62">
            <a:extLst>
              <a:ext uri="{FF2B5EF4-FFF2-40B4-BE49-F238E27FC236}">
                <a16:creationId xmlns:a16="http://schemas.microsoft.com/office/drawing/2014/main" id="{EA5B211C-041F-47E4-823F-E025BC2FC135}"/>
              </a:ext>
            </a:extLst>
          </p:cNvPr>
          <p:cNvCxnSpPr>
            <a:stCxn id="12" idx="1"/>
            <a:endCxn id="8" idx="3"/>
          </p:cNvCxnSpPr>
          <p:nvPr/>
        </p:nvCxnSpPr>
        <p:spPr>
          <a:xfrm flipH="1" flipV="1">
            <a:off x="3465986" y="5468974"/>
            <a:ext cx="879593" cy="109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Ravni poveznik sa strelicom 64">
            <a:extLst>
              <a:ext uri="{FF2B5EF4-FFF2-40B4-BE49-F238E27FC236}">
                <a16:creationId xmlns:a16="http://schemas.microsoft.com/office/drawing/2014/main" id="{A13B754D-8042-4277-8CF8-2FF47BD6050F}"/>
              </a:ext>
            </a:extLst>
          </p:cNvPr>
          <p:cNvCxnSpPr>
            <a:cxnSpLocks/>
            <a:stCxn id="52" idx="2"/>
          </p:cNvCxnSpPr>
          <p:nvPr/>
        </p:nvCxnSpPr>
        <p:spPr>
          <a:xfrm flipH="1" flipV="1">
            <a:off x="3465989" y="5687614"/>
            <a:ext cx="143986" cy="126798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Poveznik: zakrivljeno 66">
            <a:extLst>
              <a:ext uri="{FF2B5EF4-FFF2-40B4-BE49-F238E27FC236}">
                <a16:creationId xmlns:a16="http://schemas.microsoft.com/office/drawing/2014/main" id="{295D0DBB-E392-4EFC-B3F6-9937B906C50D}"/>
              </a:ext>
            </a:extLst>
          </p:cNvPr>
          <p:cNvCxnSpPr>
            <a:cxnSpLocks/>
            <a:stCxn id="4" idx="0"/>
            <a:endCxn id="14" idx="3"/>
          </p:cNvCxnSpPr>
          <p:nvPr/>
        </p:nvCxnSpPr>
        <p:spPr>
          <a:xfrm rot="10800000" flipV="1">
            <a:off x="10297938" y="4557483"/>
            <a:ext cx="902011" cy="912586"/>
          </a:xfrm>
          <a:prstGeom prst="curvedConnector3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Ravni poveznik sa strelicom 68">
            <a:extLst>
              <a:ext uri="{FF2B5EF4-FFF2-40B4-BE49-F238E27FC236}">
                <a16:creationId xmlns:a16="http://schemas.microsoft.com/office/drawing/2014/main" id="{24A6A22B-1167-4928-8458-D619B6EC5E20}"/>
              </a:ext>
            </a:extLst>
          </p:cNvPr>
          <p:cNvCxnSpPr>
            <a:stCxn id="7" idx="1"/>
            <a:endCxn id="13" idx="3"/>
          </p:cNvCxnSpPr>
          <p:nvPr/>
        </p:nvCxnSpPr>
        <p:spPr>
          <a:xfrm flipH="1" flipV="1">
            <a:off x="5743305" y="3544381"/>
            <a:ext cx="879590" cy="2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kstniOkvir 78">
            <a:extLst>
              <a:ext uri="{FF2B5EF4-FFF2-40B4-BE49-F238E27FC236}">
                <a16:creationId xmlns:a16="http://schemas.microsoft.com/office/drawing/2014/main" id="{492FDE11-C5F7-4D94-9E4D-4D10429D6F66}"/>
              </a:ext>
            </a:extLst>
          </p:cNvPr>
          <p:cNvSpPr txBox="1"/>
          <p:nvPr/>
        </p:nvSpPr>
        <p:spPr>
          <a:xfrm>
            <a:off x="1692289" y="1606439"/>
            <a:ext cx="1495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b="1" dirty="0"/>
              <a:t>PORUKA:</a:t>
            </a:r>
            <a:endParaRPr lang="en-US" sz="2400" b="1" dirty="0"/>
          </a:p>
        </p:txBody>
      </p:sp>
      <p:sp>
        <p:nvSpPr>
          <p:cNvPr id="80" name="TekstniOkvir 79">
            <a:extLst>
              <a:ext uri="{FF2B5EF4-FFF2-40B4-BE49-F238E27FC236}">
                <a16:creationId xmlns:a16="http://schemas.microsoft.com/office/drawing/2014/main" id="{252CEEE2-8630-4AA6-981A-E6F95DE0C0D5}"/>
              </a:ext>
            </a:extLst>
          </p:cNvPr>
          <p:cNvSpPr txBox="1"/>
          <p:nvPr/>
        </p:nvSpPr>
        <p:spPr>
          <a:xfrm>
            <a:off x="1638300" y="1189387"/>
            <a:ext cx="3851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/>
              <a:t> KLJUČ:     1 0 1 0 0 1 1 0</a:t>
            </a:r>
            <a:endParaRPr lang="en-US" sz="2400" b="1" dirty="0"/>
          </a:p>
        </p:txBody>
      </p:sp>
      <p:sp>
        <p:nvSpPr>
          <p:cNvPr id="84" name="Strelica: gore 83">
            <a:extLst>
              <a:ext uri="{FF2B5EF4-FFF2-40B4-BE49-F238E27FC236}">
                <a16:creationId xmlns:a16="http://schemas.microsoft.com/office/drawing/2014/main" id="{9799043A-8C57-42D3-9EEF-790CF6BEFA01}"/>
              </a:ext>
            </a:extLst>
          </p:cNvPr>
          <p:cNvSpPr/>
          <p:nvPr/>
        </p:nvSpPr>
        <p:spPr>
          <a:xfrm>
            <a:off x="3208769" y="2062490"/>
            <a:ext cx="248194" cy="263122"/>
          </a:xfrm>
          <a:prstGeom prst="upArrow">
            <a:avLst/>
          </a:prstGeom>
          <a:solidFill>
            <a:srgbClr val="C463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Jednakokračni trokut 84">
            <a:extLst>
              <a:ext uri="{FF2B5EF4-FFF2-40B4-BE49-F238E27FC236}">
                <a16:creationId xmlns:a16="http://schemas.microsoft.com/office/drawing/2014/main" id="{790DF3D5-E587-4076-B9F7-0365E9119F06}"/>
              </a:ext>
            </a:extLst>
          </p:cNvPr>
          <p:cNvSpPr/>
          <p:nvPr/>
        </p:nvSpPr>
        <p:spPr>
          <a:xfrm rot="16200000">
            <a:off x="11181808" y="4320897"/>
            <a:ext cx="509451" cy="473170"/>
          </a:xfrm>
          <a:prstGeom prst="triangle">
            <a:avLst/>
          </a:prstGeom>
          <a:solidFill>
            <a:srgbClr val="00B050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Poveznik: zakrivljeno 85">
            <a:extLst>
              <a:ext uri="{FF2B5EF4-FFF2-40B4-BE49-F238E27FC236}">
                <a16:creationId xmlns:a16="http://schemas.microsoft.com/office/drawing/2014/main" id="{AD5CAF00-3F2D-4608-834F-7BB6DE0D96F6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297937" y="4557483"/>
            <a:ext cx="902011" cy="912586"/>
          </a:xfrm>
          <a:prstGeom prst="curvedConnector3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Pravokutnik: zaobljeni kutovi 86">
            <a:extLst>
              <a:ext uri="{FF2B5EF4-FFF2-40B4-BE49-F238E27FC236}">
                <a16:creationId xmlns:a16="http://schemas.microsoft.com/office/drawing/2014/main" id="{10C8F875-D780-48F8-8559-6EE3A6ADD810}"/>
              </a:ext>
            </a:extLst>
          </p:cNvPr>
          <p:cNvSpPr/>
          <p:nvPr/>
        </p:nvSpPr>
        <p:spPr>
          <a:xfrm>
            <a:off x="8900211" y="4969320"/>
            <a:ext cx="1397726" cy="99930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>
                <a:solidFill>
                  <a:schemeClr val="bg1"/>
                </a:solidFill>
              </a:rPr>
              <a:t>XOR1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88" name="Poveznik: zakrivljeno 87">
            <a:extLst>
              <a:ext uri="{FF2B5EF4-FFF2-40B4-BE49-F238E27FC236}">
                <a16:creationId xmlns:a16="http://schemas.microsoft.com/office/drawing/2014/main" id="{C94FF610-105A-422B-960E-72968567AC41}"/>
              </a:ext>
            </a:extLst>
          </p:cNvPr>
          <p:cNvCxnSpPr>
            <a:cxnSpLocks/>
          </p:cNvCxnSpPr>
          <p:nvPr/>
        </p:nvCxnSpPr>
        <p:spPr>
          <a:xfrm rot="10800000">
            <a:off x="8043040" y="3800559"/>
            <a:ext cx="879590" cy="1925686"/>
          </a:xfrm>
          <a:prstGeom prst="curvedConnector3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Pravokutnik: zaobljeni kutovi 88">
            <a:extLst>
              <a:ext uri="{FF2B5EF4-FFF2-40B4-BE49-F238E27FC236}">
                <a16:creationId xmlns:a16="http://schemas.microsoft.com/office/drawing/2014/main" id="{6E3CF2AD-06FE-4FA5-A584-6254596A86AD}"/>
              </a:ext>
            </a:extLst>
          </p:cNvPr>
          <p:cNvSpPr/>
          <p:nvPr/>
        </p:nvSpPr>
        <p:spPr>
          <a:xfrm>
            <a:off x="6634104" y="3044726"/>
            <a:ext cx="1397726" cy="99930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>
                <a:solidFill>
                  <a:schemeClr val="bg1"/>
                </a:solidFill>
              </a:rPr>
              <a:t>IF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90" name="Strelica: gore 89">
            <a:extLst>
              <a:ext uri="{FF2B5EF4-FFF2-40B4-BE49-F238E27FC236}">
                <a16:creationId xmlns:a16="http://schemas.microsoft.com/office/drawing/2014/main" id="{6B4C9EF0-349B-410B-86CE-EC968CCA3307}"/>
              </a:ext>
            </a:extLst>
          </p:cNvPr>
          <p:cNvSpPr/>
          <p:nvPr/>
        </p:nvSpPr>
        <p:spPr>
          <a:xfrm>
            <a:off x="3456539" y="2062490"/>
            <a:ext cx="248194" cy="263122"/>
          </a:xfrm>
          <a:prstGeom prst="upArrow">
            <a:avLst/>
          </a:prstGeom>
          <a:solidFill>
            <a:srgbClr val="C463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Ravni poveznik sa strelicom 90">
            <a:extLst>
              <a:ext uri="{FF2B5EF4-FFF2-40B4-BE49-F238E27FC236}">
                <a16:creationId xmlns:a16="http://schemas.microsoft.com/office/drawing/2014/main" id="{7D3A95A2-7CE0-4997-891F-264D26A87D5C}"/>
              </a:ext>
            </a:extLst>
          </p:cNvPr>
          <p:cNvCxnSpPr/>
          <p:nvPr/>
        </p:nvCxnSpPr>
        <p:spPr>
          <a:xfrm flipH="1" flipV="1">
            <a:off x="5748910" y="3544379"/>
            <a:ext cx="879590" cy="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Pravokutnik: zaobljeni kutovi 91">
            <a:extLst>
              <a:ext uri="{FF2B5EF4-FFF2-40B4-BE49-F238E27FC236}">
                <a16:creationId xmlns:a16="http://schemas.microsoft.com/office/drawing/2014/main" id="{EE2FA0F7-AD0D-48AA-ADB7-982E10D1BF82}"/>
              </a:ext>
            </a:extLst>
          </p:cNvPr>
          <p:cNvSpPr/>
          <p:nvPr/>
        </p:nvSpPr>
        <p:spPr>
          <a:xfrm>
            <a:off x="4345577" y="3044726"/>
            <a:ext cx="1397726" cy="99930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>
                <a:solidFill>
                  <a:schemeClr val="bg1"/>
                </a:solidFill>
              </a:rPr>
              <a:t>SWAP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93" name="Strelica: gore 92">
            <a:extLst>
              <a:ext uri="{FF2B5EF4-FFF2-40B4-BE49-F238E27FC236}">
                <a16:creationId xmlns:a16="http://schemas.microsoft.com/office/drawing/2014/main" id="{357DE928-636C-4DA4-9236-E0D8EEE9B407}"/>
              </a:ext>
            </a:extLst>
          </p:cNvPr>
          <p:cNvSpPr/>
          <p:nvPr/>
        </p:nvSpPr>
        <p:spPr>
          <a:xfrm>
            <a:off x="3729656" y="2062490"/>
            <a:ext cx="248194" cy="263122"/>
          </a:xfrm>
          <a:prstGeom prst="upArrow">
            <a:avLst/>
          </a:prstGeom>
          <a:solidFill>
            <a:srgbClr val="C463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Ravni poveznik sa strelicom 93">
            <a:extLst>
              <a:ext uri="{FF2B5EF4-FFF2-40B4-BE49-F238E27FC236}">
                <a16:creationId xmlns:a16="http://schemas.microsoft.com/office/drawing/2014/main" id="{4B11E27B-71EF-4D95-812C-69317F316384}"/>
              </a:ext>
            </a:extLst>
          </p:cNvPr>
          <p:cNvCxnSpPr/>
          <p:nvPr/>
        </p:nvCxnSpPr>
        <p:spPr>
          <a:xfrm flipH="1">
            <a:off x="3465988" y="3544379"/>
            <a:ext cx="879590" cy="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Pravokutnik: zaobljeni kutovi 94">
            <a:extLst>
              <a:ext uri="{FF2B5EF4-FFF2-40B4-BE49-F238E27FC236}">
                <a16:creationId xmlns:a16="http://schemas.microsoft.com/office/drawing/2014/main" id="{31A7C0B3-AEF9-48B4-8F58-0648ABB6AE4A}"/>
              </a:ext>
            </a:extLst>
          </p:cNvPr>
          <p:cNvSpPr/>
          <p:nvPr/>
        </p:nvSpPr>
        <p:spPr>
          <a:xfrm>
            <a:off x="2068260" y="3048510"/>
            <a:ext cx="1397726" cy="99930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>
                <a:solidFill>
                  <a:schemeClr val="bg1"/>
                </a:solidFill>
              </a:rPr>
              <a:t>ROTR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96" name="Strelica: gore 95">
            <a:extLst>
              <a:ext uri="{FF2B5EF4-FFF2-40B4-BE49-F238E27FC236}">
                <a16:creationId xmlns:a16="http://schemas.microsoft.com/office/drawing/2014/main" id="{F6A45DF5-95BC-49E4-81DD-B0D8625555E6}"/>
              </a:ext>
            </a:extLst>
          </p:cNvPr>
          <p:cNvSpPr/>
          <p:nvPr/>
        </p:nvSpPr>
        <p:spPr>
          <a:xfrm>
            <a:off x="3990652" y="2062490"/>
            <a:ext cx="248194" cy="263122"/>
          </a:xfrm>
          <a:prstGeom prst="upArrow">
            <a:avLst/>
          </a:prstGeom>
          <a:solidFill>
            <a:srgbClr val="C463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Strelica: gore 96">
            <a:extLst>
              <a:ext uri="{FF2B5EF4-FFF2-40B4-BE49-F238E27FC236}">
                <a16:creationId xmlns:a16="http://schemas.microsoft.com/office/drawing/2014/main" id="{2BD84A81-68C8-4AA6-AD3E-F928EE4105A2}"/>
              </a:ext>
            </a:extLst>
          </p:cNvPr>
          <p:cNvSpPr/>
          <p:nvPr/>
        </p:nvSpPr>
        <p:spPr>
          <a:xfrm>
            <a:off x="4251648" y="2062490"/>
            <a:ext cx="248194" cy="263122"/>
          </a:xfrm>
          <a:prstGeom prst="upArrow">
            <a:avLst/>
          </a:prstGeom>
          <a:solidFill>
            <a:srgbClr val="C463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Strelica: gore 97">
            <a:extLst>
              <a:ext uri="{FF2B5EF4-FFF2-40B4-BE49-F238E27FC236}">
                <a16:creationId xmlns:a16="http://schemas.microsoft.com/office/drawing/2014/main" id="{D1C89DF6-91A4-46A4-AEE1-9FF39CFC32DF}"/>
              </a:ext>
            </a:extLst>
          </p:cNvPr>
          <p:cNvSpPr/>
          <p:nvPr/>
        </p:nvSpPr>
        <p:spPr>
          <a:xfrm>
            <a:off x="4500552" y="2064002"/>
            <a:ext cx="248194" cy="263122"/>
          </a:xfrm>
          <a:prstGeom prst="upArrow">
            <a:avLst/>
          </a:prstGeom>
          <a:solidFill>
            <a:srgbClr val="C463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Poveznik: zakrivljeno 98">
            <a:extLst>
              <a:ext uri="{FF2B5EF4-FFF2-40B4-BE49-F238E27FC236}">
                <a16:creationId xmlns:a16="http://schemas.microsoft.com/office/drawing/2014/main" id="{352F352A-704C-478A-9E4B-799CFF5A65D5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40503" y="3547910"/>
            <a:ext cx="879590" cy="1925686"/>
          </a:xfrm>
          <a:prstGeom prst="curvedConnector3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Pravokutnik: zaobljeni kutovi 99">
            <a:extLst>
              <a:ext uri="{FF2B5EF4-FFF2-40B4-BE49-F238E27FC236}">
                <a16:creationId xmlns:a16="http://schemas.microsoft.com/office/drawing/2014/main" id="{49B7E66F-807D-41A7-ABC0-2C2B5ABC4D7A}"/>
              </a:ext>
            </a:extLst>
          </p:cNvPr>
          <p:cNvSpPr/>
          <p:nvPr/>
        </p:nvSpPr>
        <p:spPr>
          <a:xfrm>
            <a:off x="4346980" y="4977820"/>
            <a:ext cx="1397726" cy="99930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>
                <a:solidFill>
                  <a:schemeClr val="bg1"/>
                </a:solidFill>
              </a:rPr>
              <a:t>XOR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01" name="Strelica: gore 100">
            <a:extLst>
              <a:ext uri="{FF2B5EF4-FFF2-40B4-BE49-F238E27FC236}">
                <a16:creationId xmlns:a16="http://schemas.microsoft.com/office/drawing/2014/main" id="{9006DF36-7210-456C-9079-795F8DF0663D}"/>
              </a:ext>
            </a:extLst>
          </p:cNvPr>
          <p:cNvSpPr/>
          <p:nvPr/>
        </p:nvSpPr>
        <p:spPr>
          <a:xfrm>
            <a:off x="4758187" y="2071644"/>
            <a:ext cx="248194" cy="263122"/>
          </a:xfrm>
          <a:prstGeom prst="upArrow">
            <a:avLst/>
          </a:prstGeom>
          <a:solidFill>
            <a:srgbClr val="C463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Ravni poveznik sa strelicom 102">
            <a:extLst>
              <a:ext uri="{FF2B5EF4-FFF2-40B4-BE49-F238E27FC236}">
                <a16:creationId xmlns:a16="http://schemas.microsoft.com/office/drawing/2014/main" id="{0A8844AE-3F20-4C97-A1B7-57D1DC83131E}"/>
              </a:ext>
            </a:extLst>
          </p:cNvPr>
          <p:cNvCxnSpPr/>
          <p:nvPr/>
        </p:nvCxnSpPr>
        <p:spPr>
          <a:xfrm flipH="1" flipV="1">
            <a:off x="3461782" y="5468426"/>
            <a:ext cx="879593" cy="109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Pravokutnik: zaobljeni kutovi 103">
            <a:extLst>
              <a:ext uri="{FF2B5EF4-FFF2-40B4-BE49-F238E27FC236}">
                <a16:creationId xmlns:a16="http://schemas.microsoft.com/office/drawing/2014/main" id="{A164E723-518A-47A0-AD49-54A94C23605E}"/>
              </a:ext>
            </a:extLst>
          </p:cNvPr>
          <p:cNvSpPr/>
          <p:nvPr/>
        </p:nvSpPr>
        <p:spPr>
          <a:xfrm>
            <a:off x="2068431" y="4965536"/>
            <a:ext cx="1397726" cy="99930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>
                <a:solidFill>
                  <a:schemeClr val="bg1"/>
                </a:solidFill>
              </a:rPr>
              <a:t>SWAP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05" name="Strelica: gore 104">
            <a:extLst>
              <a:ext uri="{FF2B5EF4-FFF2-40B4-BE49-F238E27FC236}">
                <a16:creationId xmlns:a16="http://schemas.microsoft.com/office/drawing/2014/main" id="{EEB0808F-846C-4872-9909-C64ACDDD36BC}"/>
              </a:ext>
            </a:extLst>
          </p:cNvPr>
          <p:cNvSpPr/>
          <p:nvPr/>
        </p:nvSpPr>
        <p:spPr>
          <a:xfrm>
            <a:off x="5023254" y="2062490"/>
            <a:ext cx="248194" cy="263122"/>
          </a:xfrm>
          <a:prstGeom prst="upArrow">
            <a:avLst/>
          </a:prstGeom>
          <a:solidFill>
            <a:srgbClr val="C463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kstniOkvir 43">
            <a:extLst>
              <a:ext uri="{FF2B5EF4-FFF2-40B4-BE49-F238E27FC236}">
                <a16:creationId xmlns:a16="http://schemas.microsoft.com/office/drawing/2014/main" id="{F04BFE1E-F96D-4EB0-AB77-4C7573895B45}"/>
              </a:ext>
            </a:extLst>
          </p:cNvPr>
          <p:cNvSpPr txBox="1"/>
          <p:nvPr/>
        </p:nvSpPr>
        <p:spPr>
          <a:xfrm>
            <a:off x="3163850" y="1601845"/>
            <a:ext cx="2175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b="1" dirty="0"/>
              <a:t>0 0 1 1 1 0 1 1</a:t>
            </a:r>
            <a:endParaRPr lang="en-US" sz="2400" b="1" dirty="0"/>
          </a:p>
        </p:txBody>
      </p:sp>
      <p:sp>
        <p:nvSpPr>
          <p:cNvPr id="45" name="TekstniOkvir 44">
            <a:extLst>
              <a:ext uri="{FF2B5EF4-FFF2-40B4-BE49-F238E27FC236}">
                <a16:creationId xmlns:a16="http://schemas.microsoft.com/office/drawing/2014/main" id="{8D401B39-1F24-44A9-A7E0-D03DE6C531DE}"/>
              </a:ext>
            </a:extLst>
          </p:cNvPr>
          <p:cNvSpPr txBox="1"/>
          <p:nvPr/>
        </p:nvSpPr>
        <p:spPr>
          <a:xfrm>
            <a:off x="3163850" y="1604927"/>
            <a:ext cx="2175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b="1" dirty="0">
                <a:solidFill>
                  <a:srgbClr val="00B050"/>
                </a:solidFill>
              </a:rPr>
              <a:t>1</a:t>
            </a:r>
            <a:r>
              <a:rPr lang="hr-HR" sz="2400" b="1" dirty="0"/>
              <a:t> 0 1 1 1 0 1 1</a:t>
            </a:r>
            <a:endParaRPr lang="en-US" sz="2400" b="1" dirty="0"/>
          </a:p>
        </p:txBody>
      </p:sp>
      <p:sp>
        <p:nvSpPr>
          <p:cNvPr id="47" name="TekstniOkvir 46">
            <a:extLst>
              <a:ext uri="{FF2B5EF4-FFF2-40B4-BE49-F238E27FC236}">
                <a16:creationId xmlns:a16="http://schemas.microsoft.com/office/drawing/2014/main" id="{0E1B8041-D194-4D1D-BF78-8D649607066C}"/>
              </a:ext>
            </a:extLst>
          </p:cNvPr>
          <p:cNvSpPr txBox="1"/>
          <p:nvPr/>
        </p:nvSpPr>
        <p:spPr>
          <a:xfrm>
            <a:off x="3163850" y="1606897"/>
            <a:ext cx="2175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b="1" dirty="0"/>
              <a:t>1 0 1 1 1 0 1 1</a:t>
            </a:r>
            <a:endParaRPr lang="en-US" sz="2400" b="1" dirty="0"/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02D5AABB-E4FF-4024-9CE4-ED7970F796E6}"/>
              </a:ext>
            </a:extLst>
          </p:cNvPr>
          <p:cNvSpPr txBox="1"/>
          <p:nvPr/>
        </p:nvSpPr>
        <p:spPr>
          <a:xfrm>
            <a:off x="7141029" y="14202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/>
          </a:p>
        </p:txBody>
      </p:sp>
      <p:sp>
        <p:nvSpPr>
          <p:cNvPr id="6" name="TekstniOkvir 5">
            <a:extLst>
              <a:ext uri="{FF2B5EF4-FFF2-40B4-BE49-F238E27FC236}">
                <a16:creationId xmlns:a16="http://schemas.microsoft.com/office/drawing/2014/main" id="{C8BA6667-726E-4A20-8F9C-09CFF3448DD8}"/>
              </a:ext>
            </a:extLst>
          </p:cNvPr>
          <p:cNvSpPr txBox="1"/>
          <p:nvPr/>
        </p:nvSpPr>
        <p:spPr>
          <a:xfrm>
            <a:off x="6794942" y="1140180"/>
            <a:ext cx="2496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b="1" dirty="0"/>
              <a:t>SWAP INDEKS: 2</a:t>
            </a:r>
            <a:endParaRPr lang="en-US" sz="2400" b="1" dirty="0"/>
          </a:p>
        </p:txBody>
      </p:sp>
      <p:sp>
        <p:nvSpPr>
          <p:cNvPr id="50" name="TekstniOkvir 49">
            <a:extLst>
              <a:ext uri="{FF2B5EF4-FFF2-40B4-BE49-F238E27FC236}">
                <a16:creationId xmlns:a16="http://schemas.microsoft.com/office/drawing/2014/main" id="{896919D4-6F31-4E4C-A523-01A22C6288C9}"/>
              </a:ext>
            </a:extLst>
          </p:cNvPr>
          <p:cNvSpPr txBox="1"/>
          <p:nvPr/>
        </p:nvSpPr>
        <p:spPr>
          <a:xfrm>
            <a:off x="3163850" y="1603823"/>
            <a:ext cx="2175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b="1" dirty="0">
                <a:solidFill>
                  <a:srgbClr val="00B050"/>
                </a:solidFill>
              </a:rPr>
              <a:t>1 1 0 1 1 1 0 1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51" name="TekstniOkvir 50">
            <a:extLst>
              <a:ext uri="{FF2B5EF4-FFF2-40B4-BE49-F238E27FC236}">
                <a16:creationId xmlns:a16="http://schemas.microsoft.com/office/drawing/2014/main" id="{1CBA58CB-F745-499A-B786-9F7C4E6AAF4F}"/>
              </a:ext>
            </a:extLst>
          </p:cNvPr>
          <p:cNvSpPr txBox="1"/>
          <p:nvPr/>
        </p:nvSpPr>
        <p:spPr>
          <a:xfrm>
            <a:off x="3163850" y="1600277"/>
            <a:ext cx="2175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b="1" dirty="0"/>
              <a:t>1 1 0 1 </a:t>
            </a:r>
            <a:r>
              <a:rPr lang="hr-HR" sz="2400" b="1" dirty="0">
                <a:solidFill>
                  <a:srgbClr val="00B050"/>
                </a:solidFill>
              </a:rPr>
              <a:t>0</a:t>
            </a:r>
            <a:r>
              <a:rPr lang="hr-HR" sz="2400" b="1" dirty="0"/>
              <a:t> 1 0 1</a:t>
            </a:r>
            <a:endParaRPr lang="en-US" sz="2400" b="1" dirty="0"/>
          </a:p>
        </p:txBody>
      </p:sp>
      <p:sp>
        <p:nvSpPr>
          <p:cNvPr id="56" name="TekstniOkvir 55">
            <a:extLst>
              <a:ext uri="{FF2B5EF4-FFF2-40B4-BE49-F238E27FC236}">
                <a16:creationId xmlns:a16="http://schemas.microsoft.com/office/drawing/2014/main" id="{60C1DF43-3FAE-4229-B6FA-64CFC4DC401B}"/>
              </a:ext>
            </a:extLst>
          </p:cNvPr>
          <p:cNvSpPr txBox="1"/>
          <p:nvPr/>
        </p:nvSpPr>
        <p:spPr>
          <a:xfrm>
            <a:off x="3163850" y="1610142"/>
            <a:ext cx="2175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b="1" dirty="0"/>
              <a:t>1 1 0 1 0 1 0 1</a:t>
            </a:r>
            <a:endParaRPr lang="en-US" sz="2400" b="1" dirty="0"/>
          </a:p>
        </p:txBody>
      </p:sp>
      <p:sp>
        <p:nvSpPr>
          <p:cNvPr id="57" name="TekstniOkvir 56">
            <a:extLst>
              <a:ext uri="{FF2B5EF4-FFF2-40B4-BE49-F238E27FC236}">
                <a16:creationId xmlns:a16="http://schemas.microsoft.com/office/drawing/2014/main" id="{323AC472-4E9B-42DE-A91D-4C4D10B8C366}"/>
              </a:ext>
            </a:extLst>
          </p:cNvPr>
          <p:cNvSpPr txBox="1"/>
          <p:nvPr/>
        </p:nvSpPr>
        <p:spPr>
          <a:xfrm>
            <a:off x="1638299" y="1192342"/>
            <a:ext cx="3851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/>
              <a:t> KLJUČ:     1 0 1 0 0 1 </a:t>
            </a:r>
            <a:r>
              <a:rPr lang="hr-HR" sz="2400" b="1" dirty="0">
                <a:solidFill>
                  <a:srgbClr val="00B050"/>
                </a:solidFill>
              </a:rPr>
              <a:t>1</a:t>
            </a:r>
            <a:r>
              <a:rPr lang="hr-HR" sz="2400" b="1" dirty="0"/>
              <a:t> 0</a:t>
            </a:r>
            <a:endParaRPr lang="en-US" sz="2400" b="1" dirty="0"/>
          </a:p>
        </p:txBody>
      </p:sp>
      <p:sp>
        <p:nvSpPr>
          <p:cNvPr id="58" name="TekstniOkvir 57">
            <a:extLst>
              <a:ext uri="{FF2B5EF4-FFF2-40B4-BE49-F238E27FC236}">
                <a16:creationId xmlns:a16="http://schemas.microsoft.com/office/drawing/2014/main" id="{F109EE0B-9BEC-440B-A91D-1B14927806F0}"/>
              </a:ext>
            </a:extLst>
          </p:cNvPr>
          <p:cNvSpPr txBox="1"/>
          <p:nvPr/>
        </p:nvSpPr>
        <p:spPr>
          <a:xfrm>
            <a:off x="3163849" y="1610141"/>
            <a:ext cx="2175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b="1" dirty="0"/>
              <a:t>1 1 0 1 0 1 </a:t>
            </a:r>
            <a:r>
              <a:rPr lang="hr-HR" sz="2400" b="1" dirty="0">
                <a:solidFill>
                  <a:srgbClr val="00B050"/>
                </a:solidFill>
              </a:rPr>
              <a:t>1</a:t>
            </a:r>
            <a:r>
              <a:rPr lang="hr-HR" sz="2400" b="1" dirty="0"/>
              <a:t> 1</a:t>
            </a:r>
            <a:endParaRPr lang="en-US" sz="2400" b="1" dirty="0"/>
          </a:p>
        </p:txBody>
      </p:sp>
      <p:sp>
        <p:nvSpPr>
          <p:cNvPr id="59" name="TekstniOkvir 58">
            <a:extLst>
              <a:ext uri="{FF2B5EF4-FFF2-40B4-BE49-F238E27FC236}">
                <a16:creationId xmlns:a16="http://schemas.microsoft.com/office/drawing/2014/main" id="{68B83EB1-4326-4699-AC5F-CFBA2CBBC913}"/>
              </a:ext>
            </a:extLst>
          </p:cNvPr>
          <p:cNvSpPr txBox="1"/>
          <p:nvPr/>
        </p:nvSpPr>
        <p:spPr>
          <a:xfrm>
            <a:off x="3164190" y="1609448"/>
            <a:ext cx="2175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b="1" dirty="0"/>
              <a:t>1 1 </a:t>
            </a:r>
            <a:r>
              <a:rPr lang="hr-HR" sz="2400" b="1" dirty="0">
                <a:solidFill>
                  <a:srgbClr val="00B050"/>
                </a:solidFill>
              </a:rPr>
              <a:t>1</a:t>
            </a:r>
            <a:r>
              <a:rPr lang="hr-HR" sz="2400" b="1" dirty="0"/>
              <a:t> 1 0 1 1 </a:t>
            </a:r>
            <a:r>
              <a:rPr lang="hr-HR" sz="2400" b="1" dirty="0">
                <a:solidFill>
                  <a:srgbClr val="00B050"/>
                </a:solidFill>
              </a:rPr>
              <a:t>0</a:t>
            </a:r>
            <a:endParaRPr lang="en-US" sz="2400" b="1" dirty="0"/>
          </a:p>
        </p:txBody>
      </p:sp>
      <p:sp>
        <p:nvSpPr>
          <p:cNvPr id="60" name="TekstniOkvir 59">
            <a:extLst>
              <a:ext uri="{FF2B5EF4-FFF2-40B4-BE49-F238E27FC236}">
                <a16:creationId xmlns:a16="http://schemas.microsoft.com/office/drawing/2014/main" id="{CB8E9CDA-477D-42CB-BAEE-9AEC1ABAC7BB}"/>
              </a:ext>
            </a:extLst>
          </p:cNvPr>
          <p:cNvSpPr txBox="1"/>
          <p:nvPr/>
        </p:nvSpPr>
        <p:spPr>
          <a:xfrm>
            <a:off x="6821715" y="1667986"/>
            <a:ext cx="3105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b="1" dirty="0">
                <a:solidFill>
                  <a:srgbClr val="00B050"/>
                </a:solidFill>
              </a:rPr>
              <a:t>IZLAZ: 1 1 1 1 0 1 1 0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62" name="TekstniOkvir 61">
            <a:extLst>
              <a:ext uri="{FF2B5EF4-FFF2-40B4-BE49-F238E27FC236}">
                <a16:creationId xmlns:a16="http://schemas.microsoft.com/office/drawing/2014/main" id="{B4C74D60-BD97-4EA6-9530-DC5E5D69C8D5}"/>
              </a:ext>
            </a:extLst>
          </p:cNvPr>
          <p:cNvSpPr txBox="1"/>
          <p:nvPr/>
        </p:nvSpPr>
        <p:spPr>
          <a:xfrm>
            <a:off x="6864995" y="1327886"/>
            <a:ext cx="3062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b="1" dirty="0"/>
              <a:t>ULAZ: 0 0 1 1 1 0 1 1</a:t>
            </a:r>
            <a:endParaRPr lang="en-US" sz="2400" b="1" dirty="0"/>
          </a:p>
        </p:txBody>
      </p:sp>
      <p:sp>
        <p:nvSpPr>
          <p:cNvPr id="64" name="TekstniOkvir 63">
            <a:extLst>
              <a:ext uri="{FF2B5EF4-FFF2-40B4-BE49-F238E27FC236}">
                <a16:creationId xmlns:a16="http://schemas.microsoft.com/office/drawing/2014/main" id="{742955B6-213D-4DE3-AB42-218274C6EF9B}"/>
              </a:ext>
            </a:extLst>
          </p:cNvPr>
          <p:cNvSpPr txBox="1"/>
          <p:nvPr/>
        </p:nvSpPr>
        <p:spPr>
          <a:xfrm>
            <a:off x="3163849" y="1609447"/>
            <a:ext cx="2175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b="1" dirty="0"/>
              <a:t>1 1 1 1 0 1 1 0</a:t>
            </a:r>
            <a:endParaRPr lang="en-US" sz="2400" b="1" dirty="0"/>
          </a:p>
        </p:txBody>
      </p:sp>
      <p:sp>
        <p:nvSpPr>
          <p:cNvPr id="66" name="TekstniOkvir 65">
            <a:extLst>
              <a:ext uri="{FF2B5EF4-FFF2-40B4-BE49-F238E27FC236}">
                <a16:creationId xmlns:a16="http://schemas.microsoft.com/office/drawing/2014/main" id="{134A7D20-0D95-4540-A6D1-D69ED6278024}"/>
              </a:ext>
            </a:extLst>
          </p:cNvPr>
          <p:cNvSpPr txBox="1"/>
          <p:nvPr/>
        </p:nvSpPr>
        <p:spPr>
          <a:xfrm>
            <a:off x="11504612" y="63616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6CE27B2-E270-4411-8BA5-52211CF027F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80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4" grpId="1" animBg="1"/>
      <p:bldP spid="85" grpId="0" animBg="1"/>
      <p:bldP spid="85" grpId="1" animBg="1"/>
      <p:bldP spid="85" grpId="2" animBg="1"/>
      <p:bldP spid="85" grpId="3" animBg="1"/>
      <p:bldP spid="87" grpId="0" animBg="1"/>
      <p:bldP spid="87" grpId="1" animBg="1"/>
      <p:bldP spid="87" grpId="2" animBg="1"/>
      <p:bldP spid="87" grpId="3" animBg="1"/>
      <p:bldP spid="89" grpId="0" animBg="1"/>
      <p:bldP spid="89" grpId="1" animBg="1"/>
      <p:bldP spid="89" grpId="2" animBg="1"/>
      <p:bldP spid="89" grpId="3" animBg="1"/>
      <p:bldP spid="90" grpId="0" animBg="1"/>
      <p:bldP spid="90" grpId="1" animBg="1"/>
      <p:bldP spid="92" grpId="0" animBg="1"/>
      <p:bldP spid="92" grpId="1" animBg="1"/>
      <p:bldP spid="93" grpId="0" animBg="1"/>
      <p:bldP spid="93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7" grpId="2" animBg="1"/>
      <p:bldP spid="98" grpId="0" animBg="1"/>
      <p:bldP spid="98" grpId="1" animBg="1"/>
      <p:bldP spid="100" grpId="0" animBg="1"/>
      <p:bldP spid="100" grpId="1" animBg="1"/>
      <p:bldP spid="101" grpId="0" animBg="1"/>
      <p:bldP spid="101" grpId="1" animBg="1"/>
      <p:bldP spid="104" grpId="0" animBg="1"/>
      <p:bldP spid="105" grpId="0" animBg="1"/>
      <p:bldP spid="105" grpId="1" animBg="1"/>
      <p:bldP spid="44" grpId="0"/>
      <p:bldP spid="45" grpId="0"/>
      <p:bldP spid="45" grpId="1"/>
      <p:bldP spid="47" grpId="0"/>
      <p:bldP spid="47" grpId="1"/>
      <p:bldP spid="6" grpId="0"/>
      <p:bldP spid="6" grpId="1"/>
      <p:bldP spid="50" grpId="0"/>
      <p:bldP spid="50" grpId="1"/>
      <p:bldP spid="51" grpId="0"/>
      <p:bldP spid="51" grpId="1"/>
      <p:bldP spid="56" grpId="0"/>
      <p:bldP spid="56" grpId="1"/>
      <p:bldP spid="57" grpId="0"/>
      <p:bldP spid="57" grpId="1"/>
      <p:bldP spid="58" grpId="0"/>
      <p:bldP spid="58" grpId="1"/>
      <p:bldP spid="59" grpId="0"/>
      <p:bldP spid="59" grpId="1"/>
      <p:bldP spid="60" grpId="0"/>
      <p:bldP spid="62" grpId="0"/>
      <p:bldP spid="6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6E1B9BD-4C6E-4E7F-9D42-B53EAFF1249C}"/>
              </a:ext>
            </a:extLst>
          </p:cNvPr>
          <p:cNvSpPr txBox="1">
            <a:spLocks/>
          </p:cNvSpPr>
          <p:nvPr/>
        </p:nvSpPr>
        <p:spPr>
          <a:xfrm>
            <a:off x="1719131" y="238029"/>
            <a:ext cx="5022273" cy="81362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r-HR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SUPARNIČKO UČENJE</a:t>
            </a:r>
            <a:endParaRPr lang="en-US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kstniOkvir 2">
            <a:extLst>
              <a:ext uri="{FF2B5EF4-FFF2-40B4-BE49-F238E27FC236}">
                <a16:creationId xmlns:a16="http://schemas.microsoft.com/office/drawing/2014/main" id="{86FA3577-A770-4E21-8B0D-1D1173F60FE0}"/>
              </a:ext>
            </a:extLst>
          </p:cNvPr>
          <p:cNvSpPr txBox="1"/>
          <p:nvPr/>
        </p:nvSpPr>
        <p:spPr>
          <a:xfrm>
            <a:off x="1898571" y="1523999"/>
            <a:ext cx="9685665" cy="47772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dirty="0"/>
              <a:t>Stvori početnu populaciju za Alice</a:t>
            </a:r>
            <a:endParaRPr lang="hr-HR" sz="2400" dirty="0">
              <a:solidFill>
                <a:srgbClr val="00B050"/>
              </a:solidFill>
            </a:endParaRPr>
          </a:p>
          <a:p>
            <a:pPr>
              <a:lnSpc>
                <a:spcPct val="200000"/>
              </a:lnSpc>
            </a:pPr>
            <a:r>
              <a:rPr lang="hr-HR" sz="2400" b="1" dirty="0">
                <a:solidFill>
                  <a:srgbClr val="00B050"/>
                </a:solidFill>
              </a:rPr>
              <a:t>DOK</a:t>
            </a:r>
            <a:r>
              <a:rPr lang="hr-HR" sz="2400" dirty="0">
                <a:solidFill>
                  <a:srgbClr val="00B050"/>
                </a:solidFill>
              </a:rPr>
              <a:t> </a:t>
            </a:r>
            <a:r>
              <a:rPr lang="hr-HR" sz="2400" dirty="0"/>
              <a:t>trenutna generacija &lt;= maksimalan broj generacija:</a:t>
            </a:r>
          </a:p>
          <a:p>
            <a:pPr>
              <a:lnSpc>
                <a:spcPct val="200000"/>
              </a:lnSpc>
            </a:pPr>
            <a:r>
              <a:rPr lang="hr-HR" sz="2400" dirty="0"/>
              <a:t>	</a:t>
            </a:r>
            <a:r>
              <a:rPr lang="hr-HR" sz="2400" b="1" dirty="0">
                <a:solidFill>
                  <a:srgbClr val="00B050"/>
                </a:solidFill>
              </a:rPr>
              <a:t>ZA SVAKU</a:t>
            </a:r>
            <a:r>
              <a:rPr lang="hr-HR" sz="2400" b="1" dirty="0"/>
              <a:t> </a:t>
            </a:r>
            <a:r>
              <a:rPr lang="hr-HR" sz="2400" dirty="0"/>
              <a:t>Alice iz populacije:</a:t>
            </a:r>
          </a:p>
          <a:p>
            <a:pPr>
              <a:lnSpc>
                <a:spcPct val="200000"/>
              </a:lnSpc>
            </a:pPr>
            <a:r>
              <a:rPr lang="hr-HR" sz="2400" dirty="0"/>
              <a:t>		podaci = </a:t>
            </a:r>
            <a:r>
              <a:rPr lang="hr-HR" sz="2400" dirty="0" err="1"/>
              <a:t>Alice.generirajPodatke</a:t>
            </a:r>
            <a:r>
              <a:rPr lang="hr-HR" sz="2400" dirty="0"/>
              <a:t>()</a:t>
            </a:r>
          </a:p>
          <a:p>
            <a:pPr>
              <a:lnSpc>
                <a:spcPct val="200000"/>
              </a:lnSpc>
            </a:pPr>
            <a:r>
              <a:rPr lang="hr-HR" sz="2400" dirty="0"/>
              <a:t>		</a:t>
            </a:r>
            <a:r>
              <a:rPr lang="hr-HR" sz="2400" dirty="0" err="1"/>
              <a:t>Bob.pokreniEvoluciju</a:t>
            </a:r>
            <a:r>
              <a:rPr lang="hr-HR" sz="2400" dirty="0"/>
              <a:t>(podaci)</a:t>
            </a:r>
          </a:p>
          <a:p>
            <a:pPr>
              <a:lnSpc>
                <a:spcPct val="200000"/>
              </a:lnSpc>
            </a:pPr>
            <a:r>
              <a:rPr lang="hr-HR" sz="2400" dirty="0"/>
              <a:t>		</a:t>
            </a:r>
            <a:r>
              <a:rPr lang="hr-HR" sz="2400" dirty="0" err="1"/>
              <a:t>Eve.pokreniEvoluciju</a:t>
            </a:r>
            <a:r>
              <a:rPr lang="hr-HR" sz="2400" dirty="0"/>
              <a:t>(podaci)</a:t>
            </a:r>
          </a:p>
          <a:p>
            <a:pPr>
              <a:lnSpc>
                <a:spcPct val="200000"/>
              </a:lnSpc>
            </a:pPr>
            <a:r>
              <a:rPr lang="hr-HR" sz="2400" dirty="0"/>
              <a:t>		</a:t>
            </a:r>
            <a:r>
              <a:rPr lang="hr-HR" sz="2400" dirty="0" err="1"/>
              <a:t>Alice.ocjeniDobrotu</a:t>
            </a:r>
            <a:r>
              <a:rPr lang="hr-HR" sz="2400" dirty="0"/>
              <a:t>(</a:t>
            </a:r>
            <a:r>
              <a:rPr lang="hr-HR" sz="2400" dirty="0" err="1"/>
              <a:t>Bob.najboljiBob</a:t>
            </a:r>
            <a:r>
              <a:rPr lang="hr-HR" sz="2400" dirty="0"/>
              <a:t>(), </a:t>
            </a:r>
            <a:r>
              <a:rPr lang="hr-HR" sz="2400" dirty="0" err="1"/>
              <a:t>Eve.najboljaEve</a:t>
            </a:r>
            <a:r>
              <a:rPr lang="hr-HR" sz="2400" dirty="0"/>
              <a:t>())</a:t>
            </a:r>
          </a:p>
        </p:txBody>
      </p:sp>
      <p:sp>
        <p:nvSpPr>
          <p:cNvPr id="4" name="TekstniOkvir 3">
            <a:extLst>
              <a:ext uri="{FF2B5EF4-FFF2-40B4-BE49-F238E27FC236}">
                <a16:creationId xmlns:a16="http://schemas.microsoft.com/office/drawing/2014/main" id="{594D67D8-FC28-4D02-93B0-7F8860E47953}"/>
              </a:ext>
            </a:extLst>
          </p:cNvPr>
          <p:cNvSpPr txBox="1"/>
          <p:nvPr/>
        </p:nvSpPr>
        <p:spPr>
          <a:xfrm>
            <a:off x="11504612" y="63616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6CE27B2-E270-4411-8BA5-52211CF027F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013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CF7C93A-5A3A-4281-A155-1AE208E4B4B4}"/>
              </a:ext>
            </a:extLst>
          </p:cNvPr>
          <p:cNvSpPr txBox="1">
            <a:spLocks/>
          </p:cNvSpPr>
          <p:nvPr/>
        </p:nvSpPr>
        <p:spPr>
          <a:xfrm>
            <a:off x="1910517" y="620801"/>
            <a:ext cx="5022273" cy="81362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r-HR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FUNKCIJE </a:t>
            </a:r>
            <a:r>
              <a:rPr lang="hr-HR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DOBROTE</a:t>
            </a:r>
            <a:endParaRPr lang="en-US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kstniOkvir 2">
            <a:extLst>
              <a:ext uri="{FF2B5EF4-FFF2-40B4-BE49-F238E27FC236}">
                <a16:creationId xmlns:a16="http://schemas.microsoft.com/office/drawing/2014/main" id="{16F4EFE3-B28B-4363-9E05-F9495F045E77}"/>
              </a:ext>
            </a:extLst>
          </p:cNvPr>
          <p:cNvSpPr txBox="1"/>
          <p:nvPr/>
        </p:nvSpPr>
        <p:spPr>
          <a:xfrm>
            <a:off x="1475191" y="1530178"/>
            <a:ext cx="9842759" cy="4265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hr-H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Dobrota Boba</a:t>
            </a:r>
            <a:r>
              <a:rPr lang="hr-HR" sz="2800" dirty="0"/>
              <a:t> = </a:t>
            </a:r>
            <a:r>
              <a:rPr lang="hr-HR" sz="2800" i="1" dirty="0"/>
              <a:t>broj pogrešno </a:t>
            </a:r>
            <a:r>
              <a:rPr lang="hr-HR" sz="2800" i="1" dirty="0" err="1"/>
              <a:t>dekriptiranih</a:t>
            </a:r>
            <a:r>
              <a:rPr lang="hr-HR" sz="2800" i="1" dirty="0"/>
              <a:t> bitova</a:t>
            </a:r>
          </a:p>
          <a:p>
            <a:pPr>
              <a:lnSpc>
                <a:spcPct val="200000"/>
              </a:lnSpc>
            </a:pPr>
            <a:r>
              <a:rPr lang="hr-H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Dobrota Eve </a:t>
            </a:r>
            <a:r>
              <a:rPr lang="hr-HR" sz="2800" dirty="0"/>
              <a:t>= </a:t>
            </a:r>
            <a:r>
              <a:rPr lang="hr-HR" sz="2800" i="1" dirty="0"/>
              <a:t>broj pogrešno </a:t>
            </a:r>
            <a:r>
              <a:rPr lang="hr-HR" sz="2800" i="1" dirty="0" err="1"/>
              <a:t>dekriptiranih</a:t>
            </a:r>
            <a:r>
              <a:rPr lang="hr-HR" sz="2800" i="1" dirty="0"/>
              <a:t> bitova</a:t>
            </a:r>
          </a:p>
          <a:p>
            <a:pPr>
              <a:lnSpc>
                <a:spcPct val="200000"/>
              </a:lnSpc>
            </a:pPr>
            <a:r>
              <a:rPr lang="hr-H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Dobrota Alice </a:t>
            </a:r>
            <a:r>
              <a:rPr lang="hr-HR" sz="2800" dirty="0"/>
              <a:t>= </a:t>
            </a:r>
            <a:r>
              <a:rPr lang="hr-HR" sz="2800" i="1" dirty="0"/>
              <a:t>A1 * doprinos Boba + A2 * doprinos Eve</a:t>
            </a:r>
          </a:p>
          <a:p>
            <a:pPr>
              <a:lnSpc>
                <a:spcPct val="200000"/>
              </a:lnSpc>
            </a:pPr>
            <a:r>
              <a:rPr lang="hr-H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Doprinos Boba </a:t>
            </a:r>
            <a:r>
              <a:rPr lang="hr-HR" sz="2800" dirty="0"/>
              <a:t>= </a:t>
            </a:r>
            <a:r>
              <a:rPr lang="hr-HR" sz="2800" i="1" dirty="0"/>
              <a:t>dobrota Boba</a:t>
            </a:r>
          </a:p>
          <a:p>
            <a:pPr>
              <a:lnSpc>
                <a:spcPct val="200000"/>
              </a:lnSpc>
            </a:pPr>
            <a:r>
              <a:rPr lang="hr-H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Doprinos Eve </a:t>
            </a:r>
            <a:r>
              <a:rPr lang="hr-HR" sz="2800" dirty="0"/>
              <a:t>= </a:t>
            </a:r>
            <a:r>
              <a:rPr lang="hr-HR" sz="2800" i="1" dirty="0" err="1"/>
              <a:t>abs</a:t>
            </a:r>
            <a:r>
              <a:rPr lang="hr-HR" sz="2800" i="1" dirty="0"/>
              <a:t>(N/2 – </a:t>
            </a:r>
            <a:r>
              <a:rPr lang="hr-HR" sz="2800" i="1" dirty="0" err="1"/>
              <a:t>N</a:t>
            </a:r>
            <a:r>
              <a:rPr lang="hr-HR" sz="2000" b="1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evewrong</a:t>
            </a:r>
            <a:r>
              <a:rPr lang="hr-HR" sz="2800" i="1" dirty="0"/>
              <a:t>)</a:t>
            </a:r>
          </a:p>
        </p:txBody>
      </p:sp>
      <p:sp>
        <p:nvSpPr>
          <p:cNvPr id="4" name="TekstniOkvir 3">
            <a:extLst>
              <a:ext uri="{FF2B5EF4-FFF2-40B4-BE49-F238E27FC236}">
                <a16:creationId xmlns:a16="http://schemas.microsoft.com/office/drawing/2014/main" id="{1F55457F-E87B-45CA-8B94-1B8DA3B0932C}"/>
              </a:ext>
            </a:extLst>
          </p:cNvPr>
          <p:cNvSpPr txBox="1"/>
          <p:nvPr/>
        </p:nvSpPr>
        <p:spPr>
          <a:xfrm>
            <a:off x="11504612" y="63616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6CE27B2-E270-4411-8BA5-52211CF027F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533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F40DE86-90DC-40AD-A57A-CE951F446A32}"/>
              </a:ext>
            </a:extLst>
          </p:cNvPr>
          <p:cNvSpPr txBox="1">
            <a:spLocks/>
          </p:cNvSpPr>
          <p:nvPr/>
        </p:nvSpPr>
        <p:spPr>
          <a:xfrm>
            <a:off x="2137143" y="616852"/>
            <a:ext cx="3453760" cy="81362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r-HR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EKSPERIMENTI</a:t>
            </a:r>
            <a:endParaRPr lang="en-US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kstniOkvir 2">
            <a:extLst>
              <a:ext uri="{FF2B5EF4-FFF2-40B4-BE49-F238E27FC236}">
                <a16:creationId xmlns:a16="http://schemas.microsoft.com/office/drawing/2014/main" id="{2390340B-D842-4ED9-B771-DB38EE68063F}"/>
              </a:ext>
            </a:extLst>
          </p:cNvPr>
          <p:cNvSpPr txBox="1"/>
          <p:nvPr/>
        </p:nvSpPr>
        <p:spPr>
          <a:xfrm>
            <a:off x="2023615" y="1983123"/>
            <a:ext cx="3680816" cy="2891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hr-HR" sz="3200" dirty="0"/>
              <a:t>Alice i Bob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hr-HR" sz="3200" dirty="0"/>
              <a:t>Alice i Eve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hr-HR" sz="3200" dirty="0"/>
              <a:t>Alice, Bob i Eve</a:t>
            </a:r>
          </a:p>
        </p:txBody>
      </p:sp>
      <p:sp>
        <p:nvSpPr>
          <p:cNvPr id="4" name="TekstniOkvir 3">
            <a:extLst>
              <a:ext uri="{FF2B5EF4-FFF2-40B4-BE49-F238E27FC236}">
                <a16:creationId xmlns:a16="http://schemas.microsoft.com/office/drawing/2014/main" id="{93691D19-4E38-4C59-AD09-962F3492BC0D}"/>
              </a:ext>
            </a:extLst>
          </p:cNvPr>
          <p:cNvSpPr txBox="1"/>
          <p:nvPr/>
        </p:nvSpPr>
        <p:spPr>
          <a:xfrm>
            <a:off x="11504612" y="63616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6CE27B2-E270-4411-8BA5-52211CF027F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138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36B6A6D-2ECC-4EA3-A217-1A794A004D94}"/>
              </a:ext>
            </a:extLst>
          </p:cNvPr>
          <p:cNvSpPr txBox="1">
            <a:spLocks/>
          </p:cNvSpPr>
          <p:nvPr/>
        </p:nvSpPr>
        <p:spPr>
          <a:xfrm>
            <a:off x="2137143" y="616852"/>
            <a:ext cx="2852868" cy="81362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r-HR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ALICE I BOB</a:t>
            </a:r>
            <a:endParaRPr lang="en-US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DE9B9F2A-7306-429A-8CEB-0A349FE34BE6}"/>
              </a:ext>
            </a:extLst>
          </p:cNvPr>
          <p:cNvSpPr txBox="1"/>
          <p:nvPr/>
        </p:nvSpPr>
        <p:spPr>
          <a:xfrm>
            <a:off x="11504612" y="63616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6CE27B2-E270-4411-8BA5-52211CF027FB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TekstniOkvir 2">
            <a:extLst>
              <a:ext uri="{FF2B5EF4-FFF2-40B4-BE49-F238E27FC236}">
                <a16:creationId xmlns:a16="http://schemas.microsoft.com/office/drawing/2014/main" id="{C0906F55-4456-40F9-BA58-B814E11DDF89}"/>
              </a:ext>
            </a:extLst>
          </p:cNvPr>
          <p:cNvSpPr txBox="1"/>
          <p:nvPr/>
        </p:nvSpPr>
        <p:spPr>
          <a:xfrm>
            <a:off x="8822422" y="1854926"/>
            <a:ext cx="3508915" cy="368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 err="1"/>
              <a:t>Veli</a:t>
            </a:r>
            <a:r>
              <a:rPr lang="hr-HR" sz="2000" dirty="0"/>
              <a:t>č</a:t>
            </a:r>
            <a:r>
              <a:rPr lang="en-US" sz="2000" dirty="0" err="1"/>
              <a:t>ina</a:t>
            </a:r>
            <a:r>
              <a:rPr lang="en-US" sz="2000" dirty="0"/>
              <a:t> </a:t>
            </a:r>
            <a:r>
              <a:rPr lang="en-US" sz="2000" dirty="0" err="1"/>
              <a:t>populacije</a:t>
            </a:r>
            <a:r>
              <a:rPr lang="hr-HR" sz="2000" dirty="0"/>
              <a:t>:</a:t>
            </a:r>
            <a:r>
              <a:rPr lang="en-US" sz="2000" dirty="0"/>
              <a:t> 100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l-PL" sz="2000" dirty="0"/>
              <a:t>Broj generacija: 300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nn-NO" sz="2000" dirty="0"/>
              <a:t>Doseg priklju</a:t>
            </a:r>
            <a:r>
              <a:rPr lang="hr-HR" sz="2000" dirty="0"/>
              <a:t>č</a:t>
            </a:r>
            <a:r>
              <a:rPr lang="nn-NO" sz="2000" dirty="0"/>
              <a:t>aka</a:t>
            </a:r>
            <a:r>
              <a:rPr lang="hr-HR" sz="2000" dirty="0"/>
              <a:t>: 1</a:t>
            </a:r>
            <a:r>
              <a:rPr lang="nn-NO" sz="2000" dirty="0"/>
              <a:t> </a:t>
            </a:r>
            <a:endParaRPr lang="hr-HR" sz="2000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l-PL" sz="2000" dirty="0"/>
              <a:t>Broj poruka: 10</a:t>
            </a:r>
            <a:endParaRPr lang="hr-HR" sz="2000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nn-NO" sz="2000" dirty="0"/>
              <a:t>Veli</a:t>
            </a:r>
            <a:r>
              <a:rPr lang="hr-HR" sz="2000" dirty="0"/>
              <a:t>č</a:t>
            </a:r>
            <a:r>
              <a:rPr lang="nn-NO" sz="2000" dirty="0"/>
              <a:t>ina poruke</a:t>
            </a:r>
            <a:r>
              <a:rPr lang="hr-HR" sz="2000" dirty="0"/>
              <a:t>:</a:t>
            </a:r>
            <a:r>
              <a:rPr lang="nn-NO" sz="2000" dirty="0"/>
              <a:t> 5 </a:t>
            </a:r>
            <a:r>
              <a:rPr lang="hr-HR" sz="2000" dirty="0"/>
              <a:t>bajta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 err="1"/>
              <a:t>Veli</a:t>
            </a:r>
            <a:r>
              <a:rPr lang="hr-HR" sz="2000" dirty="0"/>
              <a:t>č</a:t>
            </a:r>
            <a:r>
              <a:rPr lang="en-US" sz="2000" dirty="0" err="1"/>
              <a:t>ina</a:t>
            </a:r>
            <a:r>
              <a:rPr lang="en-US" sz="2000" dirty="0"/>
              <a:t> </a:t>
            </a:r>
            <a:r>
              <a:rPr lang="en-US" sz="2000" dirty="0" err="1"/>
              <a:t>klju</a:t>
            </a:r>
            <a:r>
              <a:rPr lang="hr-HR" sz="2000" dirty="0"/>
              <a:t>č</a:t>
            </a:r>
            <a:r>
              <a:rPr lang="en-US" sz="2000" dirty="0"/>
              <a:t>a</a:t>
            </a:r>
            <a:r>
              <a:rPr lang="hr-HR" sz="2000" dirty="0"/>
              <a:t>:</a:t>
            </a:r>
            <a:r>
              <a:rPr lang="en-US" sz="2000" dirty="0"/>
              <a:t> 1 </a:t>
            </a:r>
            <a:r>
              <a:rPr lang="hr-HR" sz="2000" dirty="0"/>
              <a:t>bajt</a:t>
            </a:r>
          </a:p>
        </p:txBody>
      </p:sp>
      <p:sp>
        <p:nvSpPr>
          <p:cNvPr id="6" name="TekstniOkvir 5">
            <a:extLst>
              <a:ext uri="{FF2B5EF4-FFF2-40B4-BE49-F238E27FC236}">
                <a16:creationId xmlns:a16="http://schemas.microsoft.com/office/drawing/2014/main" id="{4DD2BC29-CDB0-43ED-99C7-B916E3D7A5A8}"/>
              </a:ext>
            </a:extLst>
          </p:cNvPr>
          <p:cNvSpPr txBox="1"/>
          <p:nvPr/>
        </p:nvSpPr>
        <p:spPr>
          <a:xfrm>
            <a:off x="9089688" y="1393261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u="sng" dirty="0"/>
              <a:t>PARAMETRI:</a:t>
            </a:r>
            <a:endParaRPr lang="en-US" sz="2400" u="sng" dirty="0"/>
          </a:p>
        </p:txBody>
      </p:sp>
      <p:pic>
        <p:nvPicPr>
          <p:cNvPr id="8" name="Slika 7" descr="Slika na kojoj se prikazuje tekst, karta&#10;&#10;Opis je generiran uz visoku pouzdanost">
            <a:extLst>
              <a:ext uri="{FF2B5EF4-FFF2-40B4-BE49-F238E27FC236}">
                <a16:creationId xmlns:a16="http://schemas.microsoft.com/office/drawing/2014/main" id="{517DCCEA-D6FF-4760-80E8-20D5B1F84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24" y="1541417"/>
            <a:ext cx="8643897" cy="531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73246"/>
      </p:ext>
    </p:extLst>
  </p:cSld>
  <p:clrMapOvr>
    <a:masterClrMapping/>
  </p:clrMapOvr>
</p:sld>
</file>

<file path=ppt/theme/theme1.xml><?xml version="1.0" encoding="utf-8"?>
<a:theme xmlns:a="http://schemas.openxmlformats.org/drawingml/2006/main" name="Pramen">
  <a:themeElements>
    <a:clrScheme name="Pramen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Prame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rame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1781</TotalTime>
  <Words>460</Words>
  <Application>Microsoft Office PowerPoint</Application>
  <PresentationFormat>Široki zaslon</PresentationFormat>
  <Paragraphs>153</Paragraphs>
  <Slides>14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Wingdings</vt:lpstr>
      <vt:lpstr>Wingdings 3</vt:lpstr>
      <vt:lpstr>Pramen</vt:lpstr>
      <vt:lpstr>KRIPTIRANJE KOMUNIKACIJE KORISTEĆI SUPARNIČKO UČENJE EVOLUCIJSKIH ALGORITAMA</vt:lpstr>
      <vt:lpstr>UVOD</vt:lpstr>
      <vt:lpstr>PowerPoint prezentacija</vt:lpstr>
      <vt:lpstr>PowerPoint prezentacija</vt:lpstr>
      <vt:lpstr>STRUKTURA I EVALUACIJA CGP-a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>Ante Gazibaric</dc:creator>
  <cp:lastModifiedBy>Ante Gazibaric</cp:lastModifiedBy>
  <cp:revision>193</cp:revision>
  <dcterms:created xsi:type="dcterms:W3CDTF">2018-05-18T15:49:30Z</dcterms:created>
  <dcterms:modified xsi:type="dcterms:W3CDTF">2019-07-10T17:29:39Z</dcterms:modified>
</cp:coreProperties>
</file>