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67" r:id="rId14"/>
    <p:sldId id="268" r:id="rId15"/>
    <p:sldId id="269" r:id="rId16"/>
    <p:sldId id="270" r:id="rId17"/>
    <p:sldId id="271"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670366-CD5F-4B57-A1FB-610A8C734BD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46563F5-17F3-4CCC-B3C8-266C504C8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D4D2AA0-9530-4E19-844A-CAA769C29FEA}"/>
              </a:ext>
            </a:extLst>
          </p:cNvPr>
          <p:cNvSpPr>
            <a:spLocks noGrp="1"/>
          </p:cNvSpPr>
          <p:nvPr>
            <p:ph type="dt" sz="half" idx="10"/>
          </p:nvPr>
        </p:nvSpPr>
        <p:spPr/>
        <p:txBody>
          <a:bodyPr/>
          <a:lstStyle/>
          <a:p>
            <a:fld id="{8A6D9471-5CCC-4E1F-A999-DAEDFAB56FA7}" type="datetimeFigureOut">
              <a:rPr lang="ru-RU" smtClean="0"/>
              <a:t>12.05.2021</a:t>
            </a:fld>
            <a:endParaRPr lang="ru-RU"/>
          </a:p>
        </p:txBody>
      </p:sp>
      <p:sp>
        <p:nvSpPr>
          <p:cNvPr id="5" name="Нижний колонтитул 4">
            <a:extLst>
              <a:ext uri="{FF2B5EF4-FFF2-40B4-BE49-F238E27FC236}">
                <a16:creationId xmlns:a16="http://schemas.microsoft.com/office/drawing/2014/main" id="{189D723D-FE4D-4A2E-8EE6-C5FC252FECC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EFC972E-11A1-4A54-97F1-25F158D0104A}"/>
              </a:ext>
            </a:extLst>
          </p:cNvPr>
          <p:cNvSpPr>
            <a:spLocks noGrp="1"/>
          </p:cNvSpPr>
          <p:nvPr>
            <p:ph type="sldNum" sz="quarter" idx="12"/>
          </p:nvPr>
        </p:nvSpPr>
        <p:spPr/>
        <p:txBody>
          <a:bodyPr/>
          <a:lstStyle/>
          <a:p>
            <a:fld id="{23031063-D718-41D4-9B41-95864F0D27EB}" type="slidenum">
              <a:rPr lang="ru-RU" smtClean="0"/>
              <a:t>‹#›</a:t>
            </a:fld>
            <a:endParaRPr lang="ru-RU"/>
          </a:p>
        </p:txBody>
      </p:sp>
    </p:spTree>
    <p:extLst>
      <p:ext uri="{BB962C8B-B14F-4D97-AF65-F5344CB8AC3E}">
        <p14:creationId xmlns:p14="http://schemas.microsoft.com/office/powerpoint/2010/main" val="1057500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E64EC-56FF-474F-86CC-DEE4C5421AA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FA60107-82F5-49FF-829B-71C9C38AC3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ADA7A3C-2F41-4A4F-B44C-9DDA88AB69E4}"/>
              </a:ext>
            </a:extLst>
          </p:cNvPr>
          <p:cNvSpPr>
            <a:spLocks noGrp="1"/>
          </p:cNvSpPr>
          <p:nvPr>
            <p:ph type="dt" sz="half" idx="10"/>
          </p:nvPr>
        </p:nvSpPr>
        <p:spPr/>
        <p:txBody>
          <a:bodyPr/>
          <a:lstStyle/>
          <a:p>
            <a:fld id="{8A6D9471-5CCC-4E1F-A999-DAEDFAB56FA7}" type="datetimeFigureOut">
              <a:rPr lang="ru-RU" smtClean="0"/>
              <a:t>12.05.2021</a:t>
            </a:fld>
            <a:endParaRPr lang="ru-RU"/>
          </a:p>
        </p:txBody>
      </p:sp>
      <p:sp>
        <p:nvSpPr>
          <p:cNvPr id="5" name="Нижний колонтитул 4">
            <a:extLst>
              <a:ext uri="{FF2B5EF4-FFF2-40B4-BE49-F238E27FC236}">
                <a16:creationId xmlns:a16="http://schemas.microsoft.com/office/drawing/2014/main" id="{11AC8375-5ED2-42F0-9A48-9586C89F97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565420-AB67-47CC-95D0-AC18EFBB9C1C}"/>
              </a:ext>
            </a:extLst>
          </p:cNvPr>
          <p:cNvSpPr>
            <a:spLocks noGrp="1"/>
          </p:cNvSpPr>
          <p:nvPr>
            <p:ph type="sldNum" sz="quarter" idx="12"/>
          </p:nvPr>
        </p:nvSpPr>
        <p:spPr/>
        <p:txBody>
          <a:bodyPr/>
          <a:lstStyle/>
          <a:p>
            <a:fld id="{23031063-D718-41D4-9B41-95864F0D27EB}" type="slidenum">
              <a:rPr lang="ru-RU" smtClean="0"/>
              <a:t>‹#›</a:t>
            </a:fld>
            <a:endParaRPr lang="ru-RU"/>
          </a:p>
        </p:txBody>
      </p:sp>
    </p:spTree>
    <p:extLst>
      <p:ext uri="{BB962C8B-B14F-4D97-AF65-F5344CB8AC3E}">
        <p14:creationId xmlns:p14="http://schemas.microsoft.com/office/powerpoint/2010/main" val="208780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2D5CD56-6EAA-4D4A-8F41-7D427E3E93C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9973BB7-C728-4D32-A105-115F886412C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6B57BD-17E1-4C4F-A0B4-6CBE4DF1E93C}"/>
              </a:ext>
            </a:extLst>
          </p:cNvPr>
          <p:cNvSpPr>
            <a:spLocks noGrp="1"/>
          </p:cNvSpPr>
          <p:nvPr>
            <p:ph type="dt" sz="half" idx="10"/>
          </p:nvPr>
        </p:nvSpPr>
        <p:spPr/>
        <p:txBody>
          <a:bodyPr/>
          <a:lstStyle/>
          <a:p>
            <a:fld id="{8A6D9471-5CCC-4E1F-A999-DAEDFAB56FA7}" type="datetimeFigureOut">
              <a:rPr lang="ru-RU" smtClean="0"/>
              <a:t>12.05.2021</a:t>
            </a:fld>
            <a:endParaRPr lang="ru-RU"/>
          </a:p>
        </p:txBody>
      </p:sp>
      <p:sp>
        <p:nvSpPr>
          <p:cNvPr id="5" name="Нижний колонтитул 4">
            <a:extLst>
              <a:ext uri="{FF2B5EF4-FFF2-40B4-BE49-F238E27FC236}">
                <a16:creationId xmlns:a16="http://schemas.microsoft.com/office/drawing/2014/main" id="{88174E52-9C82-4CAD-8A71-6AF927374F2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7303C85-9AB1-4AB9-810B-7510A2A1B4E7}"/>
              </a:ext>
            </a:extLst>
          </p:cNvPr>
          <p:cNvSpPr>
            <a:spLocks noGrp="1"/>
          </p:cNvSpPr>
          <p:nvPr>
            <p:ph type="sldNum" sz="quarter" idx="12"/>
          </p:nvPr>
        </p:nvSpPr>
        <p:spPr/>
        <p:txBody>
          <a:bodyPr/>
          <a:lstStyle/>
          <a:p>
            <a:fld id="{23031063-D718-41D4-9B41-95864F0D27EB}" type="slidenum">
              <a:rPr lang="ru-RU" smtClean="0"/>
              <a:t>‹#›</a:t>
            </a:fld>
            <a:endParaRPr lang="ru-RU"/>
          </a:p>
        </p:txBody>
      </p:sp>
    </p:spTree>
    <p:extLst>
      <p:ext uri="{BB962C8B-B14F-4D97-AF65-F5344CB8AC3E}">
        <p14:creationId xmlns:p14="http://schemas.microsoft.com/office/powerpoint/2010/main" val="135389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DBE6E9-BE9C-42F1-9D96-7DDCBCA3E40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CEA27FF-6FEF-4866-A776-8F31CB32919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214A042-77A9-4B82-9A50-72100771977A}"/>
              </a:ext>
            </a:extLst>
          </p:cNvPr>
          <p:cNvSpPr>
            <a:spLocks noGrp="1"/>
          </p:cNvSpPr>
          <p:nvPr>
            <p:ph type="dt" sz="half" idx="10"/>
          </p:nvPr>
        </p:nvSpPr>
        <p:spPr/>
        <p:txBody>
          <a:bodyPr/>
          <a:lstStyle/>
          <a:p>
            <a:fld id="{8A6D9471-5CCC-4E1F-A999-DAEDFAB56FA7}" type="datetimeFigureOut">
              <a:rPr lang="ru-RU" smtClean="0"/>
              <a:t>12.05.2021</a:t>
            </a:fld>
            <a:endParaRPr lang="ru-RU"/>
          </a:p>
        </p:txBody>
      </p:sp>
      <p:sp>
        <p:nvSpPr>
          <p:cNvPr id="5" name="Нижний колонтитул 4">
            <a:extLst>
              <a:ext uri="{FF2B5EF4-FFF2-40B4-BE49-F238E27FC236}">
                <a16:creationId xmlns:a16="http://schemas.microsoft.com/office/drawing/2014/main" id="{5075E442-6241-4563-BDBC-6B8C73A6D85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AA1CB77-DFEF-4229-90D4-BA46D100CF14}"/>
              </a:ext>
            </a:extLst>
          </p:cNvPr>
          <p:cNvSpPr>
            <a:spLocks noGrp="1"/>
          </p:cNvSpPr>
          <p:nvPr>
            <p:ph type="sldNum" sz="quarter" idx="12"/>
          </p:nvPr>
        </p:nvSpPr>
        <p:spPr/>
        <p:txBody>
          <a:bodyPr/>
          <a:lstStyle/>
          <a:p>
            <a:fld id="{23031063-D718-41D4-9B41-95864F0D27EB}" type="slidenum">
              <a:rPr lang="ru-RU" smtClean="0"/>
              <a:t>‹#›</a:t>
            </a:fld>
            <a:endParaRPr lang="ru-RU"/>
          </a:p>
        </p:txBody>
      </p:sp>
    </p:spTree>
    <p:extLst>
      <p:ext uri="{BB962C8B-B14F-4D97-AF65-F5344CB8AC3E}">
        <p14:creationId xmlns:p14="http://schemas.microsoft.com/office/powerpoint/2010/main" val="212089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D55F71-E18A-4E4E-8E4B-A4C1AFE3D6A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E67C25-B33E-4A72-846F-4546BED14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DB0B4E1-E287-4794-A0F8-B225B341E0BB}"/>
              </a:ext>
            </a:extLst>
          </p:cNvPr>
          <p:cNvSpPr>
            <a:spLocks noGrp="1"/>
          </p:cNvSpPr>
          <p:nvPr>
            <p:ph type="dt" sz="half" idx="10"/>
          </p:nvPr>
        </p:nvSpPr>
        <p:spPr/>
        <p:txBody>
          <a:bodyPr/>
          <a:lstStyle/>
          <a:p>
            <a:fld id="{8A6D9471-5CCC-4E1F-A999-DAEDFAB56FA7}" type="datetimeFigureOut">
              <a:rPr lang="ru-RU" smtClean="0"/>
              <a:t>12.05.2021</a:t>
            </a:fld>
            <a:endParaRPr lang="ru-RU"/>
          </a:p>
        </p:txBody>
      </p:sp>
      <p:sp>
        <p:nvSpPr>
          <p:cNvPr id="5" name="Нижний колонтитул 4">
            <a:extLst>
              <a:ext uri="{FF2B5EF4-FFF2-40B4-BE49-F238E27FC236}">
                <a16:creationId xmlns:a16="http://schemas.microsoft.com/office/drawing/2014/main" id="{EF799151-70F2-47D6-B1B8-21A17C3E7B0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6EB1F6B-815E-45C5-A2E4-03A094D6DBDE}"/>
              </a:ext>
            </a:extLst>
          </p:cNvPr>
          <p:cNvSpPr>
            <a:spLocks noGrp="1"/>
          </p:cNvSpPr>
          <p:nvPr>
            <p:ph type="sldNum" sz="quarter" idx="12"/>
          </p:nvPr>
        </p:nvSpPr>
        <p:spPr/>
        <p:txBody>
          <a:bodyPr/>
          <a:lstStyle/>
          <a:p>
            <a:fld id="{23031063-D718-41D4-9B41-95864F0D27EB}" type="slidenum">
              <a:rPr lang="ru-RU" smtClean="0"/>
              <a:t>‹#›</a:t>
            </a:fld>
            <a:endParaRPr lang="ru-RU"/>
          </a:p>
        </p:txBody>
      </p:sp>
    </p:spTree>
    <p:extLst>
      <p:ext uri="{BB962C8B-B14F-4D97-AF65-F5344CB8AC3E}">
        <p14:creationId xmlns:p14="http://schemas.microsoft.com/office/powerpoint/2010/main" val="355226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D4BDB3-87D9-4B76-A93A-85BEF74C809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1A76ED5-871B-4972-A05F-33207C76C85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636DA41-CAA4-456E-9B0D-FB06F9E1DB8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6357101-8B0E-4DA3-B06A-EB2332A85C7E}"/>
              </a:ext>
            </a:extLst>
          </p:cNvPr>
          <p:cNvSpPr>
            <a:spLocks noGrp="1"/>
          </p:cNvSpPr>
          <p:nvPr>
            <p:ph type="dt" sz="half" idx="10"/>
          </p:nvPr>
        </p:nvSpPr>
        <p:spPr/>
        <p:txBody>
          <a:bodyPr/>
          <a:lstStyle/>
          <a:p>
            <a:fld id="{8A6D9471-5CCC-4E1F-A999-DAEDFAB56FA7}" type="datetimeFigureOut">
              <a:rPr lang="ru-RU" smtClean="0"/>
              <a:t>12.05.2021</a:t>
            </a:fld>
            <a:endParaRPr lang="ru-RU"/>
          </a:p>
        </p:txBody>
      </p:sp>
      <p:sp>
        <p:nvSpPr>
          <p:cNvPr id="6" name="Нижний колонтитул 5">
            <a:extLst>
              <a:ext uri="{FF2B5EF4-FFF2-40B4-BE49-F238E27FC236}">
                <a16:creationId xmlns:a16="http://schemas.microsoft.com/office/drawing/2014/main" id="{6A14C289-8E3F-4ECC-A45A-7CA32E88EE6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A26729F-DDFE-45A3-8101-B0D8CCA9EFBB}"/>
              </a:ext>
            </a:extLst>
          </p:cNvPr>
          <p:cNvSpPr>
            <a:spLocks noGrp="1"/>
          </p:cNvSpPr>
          <p:nvPr>
            <p:ph type="sldNum" sz="quarter" idx="12"/>
          </p:nvPr>
        </p:nvSpPr>
        <p:spPr/>
        <p:txBody>
          <a:bodyPr/>
          <a:lstStyle/>
          <a:p>
            <a:fld id="{23031063-D718-41D4-9B41-95864F0D27EB}" type="slidenum">
              <a:rPr lang="ru-RU" smtClean="0"/>
              <a:t>‹#›</a:t>
            </a:fld>
            <a:endParaRPr lang="ru-RU"/>
          </a:p>
        </p:txBody>
      </p:sp>
    </p:spTree>
    <p:extLst>
      <p:ext uri="{BB962C8B-B14F-4D97-AF65-F5344CB8AC3E}">
        <p14:creationId xmlns:p14="http://schemas.microsoft.com/office/powerpoint/2010/main" val="72797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0A8B97-2AD7-4C1D-99E2-F3417D48CB6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13EEF20-63B3-48B9-834A-E0CE2BE45E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CCE5F91-EC9F-45F1-BC2E-21B0D26B363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29A040C-76BF-4273-8D51-D8A90225A9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B03592C-E1ED-4002-BD3C-08A50B4A509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E8FDED6-9C38-42E9-B50E-E23CD6490753}"/>
              </a:ext>
            </a:extLst>
          </p:cNvPr>
          <p:cNvSpPr>
            <a:spLocks noGrp="1"/>
          </p:cNvSpPr>
          <p:nvPr>
            <p:ph type="dt" sz="half" idx="10"/>
          </p:nvPr>
        </p:nvSpPr>
        <p:spPr/>
        <p:txBody>
          <a:bodyPr/>
          <a:lstStyle/>
          <a:p>
            <a:fld id="{8A6D9471-5CCC-4E1F-A999-DAEDFAB56FA7}" type="datetimeFigureOut">
              <a:rPr lang="ru-RU" smtClean="0"/>
              <a:t>12.05.2021</a:t>
            </a:fld>
            <a:endParaRPr lang="ru-RU"/>
          </a:p>
        </p:txBody>
      </p:sp>
      <p:sp>
        <p:nvSpPr>
          <p:cNvPr id="8" name="Нижний колонтитул 7">
            <a:extLst>
              <a:ext uri="{FF2B5EF4-FFF2-40B4-BE49-F238E27FC236}">
                <a16:creationId xmlns:a16="http://schemas.microsoft.com/office/drawing/2014/main" id="{55A4022E-D091-4E3D-AC19-5C39D4E00A8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1F5306D-2E4A-48D5-80E8-67ABF6F236D6}"/>
              </a:ext>
            </a:extLst>
          </p:cNvPr>
          <p:cNvSpPr>
            <a:spLocks noGrp="1"/>
          </p:cNvSpPr>
          <p:nvPr>
            <p:ph type="sldNum" sz="quarter" idx="12"/>
          </p:nvPr>
        </p:nvSpPr>
        <p:spPr/>
        <p:txBody>
          <a:bodyPr/>
          <a:lstStyle/>
          <a:p>
            <a:fld id="{23031063-D718-41D4-9B41-95864F0D27EB}" type="slidenum">
              <a:rPr lang="ru-RU" smtClean="0"/>
              <a:t>‹#›</a:t>
            </a:fld>
            <a:endParaRPr lang="ru-RU"/>
          </a:p>
        </p:txBody>
      </p:sp>
    </p:spTree>
    <p:extLst>
      <p:ext uri="{BB962C8B-B14F-4D97-AF65-F5344CB8AC3E}">
        <p14:creationId xmlns:p14="http://schemas.microsoft.com/office/powerpoint/2010/main" val="329651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651FD4-A2FF-4EF1-8FEC-066C21B7DAB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4EEEDE1-FC41-41B1-A9FC-0D692BBE66C6}"/>
              </a:ext>
            </a:extLst>
          </p:cNvPr>
          <p:cNvSpPr>
            <a:spLocks noGrp="1"/>
          </p:cNvSpPr>
          <p:nvPr>
            <p:ph type="dt" sz="half" idx="10"/>
          </p:nvPr>
        </p:nvSpPr>
        <p:spPr/>
        <p:txBody>
          <a:bodyPr/>
          <a:lstStyle/>
          <a:p>
            <a:fld id="{8A6D9471-5CCC-4E1F-A999-DAEDFAB56FA7}" type="datetimeFigureOut">
              <a:rPr lang="ru-RU" smtClean="0"/>
              <a:t>12.05.2021</a:t>
            </a:fld>
            <a:endParaRPr lang="ru-RU"/>
          </a:p>
        </p:txBody>
      </p:sp>
      <p:sp>
        <p:nvSpPr>
          <p:cNvPr id="4" name="Нижний колонтитул 3">
            <a:extLst>
              <a:ext uri="{FF2B5EF4-FFF2-40B4-BE49-F238E27FC236}">
                <a16:creationId xmlns:a16="http://schemas.microsoft.com/office/drawing/2014/main" id="{42EF78B9-74E3-4E44-A1CD-49753406391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020BB1C-8663-4BAE-B2EA-6996B7978E15}"/>
              </a:ext>
            </a:extLst>
          </p:cNvPr>
          <p:cNvSpPr>
            <a:spLocks noGrp="1"/>
          </p:cNvSpPr>
          <p:nvPr>
            <p:ph type="sldNum" sz="quarter" idx="12"/>
          </p:nvPr>
        </p:nvSpPr>
        <p:spPr/>
        <p:txBody>
          <a:bodyPr/>
          <a:lstStyle/>
          <a:p>
            <a:fld id="{23031063-D718-41D4-9B41-95864F0D27EB}" type="slidenum">
              <a:rPr lang="ru-RU" smtClean="0"/>
              <a:t>‹#›</a:t>
            </a:fld>
            <a:endParaRPr lang="ru-RU"/>
          </a:p>
        </p:txBody>
      </p:sp>
    </p:spTree>
    <p:extLst>
      <p:ext uri="{BB962C8B-B14F-4D97-AF65-F5344CB8AC3E}">
        <p14:creationId xmlns:p14="http://schemas.microsoft.com/office/powerpoint/2010/main" val="214635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63ACD98-64B4-4692-A7A2-8D6BA2942AE1}"/>
              </a:ext>
            </a:extLst>
          </p:cNvPr>
          <p:cNvSpPr>
            <a:spLocks noGrp="1"/>
          </p:cNvSpPr>
          <p:nvPr>
            <p:ph type="dt" sz="half" idx="10"/>
          </p:nvPr>
        </p:nvSpPr>
        <p:spPr/>
        <p:txBody>
          <a:bodyPr/>
          <a:lstStyle/>
          <a:p>
            <a:fld id="{8A6D9471-5CCC-4E1F-A999-DAEDFAB56FA7}" type="datetimeFigureOut">
              <a:rPr lang="ru-RU" smtClean="0"/>
              <a:t>12.05.2021</a:t>
            </a:fld>
            <a:endParaRPr lang="ru-RU"/>
          </a:p>
        </p:txBody>
      </p:sp>
      <p:sp>
        <p:nvSpPr>
          <p:cNvPr id="3" name="Нижний колонтитул 2">
            <a:extLst>
              <a:ext uri="{FF2B5EF4-FFF2-40B4-BE49-F238E27FC236}">
                <a16:creationId xmlns:a16="http://schemas.microsoft.com/office/drawing/2014/main" id="{2694E33B-C386-42C7-8F87-936BEA4C8BE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AFC6640-3D4B-44D5-BF75-205F3BC74EBB}"/>
              </a:ext>
            </a:extLst>
          </p:cNvPr>
          <p:cNvSpPr>
            <a:spLocks noGrp="1"/>
          </p:cNvSpPr>
          <p:nvPr>
            <p:ph type="sldNum" sz="quarter" idx="12"/>
          </p:nvPr>
        </p:nvSpPr>
        <p:spPr/>
        <p:txBody>
          <a:bodyPr/>
          <a:lstStyle/>
          <a:p>
            <a:fld id="{23031063-D718-41D4-9B41-95864F0D27EB}" type="slidenum">
              <a:rPr lang="ru-RU" smtClean="0"/>
              <a:t>‹#›</a:t>
            </a:fld>
            <a:endParaRPr lang="ru-RU"/>
          </a:p>
        </p:txBody>
      </p:sp>
    </p:spTree>
    <p:extLst>
      <p:ext uri="{BB962C8B-B14F-4D97-AF65-F5344CB8AC3E}">
        <p14:creationId xmlns:p14="http://schemas.microsoft.com/office/powerpoint/2010/main" val="66312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462FC-1DC8-47E7-A686-E856D8968CF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446576A-7817-4A9E-B527-34CDC2443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B245A2A-653A-455C-B043-542677FE3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1E22350-A9F6-4988-96CE-A5EBEA93C028}"/>
              </a:ext>
            </a:extLst>
          </p:cNvPr>
          <p:cNvSpPr>
            <a:spLocks noGrp="1"/>
          </p:cNvSpPr>
          <p:nvPr>
            <p:ph type="dt" sz="half" idx="10"/>
          </p:nvPr>
        </p:nvSpPr>
        <p:spPr/>
        <p:txBody>
          <a:bodyPr/>
          <a:lstStyle/>
          <a:p>
            <a:fld id="{8A6D9471-5CCC-4E1F-A999-DAEDFAB56FA7}" type="datetimeFigureOut">
              <a:rPr lang="ru-RU" smtClean="0"/>
              <a:t>12.05.2021</a:t>
            </a:fld>
            <a:endParaRPr lang="ru-RU"/>
          </a:p>
        </p:txBody>
      </p:sp>
      <p:sp>
        <p:nvSpPr>
          <p:cNvPr id="6" name="Нижний колонтитул 5">
            <a:extLst>
              <a:ext uri="{FF2B5EF4-FFF2-40B4-BE49-F238E27FC236}">
                <a16:creationId xmlns:a16="http://schemas.microsoft.com/office/drawing/2014/main" id="{CD3FD182-8DA6-4BF3-B833-D42D0F7BDF0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80D4C29-CFB8-483A-AF34-211183C2A6F1}"/>
              </a:ext>
            </a:extLst>
          </p:cNvPr>
          <p:cNvSpPr>
            <a:spLocks noGrp="1"/>
          </p:cNvSpPr>
          <p:nvPr>
            <p:ph type="sldNum" sz="quarter" idx="12"/>
          </p:nvPr>
        </p:nvSpPr>
        <p:spPr/>
        <p:txBody>
          <a:bodyPr/>
          <a:lstStyle/>
          <a:p>
            <a:fld id="{23031063-D718-41D4-9B41-95864F0D27EB}" type="slidenum">
              <a:rPr lang="ru-RU" smtClean="0"/>
              <a:t>‹#›</a:t>
            </a:fld>
            <a:endParaRPr lang="ru-RU"/>
          </a:p>
        </p:txBody>
      </p:sp>
    </p:spTree>
    <p:extLst>
      <p:ext uri="{BB962C8B-B14F-4D97-AF65-F5344CB8AC3E}">
        <p14:creationId xmlns:p14="http://schemas.microsoft.com/office/powerpoint/2010/main" val="730611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81E309-0DFA-4F8C-A121-A0743422E1B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2602525D-CEE8-4651-ACFC-E4153B3AB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A914F16B-F761-4974-BCD0-5EC65AA13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AF305E2-C4B2-41A2-A999-CA72B8809C2B}"/>
              </a:ext>
            </a:extLst>
          </p:cNvPr>
          <p:cNvSpPr>
            <a:spLocks noGrp="1"/>
          </p:cNvSpPr>
          <p:nvPr>
            <p:ph type="dt" sz="half" idx="10"/>
          </p:nvPr>
        </p:nvSpPr>
        <p:spPr/>
        <p:txBody>
          <a:bodyPr/>
          <a:lstStyle/>
          <a:p>
            <a:fld id="{8A6D9471-5CCC-4E1F-A999-DAEDFAB56FA7}" type="datetimeFigureOut">
              <a:rPr lang="ru-RU" smtClean="0"/>
              <a:t>12.05.2021</a:t>
            </a:fld>
            <a:endParaRPr lang="ru-RU"/>
          </a:p>
        </p:txBody>
      </p:sp>
      <p:sp>
        <p:nvSpPr>
          <p:cNvPr id="6" name="Нижний колонтитул 5">
            <a:extLst>
              <a:ext uri="{FF2B5EF4-FFF2-40B4-BE49-F238E27FC236}">
                <a16:creationId xmlns:a16="http://schemas.microsoft.com/office/drawing/2014/main" id="{EBD27548-6795-4482-9B0D-47242DA8230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96B80C9-D60D-471C-A94D-F6BB4F619869}"/>
              </a:ext>
            </a:extLst>
          </p:cNvPr>
          <p:cNvSpPr>
            <a:spLocks noGrp="1"/>
          </p:cNvSpPr>
          <p:nvPr>
            <p:ph type="sldNum" sz="quarter" idx="12"/>
          </p:nvPr>
        </p:nvSpPr>
        <p:spPr/>
        <p:txBody>
          <a:bodyPr/>
          <a:lstStyle/>
          <a:p>
            <a:fld id="{23031063-D718-41D4-9B41-95864F0D27EB}" type="slidenum">
              <a:rPr lang="ru-RU" smtClean="0"/>
              <a:t>‹#›</a:t>
            </a:fld>
            <a:endParaRPr lang="ru-RU"/>
          </a:p>
        </p:txBody>
      </p:sp>
    </p:spTree>
    <p:extLst>
      <p:ext uri="{BB962C8B-B14F-4D97-AF65-F5344CB8AC3E}">
        <p14:creationId xmlns:p14="http://schemas.microsoft.com/office/powerpoint/2010/main" val="188396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31666B-F5B0-493A-9A6C-19579B48A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1120A5B-E19A-450B-A950-9E8148AA52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DC6EE47-1DB7-49E4-A5B5-7F0DE0D417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D9471-5CCC-4E1F-A999-DAEDFAB56FA7}" type="datetimeFigureOut">
              <a:rPr lang="ru-RU" smtClean="0"/>
              <a:t>12.05.2021</a:t>
            </a:fld>
            <a:endParaRPr lang="ru-RU"/>
          </a:p>
        </p:txBody>
      </p:sp>
      <p:sp>
        <p:nvSpPr>
          <p:cNvPr id="5" name="Нижний колонтитул 4">
            <a:extLst>
              <a:ext uri="{FF2B5EF4-FFF2-40B4-BE49-F238E27FC236}">
                <a16:creationId xmlns:a16="http://schemas.microsoft.com/office/drawing/2014/main" id="{26F19C96-9498-4F82-9AF4-094A0FFC6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FDD8546-879C-4593-9714-D0DAF8EC1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31063-D718-41D4-9B41-95864F0D27EB}" type="slidenum">
              <a:rPr lang="ru-RU" smtClean="0"/>
              <a:t>‹#›</a:t>
            </a:fld>
            <a:endParaRPr lang="ru-RU"/>
          </a:p>
        </p:txBody>
      </p:sp>
    </p:spTree>
    <p:extLst>
      <p:ext uri="{BB962C8B-B14F-4D97-AF65-F5344CB8AC3E}">
        <p14:creationId xmlns:p14="http://schemas.microsoft.com/office/powerpoint/2010/main" val="2351907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ourceforge.net/projects/kitchengarden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gb2008/PlantManag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gb_plantmanager@mail.r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12180B-59F3-44B2-BAB5-3F36A1647DF9}"/>
              </a:ext>
            </a:extLst>
          </p:cNvPr>
          <p:cNvSpPr>
            <a:spLocks noGrp="1"/>
          </p:cNvSpPr>
          <p:nvPr>
            <p:ph type="ctrTitle"/>
          </p:nvPr>
        </p:nvSpPr>
        <p:spPr/>
        <p:txBody>
          <a:bodyPr/>
          <a:lstStyle/>
          <a:p>
            <a:r>
              <a:rPr lang="ru-RU" dirty="0"/>
              <a:t>Проект «</a:t>
            </a:r>
            <a:r>
              <a:rPr lang="en-US" dirty="0" err="1"/>
              <a:t>PlantManager</a:t>
            </a:r>
            <a:r>
              <a:rPr lang="ru-RU" dirty="0"/>
              <a:t>»</a:t>
            </a:r>
          </a:p>
        </p:txBody>
      </p:sp>
      <p:sp>
        <p:nvSpPr>
          <p:cNvPr id="3" name="Подзаголовок 2">
            <a:extLst>
              <a:ext uri="{FF2B5EF4-FFF2-40B4-BE49-F238E27FC236}">
                <a16:creationId xmlns:a16="http://schemas.microsoft.com/office/drawing/2014/main" id="{382C2CAA-102D-40C8-AE67-C78D7DD1CCAC}"/>
              </a:ext>
            </a:extLst>
          </p:cNvPr>
          <p:cNvSpPr>
            <a:spLocks noGrp="1"/>
          </p:cNvSpPr>
          <p:nvPr>
            <p:ph type="subTitle" idx="1"/>
          </p:nvPr>
        </p:nvSpPr>
        <p:spPr/>
        <p:txBody>
          <a:bodyPr>
            <a:normAutofit lnSpcReduction="10000"/>
          </a:bodyPr>
          <a:lstStyle/>
          <a:p>
            <a:r>
              <a:rPr lang="ru-RU" dirty="0"/>
              <a:t>Описание основных возможностей</a:t>
            </a:r>
          </a:p>
          <a:p>
            <a:endParaRPr lang="ru-RU" dirty="0"/>
          </a:p>
          <a:p>
            <a:r>
              <a:rPr lang="ru-RU" dirty="0"/>
              <a:t>Версия документа 1.0.0</a:t>
            </a:r>
          </a:p>
          <a:p>
            <a:r>
              <a:rPr lang="ru-RU" dirty="0"/>
              <a:t>Дата: 12.05.2021 г.</a:t>
            </a:r>
          </a:p>
        </p:txBody>
      </p:sp>
      <p:sp>
        <p:nvSpPr>
          <p:cNvPr id="4" name="TextBox 3">
            <a:extLst>
              <a:ext uri="{FF2B5EF4-FFF2-40B4-BE49-F238E27FC236}">
                <a16:creationId xmlns:a16="http://schemas.microsoft.com/office/drawing/2014/main" id="{E190A429-AAD4-4003-BC0C-5C57DFDBB9E4}"/>
              </a:ext>
            </a:extLst>
          </p:cNvPr>
          <p:cNvSpPr txBox="1"/>
          <p:nvPr/>
        </p:nvSpPr>
        <p:spPr>
          <a:xfrm>
            <a:off x="5046610" y="5581748"/>
            <a:ext cx="2098780" cy="307777"/>
          </a:xfrm>
          <a:prstGeom prst="rect">
            <a:avLst/>
          </a:prstGeom>
          <a:noFill/>
        </p:spPr>
        <p:txBody>
          <a:bodyPr wrap="none" rtlCol="0">
            <a:spAutoFit/>
          </a:bodyPr>
          <a:lstStyle/>
          <a:p>
            <a:r>
              <a:rPr lang="ru-RU" sz="1400" dirty="0"/>
              <a:t>Автор: Алексей Богданов</a:t>
            </a:r>
          </a:p>
        </p:txBody>
      </p:sp>
    </p:spTree>
    <p:extLst>
      <p:ext uri="{BB962C8B-B14F-4D97-AF65-F5344CB8AC3E}">
        <p14:creationId xmlns:p14="http://schemas.microsoft.com/office/powerpoint/2010/main" val="28129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Модуль «Грядки» - часть 2</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normAutofit fontScale="92500" lnSpcReduction="20000"/>
          </a:bodyPr>
          <a:lstStyle/>
          <a:p>
            <a:pPr marL="0" indent="0">
              <a:buNone/>
            </a:pPr>
            <a:r>
              <a:rPr lang="ru-RU" dirty="0"/>
              <a:t>Добавление растений на грядки из списка модуля «Рассада» (для рассады) и «Инвентарный список» для семян и покупной рассады.</a:t>
            </a:r>
          </a:p>
          <a:p>
            <a:pPr marL="0" indent="0">
              <a:buNone/>
            </a:pPr>
            <a:r>
              <a:rPr lang="ru-RU" dirty="0"/>
              <a:t>Добавление путем выбора из списка или путем перетягивания иконок необходимых растений в ячейки грядок.</a:t>
            </a:r>
          </a:p>
          <a:p>
            <a:pPr marL="0" indent="0">
              <a:buNone/>
            </a:pPr>
            <a:r>
              <a:rPr lang="ru-RU" dirty="0"/>
              <a:t>При нажатии на ячейку выводится информация о текущем растении, дате посадки, ожидаемой дате сбора урожая, заметках о выращивании (обработки, подкормки, болезни, вредители).</a:t>
            </a:r>
          </a:p>
          <a:p>
            <a:pPr marL="0" indent="0">
              <a:buNone/>
            </a:pPr>
            <a:r>
              <a:rPr lang="ru-RU" dirty="0"/>
              <a:t>В календарь можно вносить напоминания о необходимости проведения работ: поливе, подкормках, обработках от болезней и вредителей.</a:t>
            </a:r>
          </a:p>
          <a:p>
            <a:pPr marL="0" indent="0">
              <a:buNone/>
            </a:pPr>
            <a:r>
              <a:rPr lang="ru-RU" dirty="0"/>
              <a:t>Для каждой грядки ведется список выполненных работ: поливы, обработки, пикировка, удобрения и т.п. отмеченные как выполненные с указанием даты и времени.</a:t>
            </a:r>
          </a:p>
        </p:txBody>
      </p:sp>
    </p:spTree>
    <p:extLst>
      <p:ext uri="{BB962C8B-B14F-4D97-AF65-F5344CB8AC3E}">
        <p14:creationId xmlns:p14="http://schemas.microsoft.com/office/powerpoint/2010/main" val="204932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Модуль «Календарь»</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lstStyle/>
          <a:p>
            <a:pPr marL="0" indent="0">
              <a:buNone/>
            </a:pPr>
            <a:r>
              <a:rPr lang="ru-RU" dirty="0"/>
              <a:t>Данный модуль совмещает в себе «лунный календарь садовода» с информацией о благополучных или не благополучных днях для ведения определенных работ в саду и календаря с напоминаниями о необходимости выполнения определенных работ с рассадой / на грядках.</a:t>
            </a:r>
          </a:p>
          <a:p>
            <a:pPr marL="0" indent="0">
              <a:buNone/>
            </a:pPr>
            <a:r>
              <a:rPr lang="ru-RU" dirty="0"/>
              <a:t>Возможность посмотреть прошедшие события, отметить их как выполненные или посмотреть пропущенные.</a:t>
            </a:r>
          </a:p>
          <a:p>
            <a:pPr marL="0" indent="0">
              <a:buNone/>
            </a:pPr>
            <a:r>
              <a:rPr lang="ru-RU" dirty="0"/>
              <a:t>Посмотреть запланированные события на ближайшее время.</a:t>
            </a:r>
          </a:p>
          <a:p>
            <a:pPr marL="0" indent="0">
              <a:buNone/>
            </a:pPr>
            <a:r>
              <a:rPr lang="ru-RU" dirty="0"/>
              <a:t>Отображение календаря: год, полугодье, квартал, месяц, неделя.</a:t>
            </a:r>
          </a:p>
        </p:txBody>
      </p:sp>
    </p:spTree>
    <p:extLst>
      <p:ext uri="{BB962C8B-B14F-4D97-AF65-F5344CB8AC3E}">
        <p14:creationId xmlns:p14="http://schemas.microsoft.com/office/powerpoint/2010/main" val="319239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6E2604-342C-401F-87D0-244649F3221B}"/>
              </a:ext>
            </a:extLst>
          </p:cNvPr>
          <p:cNvSpPr>
            <a:spLocks noGrp="1"/>
          </p:cNvSpPr>
          <p:nvPr>
            <p:ph type="title"/>
          </p:nvPr>
        </p:nvSpPr>
        <p:spPr/>
        <p:txBody>
          <a:bodyPr/>
          <a:lstStyle/>
          <a:p>
            <a:r>
              <a:rPr lang="ru-RU" dirty="0"/>
              <a:t>Пример возможного оформления грядок</a:t>
            </a:r>
          </a:p>
        </p:txBody>
      </p:sp>
      <p:grpSp>
        <p:nvGrpSpPr>
          <p:cNvPr id="21" name="Группа 20">
            <a:extLst>
              <a:ext uri="{FF2B5EF4-FFF2-40B4-BE49-F238E27FC236}">
                <a16:creationId xmlns:a16="http://schemas.microsoft.com/office/drawing/2014/main" id="{1E41217E-04C7-4959-9CE0-5A4025B26BF3}"/>
              </a:ext>
            </a:extLst>
          </p:cNvPr>
          <p:cNvGrpSpPr/>
          <p:nvPr/>
        </p:nvGrpSpPr>
        <p:grpSpPr>
          <a:xfrm>
            <a:off x="14081" y="1843824"/>
            <a:ext cx="11863860" cy="4907930"/>
            <a:chOff x="14081" y="1843824"/>
            <a:chExt cx="11863860" cy="4907930"/>
          </a:xfrm>
        </p:grpSpPr>
        <p:pic>
          <p:nvPicPr>
            <p:cNvPr id="5" name="Рисунок 4">
              <a:extLst>
                <a:ext uri="{FF2B5EF4-FFF2-40B4-BE49-F238E27FC236}">
                  <a16:creationId xmlns:a16="http://schemas.microsoft.com/office/drawing/2014/main" id="{02371DCC-BAD3-4165-8FFF-1F5DBD9B84C9}"/>
                </a:ext>
              </a:extLst>
            </p:cNvPr>
            <p:cNvPicPr>
              <a:picLocks noChangeAspect="1"/>
            </p:cNvPicPr>
            <p:nvPr/>
          </p:nvPicPr>
          <p:blipFill>
            <a:blip r:embed="rId2"/>
            <a:stretch>
              <a:fillRect/>
            </a:stretch>
          </p:blipFill>
          <p:spPr>
            <a:xfrm>
              <a:off x="1803400" y="1843824"/>
              <a:ext cx="9144000" cy="4907930"/>
            </a:xfrm>
            <a:prstGeom prst="rect">
              <a:avLst/>
            </a:prstGeom>
          </p:spPr>
        </p:pic>
        <p:cxnSp>
          <p:nvCxnSpPr>
            <p:cNvPr id="7" name="Прямая со стрелкой 6">
              <a:extLst>
                <a:ext uri="{FF2B5EF4-FFF2-40B4-BE49-F238E27FC236}">
                  <a16:creationId xmlns:a16="http://schemas.microsoft.com/office/drawing/2014/main" id="{B567ED48-D6A1-472F-971F-D39C53304D73}"/>
                </a:ext>
              </a:extLst>
            </p:cNvPr>
            <p:cNvCxnSpPr>
              <a:cxnSpLocks/>
              <a:stCxn id="8" idx="1"/>
            </p:cNvCxnSpPr>
            <p:nvPr/>
          </p:nvCxnSpPr>
          <p:spPr>
            <a:xfrm flipH="1">
              <a:off x="9740900" y="2412484"/>
              <a:ext cx="1295400" cy="368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730DB8-EBE1-40B0-BBEC-D5BB71EF8774}"/>
                </a:ext>
              </a:extLst>
            </p:cNvPr>
            <p:cNvSpPr txBox="1"/>
            <p:nvPr/>
          </p:nvSpPr>
          <p:spPr>
            <a:xfrm>
              <a:off x="11036300" y="2227818"/>
              <a:ext cx="841641" cy="369332"/>
            </a:xfrm>
            <a:prstGeom prst="rect">
              <a:avLst/>
            </a:prstGeom>
            <a:noFill/>
          </p:spPr>
          <p:txBody>
            <a:bodyPr wrap="none" rtlCol="0">
              <a:spAutoFit/>
            </a:bodyPr>
            <a:lstStyle/>
            <a:p>
              <a:r>
                <a:rPr lang="ru-RU" dirty="0"/>
                <a:t>Грядка</a:t>
              </a:r>
            </a:p>
          </p:txBody>
        </p:sp>
        <p:cxnSp>
          <p:nvCxnSpPr>
            <p:cNvPr id="11" name="Прямая со стрелкой 10">
              <a:extLst>
                <a:ext uri="{FF2B5EF4-FFF2-40B4-BE49-F238E27FC236}">
                  <a16:creationId xmlns:a16="http://schemas.microsoft.com/office/drawing/2014/main" id="{8C5C4E18-FF17-44FD-86D3-1404261590C1}"/>
                </a:ext>
              </a:extLst>
            </p:cNvPr>
            <p:cNvCxnSpPr>
              <a:cxnSpLocks/>
              <a:stCxn id="12" idx="2"/>
            </p:cNvCxnSpPr>
            <p:nvPr/>
          </p:nvCxnSpPr>
          <p:spPr>
            <a:xfrm>
              <a:off x="934141" y="3161564"/>
              <a:ext cx="1491559" cy="26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4CF2E5A-6A9B-4031-8D03-9A5FD931433F}"/>
                </a:ext>
              </a:extLst>
            </p:cNvPr>
            <p:cNvSpPr txBox="1"/>
            <p:nvPr/>
          </p:nvSpPr>
          <p:spPr>
            <a:xfrm>
              <a:off x="14081" y="2792232"/>
              <a:ext cx="1840119" cy="369332"/>
            </a:xfrm>
            <a:prstGeom prst="rect">
              <a:avLst/>
            </a:prstGeom>
            <a:noFill/>
          </p:spPr>
          <p:txBody>
            <a:bodyPr wrap="none" rtlCol="0">
              <a:spAutoFit/>
            </a:bodyPr>
            <a:lstStyle/>
            <a:p>
              <a:r>
                <a:rPr lang="ru-RU" dirty="0"/>
                <a:t>Список растений</a:t>
              </a:r>
            </a:p>
          </p:txBody>
        </p:sp>
        <p:cxnSp>
          <p:nvCxnSpPr>
            <p:cNvPr id="15" name="Прямая со стрелкой 14">
              <a:extLst>
                <a:ext uri="{FF2B5EF4-FFF2-40B4-BE49-F238E27FC236}">
                  <a16:creationId xmlns:a16="http://schemas.microsoft.com/office/drawing/2014/main" id="{066C281E-AF7B-407F-8AF8-444487E93316}"/>
                </a:ext>
              </a:extLst>
            </p:cNvPr>
            <p:cNvCxnSpPr>
              <a:cxnSpLocks/>
              <a:stCxn id="16" idx="3"/>
            </p:cNvCxnSpPr>
            <p:nvPr/>
          </p:nvCxnSpPr>
          <p:spPr>
            <a:xfrm flipV="1">
              <a:off x="1657480" y="4724401"/>
              <a:ext cx="603120" cy="144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AB072A-C09B-440B-9141-CAFA5244C287}"/>
                </a:ext>
              </a:extLst>
            </p:cNvPr>
            <p:cNvSpPr txBox="1"/>
            <p:nvPr/>
          </p:nvSpPr>
          <p:spPr>
            <a:xfrm>
              <a:off x="14081" y="4406900"/>
              <a:ext cx="1643399" cy="923330"/>
            </a:xfrm>
            <a:prstGeom prst="rect">
              <a:avLst/>
            </a:prstGeom>
            <a:noFill/>
          </p:spPr>
          <p:txBody>
            <a:bodyPr wrap="none" rtlCol="0">
              <a:spAutoFit/>
            </a:bodyPr>
            <a:lstStyle/>
            <a:p>
              <a:r>
                <a:rPr lang="ru-RU" dirty="0"/>
                <a:t>Информация о</a:t>
              </a:r>
            </a:p>
            <a:p>
              <a:r>
                <a:rPr lang="ru-RU" dirty="0"/>
                <a:t>выбранном </a:t>
              </a:r>
            </a:p>
            <a:p>
              <a:r>
                <a:rPr lang="ru-RU" dirty="0"/>
                <a:t>растении</a:t>
              </a:r>
            </a:p>
          </p:txBody>
        </p:sp>
        <p:cxnSp>
          <p:nvCxnSpPr>
            <p:cNvPr id="19" name="Прямая со стрелкой 18">
              <a:extLst>
                <a:ext uri="{FF2B5EF4-FFF2-40B4-BE49-F238E27FC236}">
                  <a16:creationId xmlns:a16="http://schemas.microsoft.com/office/drawing/2014/main" id="{E3748E5E-77C0-4F07-A820-B7A42AFC819B}"/>
                </a:ext>
              </a:extLst>
            </p:cNvPr>
            <p:cNvCxnSpPr/>
            <p:nvPr/>
          </p:nvCxnSpPr>
          <p:spPr>
            <a:xfrm flipH="1">
              <a:off x="3898900" y="5969000"/>
              <a:ext cx="2197100" cy="21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8E95053-88D8-4CA8-B81F-9135735C1012}"/>
                </a:ext>
              </a:extLst>
            </p:cNvPr>
            <p:cNvSpPr txBox="1"/>
            <p:nvPr/>
          </p:nvSpPr>
          <p:spPr>
            <a:xfrm>
              <a:off x="6111667" y="5758934"/>
              <a:ext cx="4159665" cy="369332"/>
            </a:xfrm>
            <a:prstGeom prst="rect">
              <a:avLst/>
            </a:prstGeom>
            <a:noFill/>
          </p:spPr>
          <p:txBody>
            <a:bodyPr wrap="none" rtlCol="0">
              <a:spAutoFit/>
            </a:bodyPr>
            <a:lstStyle/>
            <a:p>
              <a:r>
                <a:rPr lang="ru-RU" dirty="0"/>
                <a:t>Информация о совместимости растений</a:t>
              </a:r>
            </a:p>
          </p:txBody>
        </p:sp>
      </p:grpSp>
      <p:sp>
        <p:nvSpPr>
          <p:cNvPr id="22" name="TextBox 21">
            <a:extLst>
              <a:ext uri="{FF2B5EF4-FFF2-40B4-BE49-F238E27FC236}">
                <a16:creationId xmlns:a16="http://schemas.microsoft.com/office/drawing/2014/main" id="{025F8460-6F7D-48F3-B6F9-F382EEAF53C9}"/>
              </a:ext>
            </a:extLst>
          </p:cNvPr>
          <p:cNvSpPr txBox="1"/>
          <p:nvPr/>
        </p:nvSpPr>
        <p:spPr>
          <a:xfrm>
            <a:off x="835780" y="1225978"/>
            <a:ext cx="10506594" cy="646331"/>
          </a:xfrm>
          <a:prstGeom prst="rect">
            <a:avLst/>
          </a:prstGeom>
          <a:noFill/>
        </p:spPr>
        <p:txBody>
          <a:bodyPr wrap="none" rtlCol="0">
            <a:spAutoFit/>
          </a:bodyPr>
          <a:lstStyle/>
          <a:p>
            <a:r>
              <a:rPr lang="ru-RU" dirty="0"/>
              <a:t>Пример взят из ПО </a:t>
            </a:r>
            <a:r>
              <a:rPr lang="en-US" dirty="0">
                <a:hlinkClick r:id="rId3"/>
              </a:rPr>
              <a:t>KitchenGardenAid2</a:t>
            </a:r>
            <a:r>
              <a:rPr lang="en-US" dirty="0"/>
              <a:t>. </a:t>
            </a:r>
            <a:r>
              <a:rPr lang="ru-RU" dirty="0"/>
              <a:t>В нем грядки «рисуются» интерактивно путем «перетаскивания» </a:t>
            </a:r>
          </a:p>
          <a:p>
            <a:pPr algn="ctr"/>
            <a:r>
              <a:rPr lang="ru-RU" dirty="0"/>
              <a:t>необходимых растений из списка. Зеленый цвет – хорошая совместимость растений.</a:t>
            </a:r>
          </a:p>
        </p:txBody>
      </p:sp>
    </p:spTree>
    <p:extLst>
      <p:ext uri="{BB962C8B-B14F-4D97-AF65-F5344CB8AC3E}">
        <p14:creationId xmlns:p14="http://schemas.microsoft.com/office/powerpoint/2010/main" val="225636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Модуль «Статистика»</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normAutofit lnSpcReduction="10000"/>
          </a:bodyPr>
          <a:lstStyle/>
          <a:p>
            <a:pPr marL="0" indent="0">
              <a:buNone/>
            </a:pPr>
            <a:r>
              <a:rPr lang="ru-RU" dirty="0"/>
              <a:t>Модуль общей статистики по саду / огороду. Выводится статистическая информация о семенах, рассаде, растениях на грядках.</a:t>
            </a:r>
          </a:p>
          <a:p>
            <a:pPr marL="0" indent="0">
              <a:buNone/>
            </a:pPr>
            <a:r>
              <a:rPr lang="ru-RU" dirty="0"/>
              <a:t>Например по семенам можно отметить всхожесть семян, дать оценку качеству.</a:t>
            </a:r>
          </a:p>
          <a:p>
            <a:pPr marL="0" indent="0">
              <a:buNone/>
            </a:pPr>
            <a:r>
              <a:rPr lang="ru-RU" dirty="0"/>
              <a:t>Предоставить общую информацию о количестве растений (первоначально высаженных и текущем состоянии). </a:t>
            </a:r>
          </a:p>
          <a:p>
            <a:pPr marL="0" indent="0">
              <a:buNone/>
            </a:pPr>
            <a:r>
              <a:rPr lang="ru-RU" dirty="0"/>
              <a:t>Количестве обработок.</a:t>
            </a:r>
          </a:p>
          <a:p>
            <a:pPr marL="0" indent="0">
              <a:buNone/>
            </a:pPr>
            <a:r>
              <a:rPr lang="ru-RU" dirty="0"/>
              <a:t>Отдельно вывести если есть пропущенные работы, не отмеченные в календаре.</a:t>
            </a:r>
          </a:p>
        </p:txBody>
      </p:sp>
    </p:spTree>
    <p:extLst>
      <p:ext uri="{BB962C8B-B14F-4D97-AF65-F5344CB8AC3E}">
        <p14:creationId xmlns:p14="http://schemas.microsoft.com/office/powerpoint/2010/main" val="336576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Дополнительные модули</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lstStyle/>
          <a:p>
            <a:pPr marL="0" indent="0">
              <a:buNone/>
            </a:pPr>
            <a:r>
              <a:rPr lang="ru-RU" dirty="0"/>
              <a:t>Информация по дополнительным модулям системы будет добавлена позднее.</a:t>
            </a:r>
          </a:p>
        </p:txBody>
      </p:sp>
    </p:spTree>
    <p:extLst>
      <p:ext uri="{BB962C8B-B14F-4D97-AF65-F5344CB8AC3E}">
        <p14:creationId xmlns:p14="http://schemas.microsoft.com/office/powerpoint/2010/main" val="202111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Объем работ и сроки</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lstStyle/>
          <a:p>
            <a:pPr marL="0" indent="0">
              <a:buNone/>
            </a:pPr>
            <a:r>
              <a:rPr lang="ru-RU" dirty="0"/>
              <a:t>Поскольку сроки работы над начальной версией проекта весьма ограничены, предлагаю на начальном этапе ограничится определенным ограниченным набором данных (например всего несколькими видами овощей), отработать на них вариант работы системы, а затем уже расширять список и развивать систему.</a:t>
            </a:r>
          </a:p>
        </p:txBody>
      </p:sp>
    </p:spTree>
    <p:extLst>
      <p:ext uri="{BB962C8B-B14F-4D97-AF65-F5344CB8AC3E}">
        <p14:creationId xmlns:p14="http://schemas.microsoft.com/office/powerpoint/2010/main" val="64855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Используемое в разработке ПО</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lstStyle/>
          <a:p>
            <a:pPr marL="0" indent="0">
              <a:buNone/>
            </a:pPr>
            <a:r>
              <a:rPr lang="ru-RU" dirty="0"/>
              <a:t>Было согласовано, что для </a:t>
            </a:r>
            <a:r>
              <a:rPr lang="ru-RU" dirty="0" err="1"/>
              <a:t>фронтэнд</a:t>
            </a:r>
            <a:r>
              <a:rPr lang="ru-RU" dirty="0"/>
              <a:t> разработки в данном проекте будет использоваться фреймворк </a:t>
            </a:r>
            <a:r>
              <a:rPr lang="en-US" dirty="0"/>
              <a:t>Vue.js </a:t>
            </a:r>
            <a:r>
              <a:rPr lang="ru-RU" dirty="0"/>
              <a:t>версии 2.х, а для </a:t>
            </a:r>
            <a:r>
              <a:rPr lang="ru-RU" dirty="0" err="1"/>
              <a:t>бекэнд</a:t>
            </a:r>
            <a:r>
              <a:rPr lang="ru-RU" dirty="0"/>
              <a:t> разработки </a:t>
            </a:r>
            <a:r>
              <a:rPr lang="en-US" dirty="0"/>
              <a:t>Laravel 8.x.</a:t>
            </a:r>
          </a:p>
          <a:p>
            <a:pPr marL="0" indent="0">
              <a:buNone/>
            </a:pPr>
            <a:r>
              <a:rPr lang="ru-RU" dirty="0"/>
              <a:t>База данных: </a:t>
            </a:r>
            <a:r>
              <a:rPr lang="en-US" dirty="0"/>
              <a:t>MySQL 8.x</a:t>
            </a:r>
          </a:p>
          <a:p>
            <a:pPr marL="0" indent="0">
              <a:buNone/>
            </a:pPr>
            <a:endParaRPr lang="en-US" dirty="0"/>
          </a:p>
          <a:p>
            <a:pPr marL="0" indent="0">
              <a:buNone/>
            </a:pPr>
            <a:r>
              <a:rPr lang="ru-RU" dirty="0"/>
              <a:t>Репозиторий проекта на </a:t>
            </a:r>
            <a:r>
              <a:rPr lang="en-US" dirty="0" err="1"/>
              <a:t>Github</a:t>
            </a:r>
            <a:r>
              <a:rPr lang="en-US" dirty="0"/>
              <a:t>:</a:t>
            </a:r>
          </a:p>
          <a:p>
            <a:pPr marL="0" indent="0">
              <a:buNone/>
            </a:pPr>
            <a:r>
              <a:rPr lang="en-US" dirty="0"/>
              <a:t> </a:t>
            </a:r>
            <a:r>
              <a:rPr lang="en-US" b="0" i="0" u="sng" dirty="0">
                <a:solidFill>
                  <a:srgbClr val="1155CC"/>
                </a:solidFill>
                <a:effectLst/>
                <a:latin typeface="Arial" panose="020B0604020202020204" pitchFamily="34" charset="0"/>
                <a:hlinkClick r:id="rId2"/>
              </a:rPr>
              <a:t>https://github.com/agb2008/PlantManager</a:t>
            </a:r>
            <a:endParaRPr lang="ru-RU" dirty="0"/>
          </a:p>
        </p:txBody>
      </p:sp>
    </p:spTree>
    <p:extLst>
      <p:ext uri="{BB962C8B-B14F-4D97-AF65-F5344CB8AC3E}">
        <p14:creationId xmlns:p14="http://schemas.microsoft.com/office/powerpoint/2010/main" val="122473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Обратная связь</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lstStyle/>
          <a:p>
            <a:pPr marL="0" indent="0">
              <a:buNone/>
            </a:pPr>
            <a:r>
              <a:rPr lang="ru-RU" dirty="0"/>
              <a:t>Ваши предложения, замечания и идеи направляйте в </a:t>
            </a:r>
            <a:r>
              <a:rPr lang="en-US" dirty="0"/>
              <a:t>Telegram</a:t>
            </a:r>
            <a:r>
              <a:rPr lang="ru-RU" dirty="0"/>
              <a:t> канале проекта или направляйте на почту </a:t>
            </a:r>
            <a:r>
              <a:rPr lang="en-US" dirty="0">
                <a:hlinkClick r:id="rId2"/>
              </a:rPr>
              <a:t>gb_plantmanager@mail.ru</a:t>
            </a:r>
            <a:endParaRPr lang="en-US" dirty="0"/>
          </a:p>
          <a:p>
            <a:pPr marL="0" indent="0">
              <a:buNone/>
            </a:pPr>
            <a:endParaRPr lang="ru-RU" dirty="0"/>
          </a:p>
        </p:txBody>
      </p:sp>
    </p:spTree>
    <p:extLst>
      <p:ext uri="{BB962C8B-B14F-4D97-AF65-F5344CB8AC3E}">
        <p14:creationId xmlns:p14="http://schemas.microsoft.com/office/powerpoint/2010/main" val="213005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Основные модули системы</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a:xfrm>
            <a:off x="838200" y="1825625"/>
            <a:ext cx="10655300" cy="4351338"/>
          </a:xfrm>
        </p:spPr>
        <p:txBody>
          <a:bodyPr>
            <a:normAutofit/>
          </a:bodyPr>
          <a:lstStyle/>
          <a:p>
            <a:r>
              <a:rPr lang="ru-RU" sz="2400" dirty="0"/>
              <a:t>Авторизация / Регистрация пользователя </a:t>
            </a:r>
          </a:p>
          <a:p>
            <a:r>
              <a:rPr lang="ru-RU" sz="2400" dirty="0"/>
              <a:t>Личный кабинет пользователя</a:t>
            </a:r>
          </a:p>
          <a:p>
            <a:r>
              <a:rPr lang="ru-RU" sz="2400" dirty="0"/>
              <a:t>Панель администратора</a:t>
            </a:r>
          </a:p>
          <a:p>
            <a:r>
              <a:rPr lang="ru-RU" sz="2400" dirty="0"/>
              <a:t>Модуль «Инвентарный список» (семена, рассада, удобрения и т.д.)</a:t>
            </a:r>
          </a:p>
          <a:p>
            <a:r>
              <a:rPr lang="ru-RU" sz="2400" dirty="0"/>
              <a:t>Модуль «Рассада» – контроль выращивания рассады</a:t>
            </a:r>
          </a:p>
          <a:p>
            <a:r>
              <a:rPr lang="ru-RU" sz="2400" dirty="0"/>
              <a:t>Модуль «Грядки» – контроль высаживания растений / планирование посадок</a:t>
            </a:r>
          </a:p>
          <a:p>
            <a:r>
              <a:rPr lang="ru-RU" sz="2400" dirty="0"/>
              <a:t>Модуль «Календарь» – календарь работ с системой напоминаний</a:t>
            </a:r>
          </a:p>
          <a:p>
            <a:r>
              <a:rPr lang="ru-RU" sz="2400" dirty="0"/>
              <a:t>Модуль «Статистика» – общая статистика информации по саду</a:t>
            </a:r>
          </a:p>
        </p:txBody>
      </p:sp>
    </p:spTree>
    <p:extLst>
      <p:ext uri="{BB962C8B-B14F-4D97-AF65-F5344CB8AC3E}">
        <p14:creationId xmlns:p14="http://schemas.microsoft.com/office/powerpoint/2010/main" val="91973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Дополнительные модули системы</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lstStyle/>
          <a:p>
            <a:r>
              <a:rPr lang="ru-RU" sz="2400" dirty="0"/>
              <a:t>Модуль «Решение проблем» - информация для решения проблем с болезнями растений, прочими проблемами</a:t>
            </a:r>
          </a:p>
          <a:p>
            <a:r>
              <a:rPr lang="ru-RU" sz="2400" dirty="0"/>
              <a:t>Модуль «Справочник» – справочная информация по растениям, уходу за растениями, удобрениям и т.п.</a:t>
            </a:r>
          </a:p>
          <a:p>
            <a:r>
              <a:rPr lang="ru-RU" sz="2400" dirty="0"/>
              <a:t>Модуль «Блог» – ведение блога о своем саде / огороде</a:t>
            </a:r>
          </a:p>
          <a:p>
            <a:r>
              <a:rPr lang="ru-RU" sz="2400" dirty="0"/>
              <a:t>Модуль «Экономика» – оценка затрат </a:t>
            </a:r>
          </a:p>
          <a:p>
            <a:r>
              <a:rPr lang="ru-RU" sz="2400" dirty="0"/>
              <a:t>Модуль «Форум» – обмен опытом садоводства</a:t>
            </a:r>
          </a:p>
          <a:p>
            <a:r>
              <a:rPr lang="ru-RU" sz="2400" dirty="0"/>
              <a:t>Модуль «Поиск» – поиск информации по сайту</a:t>
            </a:r>
          </a:p>
          <a:p>
            <a:r>
              <a:rPr lang="ru-RU" sz="2400" dirty="0"/>
              <a:t>Модуль «Интеграция» – интеграция с коммерческим площадками</a:t>
            </a:r>
          </a:p>
          <a:p>
            <a:r>
              <a:rPr lang="ru-RU" sz="2400" dirty="0"/>
              <a:t>Модуль «Реклама» – размещение контекстной рекламы.</a:t>
            </a:r>
          </a:p>
          <a:p>
            <a:endParaRPr lang="ru-RU" dirty="0"/>
          </a:p>
        </p:txBody>
      </p:sp>
    </p:spTree>
    <p:extLst>
      <p:ext uri="{BB962C8B-B14F-4D97-AF65-F5344CB8AC3E}">
        <p14:creationId xmlns:p14="http://schemas.microsoft.com/office/powerpoint/2010/main" val="199011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Модуль «Авторизации / Регистрации»</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normAutofit lnSpcReduction="10000"/>
          </a:bodyPr>
          <a:lstStyle/>
          <a:p>
            <a:pPr marL="0" indent="0">
              <a:buNone/>
            </a:pPr>
            <a:r>
              <a:rPr lang="ru-RU" dirty="0"/>
              <a:t>Данный модуль предназначен для регистрации новых пользователей или авторизации существующих. Авторизованный пользователь получает доступ в личный кабинет, в котором может использовать остальные модули системы сохраняя информацию о своем саде / огороде.</a:t>
            </a:r>
          </a:p>
          <a:p>
            <a:pPr marL="0" indent="0">
              <a:buNone/>
            </a:pPr>
            <a:r>
              <a:rPr lang="ru-RU" dirty="0"/>
              <a:t>Для авторизации планируется использовать на начальном этапе систему регистрации / авторизации, встроенную в </a:t>
            </a:r>
            <a:r>
              <a:rPr lang="en-US" dirty="0"/>
              <a:t>Laravel </a:t>
            </a:r>
            <a:r>
              <a:rPr lang="ru-RU" dirty="0"/>
              <a:t>с небольшими изменениями в дальнейшем (отдельные поля ввода имени, отчества и фамилии пользователя, а так же, опционально, имени пользователя на сайте – возможно использовать адрес электронной почты для этого)</a:t>
            </a:r>
          </a:p>
        </p:txBody>
      </p:sp>
    </p:spTree>
    <p:extLst>
      <p:ext uri="{BB962C8B-B14F-4D97-AF65-F5344CB8AC3E}">
        <p14:creationId xmlns:p14="http://schemas.microsoft.com/office/powerpoint/2010/main" val="165062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Модуль «Личный кабинет»</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lstStyle/>
          <a:p>
            <a:pPr marL="0" indent="0">
              <a:buNone/>
            </a:pPr>
            <a:r>
              <a:rPr lang="ru-RU" dirty="0"/>
              <a:t>Модуль личного кабинета предоставляем обособленный доступ пользователя к другим модулям системы. Здесь сохраняются данные введенные пользователем, ведется система уведомлений для этого пользователя и т.п. </a:t>
            </a:r>
          </a:p>
          <a:p>
            <a:pPr marL="0" indent="0">
              <a:buNone/>
            </a:pPr>
            <a:r>
              <a:rPr lang="ru-RU" dirty="0"/>
              <a:t>Позволяет предотвратить доступ к личным данным пользователя.</a:t>
            </a:r>
          </a:p>
        </p:txBody>
      </p:sp>
    </p:spTree>
    <p:extLst>
      <p:ext uri="{BB962C8B-B14F-4D97-AF65-F5344CB8AC3E}">
        <p14:creationId xmlns:p14="http://schemas.microsoft.com/office/powerpoint/2010/main" val="135559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Модуль «Панель администратора»</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normAutofit lnSpcReduction="10000"/>
          </a:bodyPr>
          <a:lstStyle/>
          <a:p>
            <a:pPr marL="0" indent="0">
              <a:buNone/>
            </a:pPr>
            <a:r>
              <a:rPr lang="ru-RU" dirty="0"/>
              <a:t>Модуль для администрирования сайта: добавления / удаления и редактирования информации в базе данных (семена, растения, удобрения, болезни растений, вредители и т.п.)</a:t>
            </a:r>
          </a:p>
          <a:p>
            <a:pPr marL="0" indent="0">
              <a:buNone/>
            </a:pPr>
            <a:r>
              <a:rPr lang="ru-RU" dirty="0"/>
              <a:t>Решение технических проблем.</a:t>
            </a:r>
          </a:p>
          <a:p>
            <a:pPr marL="0" indent="0">
              <a:buNone/>
            </a:pPr>
            <a:r>
              <a:rPr lang="ru-RU" dirty="0"/>
              <a:t>Отчеты по функционированию сайта.</a:t>
            </a:r>
          </a:p>
          <a:p>
            <a:pPr marL="0" indent="0">
              <a:buNone/>
            </a:pPr>
            <a:r>
              <a:rPr lang="ru-RU" dirty="0"/>
              <a:t>Прочие опции.</a:t>
            </a:r>
          </a:p>
          <a:p>
            <a:pPr marL="0" indent="0">
              <a:buNone/>
            </a:pPr>
            <a:r>
              <a:rPr lang="ru-RU" dirty="0"/>
              <a:t>Доступ пользователям к этому разделу закрыт. Возможно создание нескольких пользователей с правами «администратора» но разным уровнем доступа, например кураторов различных разделов сайта и одного главного администратора.</a:t>
            </a:r>
          </a:p>
        </p:txBody>
      </p:sp>
    </p:spTree>
    <p:extLst>
      <p:ext uri="{BB962C8B-B14F-4D97-AF65-F5344CB8AC3E}">
        <p14:creationId xmlns:p14="http://schemas.microsoft.com/office/powerpoint/2010/main" val="64572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Модуль «Инвентарный список»</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normAutofit lnSpcReduction="10000"/>
          </a:bodyPr>
          <a:lstStyle/>
          <a:p>
            <a:pPr marL="0" indent="0">
              <a:buNone/>
            </a:pPr>
            <a:r>
              <a:rPr lang="ru-RU" dirty="0"/>
              <a:t>Модуль обеспечивающий информацию о наличии у пользователя определенных материалов для сада: семян, удобрений, рассады (приобретенной) и т.п. Является основой для других модулей. Информация из этого каталога используется в других модулях системы, что позволяет контролировать текущий статус по всем материалам для сада. Другие модули контролируют, например, затраты используя информацию из этого раздела, сроки годности (семян, препаратов …), возможность формирования списка покупок для восполнения запасов и т.п. </a:t>
            </a:r>
          </a:p>
          <a:p>
            <a:pPr marL="0" indent="0">
              <a:buNone/>
            </a:pPr>
            <a:r>
              <a:rPr lang="ru-RU" dirty="0"/>
              <a:t>При использовании семян в модуле «Рассада» – их количество в этом списке автоматически уменьшается.</a:t>
            </a:r>
          </a:p>
        </p:txBody>
      </p:sp>
    </p:spTree>
    <p:extLst>
      <p:ext uri="{BB962C8B-B14F-4D97-AF65-F5344CB8AC3E}">
        <p14:creationId xmlns:p14="http://schemas.microsoft.com/office/powerpoint/2010/main" val="109976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Модуль «Рассада»</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normAutofit fontScale="92500" lnSpcReduction="20000"/>
          </a:bodyPr>
          <a:lstStyle/>
          <a:p>
            <a:pPr marL="0" indent="0">
              <a:buNone/>
            </a:pPr>
            <a:r>
              <a:rPr lang="ru-RU" dirty="0"/>
              <a:t>Данный модуль предназначен для ведения контроля за выращиванием рассады. Позволяет выбрать размеры паллеты для рассады например 3х3 или 6х6 ячеек (на начальном этапе можно жестко задать несколько вариантов, в дальнейшем пользователь может сам выбирать произвольный).</a:t>
            </a:r>
          </a:p>
          <a:p>
            <a:pPr marL="0" indent="0">
              <a:buNone/>
            </a:pPr>
            <a:r>
              <a:rPr lang="ru-RU" dirty="0"/>
              <a:t>Выбор семян происходит из имеющихся в наличии в инвентарном списке. Отрисовка ячеек либо просто стандартными средствами </a:t>
            </a:r>
            <a:r>
              <a:rPr lang="en-US" dirty="0"/>
              <a:t>HTML/CSS, </a:t>
            </a:r>
            <a:r>
              <a:rPr lang="ru-RU" dirty="0"/>
              <a:t>либо веб графика (</a:t>
            </a:r>
            <a:r>
              <a:rPr lang="en-US" dirty="0"/>
              <a:t>Canvas). </a:t>
            </a:r>
            <a:r>
              <a:rPr lang="ru-RU" dirty="0"/>
              <a:t>На текущем этапе, наверное, предпочтительней первый вариант. </a:t>
            </a:r>
          </a:p>
          <a:p>
            <a:pPr marL="0" indent="0">
              <a:buNone/>
            </a:pPr>
            <a:r>
              <a:rPr lang="ru-RU" dirty="0"/>
              <a:t>По «нажатию» на ячейку можно получить информацию о типе семян, дате посадки, ожидаемой дате готовности рассады, статистике и т.п.</a:t>
            </a:r>
          </a:p>
          <a:p>
            <a:pPr marL="0" indent="0">
              <a:buNone/>
            </a:pPr>
            <a:r>
              <a:rPr lang="ru-RU" dirty="0"/>
              <a:t>Можно настроить напоминание о поливе, подкормках, пикировке рассады.</a:t>
            </a:r>
          </a:p>
        </p:txBody>
      </p:sp>
    </p:spTree>
    <p:extLst>
      <p:ext uri="{BB962C8B-B14F-4D97-AF65-F5344CB8AC3E}">
        <p14:creationId xmlns:p14="http://schemas.microsoft.com/office/powerpoint/2010/main" val="173117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D241E-0B95-4F6D-A649-1D567A036CAD}"/>
              </a:ext>
            </a:extLst>
          </p:cNvPr>
          <p:cNvSpPr>
            <a:spLocks noGrp="1"/>
          </p:cNvSpPr>
          <p:nvPr>
            <p:ph type="title"/>
          </p:nvPr>
        </p:nvSpPr>
        <p:spPr/>
        <p:txBody>
          <a:bodyPr/>
          <a:lstStyle/>
          <a:p>
            <a:r>
              <a:rPr lang="ru-RU" dirty="0"/>
              <a:t>Модуль «Грядки» - часть 1</a:t>
            </a:r>
          </a:p>
        </p:txBody>
      </p:sp>
      <p:sp>
        <p:nvSpPr>
          <p:cNvPr id="3" name="Объект 2">
            <a:extLst>
              <a:ext uri="{FF2B5EF4-FFF2-40B4-BE49-F238E27FC236}">
                <a16:creationId xmlns:a16="http://schemas.microsoft.com/office/drawing/2014/main" id="{4F136983-1B1D-43C8-AAA1-1CEB83ED906E}"/>
              </a:ext>
            </a:extLst>
          </p:cNvPr>
          <p:cNvSpPr>
            <a:spLocks noGrp="1"/>
          </p:cNvSpPr>
          <p:nvPr>
            <p:ph idx="1"/>
          </p:nvPr>
        </p:nvSpPr>
        <p:spPr/>
        <p:txBody>
          <a:bodyPr>
            <a:normAutofit fontScale="92500" lnSpcReduction="20000"/>
          </a:bodyPr>
          <a:lstStyle/>
          <a:p>
            <a:pPr marL="0" indent="0">
              <a:buNone/>
            </a:pPr>
            <a:r>
              <a:rPr lang="ru-RU" dirty="0"/>
              <a:t>Это наверное один из самых главных модулей системы. Позволяет планировать и контролировать посадку растений (из семян и рассады) на грядках / в теплице.</a:t>
            </a:r>
          </a:p>
          <a:p>
            <a:pPr marL="0" indent="0">
              <a:buNone/>
            </a:pPr>
            <a:r>
              <a:rPr lang="ru-RU" dirty="0"/>
              <a:t>Аналогично модулю «Рассада» - создаются грядки определенного размера или же, для упрощения на текущем этапе, можно просто задать количество квадратных ячеек (10х10, 25х25 или 50х50 см) и принять, что растения высаживаются в центр ячейки.</a:t>
            </a:r>
          </a:p>
          <a:p>
            <a:pPr marL="0" indent="0">
              <a:buNone/>
            </a:pPr>
            <a:r>
              <a:rPr lang="ru-RU" dirty="0"/>
              <a:t>Модуль позволяет контролировать правильное расстояние меду растениями, правильное соседство растений, соблюдать севооборот (учет посадок прошлых лет на этом месте). </a:t>
            </a:r>
          </a:p>
          <a:p>
            <a:pPr marL="0" indent="0">
              <a:buNone/>
            </a:pPr>
            <a:r>
              <a:rPr lang="ru-RU" dirty="0"/>
              <a:t>Вести контроль за состоянием посадок, устанавливать напоминания о необходимых работах: поливе, подкормках, обработках от болезней и вредителей.</a:t>
            </a:r>
          </a:p>
        </p:txBody>
      </p:sp>
    </p:spTree>
    <p:extLst>
      <p:ext uri="{BB962C8B-B14F-4D97-AF65-F5344CB8AC3E}">
        <p14:creationId xmlns:p14="http://schemas.microsoft.com/office/powerpoint/2010/main" val="337938421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1182</Words>
  <Application>Microsoft Office PowerPoint</Application>
  <PresentationFormat>Широкоэкранный</PresentationFormat>
  <Paragraphs>87</Paragraphs>
  <Slides>17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17</vt:i4>
      </vt:variant>
    </vt:vector>
  </HeadingPairs>
  <TitlesOfParts>
    <vt:vector size="21" baseType="lpstr">
      <vt:lpstr>Arial</vt:lpstr>
      <vt:lpstr>Calibri</vt:lpstr>
      <vt:lpstr>Calibri Light</vt:lpstr>
      <vt:lpstr>Тема Office</vt:lpstr>
      <vt:lpstr>Проект «PlantManager»</vt:lpstr>
      <vt:lpstr>Основные модули системы</vt:lpstr>
      <vt:lpstr>Дополнительные модули системы</vt:lpstr>
      <vt:lpstr>Модуль «Авторизации / Регистрации»</vt:lpstr>
      <vt:lpstr>Модуль «Личный кабинет»</vt:lpstr>
      <vt:lpstr>Модуль «Панель администратора»</vt:lpstr>
      <vt:lpstr>Модуль «Инвентарный список»</vt:lpstr>
      <vt:lpstr>Модуль «Рассада»</vt:lpstr>
      <vt:lpstr>Модуль «Грядки» - часть 1</vt:lpstr>
      <vt:lpstr>Модуль «Грядки» - часть 2</vt:lpstr>
      <vt:lpstr>Модуль «Календарь»</vt:lpstr>
      <vt:lpstr>Пример возможного оформления грядок</vt:lpstr>
      <vt:lpstr>Модуль «Статистика»</vt:lpstr>
      <vt:lpstr>Дополнительные модули</vt:lpstr>
      <vt:lpstr>Объем работ и сроки</vt:lpstr>
      <vt:lpstr>Используемое в разработке ПО</vt:lpstr>
      <vt:lpstr>Обратная связь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 PlantManager</dc:title>
  <dc:creator>Алексей Богданов</dc:creator>
  <cp:lastModifiedBy>Алексей Богданов</cp:lastModifiedBy>
  <cp:revision>13</cp:revision>
  <dcterms:created xsi:type="dcterms:W3CDTF">2021-05-12T05:57:55Z</dcterms:created>
  <dcterms:modified xsi:type="dcterms:W3CDTF">2021-05-12T08:08:30Z</dcterms:modified>
</cp:coreProperties>
</file>