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varScale="1">
        <p:scale>
          <a:sx n="62" d="100"/>
          <a:sy n="62" d="100"/>
        </p:scale>
        <p:origin x="38"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4/6/2017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4/6/2017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4/6/2017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4/6/2017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4/6/2017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4/6/2017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4/6/2017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4/6/2017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4/6/2017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2677648"/>
          </a:xfrm>
        </p:spPr>
        <p:txBody>
          <a:bodyPr/>
          <a:lstStyle/>
          <a:p>
            <a:r>
              <a:rPr lang="en-US" dirty="0"/>
              <a:t>Exxon vs. Twitter R Analysis</a:t>
            </a:r>
          </a:p>
        </p:txBody>
      </p:sp>
      <p:sp>
        <p:nvSpPr>
          <p:cNvPr id="3" name="Subtitle 2"/>
          <p:cNvSpPr>
            <a:spLocks noGrp="1"/>
          </p:cNvSpPr>
          <p:nvPr>
            <p:ph type="subTitle" idx="1"/>
          </p:nvPr>
        </p:nvSpPr>
        <p:spPr/>
        <p:txBody>
          <a:bodyPr/>
          <a:lstStyle/>
          <a:p>
            <a:r>
              <a:rPr lang="en-US" dirty="0"/>
              <a:t>Adam Baca</a:t>
            </a:r>
          </a:p>
        </p:txBody>
      </p:sp>
    </p:spTree>
    <p:extLst>
      <p:ext uri="{BB962C8B-B14F-4D97-AF65-F5344CB8AC3E}">
        <p14:creationId xmlns:p14="http://schemas.microsoft.com/office/powerpoint/2010/main" val="146647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Yahoo Finance</a:t>
            </a:r>
          </a:p>
        </p:txBody>
      </p:sp>
      <p:sp>
        <p:nvSpPr>
          <p:cNvPr id="3" name="Content Placeholder 2"/>
          <p:cNvSpPr>
            <a:spLocks noGrp="1"/>
          </p:cNvSpPr>
          <p:nvPr>
            <p:ph idx="1"/>
          </p:nvPr>
        </p:nvSpPr>
        <p:spPr/>
        <p:txBody>
          <a:bodyPr/>
          <a:lstStyle/>
          <a:p>
            <a:r>
              <a:rPr lang="en-US" dirty="0"/>
              <a:t>This is the default website in the </a:t>
            </a:r>
            <a:r>
              <a:rPr lang="en-US" dirty="0" err="1"/>
              <a:t>Tseries</a:t>
            </a:r>
            <a:r>
              <a:rPr lang="en-US" dirty="0"/>
              <a:t> package, why not?</a:t>
            </a:r>
          </a:p>
          <a:p>
            <a:r>
              <a:rPr lang="en-US" dirty="0"/>
              <a:t>The code used here shows the trends for a 7  day period (5 open market days).</a:t>
            </a:r>
          </a:p>
          <a:p>
            <a:r>
              <a:rPr lang="en-US" dirty="0"/>
              <a:t>The intent here was to go deep into the weeds until I remembered that this is NOT a statistics course so this is more of a project that is aimed at showing the capabilities of using R (or any other program) for mining data for a specific purpose and cross-referencing a different source of information for an glimpse into the future and how social media is, and can be used.</a:t>
            </a:r>
          </a:p>
        </p:txBody>
      </p:sp>
    </p:spTree>
    <p:extLst>
      <p:ext uri="{BB962C8B-B14F-4D97-AF65-F5344CB8AC3E}">
        <p14:creationId xmlns:p14="http://schemas.microsoft.com/office/powerpoint/2010/main" val="104429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TwitteR</a:t>
            </a:r>
            <a:r>
              <a:rPr lang="en-US" dirty="0"/>
              <a:t> (yes the R is capitalized)</a:t>
            </a:r>
          </a:p>
        </p:txBody>
      </p:sp>
      <p:sp>
        <p:nvSpPr>
          <p:cNvPr id="3" name="Content Placeholder 2"/>
          <p:cNvSpPr>
            <a:spLocks noGrp="1"/>
          </p:cNvSpPr>
          <p:nvPr>
            <p:ph idx="1"/>
          </p:nvPr>
        </p:nvSpPr>
        <p:spPr/>
        <p:txBody>
          <a:bodyPr/>
          <a:lstStyle/>
          <a:p>
            <a:r>
              <a:rPr lang="en-US" dirty="0"/>
              <a:t>Twitter (no capital R) is a popular social media platform that allows developers to extract surprising amounts of data from their user base.</a:t>
            </a:r>
          </a:p>
          <a:p>
            <a:r>
              <a:rPr lang="en-US" dirty="0"/>
              <a:t>There are so many ways to use the data but will only be using the text data to identify keywords (if any) that are correlated with the market price of XOM (ExxonMobil)</a:t>
            </a:r>
          </a:p>
          <a:p>
            <a:r>
              <a:rPr lang="en-US" dirty="0"/>
              <a:t>This is where I had to scale back on the technical disaster that this could become and focus on the scope of this project.</a:t>
            </a:r>
          </a:p>
          <a:p>
            <a:endParaRPr lang="en-US" dirty="0"/>
          </a:p>
        </p:txBody>
      </p:sp>
    </p:spTree>
    <p:extLst>
      <p:ext uri="{BB962C8B-B14F-4D97-AF65-F5344CB8AC3E}">
        <p14:creationId xmlns:p14="http://schemas.microsoft.com/office/powerpoint/2010/main" val="109424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Point?</a:t>
            </a:r>
          </a:p>
        </p:txBody>
      </p:sp>
      <p:sp>
        <p:nvSpPr>
          <p:cNvPr id="3" name="Content Placeholder 2"/>
          <p:cNvSpPr>
            <a:spLocks noGrp="1"/>
          </p:cNvSpPr>
          <p:nvPr>
            <p:ph idx="1"/>
          </p:nvPr>
        </p:nvSpPr>
        <p:spPr>
          <a:xfrm>
            <a:off x="1154954" y="2603499"/>
            <a:ext cx="8825659" cy="3784943"/>
          </a:xfrm>
        </p:spPr>
        <p:txBody>
          <a:bodyPr>
            <a:normAutofit/>
          </a:bodyPr>
          <a:lstStyle/>
          <a:p>
            <a:r>
              <a:rPr lang="en-US" dirty="0"/>
              <a:t>Think about insider trading, yes that is a bad word, but what if we could establish links between the market and keywords that people are tweeting?</a:t>
            </a:r>
          </a:p>
          <a:p>
            <a:r>
              <a:rPr lang="en-US" dirty="0"/>
              <a:t>The short market is not the most ethically sound way to go, after attending a conference with the former CFO of Enron Andy </a:t>
            </a:r>
            <a:r>
              <a:rPr lang="en-US" dirty="0" err="1"/>
              <a:t>Fastow</a:t>
            </a:r>
            <a:r>
              <a:rPr lang="en-US" dirty="0"/>
              <a:t> it seems like a something we should be careful about.  (That is my disclaimer, this way of thinking is not for human consumption).</a:t>
            </a:r>
          </a:p>
          <a:p>
            <a:r>
              <a:rPr lang="en-US" dirty="0"/>
              <a:t>Consider what type of social media communication is more likely: A) Positive – great business deals and events? B) Negative-Everything went wrong and the employee is emotional?</a:t>
            </a:r>
          </a:p>
          <a:p>
            <a:r>
              <a:rPr lang="en-US" dirty="0"/>
              <a:t>People are more likely to complain about things than to praise them, especially when it takes the extra effort to do it on the internet.</a:t>
            </a:r>
          </a:p>
        </p:txBody>
      </p:sp>
    </p:spTree>
    <p:extLst>
      <p:ext uri="{BB962C8B-B14F-4D97-AF65-F5344CB8AC3E}">
        <p14:creationId xmlns:p14="http://schemas.microsoft.com/office/powerpoint/2010/main" val="244442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pic>
        <p:nvPicPr>
          <p:cNvPr id="4" name="Content Placeholder 3" descr="Screen Clipping"/>
          <p:cNvPicPr>
            <a:picLocks noGrp="1" noChangeAspect="1"/>
          </p:cNvPicPr>
          <p:nvPr>
            <p:ph idx="1"/>
          </p:nvPr>
        </p:nvPicPr>
        <p:blipFill>
          <a:blip r:embed="rId2"/>
          <a:stretch>
            <a:fillRect/>
          </a:stretch>
        </p:blipFill>
        <p:spPr>
          <a:xfrm>
            <a:off x="318560" y="2195727"/>
            <a:ext cx="3734456" cy="4616011"/>
          </a:xfrm>
        </p:spPr>
      </p:pic>
      <p:sp>
        <p:nvSpPr>
          <p:cNvPr id="6" name="TextBox 5"/>
          <p:cNvSpPr txBox="1"/>
          <p:nvPr/>
        </p:nvSpPr>
        <p:spPr>
          <a:xfrm>
            <a:off x="5183658" y="2502243"/>
            <a:ext cx="7008342" cy="2862322"/>
          </a:xfrm>
          <a:prstGeom prst="rect">
            <a:avLst/>
          </a:prstGeom>
          <a:noFill/>
        </p:spPr>
        <p:txBody>
          <a:bodyPr wrap="square" rtlCol="0">
            <a:spAutoFit/>
          </a:bodyPr>
          <a:lstStyle/>
          <a:p>
            <a:pPr marL="285750" indent="-285750">
              <a:buFont typeface="Wingdings" panose="05000000000000000000" pitchFamily="2" charset="2"/>
              <a:buChar char="Ø"/>
            </a:pPr>
            <a:r>
              <a:rPr lang="en-US" sz="1800" kern="1200" dirty="0">
                <a:solidFill>
                  <a:schemeClr val="tx1"/>
                </a:solidFill>
                <a:latin typeface="+mn-lt"/>
                <a:ea typeface="+mn-ea"/>
                <a:cs typeface="+mn-cs"/>
              </a:rPr>
              <a:t>Something happened after market close on March 31 and before the market opened on April 3</a:t>
            </a:r>
            <a:r>
              <a:rPr lang="en-US" sz="1800" kern="1200" baseline="30000" dirty="0">
                <a:solidFill>
                  <a:schemeClr val="tx1"/>
                </a:solidFill>
                <a:latin typeface="+mn-lt"/>
                <a:ea typeface="+mn-ea"/>
                <a:cs typeface="+mn-cs"/>
              </a:rPr>
              <a:t>rd</a:t>
            </a:r>
            <a:r>
              <a:rPr lang="en-US" sz="1800" kern="1200" dirty="0">
                <a:solidFill>
                  <a:schemeClr val="tx1"/>
                </a:solidFill>
                <a:latin typeface="+mn-lt"/>
                <a:ea typeface="+mn-ea"/>
                <a:cs typeface="+mn-cs"/>
              </a:rPr>
              <a:t> (over the weekend).</a:t>
            </a:r>
          </a:p>
          <a:p>
            <a:pPr marL="285750" indent="-285750">
              <a:buFont typeface="Wingdings" panose="05000000000000000000" pitchFamily="2" charset="2"/>
              <a:buChar char="Ø"/>
            </a:pPr>
            <a:r>
              <a:rPr lang="en-US" dirty="0"/>
              <a:t>Lots of Russia news, former XOM CEO Rex </a:t>
            </a:r>
            <a:r>
              <a:rPr lang="en-US" dirty="0" err="1"/>
              <a:t>Tillerson</a:t>
            </a:r>
            <a:r>
              <a:rPr lang="en-US" dirty="0"/>
              <a:t> announces sanctions will remain for Russia until actions on Ukraine are reversed.</a:t>
            </a:r>
          </a:p>
          <a:p>
            <a:pPr marL="285750" indent="-285750">
              <a:buFont typeface="Wingdings" panose="05000000000000000000" pitchFamily="2" charset="2"/>
              <a:buChar char="Ø"/>
            </a:pPr>
            <a:r>
              <a:rPr lang="en-US" dirty="0"/>
              <a:t>Guyana discovery on Friday. Keyword: Guyana</a:t>
            </a:r>
          </a:p>
          <a:p>
            <a:pPr marL="285750" indent="-285750">
              <a:buFont typeface="Wingdings" panose="05000000000000000000" pitchFamily="2" charset="2"/>
              <a:buChar char="Ø"/>
            </a:pPr>
            <a:r>
              <a:rPr lang="en-US" sz="1800" kern="1200" dirty="0">
                <a:solidFill>
                  <a:schemeClr val="tx1"/>
                </a:solidFill>
                <a:latin typeface="+mn-lt"/>
                <a:ea typeface="+mn-ea"/>
                <a:cs typeface="+mn-cs"/>
              </a:rPr>
              <a:t>The data was captured and stored in: mongo or </a:t>
            </a:r>
            <a:r>
              <a:rPr lang="en-US" sz="1800" kern="1200" dirty="0" err="1">
                <a:solidFill>
                  <a:schemeClr val="tx1"/>
                </a:solidFill>
                <a:latin typeface="+mn-lt"/>
                <a:ea typeface="+mn-ea"/>
                <a:cs typeface="+mn-cs"/>
              </a:rPr>
              <a:t>mysql</a:t>
            </a:r>
            <a:r>
              <a:rPr lang="en-US" sz="1800" kern="1200" dirty="0">
                <a:solidFill>
                  <a:schemeClr val="tx1"/>
                </a:solidFill>
                <a:latin typeface="+mn-lt"/>
                <a:ea typeface="+mn-ea"/>
                <a:cs typeface="+mn-cs"/>
              </a:rPr>
              <a:t>!!</a:t>
            </a:r>
          </a:p>
          <a:p>
            <a:pPr marL="285750" indent="-285750">
              <a:buFont typeface="Wingdings" panose="05000000000000000000" pitchFamily="2" charset="2"/>
              <a:buChar char="Ø"/>
            </a:pPr>
            <a:r>
              <a:rPr lang="en-US" dirty="0"/>
              <a:t>The occurrence of Guyana escalated after then but were </a:t>
            </a:r>
            <a:r>
              <a:rPr lang="en-US"/>
              <a:t>there indicators?</a:t>
            </a:r>
            <a:endParaRPr lang="en-US" sz="1800" kern="1200" dirty="0">
              <a:solidFill>
                <a:schemeClr val="tx1"/>
              </a:solidFill>
              <a:latin typeface="+mn-lt"/>
              <a:ea typeface="+mn-ea"/>
              <a:cs typeface="+mn-cs"/>
            </a:endParaRPr>
          </a:p>
        </p:txBody>
      </p:sp>
    </p:spTree>
    <p:extLst>
      <p:ext uri="{BB962C8B-B14F-4D97-AF65-F5344CB8AC3E}">
        <p14:creationId xmlns:p14="http://schemas.microsoft.com/office/powerpoint/2010/main" val="971150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97</TotalTime>
  <Words>433</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Wingdings</vt:lpstr>
      <vt:lpstr>Wingdings 3</vt:lpstr>
      <vt:lpstr>Ion Boardroom</vt:lpstr>
      <vt:lpstr>Exxon vs. Twitter R Analysis</vt:lpstr>
      <vt:lpstr>Yahoo Finance</vt:lpstr>
      <vt:lpstr>TwitteR (yes the R is capitalized)</vt:lpstr>
      <vt:lpstr>What is the Point?</vt:lpstr>
      <vt:lpstr>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Exxon vs. Twitter R Analysis</dc:title>
  <dc:creator>Adam Baca</dc:creator>
  <cp:lastModifiedBy>Adam Baca</cp:lastModifiedBy>
  <cp:revision>9</cp:revision>
  <dcterms:created xsi:type="dcterms:W3CDTF">2017-04-07T00:08:13Z</dcterms:created>
  <dcterms:modified xsi:type="dcterms:W3CDTF">2017-04-07T01:46:03Z</dcterms:modified>
</cp:coreProperties>
</file>