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14"/>
  </p:notesMasterIdLst>
  <p:handoutMasterIdLst>
    <p:handoutMasterId r:id="rId15"/>
  </p:handoutMasterIdLst>
  <p:sldIdLst>
    <p:sldId id="266" r:id="rId6"/>
    <p:sldId id="284" r:id="rId7"/>
    <p:sldId id="287" r:id="rId8"/>
    <p:sldId id="286" r:id="rId9"/>
    <p:sldId id="285" r:id="rId10"/>
    <p:sldId id="289" r:id="rId11"/>
    <p:sldId id="291" r:id="rId12"/>
    <p:sldId id="274" r:id="rId13"/>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84D4EC-8372-7CFF-579D-8807712EEA9A}" name="Jasmine Schipp" initials="JS" userId="S::jasmine.schipp@science.org.au::9caab96d-b735-479b-9043-535297cd1ef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3DDB7"/>
    <a:srgbClr val="023E46"/>
    <a:srgbClr val="06232E"/>
    <a:srgbClr val="948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7B951-361D-4295-93F0-F2AC51DF331C}" v="6" dt="2025-05-08T01:39:03.5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696" y="11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1.xml"/><Relationship Id="rId15"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notesMaster" Target="notesMasters/notesMaster1.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9DB27F-12A8-240D-86D6-41B5F2B0547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91961E8-F485-5D39-FBC9-7FD2609C6A6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AD408-1961-3840-A559-336AC5032791}" type="datetimeFigureOut">
              <a:rPr lang="en-US" smtClean="0"/>
              <a:t>5/9/2025</a:t>
            </a:fld>
            <a:endParaRPr lang="en-US"/>
          </a:p>
        </p:txBody>
      </p:sp>
      <p:sp>
        <p:nvSpPr>
          <p:cNvPr id="4" name="Footer Placeholder 3">
            <a:extLst>
              <a:ext uri="{FF2B5EF4-FFF2-40B4-BE49-F238E27FC236}">
                <a16:creationId xmlns:a16="http://schemas.microsoft.com/office/drawing/2014/main" id="{C26117B7-03B8-792D-3432-62275054B0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B53126C-DEFD-64BA-E85F-4F05A8FCC0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5E1B27-E122-8E4A-83EF-E151BFB9A2FA}" type="slidenum">
              <a:rPr lang="en-US" smtClean="0"/>
              <a:t>‹#›</a:t>
            </a:fld>
            <a:endParaRPr lang="en-US"/>
          </a:p>
        </p:txBody>
      </p:sp>
    </p:spTree>
    <p:extLst>
      <p:ext uri="{BB962C8B-B14F-4D97-AF65-F5344CB8AC3E}">
        <p14:creationId xmlns:p14="http://schemas.microsoft.com/office/powerpoint/2010/main" val="3510411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4A40E3-FA23-48E2-BA16-4481A802842E}" type="datetimeFigureOut">
              <a:rPr lang="en-AU" smtClean="0"/>
              <a:t>9/05/2025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4416D-3F92-4AAF-A247-15E48945BA2F}" type="slidenum">
              <a:rPr lang="en-AU" smtClean="0"/>
              <a:t>‹#›</a:t>
            </a:fld>
            <a:endParaRPr lang="en-AU"/>
          </a:p>
        </p:txBody>
      </p:sp>
    </p:spTree>
    <p:extLst>
      <p:ext uri="{BB962C8B-B14F-4D97-AF65-F5344CB8AC3E}">
        <p14:creationId xmlns:p14="http://schemas.microsoft.com/office/powerpoint/2010/main" val="1296467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94D3A-DCE9-6114-870A-C6C58A3A4A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D67F5-9B29-81A7-4CEF-8450014E5B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CBD2C2-F901-994A-ACB1-B90CE7C86A8D}"/>
              </a:ext>
            </a:extLst>
          </p:cNvPr>
          <p:cNvSpPr>
            <a:spLocks noGrp="1"/>
          </p:cNvSpPr>
          <p:nvPr>
            <p:ph type="body" idx="1"/>
          </p:nvPr>
        </p:nvSpPr>
        <p:spPr/>
        <p:txBody>
          <a:bodyPr/>
          <a:lstStyle/>
          <a:p>
            <a:r>
              <a:rPr lang="en-US" dirty="0"/>
              <a:t>The Australian Academy of Science’s Theo Murphy Initiative (TMI) Participation Support Grants (PSG) are dedicated to helping early- and mid-career researchers (EMCRs) overcome significant financial and accessibility barriers. These grants, valued up to $5,000 per individual, enable participation in vital career-development activities like conferences and workshops. Our goals with the PSG are clear: enhance fairness, ensure transparency, reduce administrative burden, and importantly, provide unbiased data for policy evaluations.</a:t>
            </a:r>
          </a:p>
        </p:txBody>
      </p:sp>
      <p:sp>
        <p:nvSpPr>
          <p:cNvPr id="4" name="Slide Number Placeholder 3">
            <a:extLst>
              <a:ext uri="{FF2B5EF4-FFF2-40B4-BE49-F238E27FC236}">
                <a16:creationId xmlns:a16="http://schemas.microsoft.com/office/drawing/2014/main" id="{835B13C5-9BEE-0484-19DB-E591B7734265}"/>
              </a:ext>
            </a:extLst>
          </p:cNvPr>
          <p:cNvSpPr>
            <a:spLocks noGrp="1"/>
          </p:cNvSpPr>
          <p:nvPr>
            <p:ph type="sldNum" sz="quarter" idx="5"/>
          </p:nvPr>
        </p:nvSpPr>
        <p:spPr/>
        <p:txBody>
          <a:bodyPr/>
          <a:lstStyle/>
          <a:p>
            <a:fld id="{6D84416D-3F92-4AAF-A247-15E48945BA2F}" type="slidenum">
              <a:rPr lang="en-AU" smtClean="0"/>
              <a:t>2</a:t>
            </a:fld>
            <a:endParaRPr lang="en-AU"/>
          </a:p>
        </p:txBody>
      </p:sp>
    </p:spTree>
    <p:extLst>
      <p:ext uri="{BB962C8B-B14F-4D97-AF65-F5344CB8AC3E}">
        <p14:creationId xmlns:p14="http://schemas.microsoft.com/office/powerpoint/2010/main" val="2286471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192B3-23F0-CD84-96A0-EF5B54ED1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DD9DA5-2786-D726-55EA-767356183B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4021D-CAF6-BC24-94FC-2E09F5BFFC92}"/>
              </a:ext>
            </a:extLst>
          </p:cNvPr>
          <p:cNvSpPr>
            <a:spLocks noGrp="1"/>
          </p:cNvSpPr>
          <p:nvPr>
            <p:ph type="body" idx="1"/>
          </p:nvPr>
        </p:nvSpPr>
        <p:spPr/>
        <p:txBody>
          <a:bodyPr/>
          <a:lstStyle/>
          <a:p>
            <a:r>
              <a:rPr lang="en-US" dirty="0"/>
              <a:t>The Australian Academy of Science’s Theo Murphy Initiative (TMI) Participation Support Grants (PSG) are dedicated to helping early- and mid-career researchers (EMCRs) overcome significant financial and accessibility barriers. These grants, valued up to $5,000 per individual, enable participation in vital career-development activities like conferences and workshops. Our goals with the PSG are clear: enhance fairness, ensure transparency, reduce administrative burden, and importantly, provide unbiased data for policy evaluations.</a:t>
            </a:r>
          </a:p>
        </p:txBody>
      </p:sp>
      <p:sp>
        <p:nvSpPr>
          <p:cNvPr id="4" name="Slide Number Placeholder 3">
            <a:extLst>
              <a:ext uri="{FF2B5EF4-FFF2-40B4-BE49-F238E27FC236}">
                <a16:creationId xmlns:a16="http://schemas.microsoft.com/office/drawing/2014/main" id="{39F2F6E6-08DF-7D04-8AAD-2A32B271AE9E}"/>
              </a:ext>
            </a:extLst>
          </p:cNvPr>
          <p:cNvSpPr>
            <a:spLocks noGrp="1"/>
          </p:cNvSpPr>
          <p:nvPr>
            <p:ph type="sldNum" sz="quarter" idx="5"/>
          </p:nvPr>
        </p:nvSpPr>
        <p:spPr/>
        <p:txBody>
          <a:bodyPr/>
          <a:lstStyle/>
          <a:p>
            <a:fld id="{6D84416D-3F92-4AAF-A247-15E48945BA2F}" type="slidenum">
              <a:rPr lang="en-AU" smtClean="0"/>
              <a:t>4</a:t>
            </a:fld>
            <a:endParaRPr lang="en-AU"/>
          </a:p>
        </p:txBody>
      </p:sp>
    </p:spTree>
    <p:extLst>
      <p:ext uri="{BB962C8B-B14F-4D97-AF65-F5344CB8AC3E}">
        <p14:creationId xmlns:p14="http://schemas.microsoft.com/office/powerpoint/2010/main" val="21947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00BA9-726D-8C17-22E2-B952EFD51D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FD5EE1-51A1-5E20-8A12-5992E8B2B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EF1390-3131-DEEC-77E8-76E498BE07F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Initially, PSG awards were allocated using a first-come, first-served basis, which unintentionally </a:t>
            </a:r>
            <a:r>
              <a:rPr lang="en-US" dirty="0" err="1"/>
              <a:t>favoured</a:t>
            </a:r>
            <a:r>
              <a:rPr lang="en-US" dirty="0"/>
              <a:t> certain groups or institutions. In 2023, the Academy introduced a conditional lottery system, significantly improving fairness by selecting randomly from a pool of thoroughly vetted applicants. </a:t>
            </a:r>
          </a:p>
          <a:p>
            <a:pPr algn="l"/>
            <a:br>
              <a:rPr lang="en-US" dirty="0"/>
            </a:br>
            <a:r>
              <a:rPr lang="en-US" sz="1800" b="0" i="0" u="none" strike="noStrike" baseline="0" dirty="0">
                <a:solidFill>
                  <a:srgbClr val="000000"/>
                </a:solidFill>
                <a:latin typeface="Calibri" panose="020F0502020204030204" pitchFamily="34" charset="0"/>
              </a:rPr>
              <a:t>A random draw generator was introduced to maintain fairness and transparency, modelled on practices adopted by other research funding bodies such as the Health Research Council of New Zealand for </a:t>
            </a:r>
            <a:r>
              <a:rPr lang="en-US" sz="1800" b="0" i="0" u="none" strike="noStrike" baseline="0" dirty="0">
                <a:solidFill>
                  <a:srgbClr val="467885"/>
                </a:solidFill>
                <a:latin typeface="Calibri" panose="020F0502020204030204" pitchFamily="34" charset="0"/>
              </a:rPr>
              <a:t>Explorer Grants</a:t>
            </a:r>
            <a:r>
              <a:rPr lang="en-US" sz="1800" b="0" i="0" u="none" strike="noStrike" baseline="0" dirty="0">
                <a:solidFill>
                  <a:srgbClr val="000000"/>
                </a:solidFill>
                <a:latin typeface="Calibri" panose="020F0502020204030204" pitchFamily="34" charset="0"/>
              </a:rPr>
              <a:t>, the British Academy/Leverhulme </a:t>
            </a:r>
            <a:r>
              <a:rPr lang="en-US" sz="1800" b="0" i="0" u="none" strike="noStrike" baseline="0" dirty="0">
                <a:solidFill>
                  <a:srgbClr val="467885"/>
                </a:solidFill>
                <a:latin typeface="Calibri" panose="020F0502020204030204" pitchFamily="34" charset="0"/>
              </a:rPr>
              <a:t>Small Research Grants</a:t>
            </a:r>
            <a:r>
              <a:rPr lang="en-US" sz="1800" b="0" i="0" u="none" strike="noStrike" baseline="0" dirty="0">
                <a:solidFill>
                  <a:srgbClr val="000000"/>
                </a:solidFill>
                <a:latin typeface="Calibri" panose="020F0502020204030204" pitchFamily="34" charset="0"/>
              </a:rPr>
              <a:t>, the Swiss National Science Foundation for Postdoc mobility grants, the Austrian Science Fund for </a:t>
            </a:r>
            <a:r>
              <a:rPr lang="en-US" sz="1800" b="0" i="0" u="none" strike="noStrike" baseline="0" dirty="0">
                <a:solidFill>
                  <a:srgbClr val="467885"/>
                </a:solidFill>
                <a:latin typeface="Calibri" panose="020F0502020204030204" pitchFamily="34" charset="0"/>
              </a:rPr>
              <a:t>1000 Ideas Programme</a:t>
            </a:r>
            <a:r>
              <a:rPr lang="en-US" sz="1800" b="0" i="0" u="none" strike="noStrike" baseline="0" dirty="0">
                <a:solidFill>
                  <a:srgbClr val="000000"/>
                </a:solidFill>
                <a:latin typeface="Calibri" panose="020F0502020204030204" pitchFamily="34" charset="0"/>
              </a:rPr>
              <a:t>, and the Volkswagen Foundation for </a:t>
            </a:r>
            <a:r>
              <a:rPr lang="en-US" sz="1800" b="0" i="0" u="none" strike="noStrike" baseline="0" dirty="0">
                <a:solidFill>
                  <a:srgbClr val="467885"/>
                </a:solidFill>
                <a:latin typeface="Calibri" panose="020F0502020204030204" pitchFamily="34" charset="0"/>
              </a:rPr>
              <a:t>creative research ideas</a:t>
            </a:r>
            <a:r>
              <a:rPr lang="en-US" sz="1800" b="0" i="0" u="none" strike="noStrike" baseline="0" dirty="0">
                <a:solidFill>
                  <a:srgbClr val="000000"/>
                </a:solidFill>
                <a:latin typeface="Calibri" panose="020F0502020204030204" pitchFamily="34" charset="0"/>
              </a:rPr>
              <a:t>. </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Eligibility criteria are strict, including validation of EMCR status, practical budget proposals, and required documentation, thereby maintaining high-quality standards.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approach was informed by similar successful implementations globally, such as the Health Research Council of New Zealand’s Explorer Grants and the British Academy’s Small Research Grants.</a:t>
            </a:r>
          </a:p>
          <a:p>
            <a:br>
              <a:rPr lang="en-US" dirty="0"/>
            </a:br>
            <a:endParaRPr lang="en-US" dirty="0"/>
          </a:p>
        </p:txBody>
      </p:sp>
      <p:sp>
        <p:nvSpPr>
          <p:cNvPr id="4" name="Slide Number Placeholder 3">
            <a:extLst>
              <a:ext uri="{FF2B5EF4-FFF2-40B4-BE49-F238E27FC236}">
                <a16:creationId xmlns:a16="http://schemas.microsoft.com/office/drawing/2014/main" id="{273B3984-8851-AD1B-C8FB-349E62DB0A76}"/>
              </a:ext>
            </a:extLst>
          </p:cNvPr>
          <p:cNvSpPr>
            <a:spLocks noGrp="1"/>
          </p:cNvSpPr>
          <p:nvPr>
            <p:ph type="sldNum" sz="quarter" idx="5"/>
          </p:nvPr>
        </p:nvSpPr>
        <p:spPr/>
        <p:txBody>
          <a:bodyPr/>
          <a:lstStyle/>
          <a:p>
            <a:fld id="{6D84416D-3F92-4AAF-A247-15E48945BA2F}" type="slidenum">
              <a:rPr lang="en-AU" smtClean="0"/>
              <a:t>5</a:t>
            </a:fld>
            <a:endParaRPr lang="en-AU"/>
          </a:p>
        </p:txBody>
      </p:sp>
    </p:spTree>
    <p:extLst>
      <p:ext uri="{BB962C8B-B14F-4D97-AF65-F5344CB8AC3E}">
        <p14:creationId xmlns:p14="http://schemas.microsoft.com/office/powerpoint/2010/main" val="2058342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08FB3-6162-2035-C852-7CD662BA52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CBFB38-AF33-1268-71F8-9FA03784CD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71E8A6-A92F-D655-EB86-CDB31EC931BA}"/>
              </a:ext>
            </a:extLst>
          </p:cNvPr>
          <p:cNvSpPr>
            <a:spLocks noGrp="1"/>
          </p:cNvSpPr>
          <p:nvPr>
            <p:ph type="body" idx="1"/>
          </p:nvPr>
        </p:nvSpPr>
        <p:spPr/>
        <p:txBody>
          <a:bodyPr/>
          <a:lstStyle/>
          <a:p>
            <a:pPr>
              <a:buFont typeface="Arial" panose="020B0604020202020204" pitchFamily="34" charset="0"/>
              <a:buChar char="•"/>
            </a:pPr>
            <a:r>
              <a:rPr lang="en-US" sz="1200" b="0" i="0" u="none" strike="noStrike" baseline="0" dirty="0">
                <a:solidFill>
                  <a:srgbClr val="000000"/>
                </a:solidFill>
                <a:latin typeface="Calibri" panose="020F0502020204030204" pitchFamily="34" charset="0"/>
              </a:rPr>
              <a:t> The random draw method ensures all eligible applicants have an equal opportunity, mitigating biases and administrative burden. Each applicant undergoes a thorough eligibility assessment before entering the draw, ensuring quality control. </a:t>
            </a:r>
            <a:br>
              <a:rPr lang="en-US" dirty="0"/>
            </a:br>
            <a:endParaRPr lang="en-US" dirty="0"/>
          </a:p>
          <a:p>
            <a:pPr>
              <a:buFont typeface="Arial" panose="020B0604020202020204" pitchFamily="34" charset="0"/>
              <a:buChar char="•"/>
            </a:pPr>
            <a:r>
              <a:rPr lang="en-US" dirty="0"/>
              <a:t>To further refine this approach and ensure equitable distribution, the Academy introduced geographical considerations in 2024. Applicants were grouped by state and territory, and allocations were proportionate to regional research activity and institutional presence. This structural adjustment enhanced geographic diversity and equitable resource distribution. Additionally, we introduced standby applicants, significantly improving the overall efficiency and </a:t>
            </a:r>
            <a:r>
              <a:rPr lang="en-US" dirty="0" err="1"/>
              <a:t>utilisation</a:t>
            </a:r>
            <a:r>
              <a:rPr lang="en-US" dirty="0"/>
              <a:t> of funds.</a:t>
            </a:r>
          </a:p>
          <a:p>
            <a:pPr>
              <a:buFont typeface="Arial" panose="020B0604020202020204" pitchFamily="34" charset="0"/>
              <a:buChar char="•"/>
            </a:pPr>
            <a:endParaRPr lang="en-US" dirty="0"/>
          </a:p>
          <a:p>
            <a:r>
              <a:rPr lang="en-US" dirty="0"/>
              <a:t>Using a conditional lottery significantly reduces both explicit and implicit biases inherent in subjective assessment methods, such as merit-based reviews. This provides an equal chance to all eligible applicants, regardless of institution or background. </a:t>
            </a:r>
          </a:p>
          <a:p>
            <a:pPr>
              <a:buFont typeface="Arial" panose="020B0604020202020204" pitchFamily="34" charset="0"/>
              <a:buChar char="•"/>
            </a:pPr>
            <a:endParaRPr lang="en-US" dirty="0"/>
          </a:p>
          <a:p>
            <a:pPr>
              <a:buFont typeface="Arial" panose="020B0604020202020204" pitchFamily="34" charset="0"/>
              <a:buChar char="•"/>
            </a:pPr>
            <a:r>
              <a:rPr lang="en-US" dirty="0"/>
              <a:t>Questions have been raised as to alternatives, such as a more detailed assessment to verify the applicants scientific excellence or the like. </a:t>
            </a:r>
          </a:p>
        </p:txBody>
      </p:sp>
      <p:sp>
        <p:nvSpPr>
          <p:cNvPr id="4" name="Slide Number Placeholder 3">
            <a:extLst>
              <a:ext uri="{FF2B5EF4-FFF2-40B4-BE49-F238E27FC236}">
                <a16:creationId xmlns:a16="http://schemas.microsoft.com/office/drawing/2014/main" id="{E6BECD2D-EF00-0BE4-A67C-D720562897AF}"/>
              </a:ext>
            </a:extLst>
          </p:cNvPr>
          <p:cNvSpPr>
            <a:spLocks noGrp="1"/>
          </p:cNvSpPr>
          <p:nvPr>
            <p:ph type="sldNum" sz="quarter" idx="5"/>
          </p:nvPr>
        </p:nvSpPr>
        <p:spPr/>
        <p:txBody>
          <a:bodyPr/>
          <a:lstStyle/>
          <a:p>
            <a:fld id="{6D84416D-3F92-4AAF-A247-15E48945BA2F}" type="slidenum">
              <a:rPr lang="en-AU" smtClean="0"/>
              <a:t>6</a:t>
            </a:fld>
            <a:endParaRPr lang="en-AU"/>
          </a:p>
        </p:txBody>
      </p:sp>
    </p:spTree>
    <p:extLst>
      <p:ext uri="{BB962C8B-B14F-4D97-AF65-F5344CB8AC3E}">
        <p14:creationId xmlns:p14="http://schemas.microsoft.com/office/powerpoint/2010/main" val="1094002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63266-FB59-D1E8-4041-F3CD077F41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B13B0-1650-1F88-C86F-27F342D9AF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FF88A0-D312-A8AD-8262-C87FFD2A7AD0}"/>
              </a:ext>
            </a:extLst>
          </p:cNvPr>
          <p:cNvSpPr>
            <a:spLocks noGrp="1"/>
          </p:cNvSpPr>
          <p:nvPr>
            <p:ph type="body" idx="1"/>
          </p:nvPr>
        </p:nvSpPr>
        <p:spPr/>
        <p:txBody>
          <a:bodyPr/>
          <a:lstStyle/>
          <a:p>
            <a:r>
              <a:rPr lang="en-US" dirty="0"/>
              <a:t>Our experiences suggest strongly that the conditional lottery model is highly effective, fair, and administratively efficient. We recommend maintaining this approach, with annual reviews to continually improve the system. It's crucial to communicate clearly to mitigate any misconceptions—such as lotteries avoiding meritocracy—to foster wider acceptance. </a:t>
            </a:r>
            <a:br>
              <a:rPr lang="en-US" dirty="0"/>
            </a:br>
            <a:br>
              <a:rPr lang="en-US" dirty="0"/>
            </a:br>
            <a:r>
              <a:rPr lang="en-US" dirty="0"/>
              <a:t>To conclude, the conditional lottery used in the Academy's TMI program stands as a powerful tool for equitable resource distribution and unbiased policy evaluation. It ensures fairness, reduces bias, and provides valuable insights into policy impacts. I welcome your thoughts, questions, and ideas on how we might further leverage this approach across other policy areas and look forward to our continued collaboration.</a:t>
            </a:r>
          </a:p>
          <a:p>
            <a:pPr>
              <a:buFont typeface="Arial" panose="020B0604020202020204" pitchFamily="34" charset="0"/>
              <a:buNone/>
            </a:pPr>
            <a:br>
              <a:rPr lang="en-US" dirty="0"/>
            </a:br>
            <a:br>
              <a:rPr lang="en-US" dirty="0"/>
            </a:br>
            <a:r>
              <a:rPr lang="en-US" dirty="0"/>
              <a:t>Using a conditional lottery significantly reduces both explicit and implicit biases inherent in subjective assessment methods, such as merit-based reviews. This provides an equal chance to all eligible applicants, regardless of institution or background. Importantly, the randomness inherent in lotteries creates natural </a:t>
            </a:r>
            <a:r>
              <a:rPr lang="en-US" dirty="0" err="1"/>
              <a:t>randomised</a:t>
            </a:r>
            <a:r>
              <a:rPr lang="en-US" dirty="0"/>
              <a:t> controlled trials (RCTs), enabling robust evaluations of grant effectiveness and providing policymakers with invaluable evidence. Similar to findings from Sweden’s medical degree lottery, this approach allows us to assess real-world impacts clearly and objectively.</a:t>
            </a:r>
          </a:p>
          <a:p>
            <a:endParaRPr lang="en-US" dirty="0"/>
          </a:p>
          <a:p>
            <a:endParaRPr lang="en-US" dirty="0"/>
          </a:p>
        </p:txBody>
      </p:sp>
      <p:sp>
        <p:nvSpPr>
          <p:cNvPr id="4" name="Slide Number Placeholder 3">
            <a:extLst>
              <a:ext uri="{FF2B5EF4-FFF2-40B4-BE49-F238E27FC236}">
                <a16:creationId xmlns:a16="http://schemas.microsoft.com/office/drawing/2014/main" id="{6176562F-4559-B889-C78D-03376AA8F368}"/>
              </a:ext>
            </a:extLst>
          </p:cNvPr>
          <p:cNvSpPr>
            <a:spLocks noGrp="1"/>
          </p:cNvSpPr>
          <p:nvPr>
            <p:ph type="sldNum" sz="quarter" idx="5"/>
          </p:nvPr>
        </p:nvSpPr>
        <p:spPr/>
        <p:txBody>
          <a:bodyPr/>
          <a:lstStyle/>
          <a:p>
            <a:fld id="{6D84416D-3F92-4AAF-A247-15E48945BA2F}" type="slidenum">
              <a:rPr lang="en-AU" smtClean="0"/>
              <a:t>7</a:t>
            </a:fld>
            <a:endParaRPr lang="en-AU"/>
          </a:p>
        </p:txBody>
      </p:sp>
    </p:spTree>
    <p:extLst>
      <p:ext uri="{BB962C8B-B14F-4D97-AF65-F5344CB8AC3E}">
        <p14:creationId xmlns:p14="http://schemas.microsoft.com/office/powerpoint/2010/main" val="313077656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1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15.svg"/><Relationship Id="rId9"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5.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0">
              <a:schemeClr val="accent1">
                <a:lumMod val="5000"/>
                <a:lumOff val="95000"/>
                <a:alpha val="0"/>
              </a:schemeClr>
            </a:gs>
            <a:gs pos="74000">
              <a:schemeClr val="accent4"/>
            </a:gs>
          </a:gsLst>
          <a:lin ang="5400000" scaled="1"/>
        </a:gradFill>
        <a:effectLst/>
      </p:bgPr>
    </p:bg>
    <p:spTree>
      <p:nvGrpSpPr>
        <p:cNvPr id="1" name=""/>
        <p:cNvGrpSpPr/>
        <p:nvPr/>
      </p:nvGrpSpPr>
      <p:grpSpPr>
        <a:xfrm>
          <a:off x="0" y="0"/>
          <a:ext cx="0" cy="0"/>
          <a:chOff x="0" y="0"/>
          <a:chExt cx="0" cy="0"/>
        </a:xfrm>
      </p:grpSpPr>
      <p:pic>
        <p:nvPicPr>
          <p:cNvPr id="5" name="Picture 4" descr="A blue background with lines&#10;&#10;AI-generated content may be incorrect.">
            <a:extLst>
              <a:ext uri="{FF2B5EF4-FFF2-40B4-BE49-F238E27FC236}">
                <a16:creationId xmlns:a16="http://schemas.microsoft.com/office/drawing/2014/main" id="{8D65FD2B-7FCC-6C24-6CD7-3EABAD50B14D}"/>
              </a:ext>
            </a:extLst>
          </p:cNvPr>
          <p:cNvPicPr>
            <a:picLocks noChangeAspect="1"/>
          </p:cNvPicPr>
          <p:nvPr userDrawn="1"/>
        </p:nvPicPr>
        <p:blipFill>
          <a:blip r:embed="rId2">
            <a:extLst>
              <a:ext uri="{28A0092B-C50C-407E-A947-70E740481C1C}">
                <a14:useLocalDpi xmlns:a14="http://schemas.microsoft.com/office/drawing/2010/main" val="0"/>
              </a:ext>
            </a:extLst>
          </a:blip>
          <a:srcRect b="11650"/>
          <a:stretch/>
        </p:blipFill>
        <p:spPr>
          <a:xfrm>
            <a:off x="-1" y="-1"/>
            <a:ext cx="12186115" cy="6858001"/>
          </a:xfrm>
          <a:prstGeom prst="rect">
            <a:avLst/>
          </a:prstGeom>
        </p:spPr>
      </p:pic>
      <p:sp>
        <p:nvSpPr>
          <p:cNvPr id="37" name="Rectangle 36">
            <a:extLst>
              <a:ext uri="{FF2B5EF4-FFF2-40B4-BE49-F238E27FC236}">
                <a16:creationId xmlns:a16="http://schemas.microsoft.com/office/drawing/2014/main" id="{933F6A09-4A53-4E46-47EB-A541F478CE04}"/>
              </a:ext>
            </a:extLst>
          </p:cNvPr>
          <p:cNvSpPr/>
          <p:nvPr userDrawn="1"/>
        </p:nvSpPr>
        <p:spPr>
          <a:xfrm>
            <a:off x="0" y="5936974"/>
            <a:ext cx="12186115" cy="921025"/>
          </a:xfrm>
          <a:prstGeom prst="rect">
            <a:avLst/>
          </a:prstGeom>
          <a:gradFill>
            <a:gsLst>
              <a:gs pos="0">
                <a:schemeClr val="accent1">
                  <a:lumMod val="5000"/>
                  <a:lumOff val="95000"/>
                  <a:alpha val="0"/>
                </a:schemeClr>
              </a:gs>
              <a:gs pos="74000">
                <a:srgbClr val="06232E">
                  <a:alpha val="5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a:extLst>
              <a:ext uri="{FF2B5EF4-FFF2-40B4-BE49-F238E27FC236}">
                <a16:creationId xmlns:a16="http://schemas.microsoft.com/office/drawing/2014/main" id="{E4EF914E-B3AD-5B78-2096-62B0D40D257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5759" y="41910"/>
            <a:ext cx="1996241" cy="1692000"/>
          </a:xfrm>
          <a:prstGeom prst="rect">
            <a:avLst/>
          </a:prstGeom>
        </p:spPr>
      </p:pic>
      <p:sp>
        <p:nvSpPr>
          <p:cNvPr id="27" name="Footer Placeholder 14">
            <a:extLst>
              <a:ext uri="{FF2B5EF4-FFF2-40B4-BE49-F238E27FC236}">
                <a16:creationId xmlns:a16="http://schemas.microsoft.com/office/drawing/2014/main" id="{36C70457-B890-2676-3949-130641425D43}"/>
              </a:ext>
            </a:extLst>
          </p:cNvPr>
          <p:cNvSpPr txBox="1">
            <a:spLocks/>
          </p:cNvSpPr>
          <p:nvPr userDrawn="1"/>
        </p:nvSpPr>
        <p:spPr>
          <a:xfrm>
            <a:off x="2711115" y="6518997"/>
            <a:ext cx="9079832" cy="230833"/>
          </a:xfrm>
          <a:prstGeom prst="rect">
            <a:avLst/>
          </a:prstGeom>
        </p:spPr>
        <p:txBody>
          <a:bodyPr vert="horz" wrap="none" lIns="91440" tIns="45720" rIns="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b="1" i="0" err="1">
                <a:solidFill>
                  <a:schemeClr val="bg1"/>
                </a:solidFill>
                <a:latin typeface="Arial" panose="020B0604020202020204" pitchFamily="34" charset="0"/>
                <a:cs typeface="Arial" panose="020B0604020202020204" pitchFamily="34" charset="0"/>
              </a:rPr>
              <a:t>science.org.au</a:t>
            </a:r>
            <a:r>
              <a:rPr lang="en-US" sz="800" b="1" i="0">
                <a:solidFill>
                  <a:schemeClr val="bg1"/>
                </a:solidFill>
                <a:latin typeface="Arial" panose="020B0604020202020204" pitchFamily="34" charset="0"/>
                <a:cs typeface="Arial" panose="020B0604020202020204" pitchFamily="34" charset="0"/>
              </a:rPr>
              <a:t>                              </a:t>
            </a:r>
            <a:r>
              <a:rPr lang="en-US" sz="800" b="1" i="0" err="1">
                <a:solidFill>
                  <a:schemeClr val="bg1"/>
                </a:solidFill>
                <a:latin typeface="Arial" panose="020B0604020202020204" pitchFamily="34" charset="0"/>
                <a:cs typeface="Arial" panose="020B0604020202020204" pitchFamily="34" charset="0"/>
              </a:rPr>
              <a:t>AustralianAcademyofScience</a:t>
            </a:r>
            <a:r>
              <a:rPr lang="en-US" sz="800" b="1" i="0">
                <a:solidFill>
                  <a:schemeClr val="bg1"/>
                </a:solidFill>
                <a:latin typeface="Arial" panose="020B0604020202020204" pitchFamily="34" charset="0"/>
                <a:cs typeface="Arial" panose="020B0604020202020204" pitchFamily="34" charset="0"/>
              </a:rPr>
              <a:t>                             </a:t>
            </a:r>
            <a:r>
              <a:rPr lang="en-US" sz="800" b="1" i="0" err="1">
                <a:solidFill>
                  <a:schemeClr val="bg1"/>
                </a:solidFill>
                <a:latin typeface="Arial" panose="020B0604020202020204" pitchFamily="34" charset="0"/>
                <a:cs typeface="Arial" panose="020B0604020202020204" pitchFamily="34" charset="0"/>
              </a:rPr>
              <a:t>Ausacademyofscience</a:t>
            </a:r>
            <a:r>
              <a:rPr lang="en-US" sz="800" b="1" i="0">
                <a:solidFill>
                  <a:schemeClr val="bg1"/>
                </a:solidFill>
                <a:latin typeface="Arial" panose="020B0604020202020204" pitchFamily="34" charset="0"/>
                <a:cs typeface="Arial" panose="020B0604020202020204" pitchFamily="34" charset="0"/>
              </a:rPr>
              <a:t>                             </a:t>
            </a:r>
            <a:r>
              <a:rPr lang="en-US" sz="800" b="1" i="0" err="1">
                <a:solidFill>
                  <a:schemeClr val="bg1"/>
                </a:solidFill>
                <a:latin typeface="Arial" panose="020B0604020202020204" pitchFamily="34" charset="0"/>
                <a:cs typeface="Arial" panose="020B0604020202020204" pitchFamily="34" charset="0"/>
              </a:rPr>
              <a:t>Academy_Science</a:t>
            </a:r>
            <a:endParaRPr lang="en-US" sz="800" b="1" i="0">
              <a:solidFill>
                <a:schemeClr val="bg1"/>
              </a:solidFill>
              <a:latin typeface="Arial" panose="020B0604020202020204" pitchFamily="34" charset="0"/>
              <a:cs typeface="Arial" panose="020B0604020202020204" pitchFamily="34" charset="0"/>
            </a:endParaRPr>
          </a:p>
          <a:p>
            <a:endParaRPr lang="en-US" b="1" i="0">
              <a:solidFill>
                <a:schemeClr val="bg1"/>
              </a:solidFill>
              <a:latin typeface="Myriad Pro Light" panose="020B0403030403020204" pitchFamily="34" charset="0"/>
            </a:endParaRPr>
          </a:p>
        </p:txBody>
      </p:sp>
      <p:pic>
        <p:nvPicPr>
          <p:cNvPr id="28" name="Graphic 27">
            <a:extLst>
              <a:ext uri="{FF2B5EF4-FFF2-40B4-BE49-F238E27FC236}">
                <a16:creationId xmlns:a16="http://schemas.microsoft.com/office/drawing/2014/main" id="{618B3FB5-8D97-BB2E-A7A5-6F3A63E922B1}"/>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8545" y="6397387"/>
            <a:ext cx="360000" cy="360000"/>
          </a:xfrm>
          <a:prstGeom prst="rect">
            <a:avLst/>
          </a:prstGeom>
        </p:spPr>
      </p:pic>
      <p:pic>
        <p:nvPicPr>
          <p:cNvPr id="29" name="Graphic 28">
            <a:extLst>
              <a:ext uri="{FF2B5EF4-FFF2-40B4-BE49-F238E27FC236}">
                <a16:creationId xmlns:a16="http://schemas.microsoft.com/office/drawing/2014/main" id="{046CC9B4-6CB0-8111-DDA4-9ED9732A05CC}"/>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30220" y="6397387"/>
            <a:ext cx="360000" cy="360000"/>
          </a:xfrm>
          <a:prstGeom prst="rect">
            <a:avLst/>
          </a:prstGeom>
        </p:spPr>
      </p:pic>
      <p:pic>
        <p:nvPicPr>
          <p:cNvPr id="30" name="Graphic 29">
            <a:extLst>
              <a:ext uri="{FF2B5EF4-FFF2-40B4-BE49-F238E27FC236}">
                <a16:creationId xmlns:a16="http://schemas.microsoft.com/office/drawing/2014/main" id="{B2DA6731-D64F-60F9-4A63-085472176B44}"/>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4534" y="6397387"/>
            <a:ext cx="360000" cy="360000"/>
          </a:xfrm>
          <a:prstGeom prst="rect">
            <a:avLst/>
          </a:prstGeom>
        </p:spPr>
      </p:pic>
      <p:pic>
        <p:nvPicPr>
          <p:cNvPr id="31" name="Graphic 30">
            <a:extLst>
              <a:ext uri="{FF2B5EF4-FFF2-40B4-BE49-F238E27FC236}">
                <a16:creationId xmlns:a16="http://schemas.microsoft.com/office/drawing/2014/main" id="{3537318C-7F37-1C54-1A1B-7EF1180ED31C}"/>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658763" y="6486099"/>
            <a:ext cx="175651" cy="179555"/>
          </a:xfrm>
          <a:prstGeom prst="rect">
            <a:avLst/>
          </a:prstGeom>
        </p:spPr>
      </p:pic>
      <p:sp>
        <p:nvSpPr>
          <p:cNvPr id="7" name="Title 2">
            <a:extLst>
              <a:ext uri="{FF2B5EF4-FFF2-40B4-BE49-F238E27FC236}">
                <a16:creationId xmlns:a16="http://schemas.microsoft.com/office/drawing/2014/main" id="{D07C5DDF-0CAC-92D2-C182-1A259FF960F1}"/>
              </a:ext>
            </a:extLst>
          </p:cNvPr>
          <p:cNvSpPr>
            <a:spLocks noGrp="1"/>
          </p:cNvSpPr>
          <p:nvPr>
            <p:ph type="title" hasCustomPrompt="1"/>
          </p:nvPr>
        </p:nvSpPr>
        <p:spPr>
          <a:xfrm>
            <a:off x="520452" y="578636"/>
            <a:ext cx="10515600" cy="618547"/>
          </a:xfrm>
          <a:prstGeom prst="rect">
            <a:avLst/>
          </a:prstGeom>
        </p:spPr>
        <p:txBody>
          <a:bodyPr/>
          <a:lstStyle>
            <a:lvl1pPr>
              <a:defRPr sz="2400" b="0" i="0" spc="0">
                <a:solidFill>
                  <a:schemeClr val="bg1"/>
                </a:solidFill>
                <a:latin typeface="GOTHAM-MEDIUM" pitchFamily="2" charset="77"/>
              </a:defRPr>
            </a:lvl1pPr>
          </a:lstStyle>
          <a:p>
            <a:r>
              <a:rPr lang="en-GB"/>
              <a:t>CLICK TO EDIT MASTER TITLE STYLE</a:t>
            </a:r>
            <a:endParaRPr lang="en-US"/>
          </a:p>
        </p:txBody>
      </p:sp>
    </p:spTree>
    <p:extLst>
      <p:ext uri="{BB962C8B-B14F-4D97-AF65-F5344CB8AC3E}">
        <p14:creationId xmlns:p14="http://schemas.microsoft.com/office/powerpoint/2010/main" val="259728431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3" name="Picture 2" descr="A blue background with lines&#10;&#10;AI-generated content may be incorrect.">
            <a:extLst>
              <a:ext uri="{FF2B5EF4-FFF2-40B4-BE49-F238E27FC236}">
                <a16:creationId xmlns:a16="http://schemas.microsoft.com/office/drawing/2014/main" id="{E7E45391-4AB4-B2BA-E0C1-CB2FB7754F5C}"/>
              </a:ext>
            </a:extLst>
          </p:cNvPr>
          <p:cNvPicPr>
            <a:picLocks noChangeAspect="1"/>
          </p:cNvPicPr>
          <p:nvPr userDrawn="1"/>
        </p:nvPicPr>
        <p:blipFill>
          <a:blip r:embed="rId2">
            <a:extLst>
              <a:ext uri="{28A0092B-C50C-407E-A947-70E740481C1C}">
                <a14:useLocalDpi xmlns:a14="http://schemas.microsoft.com/office/drawing/2010/main" val="0"/>
              </a:ext>
            </a:extLst>
          </a:blip>
          <a:srcRect b="11650"/>
          <a:stretch/>
        </p:blipFill>
        <p:spPr>
          <a:xfrm>
            <a:off x="-1" y="-1"/>
            <a:ext cx="12186115" cy="6858001"/>
          </a:xfrm>
          <a:prstGeom prst="rect">
            <a:avLst/>
          </a:prstGeom>
        </p:spPr>
      </p:pic>
      <p:sp>
        <p:nvSpPr>
          <p:cNvPr id="18" name="Rectangle 17">
            <a:extLst>
              <a:ext uri="{FF2B5EF4-FFF2-40B4-BE49-F238E27FC236}">
                <a16:creationId xmlns:a16="http://schemas.microsoft.com/office/drawing/2014/main" id="{2514BB47-C6AE-30B2-2198-4102EA6D7415}"/>
              </a:ext>
            </a:extLst>
          </p:cNvPr>
          <p:cNvSpPr/>
          <p:nvPr userDrawn="1"/>
        </p:nvSpPr>
        <p:spPr>
          <a:xfrm>
            <a:off x="0" y="5936974"/>
            <a:ext cx="12186115" cy="921025"/>
          </a:xfrm>
          <a:prstGeom prst="rect">
            <a:avLst/>
          </a:prstGeom>
          <a:gradFill>
            <a:gsLst>
              <a:gs pos="0">
                <a:schemeClr val="accent1">
                  <a:lumMod val="5000"/>
                  <a:lumOff val="95000"/>
                  <a:alpha val="0"/>
                </a:schemeClr>
              </a:gs>
              <a:gs pos="74000">
                <a:srgbClr val="06232E">
                  <a:alpha val="57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C81E4C28-FD98-B493-1AED-3A1AE1BF1339}"/>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8720" y="-2803"/>
            <a:ext cx="1603513" cy="1359127"/>
          </a:xfrm>
          <a:prstGeom prst="rect">
            <a:avLst/>
          </a:prstGeom>
        </p:spPr>
      </p:pic>
      <p:sp>
        <p:nvSpPr>
          <p:cNvPr id="8" name="Footer Placeholder 14">
            <a:extLst>
              <a:ext uri="{FF2B5EF4-FFF2-40B4-BE49-F238E27FC236}">
                <a16:creationId xmlns:a16="http://schemas.microsoft.com/office/drawing/2014/main" id="{C676749B-09BC-A22E-2915-327EC0A92DF9}"/>
              </a:ext>
            </a:extLst>
          </p:cNvPr>
          <p:cNvSpPr txBox="1">
            <a:spLocks/>
          </p:cNvSpPr>
          <p:nvPr userDrawn="1"/>
        </p:nvSpPr>
        <p:spPr>
          <a:xfrm>
            <a:off x="2711115" y="6518997"/>
            <a:ext cx="9079832" cy="230833"/>
          </a:xfrm>
          <a:prstGeom prst="rect">
            <a:avLst/>
          </a:prstGeom>
        </p:spPr>
        <p:txBody>
          <a:bodyPr vert="horz" wrap="none" lIns="91440" tIns="45720" rIns="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b="1" i="0" err="1">
                <a:solidFill>
                  <a:schemeClr val="bg1"/>
                </a:solidFill>
                <a:latin typeface="Arial" panose="020B0604020202020204" pitchFamily="34" charset="0"/>
                <a:cs typeface="Arial" panose="020B0604020202020204" pitchFamily="34" charset="0"/>
              </a:rPr>
              <a:t>science.org.au</a:t>
            </a:r>
            <a:r>
              <a:rPr lang="en-US" sz="800" b="1" i="0">
                <a:solidFill>
                  <a:schemeClr val="bg1"/>
                </a:solidFill>
                <a:latin typeface="Arial" panose="020B0604020202020204" pitchFamily="34" charset="0"/>
                <a:cs typeface="Arial" panose="020B0604020202020204" pitchFamily="34" charset="0"/>
              </a:rPr>
              <a:t>                              </a:t>
            </a:r>
            <a:r>
              <a:rPr lang="en-US" sz="800" b="1" i="0" err="1">
                <a:solidFill>
                  <a:schemeClr val="bg1"/>
                </a:solidFill>
                <a:latin typeface="Arial" panose="020B0604020202020204" pitchFamily="34" charset="0"/>
                <a:cs typeface="Arial" panose="020B0604020202020204" pitchFamily="34" charset="0"/>
              </a:rPr>
              <a:t>AustralianAcademyofScience</a:t>
            </a:r>
            <a:r>
              <a:rPr lang="en-US" sz="800" b="1" i="0">
                <a:solidFill>
                  <a:schemeClr val="bg1"/>
                </a:solidFill>
                <a:latin typeface="Arial" panose="020B0604020202020204" pitchFamily="34" charset="0"/>
                <a:cs typeface="Arial" panose="020B0604020202020204" pitchFamily="34" charset="0"/>
              </a:rPr>
              <a:t>                             </a:t>
            </a:r>
            <a:r>
              <a:rPr lang="en-US" sz="800" b="1" i="0" err="1">
                <a:solidFill>
                  <a:schemeClr val="bg1"/>
                </a:solidFill>
                <a:latin typeface="Arial" panose="020B0604020202020204" pitchFamily="34" charset="0"/>
                <a:cs typeface="Arial" panose="020B0604020202020204" pitchFamily="34" charset="0"/>
              </a:rPr>
              <a:t>Ausacademyofscience</a:t>
            </a:r>
            <a:r>
              <a:rPr lang="en-US" sz="800" b="1" i="0">
                <a:solidFill>
                  <a:schemeClr val="bg1"/>
                </a:solidFill>
                <a:latin typeface="Arial" panose="020B0604020202020204" pitchFamily="34" charset="0"/>
                <a:cs typeface="Arial" panose="020B0604020202020204" pitchFamily="34" charset="0"/>
              </a:rPr>
              <a:t>                             </a:t>
            </a:r>
            <a:r>
              <a:rPr lang="en-US" sz="800" b="1" i="0" err="1">
                <a:solidFill>
                  <a:schemeClr val="bg1"/>
                </a:solidFill>
                <a:latin typeface="Arial" panose="020B0604020202020204" pitchFamily="34" charset="0"/>
                <a:cs typeface="Arial" panose="020B0604020202020204" pitchFamily="34" charset="0"/>
              </a:rPr>
              <a:t>Academy_Science</a:t>
            </a:r>
            <a:endParaRPr lang="en-US" sz="800" b="1" i="0">
              <a:solidFill>
                <a:schemeClr val="bg1"/>
              </a:solidFill>
              <a:latin typeface="Arial" panose="020B0604020202020204" pitchFamily="34" charset="0"/>
              <a:cs typeface="Arial" panose="020B0604020202020204" pitchFamily="34" charset="0"/>
            </a:endParaRPr>
          </a:p>
          <a:p>
            <a:endParaRPr lang="en-US" b="1" i="0">
              <a:solidFill>
                <a:schemeClr val="bg1"/>
              </a:solidFill>
              <a:latin typeface="Myriad Pro Light" panose="020B0403030403020204" pitchFamily="34" charset="0"/>
            </a:endParaRPr>
          </a:p>
        </p:txBody>
      </p:sp>
      <p:pic>
        <p:nvPicPr>
          <p:cNvPr id="9" name="Graphic 8">
            <a:extLst>
              <a:ext uri="{FF2B5EF4-FFF2-40B4-BE49-F238E27FC236}">
                <a16:creationId xmlns:a16="http://schemas.microsoft.com/office/drawing/2014/main" id="{1BFB84EE-1BA4-F764-DECB-9B5F4A54E60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348545" y="6397387"/>
            <a:ext cx="360000" cy="360000"/>
          </a:xfrm>
          <a:prstGeom prst="rect">
            <a:avLst/>
          </a:prstGeom>
        </p:spPr>
      </p:pic>
      <p:pic>
        <p:nvPicPr>
          <p:cNvPr id="10" name="Graphic 9">
            <a:extLst>
              <a:ext uri="{FF2B5EF4-FFF2-40B4-BE49-F238E27FC236}">
                <a16:creationId xmlns:a16="http://schemas.microsoft.com/office/drawing/2014/main" id="{782AEA22-9222-CF49-07D3-B14E2CC0CFC2}"/>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30220" y="6397387"/>
            <a:ext cx="360000" cy="360000"/>
          </a:xfrm>
          <a:prstGeom prst="rect">
            <a:avLst/>
          </a:prstGeom>
        </p:spPr>
      </p:pic>
      <p:pic>
        <p:nvPicPr>
          <p:cNvPr id="11" name="Graphic 10">
            <a:extLst>
              <a:ext uri="{FF2B5EF4-FFF2-40B4-BE49-F238E27FC236}">
                <a16:creationId xmlns:a16="http://schemas.microsoft.com/office/drawing/2014/main" id="{A0CE9DF1-B683-9622-2F8B-D6479C011286}"/>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784534" y="6397387"/>
            <a:ext cx="360000" cy="360000"/>
          </a:xfrm>
          <a:prstGeom prst="rect">
            <a:avLst/>
          </a:prstGeom>
        </p:spPr>
      </p:pic>
      <p:pic>
        <p:nvPicPr>
          <p:cNvPr id="12" name="Graphic 11">
            <a:extLst>
              <a:ext uri="{FF2B5EF4-FFF2-40B4-BE49-F238E27FC236}">
                <a16:creationId xmlns:a16="http://schemas.microsoft.com/office/drawing/2014/main" id="{08C9DED7-47BB-D27B-A6A7-C6968C96F3CC}"/>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658763" y="6486099"/>
            <a:ext cx="175651" cy="179555"/>
          </a:xfrm>
          <a:prstGeom prst="rect">
            <a:avLst/>
          </a:prstGeom>
        </p:spPr>
      </p:pic>
      <p:sp>
        <p:nvSpPr>
          <p:cNvPr id="2" name="Text Placeholder 5">
            <a:extLst>
              <a:ext uri="{FF2B5EF4-FFF2-40B4-BE49-F238E27FC236}">
                <a16:creationId xmlns:a16="http://schemas.microsoft.com/office/drawing/2014/main" id="{6DF74750-4768-6CA2-AED5-204B9796ADB7}"/>
              </a:ext>
            </a:extLst>
          </p:cNvPr>
          <p:cNvSpPr>
            <a:spLocks noGrp="1"/>
          </p:cNvSpPr>
          <p:nvPr>
            <p:ph type="body" sz="quarter" idx="10" hasCustomPrompt="1"/>
          </p:nvPr>
        </p:nvSpPr>
        <p:spPr>
          <a:xfrm>
            <a:off x="407810" y="1811925"/>
            <a:ext cx="5688189" cy="424732"/>
          </a:xfrm>
          <a:prstGeom prst="rect">
            <a:avLst/>
          </a:prstGeom>
          <a:ln w="12700">
            <a:noFill/>
          </a:ln>
        </p:spPr>
        <p:txBody>
          <a:bodyPr wrap="square">
            <a:spAutoFit/>
          </a:bodyPr>
          <a:lstStyle>
            <a:lvl1pPr marL="0" indent="0">
              <a:buNone/>
              <a:defRPr sz="2400" b="0" i="0" spc="300">
                <a:solidFill>
                  <a:schemeClr val="accent3"/>
                </a:solidFill>
                <a:latin typeface="GOTHAM-MEDIUM" pitchFamily="2" charset="77"/>
                <a:ea typeface="GOTHAM-MEDIUM" pitchFamily="2" charset="77"/>
                <a:cs typeface="Calibri" panose="020F0502020204030204" pitchFamily="34" charset="0"/>
              </a:defRPr>
            </a:lvl1pPr>
          </a:lstStyle>
          <a:p>
            <a:pPr lvl="0"/>
            <a:r>
              <a:rPr lang="en-AU"/>
              <a:t>SESSION TITLE</a:t>
            </a:r>
          </a:p>
        </p:txBody>
      </p:sp>
      <p:sp>
        <p:nvSpPr>
          <p:cNvPr id="4" name="Text Placeholder 5">
            <a:extLst>
              <a:ext uri="{FF2B5EF4-FFF2-40B4-BE49-F238E27FC236}">
                <a16:creationId xmlns:a16="http://schemas.microsoft.com/office/drawing/2014/main" id="{7D14D301-3A12-EE32-9ABA-DA5C64559543}"/>
              </a:ext>
            </a:extLst>
          </p:cNvPr>
          <p:cNvSpPr>
            <a:spLocks noGrp="1"/>
          </p:cNvSpPr>
          <p:nvPr>
            <p:ph type="body" sz="quarter" idx="11" hasCustomPrompt="1"/>
          </p:nvPr>
        </p:nvSpPr>
        <p:spPr>
          <a:xfrm>
            <a:off x="407811" y="2269555"/>
            <a:ext cx="8363327" cy="424732"/>
          </a:xfrm>
          <a:prstGeom prst="rect">
            <a:avLst/>
          </a:prstGeom>
        </p:spPr>
        <p:txBody>
          <a:bodyPr wrap="square" anchor="b" anchorCtr="0">
            <a:spAutoFit/>
          </a:bodyPr>
          <a:lstStyle>
            <a:lvl1pPr marL="0" indent="0">
              <a:buNone/>
              <a:defRPr sz="2400" b="0" i="0" spc="300">
                <a:solidFill>
                  <a:schemeClr val="accent5"/>
                </a:solidFill>
                <a:latin typeface="GOTHAM-MEDIUM" pitchFamily="2" charset="77"/>
                <a:ea typeface="GOTHAM-MEDIUM" pitchFamily="2" charset="77"/>
                <a:cs typeface="Calibri" panose="020F0502020204030204" pitchFamily="34" charset="0"/>
              </a:defRPr>
            </a:lvl1pPr>
          </a:lstStyle>
          <a:p>
            <a:pPr lvl="0"/>
            <a:r>
              <a:rPr lang="en-AU"/>
              <a:t>PRESENTATION TITLE</a:t>
            </a:r>
          </a:p>
        </p:txBody>
      </p:sp>
      <p:sp>
        <p:nvSpPr>
          <p:cNvPr id="19" name="Text Placeholder 5">
            <a:extLst>
              <a:ext uri="{FF2B5EF4-FFF2-40B4-BE49-F238E27FC236}">
                <a16:creationId xmlns:a16="http://schemas.microsoft.com/office/drawing/2014/main" id="{B4CBB3D7-8F9B-A2F7-069A-DE70E2F6D96E}"/>
              </a:ext>
            </a:extLst>
          </p:cNvPr>
          <p:cNvSpPr>
            <a:spLocks noGrp="1"/>
          </p:cNvSpPr>
          <p:nvPr>
            <p:ph type="body" sz="quarter" idx="12" hasCustomPrompt="1"/>
          </p:nvPr>
        </p:nvSpPr>
        <p:spPr>
          <a:xfrm>
            <a:off x="407811" y="3331225"/>
            <a:ext cx="8363327" cy="535531"/>
          </a:xfrm>
          <a:prstGeom prst="rect">
            <a:avLst/>
          </a:prstGeom>
        </p:spPr>
        <p:txBody>
          <a:bodyPr wrap="square" anchor="t" anchorCtr="0">
            <a:spAutoFit/>
          </a:bodyPr>
          <a:lstStyle>
            <a:lvl1pPr marL="0" indent="0">
              <a:buNone/>
              <a:defRPr sz="3200" b="1" spc="300">
                <a:solidFill>
                  <a:schemeClr val="bg1"/>
                </a:solidFill>
                <a:latin typeface="Gotham" pitchFamily="50" charset="0"/>
                <a:ea typeface="Calibri" panose="020F0502020204030204" pitchFamily="34" charset="0"/>
                <a:cs typeface="Calibri" panose="020F0502020204030204" pitchFamily="34" charset="0"/>
              </a:defRPr>
            </a:lvl1pPr>
          </a:lstStyle>
          <a:p>
            <a:pPr lvl="0"/>
            <a:r>
              <a:rPr lang="en-AU"/>
              <a:t>PRESENTER NAME AO FAA</a:t>
            </a:r>
          </a:p>
        </p:txBody>
      </p:sp>
      <p:sp>
        <p:nvSpPr>
          <p:cNvPr id="20" name="Text Placeholder 5">
            <a:extLst>
              <a:ext uri="{FF2B5EF4-FFF2-40B4-BE49-F238E27FC236}">
                <a16:creationId xmlns:a16="http://schemas.microsoft.com/office/drawing/2014/main" id="{A5AC7C11-CA1B-51CD-5E23-CF5BC9B4B56E}"/>
              </a:ext>
            </a:extLst>
          </p:cNvPr>
          <p:cNvSpPr>
            <a:spLocks noGrp="1"/>
          </p:cNvSpPr>
          <p:nvPr>
            <p:ph type="body" sz="quarter" idx="13" hasCustomPrompt="1"/>
          </p:nvPr>
        </p:nvSpPr>
        <p:spPr>
          <a:xfrm>
            <a:off x="398941" y="3897628"/>
            <a:ext cx="7226977" cy="424732"/>
          </a:xfrm>
          <a:prstGeom prst="rect">
            <a:avLst/>
          </a:prstGeom>
        </p:spPr>
        <p:txBody>
          <a:bodyPr wrap="square" anchor="t" anchorCtr="0">
            <a:spAutoFit/>
          </a:bodyPr>
          <a:lstStyle>
            <a:lvl1pPr marL="0" indent="0">
              <a:buNone/>
              <a:defRPr sz="2400" b="0" i="0">
                <a:solidFill>
                  <a:schemeClr val="bg1"/>
                </a:solidFill>
                <a:latin typeface="Gotham Light" pitchFamily="2" charset="77"/>
                <a:ea typeface="Gotham Light" pitchFamily="2" charset="77"/>
                <a:cs typeface="Calibri" panose="020F0502020204030204" pitchFamily="34" charset="0"/>
              </a:defRPr>
            </a:lvl1pPr>
          </a:lstStyle>
          <a:p>
            <a:pPr lvl="0"/>
            <a:r>
              <a:rPr lang="en-AU"/>
              <a:t>Presenter Title</a:t>
            </a:r>
          </a:p>
        </p:txBody>
      </p:sp>
    </p:spTree>
    <p:extLst>
      <p:ext uri="{BB962C8B-B14F-4D97-AF65-F5344CB8AC3E}">
        <p14:creationId xmlns:p14="http://schemas.microsoft.com/office/powerpoint/2010/main" val="286716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e slide">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1BB77A9E-13EC-720B-3C47-EAB166412941}"/>
              </a:ext>
            </a:extLst>
          </p:cNvPr>
          <p:cNvSpPr>
            <a:spLocks noGrp="1"/>
          </p:cNvSpPr>
          <p:nvPr>
            <p:ph type="title" hasCustomPrompt="1"/>
          </p:nvPr>
        </p:nvSpPr>
        <p:spPr>
          <a:xfrm>
            <a:off x="520452" y="578636"/>
            <a:ext cx="10515600" cy="618547"/>
          </a:xfrm>
          <a:prstGeom prst="rect">
            <a:avLst/>
          </a:prstGeom>
        </p:spPr>
        <p:txBody>
          <a:bodyPr/>
          <a:lstStyle>
            <a:lvl1pPr>
              <a:defRPr sz="2400" b="0" i="0" spc="0">
                <a:solidFill>
                  <a:schemeClr val="accent4"/>
                </a:solidFill>
                <a:latin typeface="GOTHAM-MEDIUM" pitchFamily="2" charset="77"/>
              </a:defRPr>
            </a:lvl1pPr>
          </a:lstStyle>
          <a:p>
            <a:r>
              <a:rPr lang="en-GB"/>
              <a:t>CLICK TO EDIT MASTER TITLE STYLE</a:t>
            </a:r>
            <a:endParaRPr lang="en-US"/>
          </a:p>
        </p:txBody>
      </p:sp>
    </p:spTree>
    <p:extLst>
      <p:ext uri="{BB962C8B-B14F-4D97-AF65-F5344CB8AC3E}">
        <p14:creationId xmlns:p14="http://schemas.microsoft.com/office/powerpoint/2010/main" val="294520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ase slide DARK">
    <p:spTree>
      <p:nvGrpSpPr>
        <p:cNvPr id="1" name=""/>
        <p:cNvGrpSpPr/>
        <p:nvPr/>
      </p:nvGrpSpPr>
      <p:grpSpPr>
        <a:xfrm>
          <a:off x="0" y="0"/>
          <a:ext cx="0" cy="0"/>
          <a:chOff x="0" y="0"/>
          <a:chExt cx="0" cy="0"/>
        </a:xfrm>
      </p:grpSpPr>
      <p:pic>
        <p:nvPicPr>
          <p:cNvPr id="2" name="Picture 1" descr="A blue background with lines&#10;&#10;AI-generated content may be incorrect.">
            <a:extLst>
              <a:ext uri="{FF2B5EF4-FFF2-40B4-BE49-F238E27FC236}">
                <a16:creationId xmlns:a16="http://schemas.microsoft.com/office/drawing/2014/main" id="{C9126F03-25FE-7914-4D23-7A52FBFADF5E}"/>
              </a:ext>
            </a:extLst>
          </p:cNvPr>
          <p:cNvPicPr>
            <a:picLocks noChangeAspect="1"/>
          </p:cNvPicPr>
          <p:nvPr userDrawn="1"/>
        </p:nvPicPr>
        <p:blipFill>
          <a:blip r:embed="rId2">
            <a:extLst>
              <a:ext uri="{28A0092B-C50C-407E-A947-70E740481C1C}">
                <a14:useLocalDpi xmlns:a14="http://schemas.microsoft.com/office/drawing/2010/main" val="0"/>
              </a:ext>
            </a:extLst>
          </a:blip>
          <a:srcRect b="11650"/>
          <a:stretch/>
        </p:blipFill>
        <p:spPr>
          <a:xfrm>
            <a:off x="-1" y="-1"/>
            <a:ext cx="12186115" cy="6858001"/>
          </a:xfrm>
          <a:prstGeom prst="rect">
            <a:avLst/>
          </a:prstGeom>
        </p:spPr>
      </p:pic>
      <p:sp>
        <p:nvSpPr>
          <p:cNvPr id="5" name="Title 2">
            <a:extLst>
              <a:ext uri="{FF2B5EF4-FFF2-40B4-BE49-F238E27FC236}">
                <a16:creationId xmlns:a16="http://schemas.microsoft.com/office/drawing/2014/main" id="{1BB77A9E-13EC-720B-3C47-EAB166412941}"/>
              </a:ext>
            </a:extLst>
          </p:cNvPr>
          <p:cNvSpPr>
            <a:spLocks noGrp="1"/>
          </p:cNvSpPr>
          <p:nvPr>
            <p:ph type="title" hasCustomPrompt="1"/>
          </p:nvPr>
        </p:nvSpPr>
        <p:spPr>
          <a:xfrm>
            <a:off x="520452" y="578636"/>
            <a:ext cx="10515600" cy="618547"/>
          </a:xfrm>
          <a:prstGeom prst="rect">
            <a:avLst/>
          </a:prstGeom>
        </p:spPr>
        <p:txBody>
          <a:bodyPr/>
          <a:lstStyle>
            <a:lvl1pPr>
              <a:defRPr sz="2400" b="0" i="0" spc="0">
                <a:solidFill>
                  <a:schemeClr val="bg1"/>
                </a:solidFill>
                <a:latin typeface="GOTHAM-MEDIUM" pitchFamily="2" charset="77"/>
              </a:defRPr>
            </a:lvl1pPr>
          </a:lstStyle>
          <a:p>
            <a:r>
              <a:rPr lang="en-GB"/>
              <a:t>CLICK TO EDIT MASTER TITLE STYLE</a:t>
            </a:r>
            <a:endParaRPr lang="en-US"/>
          </a:p>
        </p:txBody>
      </p:sp>
      <p:pic>
        <p:nvPicPr>
          <p:cNvPr id="3" name="Graphic 2">
            <a:extLst>
              <a:ext uri="{FF2B5EF4-FFF2-40B4-BE49-F238E27FC236}">
                <a16:creationId xmlns:a16="http://schemas.microsoft.com/office/drawing/2014/main" id="{97FB4128-1DAC-E3FB-C22F-B259A5A2F29A}"/>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68720" y="-2803"/>
            <a:ext cx="1603513" cy="1359127"/>
          </a:xfrm>
          <a:prstGeom prst="rect">
            <a:avLst/>
          </a:prstGeom>
        </p:spPr>
      </p:pic>
    </p:spTree>
    <p:extLst>
      <p:ext uri="{BB962C8B-B14F-4D97-AF65-F5344CB8AC3E}">
        <p14:creationId xmlns:p14="http://schemas.microsoft.com/office/powerpoint/2010/main" val="4165469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5863B994-3EDA-4B18-965A-1C67D11C26A5}" type="datetime1">
              <a:rPr lang="en-AU" smtClean="0"/>
              <a:t>9/05/2025</a:t>
            </a:fld>
            <a:endParaRPr lang="en-AU"/>
          </a:p>
        </p:txBody>
      </p:sp>
      <p:sp>
        <p:nvSpPr>
          <p:cNvPr id="5" name="Footer Placeholder 4"/>
          <p:cNvSpPr>
            <a:spLocks noGrp="1"/>
          </p:cNvSpPr>
          <p:nvPr>
            <p:ph type="ftr" sz="quarter" idx="11"/>
          </p:nvPr>
        </p:nvSpPr>
        <p:spPr/>
        <p:txBody>
          <a:bodyPr/>
          <a:lstStyle/>
          <a:p>
            <a:r>
              <a:rPr lang="en-AU"/>
              <a:t>Presentation title</a:t>
            </a:r>
          </a:p>
        </p:txBody>
      </p:sp>
      <p:sp>
        <p:nvSpPr>
          <p:cNvPr id="6" name="Slide Number Placeholder 5"/>
          <p:cNvSpPr>
            <a:spLocks noGrp="1"/>
          </p:cNvSpPr>
          <p:nvPr>
            <p:ph type="sldNum" sz="quarter" idx="12"/>
          </p:nvPr>
        </p:nvSpPr>
        <p:spPr/>
        <p:txBody>
          <a:bodyPr/>
          <a:lstStyle/>
          <a:p>
            <a:fld id="{0EC8A7D5-F8DB-40FC-8BEB-9B0C2A356593}" type="slidenum">
              <a:rPr lang="en-AU" smtClean="0"/>
              <a:t>‹#›</a:t>
            </a:fld>
            <a:endParaRPr lang="en-AU"/>
          </a:p>
        </p:txBody>
      </p:sp>
      <p:sp>
        <p:nvSpPr>
          <p:cNvPr id="11" name="Text Placeholder 27">
            <a:extLst>
              <a:ext uri="{FF2B5EF4-FFF2-40B4-BE49-F238E27FC236}">
                <a16:creationId xmlns:a16="http://schemas.microsoft.com/office/drawing/2014/main" id="{22CA6645-1274-4C09-9B64-0C9DB0EF55B6}"/>
              </a:ext>
            </a:extLst>
          </p:cNvPr>
          <p:cNvSpPr>
            <a:spLocks noGrp="1"/>
          </p:cNvSpPr>
          <p:nvPr>
            <p:ph type="body" sz="quarter" idx="13" hasCustomPrompt="1"/>
          </p:nvPr>
        </p:nvSpPr>
        <p:spPr>
          <a:xfrm>
            <a:off x="4941889" y="6361592"/>
            <a:ext cx="2227548" cy="365125"/>
          </a:xfrm>
        </p:spPr>
        <p:txBody>
          <a:bodyPr anchor="ctr">
            <a:normAutofit/>
          </a:bodyPr>
          <a:lstStyle>
            <a:lvl1pPr marL="0" indent="0" algn="ctr">
              <a:buNone/>
              <a:defRPr sz="1200" b="1">
                <a:solidFill>
                  <a:srgbClr val="FF0000"/>
                </a:solidFill>
              </a:defRPr>
            </a:lvl1pPr>
          </a:lstStyle>
          <a:p>
            <a:pPr lvl="0"/>
            <a:r>
              <a:rPr lang="en-AU"/>
              <a:t>CLASSIFICATION</a:t>
            </a:r>
          </a:p>
        </p:txBody>
      </p:sp>
      <p:sp>
        <p:nvSpPr>
          <p:cNvPr id="7" name="Subtitle 2">
            <a:extLst>
              <a:ext uri="{FF2B5EF4-FFF2-40B4-BE49-F238E27FC236}">
                <a16:creationId xmlns:a16="http://schemas.microsoft.com/office/drawing/2014/main" id="{D754804F-0A20-80C9-1CBA-A44620AE9521}"/>
              </a:ext>
            </a:extLst>
          </p:cNvPr>
          <p:cNvSpPr txBox="1">
            <a:spLocks/>
          </p:cNvSpPr>
          <p:nvPr userDrawn="1"/>
        </p:nvSpPr>
        <p:spPr>
          <a:xfrm>
            <a:off x="775655" y="6383028"/>
            <a:ext cx="2414493" cy="2589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300" b="1">
                <a:solidFill>
                  <a:schemeClr val="tx2"/>
                </a:solidFill>
              </a:rPr>
              <a:t>industry</a:t>
            </a:r>
            <a:r>
              <a:rPr lang="en-US" sz="1300">
                <a:solidFill>
                  <a:schemeClr val="tx2"/>
                </a:solidFill>
              </a:rPr>
              <a:t>.gov.au/</a:t>
            </a:r>
            <a:r>
              <a:rPr lang="en-US" sz="1300" err="1">
                <a:solidFill>
                  <a:schemeClr val="tx2"/>
                </a:solidFill>
              </a:rPr>
              <a:t>StrategicR&amp;D</a:t>
            </a:r>
            <a:endParaRPr lang="en-AU" sz="1300">
              <a:solidFill>
                <a:schemeClr val="tx2"/>
              </a:solidFill>
            </a:endParaRPr>
          </a:p>
        </p:txBody>
      </p:sp>
      <p:cxnSp>
        <p:nvCxnSpPr>
          <p:cNvPr id="10" name="Straight Connector 9">
            <a:extLst>
              <a:ext uri="{FF2B5EF4-FFF2-40B4-BE49-F238E27FC236}">
                <a16:creationId xmlns:a16="http://schemas.microsoft.com/office/drawing/2014/main" id="{89DF1805-1947-90C8-EE7E-1A733B60174E}"/>
              </a:ext>
              <a:ext uri="{C183D7F6-B498-43B3-948B-1728B52AA6E4}">
                <adec:decorative xmlns:adec="http://schemas.microsoft.com/office/drawing/2017/decorative" val="1"/>
              </a:ext>
            </a:extLst>
          </p:cNvPr>
          <p:cNvCxnSpPr/>
          <p:nvPr userDrawn="1"/>
        </p:nvCxnSpPr>
        <p:spPr>
          <a:xfrm flipH="1">
            <a:off x="796519" y="6411496"/>
            <a:ext cx="3155" cy="1800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8323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CDE9A-53AB-1187-5DDC-A57FE205BD10}"/>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89CBD7C-4561-1C64-DA3F-F043B32191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0FEC41A-0B4C-B5F5-C4AA-DBF6039F89E9}"/>
              </a:ext>
            </a:extLst>
          </p:cNvPr>
          <p:cNvSpPr>
            <a:spLocks noGrp="1"/>
          </p:cNvSpPr>
          <p:nvPr>
            <p:ph type="dt" sz="half" idx="10"/>
          </p:nvPr>
        </p:nvSpPr>
        <p:spPr/>
        <p:txBody>
          <a:bodyPr/>
          <a:lstStyle/>
          <a:p>
            <a:fld id="{1B4EDAD3-F845-4119-9CE9-F82EC59B7879}" type="datetimeFigureOut">
              <a:rPr lang="en-AU" smtClean="0"/>
              <a:t>9/05/2025</a:t>
            </a:fld>
            <a:endParaRPr lang="en-AU"/>
          </a:p>
        </p:txBody>
      </p:sp>
      <p:sp>
        <p:nvSpPr>
          <p:cNvPr id="5" name="Footer Placeholder 4">
            <a:extLst>
              <a:ext uri="{FF2B5EF4-FFF2-40B4-BE49-F238E27FC236}">
                <a16:creationId xmlns:a16="http://schemas.microsoft.com/office/drawing/2014/main" id="{15E8352A-91F3-AA08-926C-CB9A0C9C56B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FB5CE93-99FE-D939-860C-C5E49F7A33E1}"/>
              </a:ext>
            </a:extLst>
          </p:cNvPr>
          <p:cNvSpPr>
            <a:spLocks noGrp="1"/>
          </p:cNvSpPr>
          <p:nvPr>
            <p:ph type="sldNum" sz="quarter" idx="12"/>
          </p:nvPr>
        </p:nvSpPr>
        <p:spPr/>
        <p:txBody>
          <a:bodyPr/>
          <a:lstStyle/>
          <a:p>
            <a:fld id="{BC4EC2FA-C5B9-4DEB-8115-8B6BFFFBF2C8}" type="slidenum">
              <a:rPr lang="en-AU" smtClean="0"/>
              <a:t>‹#›</a:t>
            </a:fld>
            <a:endParaRPr lang="en-AU"/>
          </a:p>
        </p:txBody>
      </p:sp>
    </p:spTree>
    <p:extLst>
      <p:ext uri="{BB962C8B-B14F-4D97-AF65-F5344CB8AC3E}">
        <p14:creationId xmlns:p14="http://schemas.microsoft.com/office/powerpoint/2010/main" val="262918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ontac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8716" y="1033745"/>
            <a:ext cx="6159283" cy="1201455"/>
          </a:xfrm>
        </p:spPr>
        <p:txBody>
          <a:bodyPr anchor="t">
            <a:normAutofit/>
          </a:bodyPr>
          <a:lstStyle>
            <a:lvl1pPr algn="l">
              <a:defRPr sz="3600" b="1">
                <a:solidFill>
                  <a:schemeClr val="tx2"/>
                </a:solidFill>
              </a:defRPr>
            </a:lvl1pPr>
          </a:lstStyle>
          <a:p>
            <a:r>
              <a:rPr lang="en-US"/>
              <a:t>Contact us</a:t>
            </a:r>
            <a:endParaRPr lang="en-AU"/>
          </a:p>
        </p:txBody>
      </p:sp>
      <p:sp>
        <p:nvSpPr>
          <p:cNvPr id="3" name="Subtitle 2"/>
          <p:cNvSpPr>
            <a:spLocks noGrp="1"/>
          </p:cNvSpPr>
          <p:nvPr>
            <p:ph type="subTitle" idx="1" hasCustomPrompt="1"/>
          </p:nvPr>
        </p:nvSpPr>
        <p:spPr>
          <a:xfrm>
            <a:off x="698716" y="2326640"/>
            <a:ext cx="6159283" cy="2465363"/>
          </a:xfrm>
        </p:spPr>
        <p:txBody>
          <a:bodyPr>
            <a:normAutofit/>
          </a:bodyPr>
          <a:lstStyle>
            <a:lvl1pPr marL="0" indent="0" algn="l">
              <a:spcAft>
                <a:spcPts val="0"/>
              </a:spcAft>
              <a:buNone/>
              <a:defRPr sz="3000" b="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Details</a:t>
            </a:r>
          </a:p>
          <a:p>
            <a:r>
              <a:rPr lang="en-US"/>
              <a:t>Line 2</a:t>
            </a:r>
          </a:p>
          <a:p>
            <a:r>
              <a:rPr lang="en-US"/>
              <a:t>Line 3</a:t>
            </a:r>
          </a:p>
          <a:p>
            <a:endParaRPr lang="en-AU"/>
          </a:p>
        </p:txBody>
      </p:sp>
      <p:sp>
        <p:nvSpPr>
          <p:cNvPr id="20" name="Text Placeholder 27">
            <a:extLst>
              <a:ext uri="{FF2B5EF4-FFF2-40B4-BE49-F238E27FC236}">
                <a16:creationId xmlns:a16="http://schemas.microsoft.com/office/drawing/2014/main" id="{313C205F-BEEB-4EEE-AA0D-948393694090}"/>
              </a:ext>
            </a:extLst>
          </p:cNvPr>
          <p:cNvSpPr>
            <a:spLocks noGrp="1"/>
          </p:cNvSpPr>
          <p:nvPr>
            <p:ph type="body" sz="quarter" idx="13" hasCustomPrompt="1"/>
          </p:nvPr>
        </p:nvSpPr>
        <p:spPr>
          <a:xfrm>
            <a:off x="4941889" y="6361592"/>
            <a:ext cx="2227548" cy="365125"/>
          </a:xfrm>
        </p:spPr>
        <p:txBody>
          <a:bodyPr anchor="ctr">
            <a:normAutofit/>
          </a:bodyPr>
          <a:lstStyle>
            <a:lvl1pPr marL="0" indent="0" algn="ctr">
              <a:buNone/>
              <a:defRPr sz="1200" b="1">
                <a:solidFill>
                  <a:srgbClr val="FF0000"/>
                </a:solidFill>
              </a:defRPr>
            </a:lvl1pPr>
          </a:lstStyle>
          <a:p>
            <a:pPr lvl="0"/>
            <a:r>
              <a:rPr lang="en-AU"/>
              <a:t>CLASSIFICATION</a:t>
            </a:r>
          </a:p>
        </p:txBody>
      </p:sp>
      <p:sp>
        <p:nvSpPr>
          <p:cNvPr id="21" name="Date Placeholder 3">
            <a:extLst>
              <a:ext uri="{FF2B5EF4-FFF2-40B4-BE49-F238E27FC236}">
                <a16:creationId xmlns:a16="http://schemas.microsoft.com/office/drawing/2014/main" id="{CD9E63BE-3E28-4E5D-AC91-F31A6D89BA6C}"/>
              </a:ext>
            </a:extLst>
          </p:cNvPr>
          <p:cNvSpPr>
            <a:spLocks noGrp="1"/>
          </p:cNvSpPr>
          <p:nvPr>
            <p:ph type="dt" sz="half" idx="2"/>
          </p:nvPr>
        </p:nvSpPr>
        <p:spPr>
          <a:xfrm>
            <a:off x="10376450" y="6356350"/>
            <a:ext cx="972733" cy="365125"/>
          </a:xfrm>
          <a:prstGeom prst="rect">
            <a:avLst/>
          </a:prstGeom>
        </p:spPr>
        <p:txBody>
          <a:bodyPr vert="horz" lIns="91440" tIns="45720" rIns="91440" bIns="45720" rtlCol="0" anchor="ctr"/>
          <a:lstStyle>
            <a:lvl1pPr algn="r">
              <a:defRPr sz="1200">
                <a:solidFill>
                  <a:schemeClr val="tx1"/>
                </a:solidFill>
              </a:defRPr>
            </a:lvl1pPr>
          </a:lstStyle>
          <a:p>
            <a:fld id="{EC2B31DE-2FBA-4484-ADC0-EC163209B582}" type="datetime1">
              <a:rPr lang="en-AU" smtClean="0"/>
              <a:t>9/05/2025</a:t>
            </a:fld>
            <a:endParaRPr lang="en-AU"/>
          </a:p>
        </p:txBody>
      </p:sp>
      <p:sp>
        <p:nvSpPr>
          <p:cNvPr id="22" name="Footer Placeholder 4">
            <a:extLst>
              <a:ext uri="{FF2B5EF4-FFF2-40B4-BE49-F238E27FC236}">
                <a16:creationId xmlns:a16="http://schemas.microsoft.com/office/drawing/2014/main" id="{07E215CF-A3A3-4D77-891D-67F32E1401AF}"/>
              </a:ext>
            </a:extLst>
          </p:cNvPr>
          <p:cNvSpPr>
            <a:spLocks noGrp="1"/>
          </p:cNvSpPr>
          <p:nvPr>
            <p:ph type="ftr" sz="quarter" idx="3"/>
          </p:nvPr>
        </p:nvSpPr>
        <p:spPr>
          <a:xfrm>
            <a:off x="7205870" y="6356350"/>
            <a:ext cx="3124788" cy="365125"/>
          </a:xfrm>
          <a:prstGeom prst="rect">
            <a:avLst/>
          </a:prstGeom>
        </p:spPr>
        <p:txBody>
          <a:bodyPr vert="horz" lIns="91440" tIns="45720" rIns="91440" bIns="45720" rtlCol="0" anchor="ctr"/>
          <a:lstStyle>
            <a:lvl1pPr algn="r">
              <a:defRPr sz="1200" b="0">
                <a:solidFill>
                  <a:schemeClr val="tx1"/>
                </a:solidFill>
              </a:defRPr>
            </a:lvl1pPr>
          </a:lstStyle>
          <a:p>
            <a:r>
              <a:rPr lang="en-AU"/>
              <a:t>Presentation title</a:t>
            </a:r>
          </a:p>
        </p:txBody>
      </p:sp>
      <p:sp>
        <p:nvSpPr>
          <p:cNvPr id="23" name="Slide Number Placeholder 5">
            <a:extLst>
              <a:ext uri="{FF2B5EF4-FFF2-40B4-BE49-F238E27FC236}">
                <a16:creationId xmlns:a16="http://schemas.microsoft.com/office/drawing/2014/main" id="{D837D5EC-4F63-4338-8D26-0FEEC84DFE9E}"/>
              </a:ext>
            </a:extLst>
          </p:cNvPr>
          <p:cNvSpPr>
            <a:spLocks noGrp="1"/>
          </p:cNvSpPr>
          <p:nvPr>
            <p:ph type="sldNum" sz="quarter" idx="4"/>
          </p:nvPr>
        </p:nvSpPr>
        <p:spPr>
          <a:xfrm>
            <a:off x="11420060" y="6356350"/>
            <a:ext cx="502634" cy="365125"/>
          </a:xfrm>
          <a:prstGeom prst="rect">
            <a:avLst/>
          </a:prstGeom>
        </p:spPr>
        <p:txBody>
          <a:bodyPr vert="horz" lIns="91440" tIns="45720" rIns="91440" bIns="45720" rtlCol="0" anchor="ctr"/>
          <a:lstStyle>
            <a:lvl1pPr algn="r">
              <a:defRPr sz="1200">
                <a:solidFill>
                  <a:schemeClr val="tx1"/>
                </a:solidFill>
              </a:defRPr>
            </a:lvl1pPr>
          </a:lstStyle>
          <a:p>
            <a:fld id="{0EC8A7D5-F8DB-40FC-8BEB-9B0C2A356593}" type="slidenum">
              <a:rPr lang="en-AU" smtClean="0"/>
              <a:pPr/>
              <a:t>‹#›</a:t>
            </a:fld>
            <a:endParaRPr lang="en-AU"/>
          </a:p>
        </p:txBody>
      </p:sp>
      <p:sp>
        <p:nvSpPr>
          <p:cNvPr id="6" name="Subtitle 2">
            <a:extLst>
              <a:ext uri="{FF2B5EF4-FFF2-40B4-BE49-F238E27FC236}">
                <a16:creationId xmlns:a16="http://schemas.microsoft.com/office/drawing/2014/main" id="{B2CC286E-AB5A-40A7-E926-2F17CBCDC66A}"/>
              </a:ext>
            </a:extLst>
          </p:cNvPr>
          <p:cNvSpPr txBox="1">
            <a:spLocks/>
          </p:cNvSpPr>
          <p:nvPr userDrawn="1"/>
        </p:nvSpPr>
        <p:spPr>
          <a:xfrm>
            <a:off x="775655" y="6383028"/>
            <a:ext cx="2414493" cy="2589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400" kern="1200">
                <a:solidFill>
                  <a:schemeClr val="bg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bg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bg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300" b="1">
                <a:solidFill>
                  <a:schemeClr val="tx2"/>
                </a:solidFill>
              </a:rPr>
              <a:t>industry</a:t>
            </a:r>
            <a:r>
              <a:rPr lang="en-US" sz="1300">
                <a:solidFill>
                  <a:schemeClr val="tx2"/>
                </a:solidFill>
              </a:rPr>
              <a:t>.gov.au/</a:t>
            </a:r>
            <a:r>
              <a:rPr lang="en-US" sz="1300" err="1">
                <a:solidFill>
                  <a:schemeClr val="tx2"/>
                </a:solidFill>
              </a:rPr>
              <a:t>StrategicR&amp;D</a:t>
            </a:r>
            <a:endParaRPr lang="en-AU" sz="1300">
              <a:solidFill>
                <a:schemeClr val="tx2"/>
              </a:solidFill>
            </a:endParaRPr>
          </a:p>
        </p:txBody>
      </p:sp>
      <p:cxnSp>
        <p:nvCxnSpPr>
          <p:cNvPr id="7" name="Straight Connector 6">
            <a:extLst>
              <a:ext uri="{FF2B5EF4-FFF2-40B4-BE49-F238E27FC236}">
                <a16:creationId xmlns:a16="http://schemas.microsoft.com/office/drawing/2014/main" id="{16E50B53-4BA0-5ECA-F7FE-566C0454B875}"/>
              </a:ext>
              <a:ext uri="{C183D7F6-B498-43B3-948B-1728B52AA6E4}">
                <adec:decorative xmlns:adec="http://schemas.microsoft.com/office/drawing/2017/decorative" val="1"/>
              </a:ext>
            </a:extLst>
          </p:cNvPr>
          <p:cNvCxnSpPr/>
          <p:nvPr userDrawn="1"/>
        </p:nvCxnSpPr>
        <p:spPr>
          <a:xfrm flipH="1">
            <a:off x="796519" y="6411496"/>
            <a:ext cx="3155" cy="18000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96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3986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EE545DCE-BA8E-4B4A-A80C-9146C2BA6A3A}"/>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0568721" y="-2803"/>
            <a:ext cx="1603512" cy="1359127"/>
          </a:xfrm>
          <a:prstGeom prst="rect">
            <a:avLst/>
          </a:prstGeom>
        </p:spPr>
      </p:pic>
    </p:spTree>
    <p:extLst>
      <p:ext uri="{BB962C8B-B14F-4D97-AF65-F5344CB8AC3E}">
        <p14:creationId xmlns:p14="http://schemas.microsoft.com/office/powerpoint/2010/main" val="3075340392"/>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1" r:id="rId3"/>
    <p:sldLayoutId id="2147483655" r:id="rId4"/>
    <p:sldLayoutId id="2147483656" r:id="rId5"/>
    <p:sldLayoutId id="2147483657" r:id="rId6"/>
    <p:sldLayoutId id="2147483658" r:id="rId7"/>
    <p:sldLayoutId id="214748369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732A1-03B1-7E96-5610-8F74DED59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DB4FF3-19B2-E9BF-C5E8-A2E71558C1D6}"/>
              </a:ext>
            </a:extLst>
          </p:cNvPr>
          <p:cNvSpPr>
            <a:spLocks noGrp="1"/>
          </p:cNvSpPr>
          <p:nvPr>
            <p:ph type="title"/>
          </p:nvPr>
        </p:nvSpPr>
        <p:spPr>
          <a:xfrm>
            <a:off x="520452" y="2123972"/>
            <a:ext cx="10515600" cy="618547"/>
          </a:xfrm>
        </p:spPr>
        <p:txBody>
          <a:bodyPr/>
          <a:lstStyle/>
          <a:p>
            <a:r>
              <a:rPr lang="en-US" sz="6000" b="1" dirty="0">
                <a:latin typeface="Aptos Display" panose="020B0004020202020204" pitchFamily="34" charset="0"/>
              </a:rPr>
              <a:t>Using Lotteries to Enhance Fairness: Insights from the TMI Program</a:t>
            </a:r>
          </a:p>
        </p:txBody>
      </p:sp>
      <p:sp>
        <p:nvSpPr>
          <p:cNvPr id="3" name="TextBox 2">
            <a:extLst>
              <a:ext uri="{FF2B5EF4-FFF2-40B4-BE49-F238E27FC236}">
                <a16:creationId xmlns:a16="http://schemas.microsoft.com/office/drawing/2014/main" id="{89C3EF7D-3AEF-0429-B366-A0F8AA9A7E64}"/>
              </a:ext>
            </a:extLst>
          </p:cNvPr>
          <p:cNvSpPr txBox="1"/>
          <p:nvPr/>
        </p:nvSpPr>
        <p:spPr>
          <a:xfrm>
            <a:off x="520452" y="4637415"/>
            <a:ext cx="10515600" cy="594137"/>
          </a:xfrm>
          <a:prstGeom prst="rect">
            <a:avLst/>
          </a:prstGeom>
          <a:noFill/>
        </p:spPr>
        <p:txBody>
          <a:bodyPr wrap="square" rtlCol="0">
            <a:spAutoFit/>
          </a:bodyPr>
          <a:lstStyle/>
          <a:p>
            <a:pPr>
              <a:lnSpc>
                <a:spcPct val="90000"/>
              </a:lnSpc>
              <a:spcBef>
                <a:spcPct val="0"/>
              </a:spcBef>
            </a:pPr>
            <a:r>
              <a:rPr lang="en-US" sz="3600" dirty="0">
                <a:solidFill>
                  <a:schemeClr val="bg1"/>
                </a:solidFill>
                <a:latin typeface="Aptos Display" panose="020B0004020202020204" pitchFamily="34" charset="0"/>
                <a:ea typeface="+mj-ea"/>
                <a:cs typeface="+mj-cs"/>
              </a:rPr>
              <a:t>Chris Anderson, Director Policy &amp; International</a:t>
            </a:r>
            <a:endParaRPr lang="en-AU" sz="3600" dirty="0">
              <a:solidFill>
                <a:schemeClr val="bg1"/>
              </a:solidFill>
              <a:latin typeface="Aptos Display" panose="020B0004020202020204" pitchFamily="34" charset="0"/>
              <a:ea typeface="+mj-ea"/>
              <a:cs typeface="+mj-cs"/>
            </a:endParaRPr>
          </a:p>
        </p:txBody>
      </p:sp>
    </p:spTree>
    <p:extLst>
      <p:ext uri="{BB962C8B-B14F-4D97-AF65-F5344CB8AC3E}">
        <p14:creationId xmlns:p14="http://schemas.microsoft.com/office/powerpoint/2010/main" val="745008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EFDE4-C456-FE11-7F8C-F4DC0425811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A2C53C4-3F59-7A47-9868-69E62B46E332}"/>
              </a:ext>
            </a:extLst>
          </p:cNvPr>
          <p:cNvSpPr>
            <a:spLocks noGrp="1"/>
          </p:cNvSpPr>
          <p:nvPr>
            <p:ph type="title"/>
          </p:nvPr>
        </p:nvSpPr>
        <p:spPr>
          <a:xfrm>
            <a:off x="274018" y="351657"/>
            <a:ext cx="10515600" cy="618547"/>
          </a:xfrm>
        </p:spPr>
        <p:txBody>
          <a:bodyPr/>
          <a:lstStyle/>
          <a:p>
            <a:r>
              <a:rPr lang="en-US" sz="4800" b="1" dirty="0">
                <a:latin typeface="Aptos Display" panose="020B0004020202020204" pitchFamily="34" charset="0"/>
              </a:rPr>
              <a:t>Theo Murphy Initiative</a:t>
            </a:r>
          </a:p>
        </p:txBody>
      </p:sp>
      <p:sp>
        <p:nvSpPr>
          <p:cNvPr id="4" name="TextBox 3">
            <a:extLst>
              <a:ext uri="{FF2B5EF4-FFF2-40B4-BE49-F238E27FC236}">
                <a16:creationId xmlns:a16="http://schemas.microsoft.com/office/drawing/2014/main" id="{B9BC5F16-2166-5091-5D48-83E503160C02}"/>
              </a:ext>
            </a:extLst>
          </p:cNvPr>
          <p:cNvSpPr txBox="1"/>
          <p:nvPr/>
        </p:nvSpPr>
        <p:spPr>
          <a:xfrm>
            <a:off x="661481" y="1335932"/>
            <a:ext cx="8806774" cy="3323987"/>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Established to further scientific discovery and support activities that </a:t>
            </a:r>
            <a:r>
              <a:rPr lang="en-US" sz="3200" dirty="0" err="1">
                <a:solidFill>
                  <a:schemeClr val="bg1"/>
                </a:solidFill>
              </a:rPr>
              <a:t>benefir</a:t>
            </a:r>
            <a:r>
              <a:rPr lang="en-US" sz="3200" dirty="0">
                <a:solidFill>
                  <a:schemeClr val="bg1"/>
                </a:solidFill>
              </a:rPr>
              <a:t> EMCRs</a:t>
            </a:r>
          </a:p>
          <a:p>
            <a:pPr marL="457200" indent="-457200">
              <a:buFont typeface="Arial" panose="020B0604020202020204" pitchFamily="34" charset="0"/>
              <a:buChar char="•"/>
            </a:pPr>
            <a:r>
              <a:rPr lang="en-US" sz="3200" dirty="0">
                <a:solidFill>
                  <a:schemeClr val="bg1"/>
                </a:solidFill>
              </a:rPr>
              <a:t>Funding streams:</a:t>
            </a:r>
          </a:p>
          <a:p>
            <a:pPr marL="742950" lvl="1" indent="-285750">
              <a:buFont typeface="Arial" panose="020B0604020202020204" pitchFamily="34" charset="0"/>
              <a:buChar char="•"/>
            </a:pPr>
            <a:r>
              <a:rPr lang="en-US" sz="3200" b="1" dirty="0">
                <a:solidFill>
                  <a:schemeClr val="bg1"/>
                </a:solidFill>
              </a:rPr>
              <a:t>Flagship</a:t>
            </a:r>
            <a:r>
              <a:rPr lang="en-US" sz="3200" dirty="0">
                <a:solidFill>
                  <a:schemeClr val="bg1"/>
                </a:solidFill>
              </a:rPr>
              <a:t> – usually an event up to $50k</a:t>
            </a:r>
            <a:endParaRPr lang="en-US" sz="3200" b="1" dirty="0">
              <a:solidFill>
                <a:schemeClr val="bg1"/>
              </a:solidFill>
            </a:endParaRPr>
          </a:p>
          <a:p>
            <a:pPr marL="742950" lvl="1" indent="-285750">
              <a:buFont typeface="Arial" panose="020B0604020202020204" pitchFamily="34" charset="0"/>
              <a:buChar char="•"/>
            </a:pPr>
            <a:r>
              <a:rPr lang="en-US" sz="3200" b="1" dirty="0">
                <a:solidFill>
                  <a:schemeClr val="bg1"/>
                </a:solidFill>
              </a:rPr>
              <a:t>Amplify – </a:t>
            </a:r>
            <a:r>
              <a:rPr lang="en-US" sz="3200" dirty="0">
                <a:solidFill>
                  <a:schemeClr val="bg1"/>
                </a:solidFill>
              </a:rPr>
              <a:t>add on an event or symposium</a:t>
            </a:r>
            <a:endParaRPr lang="en-US" sz="3200" b="1" dirty="0">
              <a:solidFill>
                <a:schemeClr val="bg1"/>
              </a:solidFill>
            </a:endParaRPr>
          </a:p>
          <a:p>
            <a:pPr marL="742950" lvl="1" indent="-285750">
              <a:buFont typeface="Arial" panose="020B0604020202020204" pitchFamily="34" charset="0"/>
              <a:buChar char="•"/>
            </a:pPr>
            <a:r>
              <a:rPr lang="en-US" sz="3200" b="1" dirty="0">
                <a:solidFill>
                  <a:schemeClr val="bg1"/>
                </a:solidFill>
              </a:rPr>
              <a:t>Participation support grant</a:t>
            </a:r>
          </a:p>
          <a:p>
            <a:endParaRPr lang="en-AU" dirty="0"/>
          </a:p>
        </p:txBody>
      </p:sp>
      <p:pic>
        <p:nvPicPr>
          <p:cNvPr id="1026" name="Picture 2">
            <a:extLst>
              <a:ext uri="{FF2B5EF4-FFF2-40B4-BE49-F238E27FC236}">
                <a16:creationId xmlns:a16="http://schemas.microsoft.com/office/drawing/2014/main" id="{59321689-E814-8530-0137-AB3347ADAA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4425" y="2173523"/>
            <a:ext cx="2505075"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551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C37493-2986-9821-34B6-007D3C7EECDD}"/>
              </a:ext>
            </a:extLst>
          </p:cNvPr>
          <p:cNvSpPr>
            <a:spLocks noGrp="1"/>
          </p:cNvSpPr>
          <p:nvPr>
            <p:ph type="body" sz="quarter" idx="10"/>
          </p:nvPr>
        </p:nvSpPr>
        <p:spPr/>
        <p:txBody>
          <a:bodyPr/>
          <a:lstStyle/>
          <a:p>
            <a:endParaRPr lang="en-AU"/>
          </a:p>
        </p:txBody>
      </p:sp>
      <p:sp>
        <p:nvSpPr>
          <p:cNvPr id="3" name="Text Placeholder 2">
            <a:extLst>
              <a:ext uri="{FF2B5EF4-FFF2-40B4-BE49-F238E27FC236}">
                <a16:creationId xmlns:a16="http://schemas.microsoft.com/office/drawing/2014/main" id="{B2071B59-7521-7DA1-0ACC-ED1403C5E2D0}"/>
              </a:ext>
            </a:extLst>
          </p:cNvPr>
          <p:cNvSpPr>
            <a:spLocks noGrp="1"/>
          </p:cNvSpPr>
          <p:nvPr>
            <p:ph type="body" sz="quarter" idx="11"/>
          </p:nvPr>
        </p:nvSpPr>
        <p:spPr/>
        <p:txBody>
          <a:bodyPr/>
          <a:lstStyle/>
          <a:p>
            <a:endParaRPr lang="en-AU"/>
          </a:p>
        </p:txBody>
      </p:sp>
      <p:sp>
        <p:nvSpPr>
          <p:cNvPr id="4" name="Text Placeholder 3">
            <a:extLst>
              <a:ext uri="{FF2B5EF4-FFF2-40B4-BE49-F238E27FC236}">
                <a16:creationId xmlns:a16="http://schemas.microsoft.com/office/drawing/2014/main" id="{4C5EBD9F-6A77-BBCA-D97B-396B7DEC2A10}"/>
              </a:ext>
            </a:extLst>
          </p:cNvPr>
          <p:cNvSpPr>
            <a:spLocks noGrp="1"/>
          </p:cNvSpPr>
          <p:nvPr>
            <p:ph type="body" sz="quarter" idx="12"/>
          </p:nvPr>
        </p:nvSpPr>
        <p:spPr/>
        <p:txBody>
          <a:bodyPr/>
          <a:lstStyle/>
          <a:p>
            <a:endParaRPr lang="en-AU"/>
          </a:p>
        </p:txBody>
      </p:sp>
      <p:sp>
        <p:nvSpPr>
          <p:cNvPr id="5" name="Text Placeholder 4">
            <a:extLst>
              <a:ext uri="{FF2B5EF4-FFF2-40B4-BE49-F238E27FC236}">
                <a16:creationId xmlns:a16="http://schemas.microsoft.com/office/drawing/2014/main" id="{BD7CBD4D-C6BF-8B0A-B829-B8DD5477FF5F}"/>
              </a:ext>
            </a:extLst>
          </p:cNvPr>
          <p:cNvSpPr>
            <a:spLocks noGrp="1"/>
          </p:cNvSpPr>
          <p:nvPr>
            <p:ph type="body" sz="quarter" idx="13"/>
          </p:nvPr>
        </p:nvSpPr>
        <p:spPr/>
        <p:txBody>
          <a:bodyPr/>
          <a:lstStyle/>
          <a:p>
            <a:endParaRPr lang="en-AU"/>
          </a:p>
        </p:txBody>
      </p:sp>
      <p:pic>
        <p:nvPicPr>
          <p:cNvPr id="7" name="Picture 6">
            <a:extLst>
              <a:ext uri="{FF2B5EF4-FFF2-40B4-BE49-F238E27FC236}">
                <a16:creationId xmlns:a16="http://schemas.microsoft.com/office/drawing/2014/main" id="{CAF44451-873C-E2CE-E1FF-4C4892BA77A1}"/>
              </a:ext>
            </a:extLst>
          </p:cNvPr>
          <p:cNvPicPr>
            <a:picLocks noChangeAspect="1"/>
          </p:cNvPicPr>
          <p:nvPr/>
        </p:nvPicPr>
        <p:blipFill>
          <a:blip r:embed="rId2"/>
          <a:stretch>
            <a:fillRect/>
          </a:stretch>
        </p:blipFill>
        <p:spPr>
          <a:xfrm>
            <a:off x="0" y="224971"/>
            <a:ext cx="12192000" cy="5902220"/>
          </a:xfrm>
          <a:prstGeom prst="rect">
            <a:avLst/>
          </a:prstGeom>
        </p:spPr>
      </p:pic>
    </p:spTree>
    <p:extLst>
      <p:ext uri="{BB962C8B-B14F-4D97-AF65-F5344CB8AC3E}">
        <p14:creationId xmlns:p14="http://schemas.microsoft.com/office/powerpoint/2010/main" val="320534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737C7-3D54-0A6E-E041-20490B67282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8DFC776-2267-9762-119E-0F3F704386CE}"/>
              </a:ext>
            </a:extLst>
          </p:cNvPr>
          <p:cNvSpPr>
            <a:spLocks noGrp="1"/>
          </p:cNvSpPr>
          <p:nvPr>
            <p:ph type="title"/>
          </p:nvPr>
        </p:nvSpPr>
        <p:spPr/>
        <p:txBody>
          <a:bodyPr/>
          <a:lstStyle/>
          <a:p>
            <a:r>
              <a:rPr lang="en-US" sz="4800" b="1" dirty="0">
                <a:latin typeface="Aptos Display" panose="020B0004020202020204" pitchFamily="34" charset="0"/>
              </a:rPr>
              <a:t>Participation Support Grants</a:t>
            </a:r>
          </a:p>
        </p:txBody>
      </p:sp>
      <p:sp>
        <p:nvSpPr>
          <p:cNvPr id="4" name="TextBox 3">
            <a:extLst>
              <a:ext uri="{FF2B5EF4-FFF2-40B4-BE49-F238E27FC236}">
                <a16:creationId xmlns:a16="http://schemas.microsoft.com/office/drawing/2014/main" id="{1DBEC6F9-F4DC-57AA-4F34-78CB2752208E}"/>
              </a:ext>
            </a:extLst>
          </p:cNvPr>
          <p:cNvSpPr txBox="1"/>
          <p:nvPr/>
        </p:nvSpPr>
        <p:spPr>
          <a:xfrm>
            <a:off x="661481" y="1335932"/>
            <a:ext cx="8806774" cy="4801314"/>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Allocation of limited funds to early- and mid-career researchers (EMCRs)</a:t>
            </a:r>
          </a:p>
          <a:p>
            <a:pPr marL="457200" indent="-457200">
              <a:buFont typeface="Arial" panose="020B0604020202020204" pitchFamily="34" charset="0"/>
              <a:buChar char="•"/>
            </a:pPr>
            <a:r>
              <a:rPr lang="en-US" sz="3200" dirty="0">
                <a:solidFill>
                  <a:schemeClr val="bg1"/>
                </a:solidFill>
              </a:rPr>
              <a:t>Objectives:</a:t>
            </a:r>
          </a:p>
          <a:p>
            <a:pPr marL="1200150" lvl="2" indent="-285750">
              <a:buFont typeface="Arial" panose="020B0604020202020204" pitchFamily="34" charset="0"/>
              <a:buChar char="•"/>
            </a:pPr>
            <a:r>
              <a:rPr lang="en-US" sz="3200" dirty="0">
                <a:solidFill>
                  <a:schemeClr val="bg1"/>
                </a:solidFill>
              </a:rPr>
              <a:t>Address financial and logistical barriers for EMCRs</a:t>
            </a:r>
          </a:p>
          <a:p>
            <a:pPr marL="1200150" lvl="2" indent="-285750">
              <a:buFont typeface="Arial" panose="020B0604020202020204" pitchFamily="34" charset="0"/>
              <a:buChar char="•"/>
            </a:pPr>
            <a:r>
              <a:rPr lang="en-US" sz="3200" dirty="0">
                <a:solidFill>
                  <a:schemeClr val="bg1"/>
                </a:solidFill>
              </a:rPr>
              <a:t>Ensure fair and equitable distribution of resources</a:t>
            </a:r>
          </a:p>
          <a:p>
            <a:pPr marL="1200150" lvl="2" indent="-285750">
              <a:buFont typeface="Arial" panose="020B0604020202020204" pitchFamily="34" charset="0"/>
              <a:buChar char="•"/>
            </a:pPr>
            <a:r>
              <a:rPr lang="en-US" sz="3200" dirty="0">
                <a:solidFill>
                  <a:schemeClr val="bg1"/>
                </a:solidFill>
              </a:rPr>
              <a:t>Minimise bias and administrative overhead</a:t>
            </a:r>
          </a:p>
          <a:p>
            <a:endParaRPr lang="en-AU" dirty="0"/>
          </a:p>
        </p:txBody>
      </p:sp>
    </p:spTree>
    <p:extLst>
      <p:ext uri="{BB962C8B-B14F-4D97-AF65-F5344CB8AC3E}">
        <p14:creationId xmlns:p14="http://schemas.microsoft.com/office/powerpoint/2010/main" val="410801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1E92F-589D-8382-1F02-F1832DCFA3B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CACD9B8-506E-2E28-561A-DE9A7DD7882F}"/>
              </a:ext>
            </a:extLst>
          </p:cNvPr>
          <p:cNvSpPr>
            <a:spLocks noGrp="1"/>
          </p:cNvSpPr>
          <p:nvPr>
            <p:ph type="title"/>
          </p:nvPr>
        </p:nvSpPr>
        <p:spPr/>
        <p:txBody>
          <a:bodyPr/>
          <a:lstStyle/>
          <a:p>
            <a:r>
              <a:rPr lang="en-US" sz="4000" b="1" dirty="0">
                <a:latin typeface="Aptos Display" panose="020B0004020202020204" pitchFamily="34" charset="0"/>
              </a:rPr>
              <a:t>Why a Lottery?</a:t>
            </a:r>
            <a:endParaRPr lang="en-US" sz="4000" dirty="0">
              <a:latin typeface="Aptos Display" panose="020B0004020202020204" pitchFamily="34" charset="0"/>
            </a:endParaRPr>
          </a:p>
        </p:txBody>
      </p:sp>
      <p:sp>
        <p:nvSpPr>
          <p:cNvPr id="4" name="TextBox 3">
            <a:extLst>
              <a:ext uri="{FF2B5EF4-FFF2-40B4-BE49-F238E27FC236}">
                <a16:creationId xmlns:a16="http://schemas.microsoft.com/office/drawing/2014/main" id="{839A366A-6E49-2F53-8C02-8130A6D225F5}"/>
              </a:ext>
            </a:extLst>
          </p:cNvPr>
          <p:cNvSpPr txBox="1"/>
          <p:nvPr/>
        </p:nvSpPr>
        <p:spPr>
          <a:xfrm>
            <a:off x="596630" y="1848256"/>
            <a:ext cx="9954638" cy="4031873"/>
          </a:xfrm>
          <a:prstGeom prst="rect">
            <a:avLst/>
          </a:prstGeom>
          <a:noFill/>
        </p:spPr>
        <p:txBody>
          <a:bodyPr wrap="square" rtlCol="0">
            <a:spAutoFit/>
          </a:bodyPr>
          <a:lstStyle/>
          <a:p>
            <a:pPr marL="285750" indent="-285750">
              <a:buFont typeface="Arial" panose="020B0604020202020204" pitchFamily="34" charset="0"/>
              <a:buChar char="•"/>
            </a:pPr>
            <a:r>
              <a:rPr lang="en-US" sz="3200" dirty="0">
                <a:solidFill>
                  <a:schemeClr val="bg1"/>
                </a:solidFill>
              </a:rPr>
              <a:t>First-come, first-served vs peer review vs conditional lottery</a:t>
            </a:r>
          </a:p>
          <a:p>
            <a:pPr marL="285750" indent="-285750">
              <a:buFont typeface="Arial" panose="020B0604020202020204" pitchFamily="34" charset="0"/>
              <a:buChar char="•"/>
            </a:pPr>
            <a:r>
              <a:rPr lang="en-US" sz="3200" dirty="0">
                <a:solidFill>
                  <a:schemeClr val="bg1"/>
                </a:solidFill>
              </a:rPr>
              <a:t>Objective: more equally distribute funding to achieve regional and institutional diversity</a:t>
            </a:r>
          </a:p>
          <a:p>
            <a:pPr marL="285750" indent="-285750">
              <a:buFont typeface="Arial" panose="020B0604020202020204" pitchFamily="34" charset="0"/>
              <a:buChar char="•"/>
            </a:pPr>
            <a:r>
              <a:rPr lang="en-US" sz="3200" dirty="0">
                <a:solidFill>
                  <a:schemeClr val="bg1"/>
                </a:solidFill>
              </a:rPr>
              <a:t>Rigorous eligibility screening:</a:t>
            </a:r>
          </a:p>
          <a:p>
            <a:pPr marL="742950" lvl="1" indent="-285750">
              <a:buFont typeface="Arial" panose="020B0604020202020204" pitchFamily="34" charset="0"/>
              <a:buChar char="•"/>
            </a:pPr>
            <a:r>
              <a:rPr lang="en-US" sz="3200" dirty="0">
                <a:solidFill>
                  <a:schemeClr val="bg1"/>
                </a:solidFill>
              </a:rPr>
              <a:t>Verification of EMCR status</a:t>
            </a:r>
          </a:p>
          <a:p>
            <a:pPr marL="742950" lvl="1" indent="-285750">
              <a:buFont typeface="Arial" panose="020B0604020202020204" pitchFamily="34" charset="0"/>
              <a:buChar char="•"/>
            </a:pPr>
            <a:r>
              <a:rPr lang="en-US" sz="3200" dirty="0">
                <a:solidFill>
                  <a:schemeClr val="bg1"/>
                </a:solidFill>
              </a:rPr>
              <a:t>Budget scrutiny and feasibility</a:t>
            </a:r>
          </a:p>
          <a:p>
            <a:pPr marL="742950" lvl="1" indent="-285750">
              <a:buFont typeface="Arial" panose="020B0604020202020204" pitchFamily="34" charset="0"/>
              <a:buChar char="•"/>
            </a:pPr>
            <a:r>
              <a:rPr lang="en-US" sz="3200" dirty="0">
                <a:solidFill>
                  <a:schemeClr val="bg1"/>
                </a:solidFill>
              </a:rPr>
              <a:t>Comprehensive documentation review</a:t>
            </a:r>
          </a:p>
        </p:txBody>
      </p:sp>
    </p:spTree>
    <p:extLst>
      <p:ext uri="{BB962C8B-B14F-4D97-AF65-F5344CB8AC3E}">
        <p14:creationId xmlns:p14="http://schemas.microsoft.com/office/powerpoint/2010/main" val="3223359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36B4C-0FCD-A2F2-9D27-8FD0CEF1124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7D628BC2-A337-6072-1193-088108A4C194}"/>
              </a:ext>
            </a:extLst>
          </p:cNvPr>
          <p:cNvSpPr>
            <a:spLocks noGrp="1"/>
          </p:cNvSpPr>
          <p:nvPr>
            <p:ph type="title"/>
          </p:nvPr>
        </p:nvSpPr>
        <p:spPr/>
        <p:txBody>
          <a:bodyPr/>
          <a:lstStyle/>
          <a:p>
            <a:r>
              <a:rPr lang="en-AU" sz="3600" b="1" dirty="0">
                <a:latin typeface="Aptos Display" panose="020B0004020202020204" pitchFamily="34" charset="0"/>
              </a:rPr>
              <a:t>Practical Implementation and Refinements</a:t>
            </a:r>
            <a:endParaRPr lang="en-AU" sz="3600" dirty="0">
              <a:latin typeface="Aptos Display" panose="020B0004020202020204" pitchFamily="34" charset="0"/>
            </a:endParaRPr>
          </a:p>
        </p:txBody>
      </p:sp>
      <p:sp>
        <p:nvSpPr>
          <p:cNvPr id="4" name="TextBox 3">
            <a:extLst>
              <a:ext uri="{FF2B5EF4-FFF2-40B4-BE49-F238E27FC236}">
                <a16:creationId xmlns:a16="http://schemas.microsoft.com/office/drawing/2014/main" id="{08EAF4D1-4CA9-721A-7D52-94C9D480DD20}"/>
              </a:ext>
            </a:extLst>
          </p:cNvPr>
          <p:cNvSpPr txBox="1"/>
          <p:nvPr/>
        </p:nvSpPr>
        <p:spPr>
          <a:xfrm>
            <a:off x="520452" y="1530486"/>
            <a:ext cx="9954638"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rPr>
              <a:t>Geographical equity was introduced in 2024</a:t>
            </a:r>
          </a:p>
          <a:p>
            <a:pPr marL="457200" indent="-457200">
              <a:buFont typeface="Arial" panose="020B0604020202020204" pitchFamily="34" charset="0"/>
              <a:buChar char="•"/>
            </a:pPr>
            <a:r>
              <a:rPr lang="en-US" sz="3200" dirty="0">
                <a:solidFill>
                  <a:schemeClr val="bg1"/>
                </a:solidFill>
              </a:rPr>
              <a:t>Selection aligned with state and territory size, research activity</a:t>
            </a:r>
          </a:p>
          <a:p>
            <a:pPr marL="457200" indent="-457200">
              <a:buFont typeface="Arial" panose="020B0604020202020204" pitchFamily="34" charset="0"/>
              <a:buChar char="•"/>
            </a:pPr>
            <a:r>
              <a:rPr lang="en-US" sz="3200" dirty="0">
                <a:solidFill>
                  <a:schemeClr val="bg1"/>
                </a:solidFill>
              </a:rPr>
              <a:t>Standby applicants system to maximise the </a:t>
            </a:r>
            <a:r>
              <a:rPr lang="en-US" sz="3200" dirty="0" err="1">
                <a:solidFill>
                  <a:schemeClr val="bg1"/>
                </a:solidFill>
              </a:rPr>
              <a:t>utilisation</a:t>
            </a:r>
            <a:r>
              <a:rPr lang="en-US" sz="3200" dirty="0">
                <a:solidFill>
                  <a:schemeClr val="bg1"/>
                </a:solidFill>
              </a:rPr>
              <a:t> of funds</a:t>
            </a:r>
          </a:p>
          <a:p>
            <a:pPr marL="457200" indent="-457200">
              <a:buFont typeface="Arial" panose="020B0604020202020204" pitchFamily="34" charset="0"/>
              <a:buChar char="•"/>
            </a:pPr>
            <a:r>
              <a:rPr lang="en-US" sz="3200" dirty="0">
                <a:solidFill>
                  <a:schemeClr val="bg1"/>
                </a:solidFill>
              </a:rPr>
              <a:t>Benefits overall = reduction of implicit biases, equal opportunity</a:t>
            </a:r>
          </a:p>
        </p:txBody>
      </p:sp>
    </p:spTree>
    <p:extLst>
      <p:ext uri="{BB962C8B-B14F-4D97-AF65-F5344CB8AC3E}">
        <p14:creationId xmlns:p14="http://schemas.microsoft.com/office/powerpoint/2010/main" val="157555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A367A-DC11-2CA5-6E0E-83C365263BD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6838EDC-E7FE-2C15-37AD-4EA4EF4ACB0A}"/>
              </a:ext>
            </a:extLst>
          </p:cNvPr>
          <p:cNvSpPr>
            <a:spLocks noGrp="1"/>
          </p:cNvSpPr>
          <p:nvPr>
            <p:ph type="title"/>
          </p:nvPr>
        </p:nvSpPr>
        <p:spPr/>
        <p:txBody>
          <a:bodyPr/>
          <a:lstStyle/>
          <a:p>
            <a:pPr>
              <a:buNone/>
            </a:pPr>
            <a:r>
              <a:rPr lang="en-US" sz="3600" b="1" dirty="0">
                <a:latin typeface="Aptos Display" panose="020B0004020202020204" pitchFamily="34" charset="0"/>
              </a:rPr>
              <a:t>Insights, Recommendations, and Future Considerations</a:t>
            </a:r>
            <a:endParaRPr lang="en-US" sz="3600" dirty="0">
              <a:latin typeface="Aptos Display" panose="020B0004020202020204" pitchFamily="34" charset="0"/>
            </a:endParaRPr>
          </a:p>
        </p:txBody>
      </p:sp>
      <p:sp>
        <p:nvSpPr>
          <p:cNvPr id="4" name="TextBox 3">
            <a:extLst>
              <a:ext uri="{FF2B5EF4-FFF2-40B4-BE49-F238E27FC236}">
                <a16:creationId xmlns:a16="http://schemas.microsoft.com/office/drawing/2014/main" id="{49973DF7-3CA8-195C-6374-D8E658DAC31A}"/>
              </a:ext>
            </a:extLst>
          </p:cNvPr>
          <p:cNvSpPr txBox="1"/>
          <p:nvPr/>
        </p:nvSpPr>
        <p:spPr>
          <a:xfrm>
            <a:off x="596630" y="1848256"/>
            <a:ext cx="9954638" cy="2311210"/>
          </a:xfrm>
          <a:prstGeom prst="rect">
            <a:avLst/>
          </a:prstGeom>
          <a:noFill/>
        </p:spPr>
        <p:txBody>
          <a:bodyPr wrap="square" rtlCol="0">
            <a:spAutoFit/>
          </a:bodyPr>
          <a:lstStyle/>
          <a:p>
            <a:pPr marL="457200" indent="-457200">
              <a:lnSpc>
                <a:spcPct val="114000"/>
              </a:lnSpc>
              <a:buFont typeface="Arial" panose="020B0604020202020204" pitchFamily="34" charset="0"/>
              <a:buChar char="•"/>
            </a:pPr>
            <a:r>
              <a:rPr lang="en-US" sz="3200" dirty="0">
                <a:solidFill>
                  <a:schemeClr val="bg1"/>
                </a:solidFill>
              </a:rPr>
              <a:t>Maintain and regularly review the lottery method</a:t>
            </a:r>
          </a:p>
          <a:p>
            <a:pPr marL="457200" indent="-457200">
              <a:lnSpc>
                <a:spcPct val="114000"/>
              </a:lnSpc>
              <a:buFont typeface="Arial" panose="020B0604020202020204" pitchFamily="34" charset="0"/>
              <a:buChar char="•"/>
            </a:pPr>
            <a:r>
              <a:rPr lang="en-US" sz="3200" dirty="0">
                <a:solidFill>
                  <a:schemeClr val="bg1"/>
                </a:solidFill>
              </a:rPr>
              <a:t>Addressing potential criticisms and misconceptions</a:t>
            </a:r>
          </a:p>
          <a:p>
            <a:pPr marL="457200" indent="-457200">
              <a:lnSpc>
                <a:spcPct val="114000"/>
              </a:lnSpc>
              <a:buFont typeface="Arial" panose="020B0604020202020204" pitchFamily="34" charset="0"/>
              <a:buChar char="•"/>
            </a:pPr>
            <a:r>
              <a:rPr lang="en-US" sz="3200" dirty="0">
                <a:solidFill>
                  <a:schemeClr val="bg1"/>
                </a:solidFill>
              </a:rPr>
              <a:t>Invitation for broader policy adoption and collaboration</a:t>
            </a:r>
          </a:p>
        </p:txBody>
      </p:sp>
    </p:spTree>
    <p:extLst>
      <p:ext uri="{BB962C8B-B14F-4D97-AF65-F5344CB8AC3E}">
        <p14:creationId xmlns:p14="http://schemas.microsoft.com/office/powerpoint/2010/main" val="567411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F158F-0F65-95F2-9629-AAEC13780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95BCDE-15C4-F91A-A8F4-5B1D168802D4}"/>
              </a:ext>
            </a:extLst>
          </p:cNvPr>
          <p:cNvSpPr>
            <a:spLocks noGrp="1"/>
          </p:cNvSpPr>
          <p:nvPr>
            <p:ph type="title"/>
          </p:nvPr>
        </p:nvSpPr>
        <p:spPr>
          <a:xfrm>
            <a:off x="933690" y="2810453"/>
            <a:ext cx="7594848" cy="618547"/>
          </a:xfrm>
        </p:spPr>
        <p:txBody>
          <a:bodyPr/>
          <a:lstStyle/>
          <a:p>
            <a:r>
              <a:rPr lang="en-US" sz="6000">
                <a:latin typeface="+mj-lt"/>
              </a:rPr>
              <a:t>Discussion and Q&amp;A</a:t>
            </a:r>
          </a:p>
        </p:txBody>
      </p:sp>
    </p:spTree>
    <p:extLst>
      <p:ext uri="{BB962C8B-B14F-4D97-AF65-F5344CB8AC3E}">
        <p14:creationId xmlns:p14="http://schemas.microsoft.com/office/powerpoint/2010/main" val="42665943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c017898a-26e3-44b2-85f2-677c948eee4c"/>
  <p:tag name="SLIDO_EVENT_SECTION_UUID" val="ac3956b5-64e7-42c6-8b86-32d54ee57f2e"/>
</p:tagLst>
</file>

<file path=ppt/theme/theme1.xml><?xml version="1.0" encoding="utf-8"?>
<a:theme xmlns:a="http://schemas.openxmlformats.org/drawingml/2006/main" name="Office Theme">
  <a:themeElements>
    <a:clrScheme name="Custom 2">
      <a:dk1>
        <a:srgbClr val="000000"/>
      </a:dk1>
      <a:lt1>
        <a:srgbClr val="FFFFFF"/>
      </a:lt1>
      <a:dk2>
        <a:srgbClr val="0E2841"/>
      </a:dk2>
      <a:lt2>
        <a:srgbClr val="E8E8E8"/>
      </a:lt2>
      <a:accent1>
        <a:srgbClr val="006D68"/>
      </a:accent1>
      <a:accent2>
        <a:srgbClr val="63B76C"/>
      </a:accent2>
      <a:accent3>
        <a:srgbClr val="E1B76D"/>
      </a:accent3>
      <a:accent4>
        <a:srgbClr val="003C70"/>
      </a:accent4>
      <a:accent5>
        <a:srgbClr val="B2DCB7"/>
      </a:accent5>
      <a:accent6>
        <a:srgbClr val="358BC8"/>
      </a:accent6>
      <a:hlink>
        <a:srgbClr val="467886"/>
      </a:hlink>
      <a:folHlink>
        <a:srgbClr val="D56D48"/>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SS25_AI-in-Science_Slides" id="{70D11877-707C-0A4A-98CC-2562A2BBC56A}" vid="{FB3C212D-1F56-5740-AA79-932AEBABD6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72742c65-25f8-4182-b9d2-6eb58ec07966">
      <Terms xmlns="http://schemas.microsoft.com/office/infopath/2007/PartnerControls"/>
    </lcf76f155ced4ddcb4097134ff3c332f>
    <Thumb xmlns="72742c65-25f8-4182-b9d2-6eb58ec07966" xsi:nil="true"/>
    <TaxCatchAll xmlns="249bb05d-9f36-4797-baf9-70f03887c0e2" xsi:nil="true"/>
    <ResourceType xmlns="72742c65-25f8-4182-b9d2-6eb58ec07966" xsi:nil="true"/>
    <reSolveApproach xmlns="72742c65-25f8-4182-b9d2-6eb58ec07966" xsi:nil="true"/>
    <Filetype xmlns="72742c65-25f8-4182-b9d2-6eb58ec07966" xsi:nil="true"/>
    <TaxKeywordTaxHTField xmlns="249bb05d-9f36-4797-baf9-70f03887c0e2">
      <Terms xmlns="http://schemas.microsoft.com/office/infopath/2007/PartnerControls"/>
    </TaxKeywordTaxHTField>
    <Countryoforigin xmlns="72742c65-25f8-4182-b9d2-6eb58ec07966" xsi:nil="true"/>
    <KeyTheme xmlns="72742c65-25f8-4182-b9d2-6eb58ec07966" xsi:nil="true"/>
    <_dlc_DocId xmlns="249bb05d-9f36-4797-baf9-70f03887c0e2">AASID-2102554853-2634483</_dlc_DocId>
    <_dlc_DocIdUrl xmlns="249bb05d-9f36-4797-baf9-70f03887c0e2">
      <Url>https://ausacademyofscience.sharepoint.com/_layouts/15/DocIdRedir.aspx?ID=AASID-2102554853-2634483</Url>
      <Description>AASID-2102554853-2634483</Description>
    </_dlc_DocIdUrl>
    <SharedWithUsers xmlns="249bb05d-9f36-4797-baf9-70f03887c0e2">
      <UserInfo>
        <DisplayName>Jamie Evans</DisplayName>
        <AccountId>10219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F2DF799B4EDD418D115D512438A05B" ma:contentTypeVersion="24" ma:contentTypeDescription="Create a new document." ma:contentTypeScope="" ma:versionID="b146bd49b3120826ed228c2c656397d5">
  <xsd:schema xmlns:xsd="http://www.w3.org/2001/XMLSchema" xmlns:xs="http://www.w3.org/2001/XMLSchema" xmlns:p="http://schemas.microsoft.com/office/2006/metadata/properties" xmlns:ns2="249bb05d-9f36-4797-baf9-70f03887c0e2" xmlns:ns3="72742c65-25f8-4182-b9d2-6eb58ec07966" targetNamespace="http://schemas.microsoft.com/office/2006/metadata/properties" ma:root="true" ma:fieldsID="9eaec29d7a1e1682b0c3a351f1b0dc3c" ns2:_="" ns3:_="">
    <xsd:import namespace="249bb05d-9f36-4797-baf9-70f03887c0e2"/>
    <xsd:import namespace="72742c65-25f8-4182-b9d2-6eb58ec07966"/>
    <xsd:element name="properties">
      <xsd:complexType>
        <xsd:sequence>
          <xsd:element name="documentManagement">
            <xsd:complexType>
              <xsd:all>
                <xsd:element ref="ns2:TaxKeywordTaxHTField" minOccurs="0"/>
                <xsd:element ref="ns2:TaxCatchAll" minOccurs="0"/>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LengthInSeconds" minOccurs="0"/>
                <xsd:element ref="ns3:lcf76f155ced4ddcb4097134ff3c332f" minOccurs="0"/>
                <xsd:element ref="ns3:MediaServiceDateTaken" minOccurs="0"/>
                <xsd:element ref="ns3:MediaServiceLocation" minOccurs="0"/>
                <xsd:element ref="ns3:MediaServiceGenerationTime" minOccurs="0"/>
                <xsd:element ref="ns3:MediaServiceEventHashCode" minOccurs="0"/>
                <xsd:element ref="ns3:MediaServiceOCR" minOccurs="0"/>
                <xsd:element ref="ns2:SharedWithUsers" minOccurs="0"/>
                <xsd:element ref="ns2:SharedWithDetails" minOccurs="0"/>
                <xsd:element ref="ns3:Thumb" minOccurs="0"/>
                <xsd:element ref="ns3:MediaServiceSearchProperties" minOccurs="0"/>
                <xsd:element ref="ns3:ResourceType" minOccurs="0"/>
                <xsd:element ref="ns3:KeyTheme" minOccurs="0"/>
                <xsd:element ref="ns3:reSolveApproach" minOccurs="0"/>
                <xsd:element ref="ns3:Countryoforigin" minOccurs="0"/>
                <xsd:element ref="ns3:Filetype" minOccurs="0"/>
                <xsd:element ref="ns3: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49bb05d-9f36-4797-baf9-70f03887c0e2" elementFormDefault="qualified">
    <xsd:import namespace="http://schemas.microsoft.com/office/2006/documentManagement/types"/>
    <xsd:import namespace="http://schemas.microsoft.com/office/infopath/2007/PartnerControls"/>
    <xsd:element name="TaxKeywordTaxHTField" ma:index="9" nillable="true" ma:taxonomy="true" ma:internalName="TaxKeywordTaxHTField" ma:taxonomyFieldName="TaxKeyword" ma:displayName="Enterprise Keywords" ma:fieldId="{23f27201-bee3-471e-b2e7-b64fd8b7ca38}" ma:taxonomyMulti="true" ma:sspId="5397e1ef-6145-448f-8584-0166883bf31a" ma:termSetId="00000000-0000-0000-0000-000000000000" ma:anchorId="00000000-0000-0000-0000-000000000000" ma:open="true" ma:isKeyword="true">
      <xsd:complexType>
        <xsd:sequence>
          <xsd:element ref="pc:Terms" minOccurs="0" maxOccurs="1"/>
        </xsd:sequence>
      </xsd:complexType>
    </xsd:element>
    <xsd:element name="TaxCatchAll" ma:index="10" nillable="true" ma:displayName="Taxonomy Catch All Column" ma:hidden="true" ma:list="{2568cf63-bd21-49d1-b78b-56f137b96478}" ma:internalName="TaxCatchAll" ma:showField="CatchAllData" ma:web="249bb05d-9f36-4797-baf9-70f03887c0e2">
      <xsd:complexType>
        <xsd:complexContent>
          <xsd:extension base="dms:MultiChoiceLookup">
            <xsd:sequence>
              <xsd:element name="Value" type="dms:Lookup" maxOccurs="unbounded" minOccurs="0" nillable="true"/>
            </xsd:sequence>
          </xsd:extension>
        </xsd:complexContent>
      </xsd:complexType>
    </xsd:element>
    <xsd:element name="_dlc_DocId" ma:index="11" nillable="true" ma:displayName="Document ID Value" ma:description="The value of the document ID assigned to this item." ma:indexed="true" ma:internalName="_dlc_DocId" ma:readOnly="true">
      <xsd:simpleType>
        <xsd:restriction base="dms:Text"/>
      </xsd:simpleType>
    </xsd:element>
    <xsd:element name="_dlc_DocIdUrl" ma:index="1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3" nillable="true" ma:displayName="Persist ID" ma:description="Keep ID on add." ma:hidden="true" ma:internalName="_dlc_DocIdPersistId" ma:readOnly="true">
      <xsd:simpleType>
        <xsd:restriction base="dms:Boolean"/>
      </xsd:simpleType>
    </xsd:element>
    <xsd:element name="SharedWithUsers" ma:index="2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2742c65-25f8-4182-b9d2-6eb58ec07966" elementFormDefault="qualified">
    <xsd:import namespace="http://schemas.microsoft.com/office/2006/documentManagement/types"/>
    <xsd:import namespace="http://schemas.microsoft.com/office/infopath/2007/PartnerControls"/>
    <xsd:element name="MediaServiceMetadata" ma:index="14" nillable="true" ma:displayName="MediaServiceMetadata" ma:hidden="true" ma:internalName="MediaServiceMetadata" ma:readOnly="true">
      <xsd:simpleType>
        <xsd:restriction base="dms:Note"/>
      </xsd:simpleType>
    </xsd:element>
    <xsd:element name="MediaServiceFastMetadata" ma:index="15" nillable="true" ma:displayName="MediaServiceFastMetadata" ma:hidden="true" ma:internalName="MediaServiceFastMetadata" ma:readOnly="true">
      <xsd:simpleType>
        <xsd:restriction base="dms:Note"/>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5397e1ef-6145-448f-8584-0166883bf31a"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description="" ma:indexed="true" ma:internalName="MediaServiceLocation"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element name="MediaServiceOCR" ma:index="24" nillable="true" ma:displayName="Extracted Text" ma:internalName="MediaServiceOCR" ma:readOnly="true">
      <xsd:simpleType>
        <xsd:restriction base="dms:Note">
          <xsd:maxLength value="255"/>
        </xsd:restriction>
      </xsd:simpleType>
    </xsd:element>
    <xsd:element name="Thumb" ma:index="27" nillable="true" ma:displayName="Thumb" ma:format="Thumbnail" ma:internalName="Thumb">
      <xsd:simpleType>
        <xsd:restriction base="dms:Unknown"/>
      </xsd:simpleType>
    </xsd:element>
    <xsd:element name="MediaServiceSearchProperties" ma:index="28" nillable="true" ma:displayName="MediaServiceSearchProperties" ma:hidden="true" ma:internalName="MediaServiceSearchProperties" ma:readOnly="true">
      <xsd:simpleType>
        <xsd:restriction base="dms:Note"/>
      </xsd:simpleType>
    </xsd:element>
    <xsd:element name="ResourceType" ma:index="29" nillable="true" ma:displayName="Resource Type" ma:format="Dropdown" ma:internalName="ResourceType">
      <xsd:simpleType>
        <xsd:union memberTypes="dms:Text">
          <xsd:simpleType>
            <xsd:restriction base="dms:Choice">
              <xsd:enumeration value="Presentation"/>
              <xsd:enumeration value="Research"/>
              <xsd:enumeration value="Resource"/>
              <xsd:enumeration value="Template"/>
              <xsd:enumeration value="Abstract"/>
            </xsd:restriction>
          </xsd:simpleType>
        </xsd:union>
      </xsd:simpleType>
    </xsd:element>
    <xsd:element name="KeyTheme" ma:index="30" nillable="true" ma:displayName="Key Theme" ma:format="Dropdown" ma:internalName="KeyTheme">
      <xsd:complexType>
        <xsd:complexContent>
          <xsd:extension base="dms:MultiChoiceFillIn">
            <xsd:sequence>
              <xsd:element name="Value" maxOccurs="unbounded" minOccurs="0" nillable="true">
                <xsd:simpleType>
                  <xsd:union memberTypes="dms:Text">
                    <xsd:simpleType>
                      <xsd:restriction base="dms:Choice">
                        <xsd:enumeration value="Variation Theory"/>
                        <xsd:enumeration value="Learning Progressions"/>
                        <xsd:enumeration value="Professional Learning"/>
                        <xsd:enumeration value="Pedagogy"/>
                        <xsd:enumeration value="Representation"/>
                        <xsd:enumeration value="Secondary"/>
                        <xsd:enumeration value="Complexity Theory"/>
                        <xsd:enumeration value="Communities of Inquiry"/>
                        <xsd:enumeration value="Teacher Knowledge"/>
                      </xsd:restriction>
                    </xsd:simpleType>
                  </xsd:union>
                </xsd:simpleType>
              </xsd:element>
            </xsd:sequence>
          </xsd:extension>
        </xsd:complexContent>
      </xsd:complexType>
    </xsd:element>
    <xsd:element name="reSolveApproach" ma:index="31" nillable="true" ma:displayName="reSolve Approach" ma:format="Dropdown" ma:internalName="reSolveApproach">
      <xsd:complexType>
        <xsd:complexContent>
          <xsd:extension base="dms:MultiChoiceFillIn">
            <xsd:sequence>
              <xsd:element name="Value" maxOccurs="unbounded" minOccurs="0" nillable="true">
                <xsd:simpleType>
                  <xsd:union memberTypes="dms:Text">
                    <xsd:simpleType>
                      <xsd:restriction base="dms:Choice">
                        <xsd:enumeration value="Teacher"/>
                        <xsd:enumeration value="Tasks"/>
                        <xsd:enumeration value="Mathematics"/>
                        <xsd:enumeration value="Tools"/>
                        <xsd:enumeration value="Culture"/>
                      </xsd:restriction>
                    </xsd:simpleType>
                  </xsd:union>
                </xsd:simpleType>
              </xsd:element>
            </xsd:sequence>
          </xsd:extension>
        </xsd:complexContent>
      </xsd:complexType>
    </xsd:element>
    <xsd:element name="Countryoforigin" ma:index="32" nillable="true" ma:displayName="Country of origin" ma:format="Dropdown" ma:internalName="Countryoforigin">
      <xsd:simpleType>
        <xsd:restriction base="dms:Choice">
          <xsd:enumeration value="Australia"/>
          <xsd:enumeration value="International"/>
        </xsd:restriction>
      </xsd:simpleType>
    </xsd:element>
    <xsd:element name="Filetype" ma:index="33" nillable="true" ma:displayName="File type" ma:format="Thumbnail" ma:internalName="Filetype">
      <xsd:simpleType>
        <xsd:restriction base="dms:Unknown"/>
      </xsd:simpleType>
    </xsd:element>
    <xsd:element name="MediaServiceBillingMetadata" ma:index="34" nillable="true" ma:displayName="MediaServiceBillingMetadata" ma:hidden="true" ma:internalName="MediaServiceBilling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3BA5F605-5536-41A0-994E-48586999383F}">
  <ds:schemaRefs>
    <ds:schemaRef ds:uri="http://purl.org/dc/elements/1.1/"/>
    <ds:schemaRef ds:uri="http://purl.org/dc/terms/"/>
    <ds:schemaRef ds:uri="http://schemas.openxmlformats.org/package/2006/metadata/core-properties"/>
    <ds:schemaRef ds:uri="72742c65-25f8-4182-b9d2-6eb58ec07966"/>
    <ds:schemaRef ds:uri="http://schemas.microsoft.com/office/2006/metadata/properties"/>
    <ds:schemaRef ds:uri="http://purl.org/dc/dcmitype/"/>
    <ds:schemaRef ds:uri="http://schemas.microsoft.com/office/2006/documentManagement/types"/>
    <ds:schemaRef ds:uri="http://schemas.microsoft.com/office/infopath/2007/PartnerControls"/>
    <ds:schemaRef ds:uri="249bb05d-9f36-4797-baf9-70f03887c0e2"/>
    <ds:schemaRef ds:uri="http://www.w3.org/XML/1998/namespace"/>
  </ds:schemaRefs>
</ds:datastoreItem>
</file>

<file path=customXml/itemProps2.xml><?xml version="1.0" encoding="utf-8"?>
<ds:datastoreItem xmlns:ds="http://schemas.openxmlformats.org/officeDocument/2006/customXml" ds:itemID="{8CAC46BC-7477-4BDA-A54A-FAC89F05613C}">
  <ds:schemaRefs>
    <ds:schemaRef ds:uri="http://schemas.microsoft.com/sharepoint/v3/contenttype/forms"/>
  </ds:schemaRefs>
</ds:datastoreItem>
</file>

<file path=customXml/itemProps3.xml><?xml version="1.0" encoding="utf-8"?>
<ds:datastoreItem xmlns:ds="http://schemas.openxmlformats.org/officeDocument/2006/customXml" ds:itemID="{B00BFFC1-2536-448D-9155-2F33D36517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49bb05d-9f36-4797-baf9-70f03887c0e2"/>
    <ds:schemaRef ds:uri="72742c65-25f8-4182-b9d2-6eb58ec0796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287A1663-C3B4-4078-A586-C5D3FA81AD1A}">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Office Theme</Template>
  <TotalTime>211</TotalTime>
  <Words>930</Words>
  <Application>Microsoft Office PowerPoint</Application>
  <PresentationFormat>Widescreen</PresentationFormat>
  <Paragraphs>52</Paragraphs>
  <Slides>8</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Aptos</vt:lpstr>
      <vt:lpstr>Aptos Display</vt:lpstr>
      <vt:lpstr>Arial</vt:lpstr>
      <vt:lpstr>Calibri</vt:lpstr>
      <vt:lpstr>Gotham</vt:lpstr>
      <vt:lpstr>Gotham Light</vt:lpstr>
      <vt:lpstr>GOTHAM-MEDIUM</vt:lpstr>
      <vt:lpstr>Myriad Pro Light</vt:lpstr>
      <vt:lpstr>Office Theme</vt:lpstr>
      <vt:lpstr>Using Lotteries to Enhance Fairness: Insights from the TMI Program</vt:lpstr>
      <vt:lpstr>Theo Murphy Initiative</vt:lpstr>
      <vt:lpstr>PowerPoint Presentation</vt:lpstr>
      <vt:lpstr>Participation Support Grants</vt:lpstr>
      <vt:lpstr>Why a Lottery?</vt:lpstr>
      <vt:lpstr>Practical Implementation and Refinements</vt:lpstr>
      <vt:lpstr>Insights, Recommendations, and Future Considerations</vt:lpstr>
      <vt:lpstr>Discussion and 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Georgina Harmer</dc:creator>
  <cp:lastModifiedBy>Chris Anderson</cp:lastModifiedBy>
  <cp:revision>3</cp:revision>
  <dcterms:created xsi:type="dcterms:W3CDTF">2025-02-05T00:50:45Z</dcterms:created>
  <dcterms:modified xsi:type="dcterms:W3CDTF">2025-05-09T06:45:14Z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0x010100A9F2DF799B4EDD418D115D512438A05B</vt:lpwstr>
  </property>
  <property fmtid="{D5CDD505-2E9C-101B-9397-08002B2CF9AE}" pid="3" name="TaxKeyword">
    <vt:lpwstr/>
  </property>
  <property fmtid="{D5CDD505-2E9C-101B-9397-08002B2CF9AE}" pid="4" name="MediaServiceImageTags">
    <vt:lpwstr/>
  </property>
  <property fmtid="{D5CDD505-2E9C-101B-9397-08002B2CF9AE}" pid="5" name="SlidoAppVersion">
    <vt:lpwstr>1.10.0.5209</vt:lpwstr>
  </property>
  <property fmtid="{D5CDD505-2E9C-101B-9397-08002B2CF9AE}" pid="6" name="_dlc_DocIdItemGuid">
    <vt:lpwstr>0a6e199f-83f5-45f0-ac8b-be6c28717ce2</vt:lpwstr>
  </property>
</Properties>
</file>