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6" r:id="rId14"/>
    <p:sldId id="293" r:id="rId15"/>
    <p:sldId id="294" r:id="rId16"/>
    <p:sldId id="295" r:id="rId17"/>
    <p:sldId id="298" r:id="rId18"/>
    <p:sldId id="299" r:id="rId19"/>
    <p:sldId id="300" r:id="rId20"/>
    <p:sldId id="301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9" autoAdjust="0"/>
    <p:restoredTop sz="94681"/>
  </p:normalViewPr>
  <p:slideViewPr>
    <p:cSldViewPr snapToGrid="0" snapToObjects="1" showGuides="1">
      <p:cViewPr>
        <p:scale>
          <a:sx n="100" d="100"/>
          <a:sy n="100" d="100"/>
        </p:scale>
        <p:origin x="58" y="5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956CF-0376-45F3-A3D8-1E91D6E393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AE805-B86D-49C7-B488-14B0A2F2ECF2}">
      <dgm:prSet phldrT="[Text]" custT="1"/>
      <dgm:spPr/>
      <dgm:t>
        <a:bodyPr/>
        <a:lstStyle/>
        <a:p>
          <a:r>
            <a:rPr lang="en-US" sz="1800" b="1" dirty="0" smtClean="0"/>
            <a:t>Leverage on the LDA Model</a:t>
          </a:r>
          <a:endParaRPr lang="en-US" sz="1800" b="1" dirty="0"/>
        </a:p>
      </dgm:t>
    </dgm:pt>
    <dgm:pt modelId="{9CD494FC-69B5-43CA-96F6-1D5D9C8889E0}" type="parTrans" cxnId="{66493893-D647-45F7-AB86-FE4C7AB129FA}">
      <dgm:prSet/>
      <dgm:spPr/>
      <dgm:t>
        <a:bodyPr/>
        <a:lstStyle/>
        <a:p>
          <a:endParaRPr lang="en-US"/>
        </a:p>
      </dgm:t>
    </dgm:pt>
    <dgm:pt modelId="{0C733B86-C579-4AB5-B712-9BD472AB88B3}" type="sibTrans" cxnId="{66493893-D647-45F7-AB86-FE4C7AB129FA}">
      <dgm:prSet/>
      <dgm:spPr/>
      <dgm:t>
        <a:bodyPr/>
        <a:lstStyle/>
        <a:p>
          <a:endParaRPr lang="en-US"/>
        </a:p>
      </dgm:t>
    </dgm:pt>
    <dgm:pt modelId="{630DE2F7-794F-44DE-9720-C8A5A07E3891}">
      <dgm:prSet phldrT="[Text]" custT="1"/>
      <dgm:spPr/>
      <dgm:t>
        <a:bodyPr/>
        <a:lstStyle/>
        <a:p>
          <a:r>
            <a:rPr lang="en-US" sz="1400" dirty="0" smtClean="0"/>
            <a:t>Run the LDA model in order to determine the customers most likely to avail of the deposit (223 customers or 2% of the total). These clients should be prioritized in terms of the campaign. </a:t>
          </a:r>
          <a:r>
            <a:rPr lang="en-US" sz="1400" b="1" dirty="0" smtClean="0">
              <a:solidFill>
                <a:schemeClr val="accent1"/>
              </a:solidFill>
            </a:rPr>
            <a:t>Impact: Translates to cheaper cost of acquisition due to the high probability of deposit subscription.</a:t>
          </a:r>
          <a:endParaRPr lang="en-US" sz="1400" b="1" dirty="0">
            <a:solidFill>
              <a:schemeClr val="accent1"/>
            </a:solidFill>
          </a:endParaRPr>
        </a:p>
      </dgm:t>
    </dgm:pt>
    <dgm:pt modelId="{98651C6C-1BE7-4D41-A718-78DCC1A49928}" type="parTrans" cxnId="{D66D626D-D754-4EAD-8553-80D1FB14034F}">
      <dgm:prSet/>
      <dgm:spPr/>
      <dgm:t>
        <a:bodyPr/>
        <a:lstStyle/>
        <a:p>
          <a:endParaRPr lang="en-US"/>
        </a:p>
      </dgm:t>
    </dgm:pt>
    <dgm:pt modelId="{22362215-CB28-4A2B-A4F8-923989A3858E}" type="sibTrans" cxnId="{D66D626D-D754-4EAD-8553-80D1FB14034F}">
      <dgm:prSet/>
      <dgm:spPr/>
      <dgm:t>
        <a:bodyPr/>
        <a:lstStyle/>
        <a:p>
          <a:endParaRPr lang="en-US"/>
        </a:p>
      </dgm:t>
    </dgm:pt>
    <dgm:pt modelId="{728F2378-5DAE-41F8-BD4F-A3A746077B39}">
      <dgm:prSet phldrT="[Text]" custT="1"/>
      <dgm:spPr/>
      <dgm:t>
        <a:bodyPr/>
        <a:lstStyle/>
        <a:p>
          <a:r>
            <a:rPr lang="en-US" sz="1800" b="1" dirty="0" smtClean="0"/>
            <a:t>Actions for Identified Fence-Sitters</a:t>
          </a:r>
          <a:endParaRPr lang="en-US" sz="1800" b="1" dirty="0"/>
        </a:p>
      </dgm:t>
    </dgm:pt>
    <dgm:pt modelId="{AAC82008-CFA1-4803-A7CE-3B7AC8518562}" type="parTrans" cxnId="{EDC82341-F902-4F58-A91B-FC20636D2985}">
      <dgm:prSet/>
      <dgm:spPr/>
      <dgm:t>
        <a:bodyPr/>
        <a:lstStyle/>
        <a:p>
          <a:endParaRPr lang="en-US"/>
        </a:p>
      </dgm:t>
    </dgm:pt>
    <dgm:pt modelId="{AEDB7D27-93B6-464D-8C64-AA97BD23E8EA}" type="sibTrans" cxnId="{EDC82341-F902-4F58-A91B-FC20636D2985}">
      <dgm:prSet/>
      <dgm:spPr/>
      <dgm:t>
        <a:bodyPr/>
        <a:lstStyle/>
        <a:p>
          <a:endParaRPr lang="en-US"/>
        </a:p>
      </dgm:t>
    </dgm:pt>
    <dgm:pt modelId="{75DCC688-353C-4487-B22E-08B8B454ED20}">
      <dgm:prSet phldrT="[Text]" custT="1"/>
      <dgm:spPr/>
      <dgm:t>
        <a:bodyPr/>
        <a:lstStyle/>
        <a:p>
          <a:r>
            <a:rPr lang="en-US" sz="1400" dirty="0" smtClean="0"/>
            <a:t>For the remaining clients (1,240 or 13%), rules-of-thumb in terms of campaign strategy (e.g. who to reach out first, etc.) can rely on the demographics of the customer in terms of the following:</a:t>
          </a:r>
          <a:endParaRPr lang="en-US" sz="1400" dirty="0"/>
        </a:p>
      </dgm:t>
    </dgm:pt>
    <dgm:pt modelId="{8EF4DEBB-451D-4F2B-84B2-050E248A894A}" type="parTrans" cxnId="{3246476F-E0F4-459D-819C-031A5E270DD0}">
      <dgm:prSet/>
      <dgm:spPr/>
      <dgm:t>
        <a:bodyPr/>
        <a:lstStyle/>
        <a:p>
          <a:endParaRPr lang="en-US"/>
        </a:p>
      </dgm:t>
    </dgm:pt>
    <dgm:pt modelId="{72D8E1C4-04B5-47F7-8626-CD23BC313A1F}" type="sibTrans" cxnId="{3246476F-E0F4-459D-819C-031A5E270DD0}">
      <dgm:prSet/>
      <dgm:spPr/>
      <dgm:t>
        <a:bodyPr/>
        <a:lstStyle/>
        <a:p>
          <a:endParaRPr lang="en-US"/>
        </a:p>
      </dgm:t>
    </dgm:pt>
    <dgm:pt modelId="{CE631211-FFA4-4433-90EC-E7CB51E7FBDE}">
      <dgm:prSet phldrT="[Text]" custT="1"/>
      <dgm:spPr/>
      <dgm:t>
        <a:bodyPr/>
        <a:lstStyle/>
        <a:p>
          <a:r>
            <a:rPr lang="en-US" sz="1400" dirty="0" smtClean="0"/>
            <a:t>Similarly, avoid customers that are most likely to not avail of the subscription (8,944 customers or 85% of the total). </a:t>
          </a:r>
          <a:r>
            <a:rPr lang="en-US" sz="1400" b="1" dirty="0" smtClean="0">
              <a:solidFill>
                <a:schemeClr val="accent1"/>
              </a:solidFill>
            </a:rPr>
            <a:t>Impact: Translates to campaign cost saves of 85% as these clients will be deprioritized.</a:t>
          </a:r>
          <a:endParaRPr lang="en-US" sz="1400" b="1" dirty="0">
            <a:solidFill>
              <a:schemeClr val="accent1"/>
            </a:solidFill>
          </a:endParaRPr>
        </a:p>
      </dgm:t>
    </dgm:pt>
    <dgm:pt modelId="{A6B403EE-8B3A-401C-838D-811E28C44D6A}" type="parTrans" cxnId="{7F078D1A-3371-48FA-9A96-7DA55DA9ABC4}">
      <dgm:prSet/>
      <dgm:spPr/>
      <dgm:t>
        <a:bodyPr/>
        <a:lstStyle/>
        <a:p>
          <a:endParaRPr lang="en-US"/>
        </a:p>
      </dgm:t>
    </dgm:pt>
    <dgm:pt modelId="{49F0730C-2B41-4222-B7D9-EEFA3F322ADB}" type="sibTrans" cxnId="{7F078D1A-3371-48FA-9A96-7DA55DA9ABC4}">
      <dgm:prSet/>
      <dgm:spPr/>
      <dgm:t>
        <a:bodyPr/>
        <a:lstStyle/>
        <a:p>
          <a:endParaRPr lang="en-US"/>
        </a:p>
      </dgm:t>
    </dgm:pt>
    <dgm:pt modelId="{2C24709D-D4E3-40E2-9CC3-24AB23B04955}">
      <dgm:prSet custT="1"/>
      <dgm:spPr/>
      <dgm:t>
        <a:bodyPr/>
        <a:lstStyle/>
        <a:p>
          <a:r>
            <a:rPr lang="en-US" sz="1400" dirty="0" smtClean="0"/>
            <a:t>Campaign calls can only be one and not necessarily repetitive.</a:t>
          </a:r>
          <a:endParaRPr lang="en-US" sz="1400" dirty="0"/>
        </a:p>
      </dgm:t>
    </dgm:pt>
    <dgm:pt modelId="{5C82AA0F-BB8E-420D-B2FD-B6BB1464E872}" type="parTrans" cxnId="{A41E344E-A26C-479D-B003-7AE4A45CF923}">
      <dgm:prSet/>
      <dgm:spPr/>
      <dgm:t>
        <a:bodyPr/>
        <a:lstStyle/>
        <a:p>
          <a:endParaRPr lang="en-US"/>
        </a:p>
      </dgm:t>
    </dgm:pt>
    <dgm:pt modelId="{EB7BD0DB-66ED-456C-93BD-8ADE9A2E4CC0}" type="sibTrans" cxnId="{A41E344E-A26C-479D-B003-7AE4A45CF923}">
      <dgm:prSet/>
      <dgm:spPr/>
      <dgm:t>
        <a:bodyPr/>
        <a:lstStyle/>
        <a:p>
          <a:endParaRPr lang="en-US"/>
        </a:p>
      </dgm:t>
    </dgm:pt>
    <dgm:pt modelId="{B8139974-F8A2-48EF-B50F-0A523C5BE786}">
      <dgm:prSet custT="1"/>
      <dgm:spPr/>
      <dgm:t>
        <a:bodyPr/>
        <a:lstStyle/>
        <a:p>
          <a:r>
            <a:rPr lang="en-US" sz="1400" dirty="0" err="1" smtClean="0"/>
            <a:t>Priotize</a:t>
          </a:r>
          <a:r>
            <a:rPr lang="en-US" sz="1400" dirty="0" smtClean="0"/>
            <a:t> those with jobs in Admin Technicians, Retired/Self-Employed</a:t>
          </a:r>
          <a:endParaRPr lang="en-US" sz="1400" dirty="0" smtClean="0"/>
        </a:p>
      </dgm:t>
    </dgm:pt>
    <dgm:pt modelId="{194FA87B-3406-491E-8C7A-85F4B9D184C5}" type="parTrans" cxnId="{0A21C051-BE71-4893-9ABF-8E0F7E688021}">
      <dgm:prSet/>
      <dgm:spPr/>
      <dgm:t>
        <a:bodyPr/>
        <a:lstStyle/>
        <a:p>
          <a:endParaRPr lang="en-US"/>
        </a:p>
      </dgm:t>
    </dgm:pt>
    <dgm:pt modelId="{AE394F2E-4DF5-40A0-9DA9-CC20C2E2E9EF}" type="sibTrans" cxnId="{0A21C051-BE71-4893-9ABF-8E0F7E688021}">
      <dgm:prSet/>
      <dgm:spPr/>
      <dgm:t>
        <a:bodyPr/>
        <a:lstStyle/>
        <a:p>
          <a:endParaRPr lang="en-US"/>
        </a:p>
      </dgm:t>
    </dgm:pt>
    <dgm:pt modelId="{266FF3C6-246A-49D3-AB43-CE2B13BABABF}">
      <dgm:prSet custT="1"/>
      <dgm:spPr/>
      <dgm:t>
        <a:bodyPr/>
        <a:lstStyle/>
        <a:p>
          <a:r>
            <a:rPr lang="en-US" sz="1400" dirty="0" smtClean="0"/>
            <a:t>Prioritize clients 20 years old and below and those 61 and above.</a:t>
          </a:r>
          <a:endParaRPr lang="en-US" sz="1400" dirty="0" smtClean="0"/>
        </a:p>
      </dgm:t>
    </dgm:pt>
    <dgm:pt modelId="{DB8EBB90-DC7A-48B3-B99C-309C912F929A}" type="parTrans" cxnId="{84992491-6E3B-4245-A779-F9DCF5C681C4}">
      <dgm:prSet/>
      <dgm:spPr/>
      <dgm:t>
        <a:bodyPr/>
        <a:lstStyle/>
        <a:p>
          <a:endParaRPr lang="en-US"/>
        </a:p>
      </dgm:t>
    </dgm:pt>
    <dgm:pt modelId="{64234D4D-8B9B-49AD-99AF-357BDF6C9DFF}" type="sibTrans" cxnId="{84992491-6E3B-4245-A779-F9DCF5C681C4}">
      <dgm:prSet/>
      <dgm:spPr/>
      <dgm:t>
        <a:bodyPr/>
        <a:lstStyle/>
        <a:p>
          <a:endParaRPr lang="en-US"/>
        </a:p>
      </dgm:t>
    </dgm:pt>
    <dgm:pt modelId="{865B347C-21B5-4256-ADDE-EE4DCF443723}">
      <dgm:prSet custT="1"/>
      <dgm:spPr/>
      <dgm:t>
        <a:bodyPr/>
        <a:lstStyle/>
        <a:p>
          <a:r>
            <a:rPr lang="en-US" sz="1400" dirty="0" smtClean="0"/>
            <a:t>Campaigns are more effective on Tuesdays to Thursdays</a:t>
          </a:r>
          <a:endParaRPr lang="en-US" sz="1400" dirty="0" smtClean="0"/>
        </a:p>
      </dgm:t>
    </dgm:pt>
    <dgm:pt modelId="{B3E60EF8-FD3D-4D19-806D-3251F13EBBA6}" type="parTrans" cxnId="{34C11613-93EC-4115-BE90-D496D191D41C}">
      <dgm:prSet/>
      <dgm:spPr/>
      <dgm:t>
        <a:bodyPr/>
        <a:lstStyle/>
        <a:p>
          <a:endParaRPr lang="en-US"/>
        </a:p>
      </dgm:t>
    </dgm:pt>
    <dgm:pt modelId="{E6D6D881-6759-4DB8-AADD-26AC1ED5A1BC}" type="sibTrans" cxnId="{34C11613-93EC-4115-BE90-D496D191D41C}">
      <dgm:prSet/>
      <dgm:spPr/>
      <dgm:t>
        <a:bodyPr/>
        <a:lstStyle/>
        <a:p>
          <a:endParaRPr lang="en-US"/>
        </a:p>
      </dgm:t>
    </dgm:pt>
    <dgm:pt modelId="{FEBCCE45-C059-490A-B4E1-54E7A18AE769}">
      <dgm:prSet custT="1"/>
      <dgm:spPr/>
      <dgm:t>
        <a:bodyPr/>
        <a:lstStyle/>
        <a:p>
          <a:r>
            <a:rPr lang="en-US" sz="1400" dirty="0" smtClean="0"/>
            <a:t>Prioritize those with University Degrees</a:t>
          </a:r>
          <a:endParaRPr lang="en-US" sz="1400" dirty="0" smtClean="0"/>
        </a:p>
      </dgm:t>
    </dgm:pt>
    <dgm:pt modelId="{FC04319F-DAE4-455D-9E7E-681E5E347BC9}" type="parTrans" cxnId="{7FCFD086-34E7-49AF-A44B-599A1253D43F}">
      <dgm:prSet/>
      <dgm:spPr/>
      <dgm:t>
        <a:bodyPr/>
        <a:lstStyle/>
        <a:p>
          <a:endParaRPr lang="en-US"/>
        </a:p>
      </dgm:t>
    </dgm:pt>
    <dgm:pt modelId="{F623A474-EF56-4BE9-95C5-F8116C535EA6}" type="sibTrans" cxnId="{7FCFD086-34E7-49AF-A44B-599A1253D43F}">
      <dgm:prSet/>
      <dgm:spPr/>
      <dgm:t>
        <a:bodyPr/>
        <a:lstStyle/>
        <a:p>
          <a:endParaRPr lang="en-US"/>
        </a:p>
      </dgm:t>
    </dgm:pt>
    <dgm:pt modelId="{5929EFF6-E623-4112-894C-1D587B720862}">
      <dgm:prSet custT="1"/>
      <dgm:spPr/>
      <dgm:t>
        <a:bodyPr/>
        <a:lstStyle/>
        <a:p>
          <a:r>
            <a:rPr lang="en-US" sz="1400" dirty="0" smtClean="0"/>
            <a:t>Single and Married individuals can be prioritized</a:t>
          </a:r>
          <a:endParaRPr lang="en-US" sz="1400" dirty="0" smtClean="0"/>
        </a:p>
      </dgm:t>
    </dgm:pt>
    <dgm:pt modelId="{CF63511B-AEEF-44E0-B641-D032C369E50B}" type="parTrans" cxnId="{55D03BEF-4F96-4AE6-8422-E1B1445B9F5F}">
      <dgm:prSet/>
      <dgm:spPr/>
      <dgm:t>
        <a:bodyPr/>
        <a:lstStyle/>
        <a:p>
          <a:endParaRPr lang="en-US"/>
        </a:p>
      </dgm:t>
    </dgm:pt>
    <dgm:pt modelId="{A8CC46ED-CE53-42C7-A147-98E65879EBDF}" type="sibTrans" cxnId="{55D03BEF-4F96-4AE6-8422-E1B1445B9F5F}">
      <dgm:prSet/>
      <dgm:spPr/>
      <dgm:t>
        <a:bodyPr/>
        <a:lstStyle/>
        <a:p>
          <a:endParaRPr lang="en-US"/>
        </a:p>
      </dgm:t>
    </dgm:pt>
    <dgm:pt modelId="{AD634958-764C-4B7D-A973-EBF15DA5A976}">
      <dgm:prSet custT="1"/>
      <dgm:spPr/>
      <dgm:t>
        <a:bodyPr/>
        <a:lstStyle/>
        <a:p>
          <a:r>
            <a:rPr lang="en-US" sz="1400" dirty="0" smtClean="0"/>
            <a:t>Adjust the campaign based on economic conditions. The Economic Index can measure the economic environment (Consumer Price Index * Consumer Confidence Index * Euribor3m). An index of 1.0 and above signifies the likelihood of deposit subscriptions.</a:t>
          </a:r>
          <a:endParaRPr lang="en-US" sz="1400" dirty="0" smtClean="0"/>
        </a:p>
      </dgm:t>
    </dgm:pt>
    <dgm:pt modelId="{94AB9E62-54FD-44F3-91E9-8414108AFBE7}" type="parTrans" cxnId="{96448BAF-FDB5-4B51-8645-9D7275652944}">
      <dgm:prSet/>
      <dgm:spPr/>
      <dgm:t>
        <a:bodyPr/>
        <a:lstStyle/>
        <a:p>
          <a:endParaRPr lang="en-US"/>
        </a:p>
      </dgm:t>
    </dgm:pt>
    <dgm:pt modelId="{97190AFC-BBF4-4BC9-98BC-0FBBA04382F5}" type="sibTrans" cxnId="{96448BAF-FDB5-4B51-8645-9D7275652944}">
      <dgm:prSet/>
      <dgm:spPr/>
      <dgm:t>
        <a:bodyPr/>
        <a:lstStyle/>
        <a:p>
          <a:endParaRPr lang="en-US"/>
        </a:p>
      </dgm:t>
    </dgm:pt>
    <dgm:pt modelId="{82CD896A-03C1-408A-8A9F-FF2D40CA472C}" type="pres">
      <dgm:prSet presAssocID="{41B956CF-0376-45F3-A3D8-1E91D6E39317}" presName="linear" presStyleCnt="0">
        <dgm:presLayoutVars>
          <dgm:animLvl val="lvl"/>
          <dgm:resizeHandles val="exact"/>
        </dgm:presLayoutVars>
      </dgm:prSet>
      <dgm:spPr/>
    </dgm:pt>
    <dgm:pt modelId="{BAE85325-2E43-4188-9100-E0022C493026}" type="pres">
      <dgm:prSet presAssocID="{EB5AE805-B86D-49C7-B488-14B0A2F2EC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DFF27-A556-41F4-A2A2-0B2D78AB8C49}" type="pres">
      <dgm:prSet presAssocID="{EB5AE805-B86D-49C7-B488-14B0A2F2ECF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24801-422A-45D5-B487-A2F909EDEBF6}" type="pres">
      <dgm:prSet presAssocID="{728F2378-5DAE-41F8-BD4F-A3A746077B3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C3A9E-3B96-4BC8-A2BF-C998B5DEE7D2}" type="pres">
      <dgm:prSet presAssocID="{728F2378-5DAE-41F8-BD4F-A3A746077B3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448BAF-FDB5-4B51-8645-9D7275652944}" srcId="{75DCC688-353C-4487-B22E-08B8B454ED20}" destId="{AD634958-764C-4B7D-A973-EBF15DA5A976}" srcOrd="6" destOrd="0" parTransId="{94AB9E62-54FD-44F3-91E9-8414108AFBE7}" sibTransId="{97190AFC-BBF4-4BC9-98BC-0FBBA04382F5}"/>
    <dgm:cxn modelId="{7FCFD086-34E7-49AF-A44B-599A1253D43F}" srcId="{75DCC688-353C-4487-B22E-08B8B454ED20}" destId="{FEBCCE45-C059-490A-B4E1-54E7A18AE769}" srcOrd="4" destOrd="0" parTransId="{FC04319F-DAE4-455D-9E7E-681E5E347BC9}" sibTransId="{F623A474-EF56-4BE9-95C5-F8116C535EA6}"/>
    <dgm:cxn modelId="{7F078D1A-3371-48FA-9A96-7DA55DA9ABC4}" srcId="{EB5AE805-B86D-49C7-B488-14B0A2F2ECF2}" destId="{CE631211-FFA4-4433-90EC-E7CB51E7FBDE}" srcOrd="1" destOrd="0" parTransId="{A6B403EE-8B3A-401C-838D-811E28C44D6A}" sibTransId="{49F0730C-2B41-4222-B7D9-EEFA3F322ADB}"/>
    <dgm:cxn modelId="{FADE2573-EF2E-4429-B628-ED085CE6D3C9}" type="presOf" srcId="{41B956CF-0376-45F3-A3D8-1E91D6E39317}" destId="{82CD896A-03C1-408A-8A9F-FF2D40CA472C}" srcOrd="0" destOrd="0" presId="urn:microsoft.com/office/officeart/2005/8/layout/vList2"/>
    <dgm:cxn modelId="{A710AD4A-A805-483C-940F-71E4455E14ED}" type="presOf" srcId="{FEBCCE45-C059-490A-B4E1-54E7A18AE769}" destId="{FD7C3A9E-3B96-4BC8-A2BF-C998B5DEE7D2}" srcOrd="0" destOrd="5" presId="urn:microsoft.com/office/officeart/2005/8/layout/vList2"/>
    <dgm:cxn modelId="{242E6866-FFB4-4D2D-800C-E107F46FAA1B}" type="presOf" srcId="{EB5AE805-B86D-49C7-B488-14B0A2F2ECF2}" destId="{BAE85325-2E43-4188-9100-E0022C493026}" srcOrd="0" destOrd="0" presId="urn:microsoft.com/office/officeart/2005/8/layout/vList2"/>
    <dgm:cxn modelId="{0A21C051-BE71-4893-9ABF-8E0F7E688021}" srcId="{75DCC688-353C-4487-B22E-08B8B454ED20}" destId="{B8139974-F8A2-48EF-B50F-0A523C5BE786}" srcOrd="1" destOrd="0" parTransId="{194FA87B-3406-491E-8C7A-85F4B9D184C5}" sibTransId="{AE394F2E-4DF5-40A0-9DA9-CC20C2E2E9EF}"/>
    <dgm:cxn modelId="{C13134FF-4A1F-45D9-8550-BCA5F605D02C}" type="presOf" srcId="{5929EFF6-E623-4112-894C-1D587B720862}" destId="{FD7C3A9E-3B96-4BC8-A2BF-C998B5DEE7D2}" srcOrd="0" destOrd="6" presId="urn:microsoft.com/office/officeart/2005/8/layout/vList2"/>
    <dgm:cxn modelId="{D66D626D-D754-4EAD-8553-80D1FB14034F}" srcId="{EB5AE805-B86D-49C7-B488-14B0A2F2ECF2}" destId="{630DE2F7-794F-44DE-9720-C8A5A07E3891}" srcOrd="0" destOrd="0" parTransId="{98651C6C-1BE7-4D41-A718-78DCC1A49928}" sibTransId="{22362215-CB28-4A2B-A4F8-923989A3858E}"/>
    <dgm:cxn modelId="{55D03BEF-4F96-4AE6-8422-E1B1445B9F5F}" srcId="{75DCC688-353C-4487-B22E-08B8B454ED20}" destId="{5929EFF6-E623-4112-894C-1D587B720862}" srcOrd="5" destOrd="0" parTransId="{CF63511B-AEEF-44E0-B641-D032C369E50B}" sibTransId="{A8CC46ED-CE53-42C7-A147-98E65879EBDF}"/>
    <dgm:cxn modelId="{2FE89B20-5835-4C7E-AF82-31A2F1ACCF0B}" type="presOf" srcId="{630DE2F7-794F-44DE-9720-C8A5A07E3891}" destId="{291DFF27-A556-41F4-A2A2-0B2D78AB8C49}" srcOrd="0" destOrd="0" presId="urn:microsoft.com/office/officeart/2005/8/layout/vList2"/>
    <dgm:cxn modelId="{84992491-6E3B-4245-A779-F9DCF5C681C4}" srcId="{75DCC688-353C-4487-B22E-08B8B454ED20}" destId="{266FF3C6-246A-49D3-AB43-CE2B13BABABF}" srcOrd="2" destOrd="0" parTransId="{DB8EBB90-DC7A-48B3-B99C-309C912F929A}" sibTransId="{64234D4D-8B9B-49AD-99AF-357BDF6C9DFF}"/>
    <dgm:cxn modelId="{56594564-8DBE-4A18-B8FA-9476A3F538C7}" type="presOf" srcId="{B8139974-F8A2-48EF-B50F-0A523C5BE786}" destId="{FD7C3A9E-3B96-4BC8-A2BF-C998B5DEE7D2}" srcOrd="0" destOrd="2" presId="urn:microsoft.com/office/officeart/2005/8/layout/vList2"/>
    <dgm:cxn modelId="{EDC82341-F902-4F58-A91B-FC20636D2985}" srcId="{41B956CF-0376-45F3-A3D8-1E91D6E39317}" destId="{728F2378-5DAE-41F8-BD4F-A3A746077B39}" srcOrd="1" destOrd="0" parTransId="{AAC82008-CFA1-4803-A7CE-3B7AC8518562}" sibTransId="{AEDB7D27-93B6-464D-8C64-AA97BD23E8EA}"/>
    <dgm:cxn modelId="{09A83DBA-8501-4D0C-BA5C-230A94834195}" type="presOf" srcId="{2C24709D-D4E3-40E2-9CC3-24AB23B04955}" destId="{FD7C3A9E-3B96-4BC8-A2BF-C998B5DEE7D2}" srcOrd="0" destOrd="1" presId="urn:microsoft.com/office/officeart/2005/8/layout/vList2"/>
    <dgm:cxn modelId="{3246476F-E0F4-459D-819C-031A5E270DD0}" srcId="{728F2378-5DAE-41F8-BD4F-A3A746077B39}" destId="{75DCC688-353C-4487-B22E-08B8B454ED20}" srcOrd="0" destOrd="0" parTransId="{8EF4DEBB-451D-4F2B-84B2-050E248A894A}" sibTransId="{72D8E1C4-04B5-47F7-8626-CD23BC313A1F}"/>
    <dgm:cxn modelId="{46282F85-6B2D-4D98-B4A1-7CE3EB46AB74}" type="presOf" srcId="{865B347C-21B5-4256-ADDE-EE4DCF443723}" destId="{FD7C3A9E-3B96-4BC8-A2BF-C998B5DEE7D2}" srcOrd="0" destOrd="4" presId="urn:microsoft.com/office/officeart/2005/8/layout/vList2"/>
    <dgm:cxn modelId="{66493893-D647-45F7-AB86-FE4C7AB129FA}" srcId="{41B956CF-0376-45F3-A3D8-1E91D6E39317}" destId="{EB5AE805-B86D-49C7-B488-14B0A2F2ECF2}" srcOrd="0" destOrd="0" parTransId="{9CD494FC-69B5-43CA-96F6-1D5D9C8889E0}" sibTransId="{0C733B86-C579-4AB5-B712-9BD472AB88B3}"/>
    <dgm:cxn modelId="{CD8D7D14-3ABD-4A4A-806C-A70755155040}" type="presOf" srcId="{266FF3C6-246A-49D3-AB43-CE2B13BABABF}" destId="{FD7C3A9E-3B96-4BC8-A2BF-C998B5DEE7D2}" srcOrd="0" destOrd="3" presId="urn:microsoft.com/office/officeart/2005/8/layout/vList2"/>
    <dgm:cxn modelId="{A41E344E-A26C-479D-B003-7AE4A45CF923}" srcId="{75DCC688-353C-4487-B22E-08B8B454ED20}" destId="{2C24709D-D4E3-40E2-9CC3-24AB23B04955}" srcOrd="0" destOrd="0" parTransId="{5C82AA0F-BB8E-420D-B2FD-B6BB1464E872}" sibTransId="{EB7BD0DB-66ED-456C-93BD-8ADE9A2E4CC0}"/>
    <dgm:cxn modelId="{34C11613-93EC-4115-BE90-D496D191D41C}" srcId="{75DCC688-353C-4487-B22E-08B8B454ED20}" destId="{865B347C-21B5-4256-ADDE-EE4DCF443723}" srcOrd="3" destOrd="0" parTransId="{B3E60EF8-FD3D-4D19-806D-3251F13EBBA6}" sibTransId="{E6D6D881-6759-4DB8-AADD-26AC1ED5A1BC}"/>
    <dgm:cxn modelId="{10309864-0080-4810-9C11-A1EF0A77CE51}" type="presOf" srcId="{75DCC688-353C-4487-B22E-08B8B454ED20}" destId="{FD7C3A9E-3B96-4BC8-A2BF-C998B5DEE7D2}" srcOrd="0" destOrd="0" presId="urn:microsoft.com/office/officeart/2005/8/layout/vList2"/>
    <dgm:cxn modelId="{21D6639B-4F7F-4EED-B27E-FFF00C379D04}" type="presOf" srcId="{728F2378-5DAE-41F8-BD4F-A3A746077B39}" destId="{D0E24801-422A-45D5-B487-A2F909EDEBF6}" srcOrd="0" destOrd="0" presId="urn:microsoft.com/office/officeart/2005/8/layout/vList2"/>
    <dgm:cxn modelId="{3611EF91-25B2-4060-AC09-AD9213145602}" type="presOf" srcId="{CE631211-FFA4-4433-90EC-E7CB51E7FBDE}" destId="{291DFF27-A556-41F4-A2A2-0B2D78AB8C49}" srcOrd="0" destOrd="1" presId="urn:microsoft.com/office/officeart/2005/8/layout/vList2"/>
    <dgm:cxn modelId="{E61DDF64-8F22-4B23-8D31-4626E5228876}" type="presOf" srcId="{AD634958-764C-4B7D-A973-EBF15DA5A976}" destId="{FD7C3A9E-3B96-4BC8-A2BF-C998B5DEE7D2}" srcOrd="0" destOrd="7" presId="urn:microsoft.com/office/officeart/2005/8/layout/vList2"/>
    <dgm:cxn modelId="{DEE48723-565B-439C-A972-DFF2B87E46A4}" type="presParOf" srcId="{82CD896A-03C1-408A-8A9F-FF2D40CA472C}" destId="{BAE85325-2E43-4188-9100-E0022C493026}" srcOrd="0" destOrd="0" presId="urn:microsoft.com/office/officeart/2005/8/layout/vList2"/>
    <dgm:cxn modelId="{46B8300A-3CDE-4924-8BBF-ABA4AA8FDB91}" type="presParOf" srcId="{82CD896A-03C1-408A-8A9F-FF2D40CA472C}" destId="{291DFF27-A556-41F4-A2A2-0B2D78AB8C49}" srcOrd="1" destOrd="0" presId="urn:microsoft.com/office/officeart/2005/8/layout/vList2"/>
    <dgm:cxn modelId="{4F6454D5-555E-4685-9BC7-A2D41F36E00E}" type="presParOf" srcId="{82CD896A-03C1-408A-8A9F-FF2D40CA472C}" destId="{D0E24801-422A-45D5-B487-A2F909EDEBF6}" srcOrd="2" destOrd="0" presId="urn:microsoft.com/office/officeart/2005/8/layout/vList2"/>
    <dgm:cxn modelId="{36895E18-81DB-4566-AB64-98AAFC737157}" type="presParOf" srcId="{82CD896A-03C1-408A-8A9F-FF2D40CA472C}" destId="{FD7C3A9E-3B96-4BC8-A2BF-C998B5DEE7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85325-2E43-4188-9100-E0022C493026}">
      <dsp:nvSpPr>
        <dsp:cNvPr id="0" name=""/>
        <dsp:cNvSpPr/>
      </dsp:nvSpPr>
      <dsp:spPr>
        <a:xfrm>
          <a:off x="0" y="13289"/>
          <a:ext cx="81280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Leverage on the LDA Model</a:t>
          </a:r>
          <a:endParaRPr lang="en-US" sz="1800" b="1" kern="1200" dirty="0"/>
        </a:p>
      </dsp:txBody>
      <dsp:txXfrm>
        <a:off x="21018" y="34307"/>
        <a:ext cx="8085964" cy="388524"/>
      </dsp:txXfrm>
    </dsp:sp>
    <dsp:sp modelId="{291DFF27-A556-41F4-A2A2-0B2D78AB8C49}">
      <dsp:nvSpPr>
        <dsp:cNvPr id="0" name=""/>
        <dsp:cNvSpPr/>
      </dsp:nvSpPr>
      <dsp:spPr>
        <a:xfrm>
          <a:off x="0" y="443849"/>
          <a:ext cx="8128000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Run the LDA model in order to determine the customers most likely to avail of the deposit (223 customers or 2% of the total). These clients should be prioritized in terms of the campaign. </a:t>
          </a:r>
          <a:r>
            <a:rPr lang="en-US" sz="1400" b="1" kern="1200" dirty="0" smtClean="0">
              <a:solidFill>
                <a:schemeClr val="accent1"/>
              </a:solidFill>
            </a:rPr>
            <a:t>Impact: Translates to cheaper cost of acquisition due to the high probability of deposit subscription.</a:t>
          </a:r>
          <a:endParaRPr lang="en-US" sz="1400" b="1" kern="1200" dirty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Similarly, avoid customers that are most likely to not avail of the subscription (8,944 customers or 85% of the total). </a:t>
          </a:r>
          <a:r>
            <a:rPr lang="en-US" sz="1400" b="1" kern="1200" dirty="0" smtClean="0">
              <a:solidFill>
                <a:schemeClr val="accent1"/>
              </a:solidFill>
            </a:rPr>
            <a:t>Impact: Translates to campaign cost saves of 85% as these clients will be deprioritized.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443849"/>
        <a:ext cx="8128000" cy="1071225"/>
      </dsp:txXfrm>
    </dsp:sp>
    <dsp:sp modelId="{D0E24801-422A-45D5-B487-A2F909EDEBF6}">
      <dsp:nvSpPr>
        <dsp:cNvPr id="0" name=""/>
        <dsp:cNvSpPr/>
      </dsp:nvSpPr>
      <dsp:spPr>
        <a:xfrm>
          <a:off x="0" y="1515074"/>
          <a:ext cx="81280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Actions for Identified Fence-Sitters</a:t>
          </a:r>
          <a:endParaRPr lang="en-US" sz="1800" b="1" kern="1200" dirty="0"/>
        </a:p>
      </dsp:txBody>
      <dsp:txXfrm>
        <a:off x="21018" y="1536092"/>
        <a:ext cx="8085964" cy="388524"/>
      </dsp:txXfrm>
    </dsp:sp>
    <dsp:sp modelId="{FD7C3A9E-3B96-4BC8-A2BF-C998B5DEE7D2}">
      <dsp:nvSpPr>
        <dsp:cNvPr id="0" name=""/>
        <dsp:cNvSpPr/>
      </dsp:nvSpPr>
      <dsp:spPr>
        <a:xfrm>
          <a:off x="0" y="1945634"/>
          <a:ext cx="8128000" cy="25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For the remaining clients (1,240 or 13%), rules-of-thumb in terms of campaign strategy (e.g. who to reach out first, etc.) can rely on the demographics of the customer in terms of the following: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Campaign calls can only be one and not necessarily repetitive.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Priotize</a:t>
          </a:r>
          <a:r>
            <a:rPr lang="en-US" sz="1400" kern="1200" dirty="0" smtClean="0"/>
            <a:t> those with jobs in Admin Technicians, Retired/Self-Employed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Prioritize clients 20 years old and below and those 61 and above.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Campaigns are more effective on Tuesdays to Thursdays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Prioritize those with University Degrees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Single and Married individuals can be prioritized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Adjust the campaign based on economic conditions. The Economic Index can measure the economic environment (Consumer Price Index * Consumer Confidence Index * Euribor3m). An index of 1.0 and above signifies the likelihood of deposit subscriptions.</a:t>
          </a:r>
          <a:endParaRPr lang="en-US" sz="1400" kern="1200" dirty="0" smtClean="0"/>
        </a:p>
      </dsp:txBody>
      <dsp:txXfrm>
        <a:off x="0" y="1945634"/>
        <a:ext cx="8128000" cy="252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baysa2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baysa/dataglacier_week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1780268"/>
            <a:ext cx="10349593" cy="48628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Week </a:t>
            </a:r>
            <a:r>
              <a:rPr lang="en-US" sz="4000" dirty="0" smtClean="0">
                <a:solidFill>
                  <a:srgbClr val="FF6600"/>
                </a:solidFill>
              </a:rPr>
              <a:t>11</a:t>
            </a:r>
          </a:p>
          <a:p>
            <a:r>
              <a:rPr lang="en-US" sz="4000" dirty="0" smtClean="0">
                <a:solidFill>
                  <a:srgbClr val="FF6600"/>
                </a:solidFill>
              </a:rPr>
              <a:t>EDA </a:t>
            </a:r>
            <a:r>
              <a:rPr lang="en-US" sz="4000" dirty="0">
                <a:solidFill>
                  <a:srgbClr val="FF6600"/>
                </a:solidFill>
              </a:rPr>
              <a:t>Presentation and proposed modeling technique</a:t>
            </a:r>
          </a:p>
          <a:p>
            <a:endParaRPr lang="en-US" sz="25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Data </a:t>
            </a:r>
            <a:r>
              <a:rPr lang="en-US" sz="2000" dirty="0">
                <a:solidFill>
                  <a:srgbClr val="FF6600"/>
                </a:solidFill>
              </a:rPr>
              <a:t>Science Intern at Data Glacier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Project: Bank Marketing (Campaign)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 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Name: Adrian Baysa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Email: </a:t>
            </a:r>
            <a:r>
              <a:rPr lang="en-US" sz="2000" dirty="0">
                <a:solidFill>
                  <a:srgbClr val="FF6600"/>
                </a:solidFill>
                <a:hlinkClick r:id="rId3"/>
              </a:rPr>
              <a:t>adrianbaysa2@gmail.com</a:t>
            </a:r>
            <a:endParaRPr lang="en-US" sz="2000" dirty="0">
              <a:solidFill>
                <a:srgbClr val="FF6600"/>
              </a:solidFill>
            </a:endParaRP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Country: Philippines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Batch Code: LISUM16</a:t>
            </a:r>
          </a:p>
          <a:p>
            <a:endParaRPr lang="en-US" sz="2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mostly subscribe on the first day of the week (Monday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The graph shows that deposit subscription rate is higher during the mid week (Tue to </a:t>
            </a:r>
            <a:r>
              <a:rPr lang="en-US" sz="1800" dirty="0" err="1" smtClean="0"/>
              <a:t>Thur</a:t>
            </a:r>
            <a:r>
              <a:rPr lang="en-US" sz="1800" dirty="0" smtClean="0"/>
              <a:t>) with an average Success Rate of above 13%.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</a:t>
            </a:r>
            <a:r>
              <a:rPr lang="en-US" sz="1050" i="1" dirty="0" smtClean="0"/>
              <a:t>here: Mon: 1, Tue: 2, Wed: 3, Thu: 4, Fri: 5</a:t>
            </a: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009573"/>
            <a:ext cx="8324849" cy="3243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714750"/>
            <a:ext cx="3124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with a higher education are more likely to 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Those with university degrees have a significantly higher Success Rate of deposit subscription at 14%.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where:'</a:t>
            </a:r>
            <a:r>
              <a:rPr lang="en-US" sz="1050" i="1" dirty="0" err="1"/>
              <a:t>university.degree</a:t>
            </a:r>
            <a:r>
              <a:rPr lang="en-US" sz="1050" i="1" dirty="0"/>
              <a:t>': 0, '</a:t>
            </a:r>
            <a:r>
              <a:rPr lang="en-US" sz="1050" i="1" dirty="0" err="1"/>
              <a:t>high.school</a:t>
            </a:r>
            <a:r>
              <a:rPr lang="en-US" sz="1050" i="1" dirty="0"/>
              <a:t>': 1, 'basic.9y': 2, '</a:t>
            </a:r>
            <a:r>
              <a:rPr lang="en-US" sz="1050" i="1" dirty="0" err="1"/>
              <a:t>professional.course</a:t>
            </a:r>
            <a:r>
              <a:rPr lang="en-US" sz="1050" i="1" dirty="0"/>
              <a:t>': 2, 'basic.4y': 2</a:t>
            </a:r>
            <a:r>
              <a:rPr lang="en-US" sz="1050" i="1" dirty="0" smtClean="0"/>
              <a:t>, 'basic.6y</a:t>
            </a:r>
            <a:r>
              <a:rPr lang="en-US" sz="1050" i="1" dirty="0"/>
              <a:t>': 2, 'unknown': 2, 'illiterate': 2 </a:t>
            </a: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165513"/>
            <a:ext cx="8496300" cy="3087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3862387"/>
            <a:ext cx="3000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Married individuals are more likely to 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Single individuals have the highest Success Rate at 14%. Note the 15% Success Rate for customers with unknown marital status.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 err="1"/>
              <a:t>where:'single</a:t>
            </a:r>
            <a:r>
              <a:rPr lang="en-US" sz="1050" i="1" dirty="0"/>
              <a:t>': 0, 'married':1, 'divorced':2, 'unknown': 4 </a:t>
            </a:r>
            <a:endParaRPr lang="en-US" sz="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9" y="3167697"/>
            <a:ext cx="8496302" cy="3085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3838891"/>
            <a:ext cx="2981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Profiling Highlights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52600"/>
            <a:ext cx="119824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Data Profiling Highlights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5" y="1524000"/>
            <a:ext cx="5620506" cy="2314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4" y="4040365"/>
            <a:ext cx="5620507" cy="2436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9" y="1616301"/>
            <a:ext cx="5438775" cy="2222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49" y="4040364"/>
            <a:ext cx="5438775" cy="24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Data Profiling Highlights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587500"/>
            <a:ext cx="5659120" cy="2334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4213543"/>
            <a:ext cx="5659120" cy="2492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1594803"/>
            <a:ext cx="5415280" cy="261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80" y="4436745"/>
            <a:ext cx="5415280" cy="22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Correlations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790"/>
            <a:ext cx="5485765" cy="41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67840"/>
            <a:ext cx="986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Comparing Random Forest Classifier and Linear Discriminant Analysis, the latter performed better in terms of ROC-AUC and Accuracy based on cross-validation results. LDA has an ROC-AUC of 0.7720 and</a:t>
            </a:r>
          </a:p>
          <a:p>
            <a:r>
              <a:rPr lang="en-US" dirty="0" smtClean="0"/>
              <a:t>and an accurate of 0.8780.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69590"/>
            <a:ext cx="5321300" cy="3361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3069590"/>
            <a:ext cx="5397817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67840"/>
            <a:ext cx="9865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Confusion Matrix, several items are highlighted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correctly identified clients who will surely avail of the term deposit (i.e. low hanging fruit) consisting of 223 customers. These accounts should be prioritized.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also correctly identified 8,944 customers who will surely be unlikely to avail of the subscription (i.e. poison fruit). These accounts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those not identified by the model, the campaign should focus on the demographics that were highlighted.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4559617"/>
            <a:ext cx="5345430" cy="20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72" y="4559617"/>
            <a:ext cx="5057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8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2280"/>
            <a:ext cx="660908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21765"/>
            <a:ext cx="10515600" cy="4351338"/>
          </a:xfrm>
        </p:spPr>
        <p:txBody>
          <a:bodyPr>
            <a:noAutofit/>
          </a:bodyPr>
          <a:lstStyle/>
          <a:p>
            <a:pPr fontAlgn="t"/>
            <a:r>
              <a:rPr lang="en-US" sz="1800" b="1" dirty="0" smtClean="0"/>
              <a:t>Problem Description: </a:t>
            </a:r>
          </a:p>
          <a:p>
            <a:pPr marL="0" indent="0" fontAlgn="t">
              <a:buNone/>
            </a:pPr>
            <a:r>
              <a:rPr lang="en-US" sz="1800" b="1" dirty="0" smtClean="0"/>
              <a:t>ABC </a:t>
            </a:r>
            <a:r>
              <a:rPr lang="en-US" sz="1800" b="1" dirty="0"/>
              <a:t>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</a:t>
            </a:r>
            <a:r>
              <a:rPr lang="en-US" sz="1800" b="1" dirty="0" smtClean="0"/>
              <a:t>).</a:t>
            </a:r>
          </a:p>
          <a:p>
            <a:pPr marL="0" indent="0" fontAlgn="t">
              <a:buNone/>
            </a:pPr>
            <a:endParaRPr lang="en-US" sz="1800" b="1" dirty="0" smtClean="0"/>
          </a:p>
          <a:p>
            <a:pPr fontAlgn="t"/>
            <a:r>
              <a:rPr lang="en-US" sz="1800" b="1" dirty="0" err="1" smtClean="0"/>
              <a:t>Github</a:t>
            </a:r>
            <a:r>
              <a:rPr lang="en-US" sz="1800" b="1" dirty="0" smtClean="0"/>
              <a:t> </a:t>
            </a:r>
            <a:r>
              <a:rPr lang="en-US" sz="1800" b="1" dirty="0"/>
              <a:t>Repo: </a:t>
            </a:r>
            <a:r>
              <a:rPr lang="en-US" sz="1800" dirty="0">
                <a:hlinkClick r:id="rId2"/>
              </a:rPr>
              <a:t>https://github.com/agbaysa/dataglacier_week11</a:t>
            </a: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Description and </a:t>
            </a:r>
            <a:r>
              <a:rPr lang="en-US" sz="3500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Recommendations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6052789"/>
              </p:ext>
            </p:extLst>
          </p:nvPr>
        </p:nvGraphicFramePr>
        <p:xfrm>
          <a:off x="838200" y="1656080"/>
          <a:ext cx="8128000" cy="448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45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21765"/>
            <a:ext cx="115214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 following </a:t>
            </a:r>
            <a:r>
              <a:rPr lang="en-US" sz="1800" dirty="0" smtClean="0"/>
              <a:t>approach</a:t>
            </a:r>
            <a:r>
              <a:rPr lang="en-US" sz="1800" dirty="0"/>
              <a:t> is </a:t>
            </a:r>
            <a:r>
              <a:rPr lang="en-US" sz="1800" dirty="0" smtClean="0"/>
              <a:t>done for Exploratory Data Analysis:</a:t>
            </a:r>
            <a:endParaRPr lang="en-US" sz="1800" dirty="0"/>
          </a:p>
          <a:p>
            <a:r>
              <a:rPr lang="en-US" sz="1800" dirty="0" smtClean="0"/>
              <a:t>First</a:t>
            </a:r>
            <a:r>
              <a:rPr lang="en-US" sz="1800" dirty="0"/>
              <a:t>, a </a:t>
            </a:r>
            <a:r>
              <a:rPr lang="en-US" sz="1800" dirty="0" smtClean="0"/>
              <a:t>Random Forest Classifier</a:t>
            </a:r>
            <a:r>
              <a:rPr lang="en-US" sz="1800" dirty="0"/>
              <a:t> is used to determine the feature importance </a:t>
            </a:r>
          </a:p>
          <a:p>
            <a:r>
              <a:rPr lang="en-US" sz="1800" dirty="0" smtClean="0"/>
              <a:t>pandas-profiling</a:t>
            </a:r>
            <a:r>
              <a:rPr lang="en-US" sz="1800" dirty="0"/>
              <a:t> is again used on the processed data to identify skewness, cardinality, interactions, and correlations</a:t>
            </a:r>
          </a:p>
          <a:p>
            <a:r>
              <a:rPr lang="en-US" sz="1800" dirty="0" smtClean="0"/>
              <a:t>Formulate</a:t>
            </a:r>
            <a:r>
              <a:rPr lang="en-US" sz="1800" dirty="0"/>
              <a:t> hypotheses based on the top features and provide key insights using EDA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for Business Users - Overview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771650"/>
            <a:ext cx="5815965" cy="2959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top features based on the Random Forest Classifier are as follows:</a:t>
            </a:r>
          </a:p>
          <a:p>
            <a:r>
              <a:rPr lang="en-US" sz="1800" dirty="0" smtClean="0"/>
              <a:t>Economic Index (factor of Consumer Price Index, Consumer Confidence Index, and Eurobor3m)</a:t>
            </a:r>
          </a:p>
          <a:p>
            <a:r>
              <a:rPr lang="en-US" sz="1800" dirty="0" smtClean="0"/>
              <a:t>Campaign: </a:t>
            </a:r>
          </a:p>
          <a:p>
            <a:r>
              <a:rPr lang="en-US" sz="1800" dirty="0"/>
              <a:t>j</a:t>
            </a:r>
            <a:r>
              <a:rPr lang="en-US" sz="1800" dirty="0" smtClean="0"/>
              <a:t>ob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ge</a:t>
            </a:r>
          </a:p>
          <a:p>
            <a:r>
              <a:rPr lang="en-US" sz="1800" dirty="0" err="1" smtClean="0"/>
              <a:t>day_of_week</a:t>
            </a:r>
            <a:endParaRPr lang="en-US" sz="1800" dirty="0" smtClean="0"/>
          </a:p>
          <a:p>
            <a:r>
              <a:rPr lang="en-US" sz="1800" dirty="0" smtClean="0"/>
              <a:t>education</a:t>
            </a:r>
          </a:p>
          <a:p>
            <a:r>
              <a:rPr lang="en-US" sz="1800" dirty="0" smtClean="0"/>
              <a:t>marital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for Business Users – Feature Importance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781175"/>
            <a:ext cx="5391149" cy="29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771650"/>
            <a:ext cx="11178540" cy="2959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following hypothesis were derived based on the top features: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target variable and _</a:t>
            </a:r>
            <a:r>
              <a:rPr lang="en-US" sz="1800" dirty="0" err="1"/>
              <a:t>econ_idx</a:t>
            </a:r>
            <a:r>
              <a:rPr lang="en-US" sz="1800" dirty="0"/>
              <a:t> has a linear relationship</a:t>
            </a:r>
          </a:p>
          <a:p>
            <a:r>
              <a:rPr lang="en-US" sz="1800" dirty="0"/>
              <a:t>The lower the campaign, the more likely the customer will subscribe to a term deposit</a:t>
            </a:r>
          </a:p>
          <a:p>
            <a:r>
              <a:rPr lang="en-US" sz="1800" dirty="0"/>
              <a:t>Those with white-collared jobs are more likely to subscribe</a:t>
            </a:r>
          </a:p>
          <a:p>
            <a:r>
              <a:rPr lang="en-US" sz="1800" dirty="0"/>
              <a:t>Senior customers are more like to subscribe</a:t>
            </a:r>
          </a:p>
          <a:p>
            <a:r>
              <a:rPr lang="en-US" sz="1800" dirty="0"/>
              <a:t>Clients mostly subscribe on the first day of the week (Monday)</a:t>
            </a:r>
          </a:p>
          <a:p>
            <a:r>
              <a:rPr lang="en-US" sz="1800" dirty="0"/>
              <a:t>Customers with a higher education are more likely to avail</a:t>
            </a:r>
          </a:p>
          <a:p>
            <a:r>
              <a:rPr lang="en-US" sz="1800" dirty="0"/>
              <a:t>Married individuals are more likely to avail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for Business Users – Hypotheses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target variable and _</a:t>
            </a:r>
            <a:r>
              <a:rPr lang="en-US" sz="35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econ_idx</a:t>
            </a:r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a linear relationship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3265672"/>
            <a:ext cx="4905375" cy="3334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The Economic Index is the most important feature. The graph shows that clients subscribe to term deposit when the Economic Index is higher (i.e. with an average of above 1.0).</a:t>
            </a:r>
          </a:p>
        </p:txBody>
      </p:sp>
    </p:spTree>
    <p:extLst>
      <p:ext uri="{BB962C8B-B14F-4D97-AF65-F5344CB8AC3E}">
        <p14:creationId xmlns:p14="http://schemas.microsoft.com/office/powerpoint/2010/main" val="19944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lower the campaign, the more likely the customer will subscribe to a term deposit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Frequency of calls do not necessarily translate to deposit subscriptions. Those contacted only once has a Success Rate of 16%.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962275"/>
            <a:ext cx="7977187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667125"/>
            <a:ext cx="3009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with white-collared jobs are more likely to subscribe</a:t>
            </a:r>
            <a:b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Admin, Technicians, and either Retired/Self-employed have higher Success Rates.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</a:t>
            </a:r>
            <a:r>
              <a:rPr lang="en-US" sz="1050" i="1" dirty="0" smtClean="0"/>
              <a:t>here: 'blue-collar</a:t>
            </a:r>
            <a:r>
              <a:rPr lang="en-US" sz="1050" i="1" dirty="0"/>
              <a:t>': 0, 'management': 1, 'technician': 2, 'admin.': 3, 'services': 4</a:t>
            </a:r>
            <a:r>
              <a:rPr lang="en-US" sz="1050" i="1" dirty="0" smtClean="0"/>
              <a:t>, </a:t>
            </a:r>
            <a:r>
              <a:rPr lang="en-US" sz="1050" i="1" dirty="0"/>
              <a:t> 'entrepreneur': 5, 'unknown': 5, 'retired': 5, 'self-employed': 5, 'unemployed': 5</a:t>
            </a:r>
            <a:r>
              <a:rPr lang="en-US" sz="1050" i="1" dirty="0" smtClean="0"/>
              <a:t>, 'housemaid</a:t>
            </a:r>
            <a:r>
              <a:rPr lang="en-US" sz="1050" i="1" dirty="0"/>
              <a:t>': 5, 'student': 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05" y="2714624"/>
            <a:ext cx="7862887" cy="35385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524250"/>
            <a:ext cx="2543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are more like to 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subscribe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Both young and senior customers at the ends of the age spectrum are mostly likely to avail a term deposit with Success Rates that are above 40%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</a:t>
            </a:r>
            <a:r>
              <a:rPr lang="en-US" sz="1050" i="1" dirty="0" smtClean="0"/>
              <a:t>here: 20 and below: 0, 21 to 30: 1, 31 to 40: 2, 41 to 50: 3, 51 to 60: 4, 61 to 70: 5, 71 and above: 6</a:t>
            </a: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114675"/>
            <a:ext cx="8401049" cy="313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805238"/>
            <a:ext cx="254317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962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Problem Description and Github Repo</vt:lpstr>
      <vt:lpstr>EDA for Business Users - Overview</vt:lpstr>
      <vt:lpstr>EDA for Business Users – Feature Importance</vt:lpstr>
      <vt:lpstr>EDA for Business Users – Hypotheses</vt:lpstr>
      <vt:lpstr>The target variable and _econ_idx has a linear relationship</vt:lpstr>
      <vt:lpstr>The lower the campaign, the more likely the customer will subscribe to a term deposit</vt:lpstr>
      <vt:lpstr>Those with white-collared jobs are more likely to subscribe </vt:lpstr>
      <vt:lpstr>Senior customers are more like to subscribe</vt:lpstr>
      <vt:lpstr>Clients mostly subscribe on the first day of the week (Monday)</vt:lpstr>
      <vt:lpstr>Customers with a higher education are more likely to avail</vt:lpstr>
      <vt:lpstr>Married individuals are more likely to avail</vt:lpstr>
      <vt:lpstr>EDA: Data Profiling Highlights</vt:lpstr>
      <vt:lpstr>EDA: Data Profiling Highlights</vt:lpstr>
      <vt:lpstr>EDA: Data Profiling Highlights</vt:lpstr>
      <vt:lpstr>EDA: Correlations</vt:lpstr>
      <vt:lpstr>Recommended Model</vt:lpstr>
      <vt:lpstr>Recommended Model</vt:lpstr>
      <vt:lpstr>Recommended Model</vt:lpstr>
      <vt:lpstr>Business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Adrian Baysa</cp:lastModifiedBy>
  <cp:revision>248</cp:revision>
  <cp:lastPrinted>2019-08-24T08:13:50Z</cp:lastPrinted>
  <dcterms:created xsi:type="dcterms:W3CDTF">2019-08-19T15:39:24Z</dcterms:created>
  <dcterms:modified xsi:type="dcterms:W3CDTF">2023-01-30T03:42:26Z</dcterms:modified>
</cp:coreProperties>
</file>