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303" r:id="rId3"/>
    <p:sldId id="257" r:id="rId4"/>
    <p:sldId id="259" r:id="rId5"/>
    <p:sldId id="311" r:id="rId6"/>
    <p:sldId id="304" r:id="rId7"/>
    <p:sldId id="305" r:id="rId8"/>
    <p:sldId id="306" r:id="rId9"/>
    <p:sldId id="307" r:id="rId10"/>
    <p:sldId id="312" r:id="rId11"/>
    <p:sldId id="313" r:id="rId12"/>
    <p:sldId id="314" r:id="rId13"/>
    <p:sldId id="315" r:id="rId14"/>
    <p:sldId id="316" r:id="rId15"/>
    <p:sldId id="317" r:id="rId16"/>
    <p:sldId id="318" r:id="rId17"/>
    <p:sldId id="320" r:id="rId18"/>
    <p:sldId id="321" r:id="rId19"/>
    <p:sldId id="319" r:id="rId20"/>
    <p:sldId id="31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09" autoAdjust="0"/>
    <p:restoredTop sz="94681"/>
  </p:normalViewPr>
  <p:slideViewPr>
    <p:cSldViewPr snapToGrid="0" snapToObjects="1" showGuides="1">
      <p:cViewPr>
        <p:scale>
          <a:sx n="75" d="100"/>
          <a:sy n="75" d="100"/>
        </p:scale>
        <p:origin x="259" y="63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12/9/2022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12/9/2022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smtClean="0">
                <a:solidFill>
                  <a:srgbClr val="FF6600"/>
                </a:solidFill>
              </a:rPr>
              <a:t>09-Dec-2022</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265143"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Male users drive Total Income for both companies: True</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2" name="Picture 1"/>
          <p:cNvPicPr>
            <a:picLocks noChangeAspect="1"/>
          </p:cNvPicPr>
          <p:nvPr/>
        </p:nvPicPr>
        <p:blipFill>
          <a:blip r:embed="rId2"/>
          <a:stretch>
            <a:fillRect/>
          </a:stretch>
        </p:blipFill>
        <p:spPr>
          <a:xfrm>
            <a:off x="533400" y="2423702"/>
            <a:ext cx="11139487" cy="4181885"/>
          </a:xfrm>
          <a:prstGeom prst="rect">
            <a:avLst/>
          </a:prstGeom>
        </p:spPr>
      </p:pic>
    </p:spTree>
    <p:extLst>
      <p:ext uri="{BB962C8B-B14F-4D97-AF65-F5344CB8AC3E}">
        <p14:creationId xmlns:p14="http://schemas.microsoft.com/office/powerpoint/2010/main" val="245514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26514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age of users is the same for both companies in terms of Total Income contribution: </a:t>
            </a:r>
            <a:r>
              <a:rPr lang="en-US" dirty="0" smtClean="0"/>
              <a:t>True</a:t>
            </a:r>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3" name="Picture 2"/>
          <p:cNvPicPr>
            <a:picLocks noChangeAspect="1"/>
          </p:cNvPicPr>
          <p:nvPr/>
        </p:nvPicPr>
        <p:blipFill>
          <a:blip r:embed="rId2"/>
          <a:stretch>
            <a:fillRect/>
          </a:stretch>
        </p:blipFill>
        <p:spPr>
          <a:xfrm>
            <a:off x="300038" y="2287786"/>
            <a:ext cx="11465242" cy="4570214"/>
          </a:xfrm>
          <a:prstGeom prst="rect">
            <a:avLst/>
          </a:prstGeom>
        </p:spPr>
      </p:pic>
    </p:spTree>
    <p:extLst>
      <p:ext uri="{BB962C8B-B14F-4D97-AF65-F5344CB8AC3E}">
        <p14:creationId xmlns:p14="http://schemas.microsoft.com/office/powerpoint/2010/main" val="89039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26514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Those in the lower income </a:t>
            </a:r>
            <a:r>
              <a:rPr lang="en-US" dirty="0" smtClean="0"/>
              <a:t>bracket </a:t>
            </a:r>
            <a:r>
              <a:rPr lang="en-US" dirty="0"/>
              <a:t>(&gt;5k to 25k) contribute the bulk of Total Income: True</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2" name="Picture 1"/>
          <p:cNvPicPr>
            <a:picLocks noChangeAspect="1"/>
          </p:cNvPicPr>
          <p:nvPr/>
        </p:nvPicPr>
        <p:blipFill>
          <a:blip r:embed="rId2"/>
          <a:stretch>
            <a:fillRect/>
          </a:stretch>
        </p:blipFill>
        <p:spPr>
          <a:xfrm>
            <a:off x="670560" y="2579557"/>
            <a:ext cx="10889932" cy="4106040"/>
          </a:xfrm>
          <a:prstGeom prst="rect">
            <a:avLst/>
          </a:prstGeom>
        </p:spPr>
      </p:pic>
    </p:spTree>
    <p:extLst>
      <p:ext uri="{BB962C8B-B14F-4D97-AF65-F5344CB8AC3E}">
        <p14:creationId xmlns:p14="http://schemas.microsoft.com/office/powerpoint/2010/main" val="195441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265143"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Users tend to use cabs when there is </a:t>
            </a:r>
            <a:r>
              <a:rPr lang="en-US" dirty="0" smtClean="0"/>
              <a:t>rain and is profitable: True as users ride cabs during light rains and such rides are profitable.</a:t>
            </a:r>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3" name="Picture 2"/>
          <p:cNvPicPr>
            <a:picLocks noChangeAspect="1"/>
          </p:cNvPicPr>
          <p:nvPr/>
        </p:nvPicPr>
        <p:blipFill>
          <a:blip r:embed="rId2"/>
          <a:stretch>
            <a:fillRect/>
          </a:stretch>
        </p:blipFill>
        <p:spPr>
          <a:xfrm>
            <a:off x="619760" y="2420855"/>
            <a:ext cx="10942002" cy="4122135"/>
          </a:xfrm>
          <a:prstGeom prst="rect">
            <a:avLst/>
          </a:prstGeom>
        </p:spPr>
      </p:pic>
    </p:spTree>
    <p:extLst>
      <p:ext uri="{BB962C8B-B14F-4D97-AF65-F5344CB8AC3E}">
        <p14:creationId xmlns:p14="http://schemas.microsoft.com/office/powerpoint/2010/main" val="152578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26514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Profit percentage is different for both companies: </a:t>
            </a:r>
            <a:r>
              <a:rPr lang="en-US" dirty="0" smtClean="0"/>
              <a:t>False as Yellow Cab’s profit percentage is at 30%</a:t>
            </a:r>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2" name="Picture 1"/>
          <p:cNvPicPr>
            <a:picLocks noChangeAspect="1"/>
          </p:cNvPicPr>
          <p:nvPr/>
        </p:nvPicPr>
        <p:blipFill>
          <a:blip r:embed="rId2"/>
          <a:stretch>
            <a:fillRect/>
          </a:stretch>
        </p:blipFill>
        <p:spPr>
          <a:xfrm>
            <a:off x="2238759" y="2562450"/>
            <a:ext cx="7393438" cy="4008612"/>
          </a:xfrm>
          <a:prstGeom prst="rect">
            <a:avLst/>
          </a:prstGeom>
        </p:spPr>
      </p:pic>
    </p:spTree>
    <p:extLst>
      <p:ext uri="{BB962C8B-B14F-4D97-AF65-F5344CB8AC3E}">
        <p14:creationId xmlns:p14="http://schemas.microsoft.com/office/powerpoint/2010/main" val="64898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223493"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There </a:t>
            </a:r>
            <a:r>
              <a:rPr lang="en-US" dirty="0"/>
              <a:t>are cities where Pink Cab is at par with Yellow Cab in terms of profit percentage: </a:t>
            </a:r>
            <a:r>
              <a:rPr lang="en-US" dirty="0" smtClean="0"/>
              <a:t>True as both companies yield the same profit percentage in the state of Massachusetts.</a:t>
            </a:r>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3" name="Picture 2"/>
          <p:cNvPicPr>
            <a:picLocks noChangeAspect="1"/>
          </p:cNvPicPr>
          <p:nvPr/>
        </p:nvPicPr>
        <p:blipFill>
          <a:blip r:embed="rId2"/>
          <a:stretch>
            <a:fillRect/>
          </a:stretch>
        </p:blipFill>
        <p:spPr>
          <a:xfrm>
            <a:off x="8445182" y="1424393"/>
            <a:ext cx="3571875" cy="5128808"/>
          </a:xfrm>
          <a:prstGeom prst="rect">
            <a:avLst/>
          </a:prstGeom>
        </p:spPr>
      </p:pic>
    </p:spTree>
    <p:extLst>
      <p:ext uri="{BB962C8B-B14F-4D97-AF65-F5344CB8AC3E}">
        <p14:creationId xmlns:p14="http://schemas.microsoft.com/office/powerpoint/2010/main" val="275968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425173"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There are still opportunity areas (cities) for Yellow Cab that can be improved given the low market penetration and above-average profitability percentage: True as the states of AZ, CO, EY, etc. have below average market penetration but above average profit percentage.</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2" name="Picture 1"/>
          <p:cNvPicPr>
            <a:picLocks noChangeAspect="1"/>
          </p:cNvPicPr>
          <p:nvPr/>
        </p:nvPicPr>
        <p:blipFill>
          <a:blip r:embed="rId2"/>
          <a:stretch>
            <a:fillRect/>
          </a:stretch>
        </p:blipFill>
        <p:spPr>
          <a:xfrm>
            <a:off x="6714172" y="1622742"/>
            <a:ext cx="5286375" cy="4486275"/>
          </a:xfrm>
          <a:prstGeom prst="rect">
            <a:avLst/>
          </a:prstGeom>
        </p:spPr>
      </p:pic>
    </p:spTree>
    <p:extLst>
      <p:ext uri="{BB962C8B-B14F-4D97-AF65-F5344CB8AC3E}">
        <p14:creationId xmlns:p14="http://schemas.microsoft.com/office/powerpoint/2010/main" val="166874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425173" cy="1754326"/>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There is an area (city) where Yellow Cab performs better in terms of Market Penetration and profitability percentage: True the state of California is a sweet spot for Yellow Cab.</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3" name="Picture 2"/>
          <p:cNvPicPr>
            <a:picLocks noChangeAspect="1"/>
          </p:cNvPicPr>
          <p:nvPr/>
        </p:nvPicPr>
        <p:blipFill>
          <a:blip r:embed="rId2"/>
          <a:stretch>
            <a:fillRect/>
          </a:stretch>
        </p:blipFill>
        <p:spPr>
          <a:xfrm>
            <a:off x="7084377" y="1711642"/>
            <a:ext cx="4505325" cy="752475"/>
          </a:xfrm>
          <a:prstGeom prst="rect">
            <a:avLst/>
          </a:prstGeom>
        </p:spPr>
      </p:pic>
    </p:spTree>
    <p:extLst>
      <p:ext uri="{BB962C8B-B14F-4D97-AF65-F5344CB8AC3E}">
        <p14:creationId xmlns:p14="http://schemas.microsoft.com/office/powerpoint/2010/main" val="193681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425173" cy="1754326"/>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profit percentage for holidays is the same for non holidays:  False as the profit margins are negligible for users riding on holidays versus non holidays.</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2" name="Picture 1"/>
          <p:cNvPicPr>
            <a:picLocks noChangeAspect="1"/>
          </p:cNvPicPr>
          <p:nvPr/>
        </p:nvPicPr>
        <p:blipFill>
          <a:blip r:embed="rId2"/>
          <a:stretch>
            <a:fillRect/>
          </a:stretch>
        </p:blipFill>
        <p:spPr>
          <a:xfrm>
            <a:off x="6532562" y="1609724"/>
            <a:ext cx="5019675" cy="1819275"/>
          </a:xfrm>
          <a:prstGeom prst="rect">
            <a:avLst/>
          </a:prstGeom>
        </p:spPr>
      </p:pic>
    </p:spTree>
    <p:extLst>
      <p:ext uri="{BB962C8B-B14F-4D97-AF65-F5344CB8AC3E}">
        <p14:creationId xmlns:p14="http://schemas.microsoft.com/office/powerpoint/2010/main" val="2124032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425173"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decrease in profit percentage is systemic and affects both companies: True</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Hypotheses</a:t>
            </a:r>
            <a:endParaRPr lang="en-US" sz="2200" b="1" dirty="0">
              <a:solidFill>
                <a:schemeClr val="bg1"/>
              </a:solidFill>
            </a:endParaRPr>
          </a:p>
        </p:txBody>
      </p:sp>
      <p:pic>
        <p:nvPicPr>
          <p:cNvPr id="3" name="Picture 2"/>
          <p:cNvPicPr>
            <a:picLocks noChangeAspect="1"/>
          </p:cNvPicPr>
          <p:nvPr/>
        </p:nvPicPr>
        <p:blipFill>
          <a:blip r:embed="rId2"/>
          <a:stretch>
            <a:fillRect/>
          </a:stretch>
        </p:blipFill>
        <p:spPr>
          <a:xfrm>
            <a:off x="5923280" y="1634172"/>
            <a:ext cx="6018975" cy="4299268"/>
          </a:xfrm>
          <a:prstGeom prst="rect">
            <a:avLst/>
          </a:prstGeom>
        </p:spPr>
      </p:pic>
    </p:spTree>
    <p:extLst>
      <p:ext uri="{BB962C8B-B14F-4D97-AF65-F5344CB8AC3E}">
        <p14:creationId xmlns:p14="http://schemas.microsoft.com/office/powerpoint/2010/main" val="397826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70560" y="1421765"/>
            <a:ext cx="10515600" cy="4351338"/>
          </a:xfrm>
        </p:spPr>
        <p:txBody>
          <a:bodyPr>
            <a:noAutofit/>
          </a:bodyPr>
          <a:lstStyle/>
          <a:p>
            <a:r>
              <a:rPr lang="en-US" sz="1800" b="1" dirty="0" smtClean="0"/>
              <a:t>Data </a:t>
            </a:r>
            <a:r>
              <a:rPr lang="en-US" sz="1800" b="1" dirty="0" smtClean="0"/>
              <a:t>Properties</a:t>
            </a:r>
          </a:p>
          <a:p>
            <a:pPr lvl="1"/>
            <a:r>
              <a:rPr lang="en-US" sz="1400" dirty="0" smtClean="0"/>
              <a:t>The dataset contains information about Yellow Cab and Pink Cab’s cab users from 2016 to 2018.</a:t>
            </a:r>
          </a:p>
          <a:p>
            <a:pPr lvl="1"/>
            <a:r>
              <a:rPr lang="en-US" sz="1400" dirty="0" smtClean="0"/>
              <a:t>Additional features/categories were added for the analysis</a:t>
            </a:r>
          </a:p>
          <a:p>
            <a:pPr lvl="1"/>
            <a:r>
              <a:rPr lang="en-US" sz="1400" dirty="0" smtClean="0"/>
              <a:t>Weather and Holiday data were used for the analysis</a:t>
            </a:r>
            <a:endParaRPr lang="en-US" sz="1400" dirty="0" smtClean="0"/>
          </a:p>
          <a:p>
            <a:r>
              <a:rPr lang="en-US" sz="1800" b="1" dirty="0" smtClean="0"/>
              <a:t>Steps in recreating the </a:t>
            </a:r>
            <a:r>
              <a:rPr lang="en-US" sz="1800" b="1" dirty="0" smtClean="0"/>
              <a:t>dataset</a:t>
            </a:r>
          </a:p>
          <a:p>
            <a:pPr lvl="1"/>
            <a:r>
              <a:rPr lang="en-US" sz="1400" dirty="0" smtClean="0"/>
              <a:t>Joining datasets</a:t>
            </a:r>
          </a:p>
          <a:p>
            <a:pPr lvl="1"/>
            <a:r>
              <a:rPr lang="en-US" sz="1400" dirty="0" smtClean="0"/>
              <a:t>Features creation</a:t>
            </a:r>
            <a:endParaRPr lang="en-US" sz="1400" b="1" dirty="0" smtClean="0"/>
          </a:p>
          <a:p>
            <a:r>
              <a:rPr lang="en-US" sz="1800" b="1" dirty="0" smtClean="0"/>
              <a:t>How was analysis performed? What type of analysis was used and why</a:t>
            </a:r>
            <a:r>
              <a:rPr lang="en-US" sz="1800" b="1" dirty="0" smtClean="0"/>
              <a:t>?</a:t>
            </a:r>
          </a:p>
          <a:p>
            <a:pPr lvl="1"/>
            <a:r>
              <a:rPr lang="en-US" sz="1400" dirty="0" smtClean="0"/>
              <a:t>Visualization is done via various graphs to highlight key metrics for the analysis</a:t>
            </a:r>
            <a:endParaRPr lang="en-US" sz="1400" dirty="0" smtClean="0"/>
          </a:p>
          <a:p>
            <a:r>
              <a:rPr lang="en-US" sz="1800" b="1" dirty="0" smtClean="0"/>
              <a:t>What were the results</a:t>
            </a:r>
            <a:r>
              <a:rPr lang="en-US" sz="1800" b="1" dirty="0" smtClean="0"/>
              <a:t>?</a:t>
            </a:r>
          </a:p>
          <a:p>
            <a:pPr lvl="1"/>
            <a:r>
              <a:rPr lang="en-US" sz="1400" dirty="0" smtClean="0"/>
              <a:t>The analysis shows that key insights that were used for the recommendation</a:t>
            </a:r>
          </a:p>
          <a:p>
            <a:pPr lvl="1"/>
            <a:r>
              <a:rPr lang="en-US" sz="1400" dirty="0" smtClean="0"/>
              <a:t>Similarly, features that do not contribute to key metrics such as profitability, market share, etc. were disregarded to simplify the presentation for the audience</a:t>
            </a:r>
            <a:endParaRPr lang="en-US" sz="1400" dirty="0" smtClean="0"/>
          </a:p>
          <a:p>
            <a:r>
              <a:rPr lang="en-US" sz="1800" b="1" dirty="0" smtClean="0"/>
              <a:t>What is the recommendation</a:t>
            </a:r>
            <a:r>
              <a:rPr lang="en-US" sz="1800" b="1" dirty="0" smtClean="0"/>
              <a:t>?</a:t>
            </a:r>
          </a:p>
          <a:p>
            <a:pPr marL="742950" lvl="1" indent="-285750"/>
            <a:r>
              <a:rPr lang="en-US" sz="1400" b="1" dirty="0"/>
              <a:t>Option A: </a:t>
            </a:r>
            <a:r>
              <a:rPr lang="en-US" sz="1400" dirty="0"/>
              <a:t>Fully invest in Yellow Cab given its profitability, market share, and </a:t>
            </a:r>
            <a:r>
              <a:rPr lang="en-US" sz="1400" dirty="0" smtClean="0"/>
              <a:t>margins</a:t>
            </a:r>
            <a:endParaRPr lang="en-US" sz="1400" dirty="0"/>
          </a:p>
          <a:p>
            <a:pPr marL="742950" lvl="1" indent="-285750"/>
            <a:r>
              <a:rPr lang="en-US" sz="1400" b="1" dirty="0"/>
              <a:t>Option B:</a:t>
            </a:r>
            <a:r>
              <a:rPr lang="en-US" sz="1400" dirty="0"/>
              <a:t> Partially invest in Yellow Cab for a niche market that is performing above par (high market share with above average profitability percentage) which is California. From there, XYZ can slowly adapt to changes in the market and reevaluate its investment strategy.</a:t>
            </a:r>
          </a:p>
          <a:p>
            <a:pPr marL="457200" lvl="1" indent="0">
              <a:buNone/>
            </a:pPr>
            <a:endParaRPr lang="en-US" sz="1400" b="1" dirty="0" smtClean="0"/>
          </a:p>
          <a:p>
            <a:pPr lvl="1"/>
            <a:endParaRPr lang="en-US" sz="1400" b="1" dirty="0" smtClean="0"/>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Executive Summary</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773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139413"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recommend the following for XYZ:</a:t>
            </a:r>
          </a:p>
          <a:p>
            <a:pPr marL="742950" lvl="1" indent="-285750">
              <a:buFont typeface="Arial" panose="020B0604020202020204" pitchFamily="34" charset="0"/>
              <a:buChar char="•"/>
            </a:pPr>
            <a:r>
              <a:rPr lang="en-US" b="1" dirty="0" smtClean="0"/>
              <a:t>Option A: </a:t>
            </a:r>
            <a:r>
              <a:rPr lang="en-US" dirty="0" smtClean="0"/>
              <a:t>Fully invest in Yellow Cab given its profitability, market share, and margins</a:t>
            </a:r>
          </a:p>
          <a:p>
            <a:pPr lvl="1"/>
            <a:endParaRPr lang="en-US" dirty="0" smtClean="0"/>
          </a:p>
          <a:p>
            <a:pPr marL="742950" lvl="1" indent="-285750">
              <a:buFont typeface="Arial" panose="020B0604020202020204" pitchFamily="34" charset="0"/>
              <a:buChar char="•"/>
            </a:pPr>
            <a:r>
              <a:rPr lang="en-US" b="1" dirty="0" smtClean="0"/>
              <a:t>Option B:</a:t>
            </a:r>
            <a:r>
              <a:rPr lang="en-US" dirty="0" smtClean="0"/>
              <a:t> Partially invest in Yellow Cab for a niche market that is performing above par (high market share with above average profitability percentage) which is California. From there, XYZ can slowly adapt to changes in the market and </a:t>
            </a:r>
            <a:r>
              <a:rPr lang="en-US" dirty="0" smtClean="0"/>
              <a:t>reevaluate its investment strategy for future expansion.</a:t>
            </a:r>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Recommendation</a:t>
            </a:r>
            <a:endParaRPr lang="en-US" sz="2200" b="1" dirty="0">
              <a:solidFill>
                <a:schemeClr val="bg1"/>
              </a:solidFill>
            </a:endParaRPr>
          </a:p>
        </p:txBody>
      </p:sp>
    </p:spTree>
    <p:extLst>
      <p:ext uri="{BB962C8B-B14F-4D97-AF65-F5344CB8AC3E}">
        <p14:creationId xmlns:p14="http://schemas.microsoft.com/office/powerpoint/2010/main" val="359484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70560" y="1777365"/>
            <a:ext cx="10515600" cy="4351338"/>
          </a:xfrm>
        </p:spPr>
        <p:txBody>
          <a:bodyPr>
            <a:noAutofit/>
          </a:bodyPr>
          <a:lstStyle/>
          <a:p>
            <a:r>
              <a:rPr lang="en-US" sz="1800" b="1" dirty="0" smtClean="0"/>
              <a:t>Business Problem: </a:t>
            </a:r>
            <a:r>
              <a:rPr lang="en-US" sz="1800" dirty="0" smtClean="0"/>
              <a:t>XYZ it is planning for an investment in Cab industry and as per their Go-to-Market(G2M)  strategy they want to understand the market before taking final decision (i.e. what is the better investment opportunity for XYZ)</a:t>
            </a:r>
          </a:p>
          <a:p>
            <a:pPr marL="0" indent="0">
              <a:buNone/>
            </a:pPr>
            <a:endParaRPr lang="en-US" sz="1800" dirty="0" smtClean="0"/>
          </a:p>
          <a:p>
            <a:r>
              <a:rPr lang="en-US" sz="1800" b="1" dirty="0" smtClean="0"/>
              <a:t>Objective :</a:t>
            </a:r>
            <a:r>
              <a:rPr lang="en-US" sz="1800" dirty="0" smtClean="0"/>
              <a:t> Provide key insights to recommend the optimal option for XYZ’s G2M strategy</a:t>
            </a:r>
          </a:p>
          <a:p>
            <a:pPr marL="0" indent="0">
              <a:buNone/>
            </a:pPr>
            <a:endParaRPr lang="en-US" sz="1800" dirty="0" smtClean="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Business Problem and Objective</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713569" cy="486287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b="1" dirty="0" smtClean="0"/>
              <a:t>Profile </a:t>
            </a:r>
            <a:r>
              <a:rPr lang="en-US" sz="1400" b="1" dirty="0" smtClean="0"/>
              <a:t>(rows, columns) of </a:t>
            </a:r>
            <a:r>
              <a:rPr lang="en-US" sz="1400" b="1" dirty="0" smtClean="0"/>
              <a:t>each csv </a:t>
            </a:r>
            <a:r>
              <a:rPr lang="en-US" sz="1400" b="1" dirty="0" smtClean="0"/>
              <a:t>file</a:t>
            </a:r>
          </a:p>
          <a:p>
            <a:pPr marL="742950" lvl="1" indent="-285750">
              <a:buFont typeface="Arial" panose="020B0604020202020204" pitchFamily="34" charset="0"/>
              <a:buChar char="•"/>
            </a:pPr>
            <a:r>
              <a:rPr lang="en-US" sz="1400" dirty="0" err="1" smtClean="0"/>
              <a:t>Dateset</a:t>
            </a:r>
            <a:r>
              <a:rPr lang="en-US" sz="1400" dirty="0" smtClean="0"/>
              <a:t> </a:t>
            </a:r>
            <a:r>
              <a:rPr lang="en-US" sz="1400" dirty="0" err="1" smtClean="0"/>
              <a:t>Cab_Data</a:t>
            </a:r>
            <a:r>
              <a:rPr lang="en-US" sz="1400" dirty="0"/>
              <a:t>: (359392, 7) </a:t>
            </a:r>
            <a:endParaRPr lang="en-US" sz="1400" dirty="0" smtClean="0"/>
          </a:p>
          <a:p>
            <a:pPr marL="742950" lvl="1" indent="-285750">
              <a:buFont typeface="Arial" panose="020B0604020202020204" pitchFamily="34" charset="0"/>
              <a:buChar char="•"/>
            </a:pPr>
            <a:r>
              <a:rPr lang="en-US" sz="1400" dirty="0" err="1"/>
              <a:t>Dateset</a:t>
            </a:r>
            <a:r>
              <a:rPr lang="en-US" sz="1400" dirty="0"/>
              <a:t> </a:t>
            </a:r>
            <a:r>
              <a:rPr lang="en-US" sz="1400" dirty="0" smtClean="0"/>
              <a:t>city</a:t>
            </a:r>
            <a:r>
              <a:rPr lang="en-US" sz="1400" dirty="0"/>
              <a:t>: (20, 3</a:t>
            </a:r>
            <a:r>
              <a:rPr lang="en-US" sz="1400" dirty="0" smtClean="0"/>
              <a:t>)</a:t>
            </a:r>
          </a:p>
          <a:p>
            <a:pPr marL="742950" lvl="1" indent="-285750">
              <a:buFont typeface="Arial" panose="020B0604020202020204" pitchFamily="34" charset="0"/>
              <a:buChar char="•"/>
            </a:pPr>
            <a:r>
              <a:rPr lang="en-US" sz="1400" dirty="0" err="1"/>
              <a:t>Dateset</a:t>
            </a:r>
            <a:r>
              <a:rPr lang="en-US" sz="1400" dirty="0"/>
              <a:t> </a:t>
            </a:r>
            <a:r>
              <a:rPr lang="en-US" sz="1400" dirty="0" err="1" smtClean="0"/>
              <a:t>customer_id</a:t>
            </a:r>
            <a:r>
              <a:rPr lang="en-US" sz="1400" dirty="0"/>
              <a:t>: (49171, 4) </a:t>
            </a:r>
            <a:endParaRPr lang="en-US" sz="1400" dirty="0" smtClean="0"/>
          </a:p>
          <a:p>
            <a:pPr marL="742950" lvl="1" indent="-285750">
              <a:buFont typeface="Arial" panose="020B0604020202020204" pitchFamily="34" charset="0"/>
              <a:buChar char="•"/>
            </a:pPr>
            <a:r>
              <a:rPr lang="en-US" sz="1400" dirty="0" err="1"/>
              <a:t>Dateset</a:t>
            </a:r>
            <a:r>
              <a:rPr lang="en-US" sz="1400" dirty="0"/>
              <a:t> </a:t>
            </a:r>
            <a:r>
              <a:rPr lang="en-US" sz="1400" dirty="0" err="1" smtClean="0"/>
              <a:t>transaction_d</a:t>
            </a:r>
            <a:r>
              <a:rPr lang="en-US" sz="1400" dirty="0"/>
              <a:t>: (440098, 3) </a:t>
            </a:r>
            <a:endParaRPr lang="en-US" sz="1400" dirty="0" smtClean="0"/>
          </a:p>
          <a:p>
            <a:pPr marL="742950" lvl="1" indent="-285750">
              <a:buFont typeface="Arial" panose="020B0604020202020204" pitchFamily="34" charset="0"/>
              <a:buChar char="•"/>
            </a:pPr>
            <a:r>
              <a:rPr lang="en-US" sz="1400" dirty="0" err="1"/>
              <a:t>Dateset</a:t>
            </a:r>
            <a:r>
              <a:rPr lang="en-US" sz="1400" dirty="0"/>
              <a:t> </a:t>
            </a:r>
            <a:r>
              <a:rPr lang="en-US" sz="1400" dirty="0" smtClean="0"/>
              <a:t>holidays</a:t>
            </a:r>
            <a:r>
              <a:rPr lang="en-US" sz="1400" dirty="0"/>
              <a:t>: (57, 2) weather: (864, 5</a:t>
            </a:r>
            <a:r>
              <a:rPr lang="en-US" sz="1400" dirty="0" smtClean="0"/>
              <a:t>)</a:t>
            </a:r>
          </a:p>
          <a:p>
            <a:pPr marL="742950" lvl="1" indent="-285750">
              <a:buFont typeface="Arial" panose="020B0604020202020204" pitchFamily="34" charset="0"/>
              <a:buChar char="•"/>
            </a:pPr>
            <a:r>
              <a:rPr lang="en-US" sz="1400" dirty="0" err="1" smtClean="0"/>
              <a:t>Dateset</a:t>
            </a:r>
            <a:r>
              <a:rPr lang="en-US" sz="1400" dirty="0" smtClean="0"/>
              <a:t> weather: </a:t>
            </a:r>
            <a:r>
              <a:rPr lang="en-US" sz="1400" dirty="0"/>
              <a:t>(864, 5</a:t>
            </a:r>
            <a:r>
              <a:rPr lang="en-US" sz="1400" dirty="0" smtClean="0"/>
              <a:t>)</a:t>
            </a:r>
          </a:p>
          <a:p>
            <a:pPr marL="742950" lvl="1" indent="-285750">
              <a:buFont typeface="Arial" panose="020B0604020202020204" pitchFamily="34" charset="0"/>
              <a:buChar char="•"/>
            </a:pPr>
            <a:r>
              <a:rPr lang="en-US" sz="1400" dirty="0" err="1" smtClean="0"/>
              <a:t>df</a:t>
            </a:r>
            <a:r>
              <a:rPr lang="en-US" sz="1400" dirty="0" smtClean="0"/>
              <a:t> (Master Date): </a:t>
            </a:r>
            <a:r>
              <a:rPr lang="en-US" sz="1400" dirty="0"/>
              <a:t>(359392, 31)</a:t>
            </a:r>
            <a:endParaRPr lang="en-US" sz="1400" dirty="0" smtClean="0"/>
          </a:p>
          <a:p>
            <a:pPr lvl="1"/>
            <a:endParaRPr lang="en-US" sz="1400" b="1" dirty="0" smtClean="0"/>
          </a:p>
          <a:p>
            <a:pPr marL="285750" indent="-285750">
              <a:buFont typeface="Arial" panose="020B0604020202020204" pitchFamily="34" charset="0"/>
              <a:buChar char="•"/>
            </a:pPr>
            <a:r>
              <a:rPr lang="en-US" sz="1400" b="1" dirty="0" smtClean="0"/>
              <a:t>Overview of field names and data </a:t>
            </a:r>
            <a:r>
              <a:rPr lang="en-US" sz="1400" b="1" dirty="0" smtClean="0"/>
              <a:t>types</a:t>
            </a:r>
          </a:p>
          <a:p>
            <a:pPr marL="742950" lvl="1" indent="-285750">
              <a:buFont typeface="Arial" panose="020B0604020202020204" pitchFamily="34" charset="0"/>
              <a:buChar char="•"/>
            </a:pPr>
            <a:r>
              <a:rPr lang="en-US" sz="1400" dirty="0" smtClean="0"/>
              <a:t>See </a:t>
            </a:r>
            <a:r>
              <a:rPr lang="en-US" sz="1400" dirty="0" err="1" smtClean="0"/>
              <a:t>pandas_profiling</a:t>
            </a:r>
            <a:r>
              <a:rPr lang="en-US" sz="1400" dirty="0" smtClean="0"/>
              <a:t> result for the summary</a:t>
            </a:r>
          </a:p>
          <a:p>
            <a:pPr lvl="1"/>
            <a:endParaRPr lang="en-US" sz="1400" dirty="0" smtClean="0"/>
          </a:p>
          <a:p>
            <a:pPr marL="285750" indent="-285750">
              <a:buFont typeface="Arial" panose="020B0604020202020204" pitchFamily="34" charset="0"/>
              <a:buChar char="•"/>
            </a:pPr>
            <a:r>
              <a:rPr lang="en-US" sz="1400" b="1" dirty="0" smtClean="0"/>
              <a:t>Data </a:t>
            </a:r>
            <a:r>
              <a:rPr lang="en-US" sz="1400" b="1" dirty="0" smtClean="0"/>
              <a:t>Relationships</a:t>
            </a:r>
          </a:p>
          <a:p>
            <a:pPr marL="742950" lvl="1" indent="-285750">
              <a:buFont typeface="Arial" panose="020B0604020202020204" pitchFamily="34" charset="0"/>
              <a:buChar char="•"/>
            </a:pPr>
            <a:r>
              <a:rPr lang="en-US" sz="1400" dirty="0" smtClean="0"/>
              <a:t>Merged cab and </a:t>
            </a:r>
            <a:r>
              <a:rPr lang="en-US" sz="1400" dirty="0" err="1" smtClean="0"/>
              <a:t>transaction_id</a:t>
            </a:r>
            <a:r>
              <a:rPr lang="en-US" sz="1400" dirty="0" smtClean="0"/>
              <a:t> on ‘Transaction _ID’</a:t>
            </a:r>
          </a:p>
          <a:p>
            <a:pPr marL="742950" lvl="1" indent="-285750">
              <a:buFont typeface="Arial" panose="020B0604020202020204" pitchFamily="34" charset="0"/>
              <a:buChar char="•"/>
            </a:pPr>
            <a:r>
              <a:rPr lang="en-US" sz="1400" dirty="0" smtClean="0"/>
              <a:t>Merged </a:t>
            </a:r>
            <a:r>
              <a:rPr lang="en-US" sz="1400" dirty="0" err="1" smtClean="0"/>
              <a:t>df</a:t>
            </a:r>
            <a:r>
              <a:rPr lang="en-US" sz="1400" dirty="0" smtClean="0"/>
              <a:t> and city on ‘City’</a:t>
            </a:r>
          </a:p>
          <a:p>
            <a:pPr marL="742950" lvl="1" indent="-285750">
              <a:buFont typeface="Arial" panose="020B0604020202020204" pitchFamily="34" charset="0"/>
              <a:buChar char="•"/>
            </a:pPr>
            <a:r>
              <a:rPr lang="en-US" sz="1400" dirty="0" smtClean="0"/>
              <a:t>Merged </a:t>
            </a:r>
            <a:r>
              <a:rPr lang="en-US" sz="1400" dirty="0" err="1" smtClean="0"/>
              <a:t>df</a:t>
            </a:r>
            <a:r>
              <a:rPr lang="en-US" sz="1400" dirty="0" smtClean="0"/>
              <a:t> and </a:t>
            </a:r>
            <a:r>
              <a:rPr lang="en-US" sz="1400" dirty="0" err="1" smtClean="0"/>
              <a:t>customer_id</a:t>
            </a:r>
            <a:r>
              <a:rPr lang="en-US" sz="1400" dirty="0" smtClean="0"/>
              <a:t> on ‘Customer ID</a:t>
            </a:r>
          </a:p>
          <a:p>
            <a:pPr marL="742950" lvl="1" indent="-285750">
              <a:buFont typeface="Arial" panose="020B0604020202020204" pitchFamily="34" charset="0"/>
              <a:buChar char="•"/>
            </a:pPr>
            <a:r>
              <a:rPr lang="en-US" sz="1400" dirty="0" smtClean="0"/>
              <a:t>Merged </a:t>
            </a:r>
            <a:r>
              <a:rPr lang="en-US" sz="1400" dirty="0" err="1" smtClean="0"/>
              <a:t>df</a:t>
            </a:r>
            <a:r>
              <a:rPr lang="en-US" sz="1400" dirty="0" smtClean="0"/>
              <a:t> and holidays on ‘Date of Travel’</a:t>
            </a:r>
          </a:p>
          <a:p>
            <a:pPr marL="742950" lvl="1" indent="-285750">
              <a:buFont typeface="Arial" panose="020B0604020202020204" pitchFamily="34" charset="0"/>
              <a:buChar char="•"/>
            </a:pPr>
            <a:r>
              <a:rPr lang="en-US" sz="1400" dirty="0" smtClean="0"/>
              <a:t>Merged </a:t>
            </a:r>
            <a:r>
              <a:rPr lang="en-US" sz="1400" dirty="0" err="1" smtClean="0"/>
              <a:t>df</a:t>
            </a:r>
            <a:r>
              <a:rPr lang="en-US" sz="1400" dirty="0" smtClean="0"/>
              <a:t> and weather on ‘</a:t>
            </a:r>
            <a:r>
              <a:rPr lang="en-US" sz="1400" dirty="0" err="1" smtClean="0"/>
              <a:t>Month_Year_State</a:t>
            </a:r>
            <a:r>
              <a:rPr lang="en-US" sz="1400" dirty="0" smtClean="0"/>
              <a:t>’</a:t>
            </a:r>
            <a:endParaRPr lang="en-US" sz="1400" dirty="0" smtClean="0"/>
          </a:p>
          <a:p>
            <a:endParaRPr lang="en-US" dirty="0" smtClean="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smtClean="0">
                <a:solidFill>
                  <a:schemeClr val="accent2"/>
                </a:solidFill>
              </a:rPr>
              <a:t>Data Overview and Assumptions</a:t>
            </a:r>
            <a:endParaRPr lang="en-US" b="1" dirty="0">
              <a:solidFill>
                <a:schemeClr val="accent2"/>
              </a:solidFill>
            </a:endParaRPr>
          </a:p>
        </p:txBody>
      </p:sp>
      <p:sp>
        <p:nvSpPr>
          <p:cNvPr id="37" name="Rounded Rectangle 36"/>
          <p:cNvSpPr/>
          <p:nvPr/>
        </p:nvSpPr>
        <p:spPr>
          <a:xfrm>
            <a:off x="8516476" y="1869650"/>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Cab_data.csv</a:t>
            </a:r>
            <a:endParaRPr lang="en-US" sz="1400" dirty="0"/>
          </a:p>
        </p:txBody>
      </p:sp>
      <p:sp>
        <p:nvSpPr>
          <p:cNvPr id="38" name="Rounded Rectangle 37"/>
          <p:cNvSpPr/>
          <p:nvPr/>
        </p:nvSpPr>
        <p:spPr>
          <a:xfrm>
            <a:off x="8516475" y="2586087"/>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Customer_ID.csv</a:t>
            </a:r>
            <a:endParaRPr lang="en-US" sz="1400" dirty="0"/>
          </a:p>
        </p:txBody>
      </p:sp>
      <p:sp>
        <p:nvSpPr>
          <p:cNvPr id="41" name="Rounded Rectangle 40"/>
          <p:cNvSpPr/>
          <p:nvPr/>
        </p:nvSpPr>
        <p:spPr>
          <a:xfrm>
            <a:off x="8516475" y="3283670"/>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Transaction_ID.csv</a:t>
            </a:r>
            <a:endParaRPr lang="en-US" sz="1200" dirty="0"/>
          </a:p>
        </p:txBody>
      </p:sp>
      <p:sp>
        <p:nvSpPr>
          <p:cNvPr id="42" name="Rounded Rectangle 41"/>
          <p:cNvSpPr/>
          <p:nvPr/>
        </p:nvSpPr>
        <p:spPr>
          <a:xfrm>
            <a:off x="8516475" y="3981252"/>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City.csv</a:t>
            </a:r>
            <a:endParaRPr lang="en-US" sz="1400" dirty="0"/>
          </a:p>
        </p:txBody>
      </p:sp>
      <p:sp>
        <p:nvSpPr>
          <p:cNvPr id="43" name="Rounded Rectangle 42"/>
          <p:cNvSpPr/>
          <p:nvPr/>
        </p:nvSpPr>
        <p:spPr>
          <a:xfrm>
            <a:off x="8516475" y="4659982"/>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 holiday.csv</a:t>
            </a:r>
            <a:endParaRPr lang="en-US" sz="1400" dirty="0"/>
          </a:p>
        </p:txBody>
      </p:sp>
      <p:sp>
        <p:nvSpPr>
          <p:cNvPr id="44" name="Rounded Rectangle 43"/>
          <p:cNvSpPr/>
          <p:nvPr/>
        </p:nvSpPr>
        <p:spPr>
          <a:xfrm>
            <a:off x="10219584" y="1863363"/>
            <a:ext cx="1803664" cy="400570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lumMod val="50000"/>
                  </a:schemeClr>
                </a:solidFill>
              </a:rPr>
              <a:t>df</a:t>
            </a:r>
            <a:r>
              <a:rPr lang="en-US" sz="1400" b="1" dirty="0" smtClean="0">
                <a:solidFill>
                  <a:schemeClr val="bg1">
                    <a:lumMod val="50000"/>
                  </a:schemeClr>
                </a:solidFill>
              </a:rPr>
              <a:t> = Consolidated Data</a:t>
            </a:r>
            <a:endParaRPr lang="en-US" sz="1400" b="1" dirty="0">
              <a:solidFill>
                <a:schemeClr val="bg1">
                  <a:lumMod val="50000"/>
                </a:schemeClr>
              </a:solidFill>
            </a:endParaRPr>
          </a:p>
        </p:txBody>
      </p:sp>
      <p:sp>
        <p:nvSpPr>
          <p:cNvPr id="12" name="Rounded Rectangle 11"/>
          <p:cNvSpPr/>
          <p:nvPr/>
        </p:nvSpPr>
        <p:spPr>
          <a:xfrm>
            <a:off x="8516476" y="5360021"/>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weather.csv</a:t>
            </a:r>
            <a:endParaRPr lang="en-US" sz="1400" dirty="0"/>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713569" cy="458587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b="1" dirty="0" smtClean="0"/>
              <a:t>Feature </a:t>
            </a:r>
            <a:r>
              <a:rPr lang="en-US" sz="1400" b="1" dirty="0" smtClean="0"/>
              <a:t>Transformation and Additional </a:t>
            </a:r>
            <a:r>
              <a:rPr lang="en-US" sz="1400" b="1" dirty="0" smtClean="0"/>
              <a:t>Features</a:t>
            </a:r>
          </a:p>
          <a:p>
            <a:pPr marL="742950" lvl="1" indent="-285750">
              <a:buFont typeface="Arial" panose="020B0604020202020204" pitchFamily="34" charset="0"/>
              <a:buChar char="•"/>
            </a:pPr>
            <a:r>
              <a:rPr lang="en-US" sz="1400" dirty="0" smtClean="0"/>
              <a:t>Added features for financials (Income, Price per KM etc.)</a:t>
            </a:r>
          </a:p>
          <a:p>
            <a:pPr marL="742950" lvl="1" indent="-285750">
              <a:buFont typeface="Arial" panose="020B0604020202020204" pitchFamily="34" charset="0"/>
              <a:buChar char="•"/>
            </a:pPr>
            <a:r>
              <a:rPr lang="en-US" sz="1400" dirty="0" smtClean="0"/>
              <a:t>Added features for dates (Day of Week, Month, Year)</a:t>
            </a:r>
          </a:p>
          <a:p>
            <a:pPr marL="742950" lvl="1" indent="-285750">
              <a:buFont typeface="Arial" panose="020B0604020202020204" pitchFamily="34" charset="0"/>
              <a:buChar char="•"/>
            </a:pPr>
            <a:r>
              <a:rPr lang="en-US" sz="1400" dirty="0" smtClean="0"/>
              <a:t>Converted Population and Users to numeric</a:t>
            </a:r>
          </a:p>
          <a:p>
            <a:pPr marL="742950" lvl="1" indent="-285750">
              <a:buFont typeface="Arial" panose="020B0604020202020204" pitchFamily="34" charset="0"/>
              <a:buChar char="•"/>
            </a:pPr>
            <a:r>
              <a:rPr lang="en-US" sz="1400" dirty="0" smtClean="0"/>
              <a:t>Included categorization for age, </a:t>
            </a:r>
            <a:r>
              <a:rPr lang="en-US" sz="1400" dirty="0" err="1" smtClean="0"/>
              <a:t>income_salary</a:t>
            </a:r>
            <a:r>
              <a:rPr lang="en-US" sz="1400" dirty="0" smtClean="0"/>
              <a:t>, Market Penetration, city size</a:t>
            </a:r>
          </a:p>
          <a:p>
            <a:pPr marL="742950" lvl="1" indent="-285750">
              <a:buFont typeface="Arial" panose="020B0604020202020204" pitchFamily="34" charset="0"/>
              <a:buChar char="•"/>
            </a:pPr>
            <a:r>
              <a:rPr lang="en-US" sz="1400" dirty="0" smtClean="0"/>
              <a:t>Weather data based on public dataset and considers the most frequent weather condition for the  period</a:t>
            </a:r>
            <a:endParaRPr lang="en-US" sz="1400" dirty="0" smtClean="0"/>
          </a:p>
          <a:p>
            <a:pPr marL="285750" indent="-285750">
              <a:buFont typeface="Arial" panose="020B0604020202020204" pitchFamily="34" charset="0"/>
              <a:buChar char="•"/>
            </a:pPr>
            <a:r>
              <a:rPr lang="en-US" sz="1400" b="1" dirty="0" smtClean="0"/>
              <a:t>Method of creating the Master </a:t>
            </a:r>
            <a:r>
              <a:rPr lang="en-US" sz="1400" b="1" dirty="0" smtClean="0"/>
              <a:t>Data</a:t>
            </a:r>
          </a:p>
          <a:p>
            <a:pPr marL="742950" lvl="1" indent="-285750">
              <a:buFont typeface="Arial" panose="020B0604020202020204" pitchFamily="34" charset="0"/>
              <a:buChar char="•"/>
            </a:pPr>
            <a:r>
              <a:rPr lang="en-US" sz="1400" dirty="0" smtClean="0"/>
              <a:t>Merged data based on common columns</a:t>
            </a:r>
          </a:p>
          <a:p>
            <a:pPr marL="742950" lvl="1" indent="-285750">
              <a:buFont typeface="Arial" panose="020B0604020202020204" pitchFamily="34" charset="0"/>
              <a:buChar char="•"/>
            </a:pPr>
            <a:r>
              <a:rPr lang="en-US" sz="1400" dirty="0" smtClean="0"/>
              <a:t>Data is aligned with the number of rows for cab data</a:t>
            </a:r>
            <a:endParaRPr lang="en-US" sz="1400" dirty="0" smtClean="0"/>
          </a:p>
          <a:p>
            <a:pPr marL="285750" indent="-285750">
              <a:buFont typeface="Arial" panose="020B0604020202020204" pitchFamily="34" charset="0"/>
              <a:buChar char="•"/>
            </a:pPr>
            <a:r>
              <a:rPr lang="en-US" sz="1400" b="1" dirty="0" smtClean="0"/>
              <a:t>Removal of </a:t>
            </a:r>
            <a:r>
              <a:rPr lang="en-US" sz="1400" b="1" dirty="0" smtClean="0"/>
              <a:t>Duplicates</a:t>
            </a:r>
          </a:p>
          <a:p>
            <a:pPr marL="742950" lvl="1" indent="-285750">
              <a:buFont typeface="Arial" panose="020B0604020202020204" pitchFamily="34" charset="0"/>
              <a:buChar char="•"/>
            </a:pPr>
            <a:r>
              <a:rPr lang="en-US" sz="1400" dirty="0" err="1" smtClean="0"/>
              <a:t>drop_duplicates</a:t>
            </a:r>
            <a:r>
              <a:rPr lang="en-US" sz="1400" dirty="0" smtClean="0"/>
              <a:t>() done</a:t>
            </a:r>
            <a:endParaRPr lang="en-US" sz="1400" dirty="0" smtClean="0"/>
          </a:p>
          <a:p>
            <a:pPr marL="285750" indent="-285750">
              <a:buFont typeface="Arial" panose="020B0604020202020204" pitchFamily="34" charset="0"/>
              <a:buChar char="•"/>
            </a:pPr>
            <a:r>
              <a:rPr lang="en-US" sz="1400" b="1" dirty="0" smtClean="0"/>
              <a:t>Data Imputation and Outlier </a:t>
            </a:r>
            <a:r>
              <a:rPr lang="en-US" sz="1400" b="1" dirty="0" smtClean="0"/>
              <a:t>Detection</a:t>
            </a:r>
          </a:p>
          <a:p>
            <a:pPr marL="742950" lvl="1" indent="-285750">
              <a:buFont typeface="Arial" panose="020B0604020202020204" pitchFamily="34" charset="0"/>
              <a:buChar char="•"/>
            </a:pPr>
            <a:r>
              <a:rPr lang="en-US" sz="1400" dirty="0" smtClean="0"/>
              <a:t>Nan weather data replaced with ‘UNKN’ due to lack of information</a:t>
            </a:r>
            <a:endParaRPr lang="en-US" sz="1400" dirty="0" smtClean="0"/>
          </a:p>
          <a:p>
            <a:pPr marL="285750" indent="-285750">
              <a:buFont typeface="Arial" panose="020B0604020202020204" pitchFamily="34" charset="0"/>
              <a:buChar char="•"/>
            </a:pPr>
            <a:r>
              <a:rPr lang="en-US" sz="1400" b="1" dirty="0" smtClean="0"/>
              <a:t>Additional Data</a:t>
            </a:r>
          </a:p>
          <a:p>
            <a:pPr marL="742950" lvl="1" indent="-285750">
              <a:buFont typeface="Arial" panose="020B0604020202020204" pitchFamily="34" charset="0"/>
              <a:buChar char="•"/>
            </a:pPr>
            <a:r>
              <a:rPr lang="en-US" sz="1400" dirty="0" smtClean="0"/>
              <a:t>Holiday Data</a:t>
            </a:r>
          </a:p>
          <a:p>
            <a:pPr marL="742950" lvl="1" indent="-285750">
              <a:buFont typeface="Arial" panose="020B0604020202020204" pitchFamily="34" charset="0"/>
              <a:buChar char="•"/>
            </a:pPr>
            <a:r>
              <a:rPr lang="en-US" sz="1400" dirty="0" smtClean="0"/>
              <a:t>Weather Data</a:t>
            </a:r>
          </a:p>
          <a:p>
            <a:endParaRPr lang="en-US" dirty="0" smtClean="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smtClean="0">
                <a:solidFill>
                  <a:schemeClr val="accent2"/>
                </a:solidFill>
              </a:rPr>
              <a:t>Data Overview and Assumptions</a:t>
            </a:r>
            <a:endParaRPr lang="en-US" b="1" dirty="0">
              <a:solidFill>
                <a:schemeClr val="accent2"/>
              </a:solidFill>
            </a:endParaRPr>
          </a:p>
        </p:txBody>
      </p:sp>
      <p:sp>
        <p:nvSpPr>
          <p:cNvPr id="37" name="Rounded Rectangle 36"/>
          <p:cNvSpPr/>
          <p:nvPr/>
        </p:nvSpPr>
        <p:spPr>
          <a:xfrm>
            <a:off x="8516476" y="1869650"/>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Cab_data.csv</a:t>
            </a:r>
            <a:endParaRPr lang="en-US" sz="1400" dirty="0"/>
          </a:p>
        </p:txBody>
      </p:sp>
      <p:sp>
        <p:nvSpPr>
          <p:cNvPr id="38" name="Rounded Rectangle 37"/>
          <p:cNvSpPr/>
          <p:nvPr/>
        </p:nvSpPr>
        <p:spPr>
          <a:xfrm>
            <a:off x="8516475" y="2586087"/>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Customer_ID.csv</a:t>
            </a:r>
            <a:endParaRPr lang="en-US" sz="1400" dirty="0"/>
          </a:p>
        </p:txBody>
      </p:sp>
      <p:sp>
        <p:nvSpPr>
          <p:cNvPr id="41" name="Rounded Rectangle 40"/>
          <p:cNvSpPr/>
          <p:nvPr/>
        </p:nvSpPr>
        <p:spPr>
          <a:xfrm>
            <a:off x="8516475" y="3283670"/>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Transaction_ID.csv</a:t>
            </a:r>
            <a:endParaRPr lang="en-US" sz="1200" dirty="0"/>
          </a:p>
        </p:txBody>
      </p:sp>
      <p:sp>
        <p:nvSpPr>
          <p:cNvPr id="42" name="Rounded Rectangle 41"/>
          <p:cNvSpPr/>
          <p:nvPr/>
        </p:nvSpPr>
        <p:spPr>
          <a:xfrm>
            <a:off x="8516475" y="3981252"/>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City.csv</a:t>
            </a:r>
            <a:endParaRPr lang="en-US" sz="1400" dirty="0"/>
          </a:p>
        </p:txBody>
      </p:sp>
      <p:sp>
        <p:nvSpPr>
          <p:cNvPr id="43" name="Rounded Rectangle 42"/>
          <p:cNvSpPr/>
          <p:nvPr/>
        </p:nvSpPr>
        <p:spPr>
          <a:xfrm>
            <a:off x="8516475" y="4659982"/>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 holiday.csv</a:t>
            </a:r>
            <a:endParaRPr lang="en-US" sz="1400" dirty="0"/>
          </a:p>
        </p:txBody>
      </p:sp>
      <p:sp>
        <p:nvSpPr>
          <p:cNvPr id="44" name="Rounded Rectangle 43"/>
          <p:cNvSpPr/>
          <p:nvPr/>
        </p:nvSpPr>
        <p:spPr>
          <a:xfrm>
            <a:off x="10219584" y="1863363"/>
            <a:ext cx="1803664" cy="400570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lumMod val="50000"/>
                  </a:schemeClr>
                </a:solidFill>
              </a:rPr>
              <a:t>df</a:t>
            </a:r>
            <a:r>
              <a:rPr lang="en-US" sz="1400" b="1" dirty="0" smtClean="0">
                <a:solidFill>
                  <a:schemeClr val="bg1">
                    <a:lumMod val="50000"/>
                  </a:schemeClr>
                </a:solidFill>
              </a:rPr>
              <a:t> = Consolidated Data</a:t>
            </a:r>
            <a:endParaRPr lang="en-US" sz="1400" b="1" dirty="0">
              <a:solidFill>
                <a:schemeClr val="bg1">
                  <a:lumMod val="50000"/>
                </a:schemeClr>
              </a:solidFill>
            </a:endParaRPr>
          </a:p>
        </p:txBody>
      </p:sp>
      <p:sp>
        <p:nvSpPr>
          <p:cNvPr id="12" name="Rounded Rectangle 11"/>
          <p:cNvSpPr/>
          <p:nvPr/>
        </p:nvSpPr>
        <p:spPr>
          <a:xfrm>
            <a:off x="8516476" y="5360021"/>
            <a:ext cx="1536569" cy="509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weather.csv</a:t>
            </a:r>
            <a:endParaRPr lang="en-US" sz="1400" dirty="0"/>
          </a:p>
        </p:txBody>
      </p:sp>
    </p:spTree>
    <p:extLst>
      <p:ext uri="{BB962C8B-B14F-4D97-AF65-F5344CB8AC3E}">
        <p14:creationId xmlns:p14="http://schemas.microsoft.com/office/powerpoint/2010/main" val="151207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71356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Based on year, Yellow Cab significantly surpasses Pink Cab since 2016. </a:t>
            </a:r>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Key Insights</a:t>
            </a:r>
            <a:br>
              <a:rPr lang="en-US" b="1" dirty="0" smtClean="0">
                <a:solidFill>
                  <a:schemeClr val="accent2"/>
                </a:solidFill>
              </a:rPr>
            </a:br>
            <a:r>
              <a:rPr lang="en-US" sz="2200" b="1" dirty="0" smtClean="0">
                <a:solidFill>
                  <a:schemeClr val="bg1"/>
                </a:solidFill>
              </a:rPr>
              <a:t>Which company has the maximum cab users at a particular period?</a:t>
            </a:r>
            <a:endParaRPr lang="en-US" sz="2200" b="1" dirty="0">
              <a:solidFill>
                <a:schemeClr val="bg1"/>
              </a:solidFill>
            </a:endParaRPr>
          </a:p>
        </p:txBody>
      </p:sp>
      <p:pic>
        <p:nvPicPr>
          <p:cNvPr id="5" name="Picture 4"/>
          <p:cNvPicPr>
            <a:picLocks noChangeAspect="1"/>
          </p:cNvPicPr>
          <p:nvPr/>
        </p:nvPicPr>
        <p:blipFill>
          <a:blip r:embed="rId2"/>
          <a:stretch>
            <a:fillRect/>
          </a:stretch>
        </p:blipFill>
        <p:spPr>
          <a:xfrm>
            <a:off x="609600" y="2987215"/>
            <a:ext cx="11335876" cy="3761247"/>
          </a:xfrm>
          <a:prstGeom prst="rect">
            <a:avLst/>
          </a:prstGeom>
        </p:spPr>
      </p:pic>
    </p:spTree>
    <p:extLst>
      <p:ext uri="{BB962C8B-B14F-4D97-AF65-F5344CB8AC3E}">
        <p14:creationId xmlns:p14="http://schemas.microsoft.com/office/powerpoint/2010/main" val="399368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69557" y="1600200"/>
            <a:ext cx="616939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Net of New York (outlier), we can see that Total Income is positively correlated with the number of Users.</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Key Insights</a:t>
            </a:r>
            <a:br>
              <a:rPr lang="en-US" b="1" dirty="0" smtClean="0">
                <a:solidFill>
                  <a:schemeClr val="accent2"/>
                </a:solidFill>
              </a:rPr>
            </a:br>
            <a:r>
              <a:rPr lang="en-US" sz="2200" b="1" dirty="0">
                <a:solidFill>
                  <a:schemeClr val="bg1"/>
                </a:solidFill>
              </a:rPr>
              <a:t>Does margin proportionality increase with the number of customers?</a:t>
            </a:r>
          </a:p>
        </p:txBody>
      </p:sp>
      <p:pic>
        <p:nvPicPr>
          <p:cNvPr id="2" name="Picture 1"/>
          <p:cNvPicPr>
            <a:picLocks noChangeAspect="1"/>
          </p:cNvPicPr>
          <p:nvPr/>
        </p:nvPicPr>
        <p:blipFill>
          <a:blip r:embed="rId2"/>
          <a:stretch>
            <a:fillRect/>
          </a:stretch>
        </p:blipFill>
        <p:spPr>
          <a:xfrm>
            <a:off x="7243762" y="1694764"/>
            <a:ext cx="4791940" cy="3334435"/>
          </a:xfrm>
          <a:prstGeom prst="rect">
            <a:avLst/>
          </a:prstGeom>
        </p:spPr>
      </p:pic>
    </p:spTree>
    <p:extLst>
      <p:ext uri="{BB962C8B-B14F-4D97-AF65-F5344CB8AC3E}">
        <p14:creationId xmlns:p14="http://schemas.microsoft.com/office/powerpoint/2010/main" val="110081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Key Insights</a:t>
            </a:r>
            <a:br>
              <a:rPr lang="en-US" b="1" dirty="0" smtClean="0">
                <a:solidFill>
                  <a:schemeClr val="accent2"/>
                </a:solidFill>
              </a:rPr>
            </a:br>
            <a:r>
              <a:rPr lang="en-US" sz="2200" b="1" dirty="0">
                <a:solidFill>
                  <a:schemeClr val="bg1"/>
                </a:solidFill>
              </a:rPr>
              <a:t>What are the attributes of these customer segments?</a:t>
            </a:r>
          </a:p>
        </p:txBody>
      </p:sp>
      <p:pic>
        <p:nvPicPr>
          <p:cNvPr id="3" name="Picture 2"/>
          <p:cNvPicPr>
            <a:picLocks noChangeAspect="1"/>
          </p:cNvPicPr>
          <p:nvPr/>
        </p:nvPicPr>
        <p:blipFill>
          <a:blip r:embed="rId2"/>
          <a:stretch>
            <a:fillRect/>
          </a:stretch>
        </p:blipFill>
        <p:spPr>
          <a:xfrm>
            <a:off x="542925" y="2486025"/>
            <a:ext cx="11258550" cy="4267200"/>
          </a:xfrm>
          <a:prstGeom prst="rect">
            <a:avLst/>
          </a:prstGeom>
        </p:spPr>
      </p:pic>
      <p:sp>
        <p:nvSpPr>
          <p:cNvPr id="7" name="TextBox 6">
            <a:extLst>
              <a:ext uri="{FF2B5EF4-FFF2-40B4-BE49-F238E27FC236}">
                <a16:creationId xmlns:a16="http://schemas.microsoft.com/office/drawing/2014/main" id="{09BEE7A3-F2C2-8145-B852-24B96B83A958}"/>
              </a:ext>
            </a:extLst>
          </p:cNvPr>
          <p:cNvSpPr txBox="1"/>
          <p:nvPr/>
        </p:nvSpPr>
        <p:spPr>
          <a:xfrm>
            <a:off x="669557" y="1483617"/>
            <a:ext cx="1084616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city’s population size dictates the number of cab users (i.e. the larger the city, the larger the number of cab users.</a:t>
            </a:r>
          </a:p>
          <a:p>
            <a:pPr marL="285750" indent="-285750">
              <a:buFont typeface="Arial" panose="020B0604020202020204" pitchFamily="34" charset="0"/>
              <a:buChar char="•"/>
            </a:pPr>
            <a:r>
              <a:rPr lang="en-US" dirty="0" smtClean="0"/>
              <a:t>Most users have an income of &gt;5K to 25K and generally dominated by Male users.</a:t>
            </a: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08207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202547" y="1371600"/>
            <a:ext cx="4807603"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Income from cab rides from large cities are positively correlated.</a:t>
            </a:r>
          </a:p>
          <a:p>
            <a:pPr marL="285750" indent="-285750">
              <a:buFont typeface="Arial" panose="020B0604020202020204" pitchFamily="34" charset="0"/>
              <a:buChar char="•"/>
            </a:pPr>
            <a:r>
              <a:rPr lang="en-US" dirty="0" smtClean="0"/>
              <a:t>Population and Market Penetration are somewhat negatively correlated.</a:t>
            </a:r>
          </a:p>
          <a:p>
            <a:pPr marL="285750" indent="-285750">
              <a:buFont typeface="Arial" panose="020B0604020202020204" pitchFamily="34" charset="0"/>
              <a:buChar char="•"/>
            </a:pPr>
            <a:r>
              <a:rPr lang="en-US" dirty="0" smtClean="0"/>
              <a:t>Income per KM and </a:t>
            </a:r>
            <a:r>
              <a:rPr lang="en-US" dirty="0" err="1" smtClean="0"/>
              <a:t>Income_salary</a:t>
            </a:r>
            <a:r>
              <a:rPr lang="en-US" dirty="0" smtClean="0"/>
              <a:t> is positively correlated</a:t>
            </a:r>
          </a:p>
          <a:p>
            <a:pPr marL="285750" indent="-285750">
              <a:buFont typeface="Arial" panose="020B0604020202020204" pitchFamily="34" charset="0"/>
              <a:buChar char="•"/>
            </a:pPr>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smtClean="0">
                <a:solidFill>
                  <a:schemeClr val="accent2"/>
                </a:solidFill>
              </a:rPr>
              <a:t>Key Insights</a:t>
            </a:r>
            <a:br>
              <a:rPr lang="en-US" b="1" dirty="0" smtClean="0">
                <a:solidFill>
                  <a:schemeClr val="accent2"/>
                </a:solidFill>
              </a:rPr>
            </a:br>
            <a:r>
              <a:rPr lang="en-US" sz="2200" b="1" dirty="0" smtClean="0">
                <a:solidFill>
                  <a:schemeClr val="bg1"/>
                </a:solidFill>
              </a:rPr>
              <a:t>What features are </a:t>
            </a:r>
            <a:r>
              <a:rPr lang="en-US" sz="2200" b="1" dirty="0" smtClean="0">
                <a:solidFill>
                  <a:schemeClr val="bg1"/>
                </a:solidFill>
              </a:rPr>
              <a:t>correlated?</a:t>
            </a:r>
            <a:endParaRPr lang="en-US" sz="2200" b="1" dirty="0">
              <a:solidFill>
                <a:schemeClr val="bg1"/>
              </a:solidFill>
            </a:endParaRPr>
          </a:p>
        </p:txBody>
      </p:sp>
      <p:pic>
        <p:nvPicPr>
          <p:cNvPr id="2" name="Picture 1"/>
          <p:cNvPicPr>
            <a:picLocks noChangeAspect="1"/>
          </p:cNvPicPr>
          <p:nvPr/>
        </p:nvPicPr>
        <p:blipFill>
          <a:blip r:embed="rId2"/>
          <a:stretch>
            <a:fillRect/>
          </a:stretch>
        </p:blipFill>
        <p:spPr>
          <a:xfrm>
            <a:off x="4800600" y="1576387"/>
            <a:ext cx="7259761" cy="5247850"/>
          </a:xfrm>
          <a:prstGeom prst="rect">
            <a:avLst/>
          </a:prstGeom>
        </p:spPr>
      </p:pic>
    </p:spTree>
    <p:extLst>
      <p:ext uri="{BB962C8B-B14F-4D97-AF65-F5344CB8AC3E}">
        <p14:creationId xmlns:p14="http://schemas.microsoft.com/office/powerpoint/2010/main" val="74691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6203</TotalTime>
  <Words>988</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Executive Summary</vt:lpstr>
      <vt:lpstr>Business Problem and Objective</vt:lpstr>
      <vt:lpstr>Data Overview and Assumptions</vt:lpstr>
      <vt:lpstr>Data Overview and Assumptions</vt:lpstr>
      <vt:lpstr>Key Insights Which company has the maximum cab users at a particular period?</vt:lpstr>
      <vt:lpstr>Key Insights Does margin proportionality increase with the number of customers?</vt:lpstr>
      <vt:lpstr>Key Insights What are the attributes of these customer segments?</vt:lpstr>
      <vt:lpstr>Key Insights What features are correlated?</vt:lpstr>
      <vt:lpstr>Hypotheses</vt:lpstr>
      <vt:lpstr>Hypotheses</vt:lpstr>
      <vt:lpstr>Hypotheses</vt:lpstr>
      <vt:lpstr>Hypotheses</vt:lpstr>
      <vt:lpstr>Hypotheses</vt:lpstr>
      <vt:lpstr>Hypotheses</vt:lpstr>
      <vt:lpstr>Hypotheses</vt:lpstr>
      <vt:lpstr>Hypotheses</vt:lpstr>
      <vt:lpstr>Hypotheses</vt:lpstr>
      <vt:lpstr>Hypotheses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Adrian Baysa</cp:lastModifiedBy>
  <cp:revision>239</cp:revision>
  <cp:lastPrinted>2019-08-24T08:13:50Z</cp:lastPrinted>
  <dcterms:created xsi:type="dcterms:W3CDTF">2019-08-19T15:39:24Z</dcterms:created>
  <dcterms:modified xsi:type="dcterms:W3CDTF">2022-12-09T19:02:14Z</dcterms:modified>
</cp:coreProperties>
</file>