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3150" y="3257550"/>
            <a:ext cx="13601700" cy="152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84128" y="5077548"/>
            <a:ext cx="11919743" cy="798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60A5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60A5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60A5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1" i="0">
                <a:solidFill>
                  <a:srgbClr val="60A5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8239" y="279003"/>
            <a:ext cx="14711521" cy="109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1" i="0">
                <a:solidFill>
                  <a:srgbClr val="60A5F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5050" spc="-295">
                <a:solidFill>
                  <a:srgbClr val="BEDAFE"/>
                </a:solidFill>
              </a:rPr>
              <a:t>Une</a:t>
            </a:r>
            <a:r>
              <a:rPr dirty="0" sz="5050" spc="-260">
                <a:solidFill>
                  <a:srgbClr val="BEDAFE"/>
                </a:solidFill>
              </a:rPr>
              <a:t> </a:t>
            </a:r>
            <a:r>
              <a:rPr dirty="0" sz="5050" spc="-330">
                <a:solidFill>
                  <a:srgbClr val="BEDAFE"/>
                </a:solidFill>
              </a:rPr>
              <a:t>Révolution</a:t>
            </a:r>
            <a:r>
              <a:rPr dirty="0" sz="5050" spc="-265">
                <a:solidFill>
                  <a:srgbClr val="BEDAFE"/>
                </a:solidFill>
              </a:rPr>
              <a:t> </a:t>
            </a:r>
            <a:r>
              <a:rPr dirty="0" sz="5050" spc="-245">
                <a:solidFill>
                  <a:srgbClr val="BEDAFE"/>
                </a:solidFill>
              </a:rPr>
              <a:t>Stratégique</a:t>
            </a:r>
            <a:r>
              <a:rPr dirty="0" sz="5050" spc="-260">
                <a:solidFill>
                  <a:srgbClr val="BEDAFE"/>
                </a:solidFill>
              </a:rPr>
              <a:t> </a:t>
            </a:r>
            <a:r>
              <a:rPr dirty="0" sz="5050" spc="-305">
                <a:solidFill>
                  <a:srgbClr val="BEDAFE"/>
                </a:solidFill>
              </a:rPr>
              <a:t>pour</a:t>
            </a:r>
            <a:r>
              <a:rPr dirty="0" sz="5050" spc="-260">
                <a:solidFill>
                  <a:srgbClr val="BEDAFE"/>
                </a:solidFill>
              </a:rPr>
              <a:t> </a:t>
            </a:r>
            <a:r>
              <a:rPr dirty="0" sz="5050" spc="-240">
                <a:solidFill>
                  <a:srgbClr val="BEDAFE"/>
                </a:solidFill>
              </a:rPr>
              <a:t>la</a:t>
            </a:r>
            <a:r>
              <a:rPr dirty="0" sz="5050" spc="-260">
                <a:solidFill>
                  <a:srgbClr val="BEDAFE"/>
                </a:solidFill>
              </a:rPr>
              <a:t> </a:t>
            </a:r>
            <a:r>
              <a:rPr dirty="0" sz="5050" spc="-295">
                <a:solidFill>
                  <a:srgbClr val="BEDAFE"/>
                </a:solidFill>
              </a:rPr>
              <a:t>Finance</a:t>
            </a:r>
            <a:endParaRPr sz="5050"/>
          </a:p>
        </p:txBody>
      </p:sp>
      <p:sp>
        <p:nvSpPr>
          <p:cNvPr id="3" name="object 3" descr=""/>
          <p:cNvSpPr txBox="1"/>
          <p:nvPr/>
        </p:nvSpPr>
        <p:spPr>
          <a:xfrm>
            <a:off x="4673748" y="6160394"/>
            <a:ext cx="8940800" cy="89408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770629" marR="5080" indent="-3758565">
              <a:lnSpc>
                <a:spcPct val="80200"/>
              </a:lnSpc>
              <a:spcBef>
                <a:spcPts val="875"/>
              </a:spcBef>
            </a:pPr>
            <a:r>
              <a:rPr dirty="0" sz="3100" spc="-240" i="1">
                <a:solidFill>
                  <a:srgbClr val="CBD5E1"/>
                </a:solidFill>
                <a:latin typeface="Arial"/>
                <a:cs typeface="Arial"/>
              </a:rPr>
              <a:t>De</a:t>
            </a:r>
            <a:r>
              <a:rPr dirty="0" sz="3100" spc="-55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3100" spc="-110" i="1">
                <a:solidFill>
                  <a:srgbClr val="CBD5E1"/>
                </a:solidFill>
                <a:latin typeface="Arial"/>
                <a:cs typeface="Arial"/>
              </a:rPr>
              <a:t>l</a:t>
            </a:r>
            <a:r>
              <a:rPr dirty="0" sz="3200" spc="-110" i="1">
                <a:solidFill>
                  <a:srgbClr val="CBD5E1"/>
                </a:solidFill>
                <a:latin typeface="Arial"/>
                <a:cs typeface="Arial"/>
              </a:rPr>
              <a:t>'</a:t>
            </a:r>
            <a:r>
              <a:rPr dirty="0" sz="3100" spc="-110" i="1">
                <a:solidFill>
                  <a:srgbClr val="CBD5E1"/>
                </a:solidFill>
                <a:latin typeface="Arial"/>
                <a:cs typeface="Arial"/>
              </a:rPr>
              <a:t>Automatisation</a:t>
            </a:r>
            <a:r>
              <a:rPr dirty="0" sz="3100" spc="-5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3100" spc="-130" i="1">
                <a:solidFill>
                  <a:srgbClr val="CBD5E1"/>
                </a:solidFill>
                <a:latin typeface="Arial"/>
                <a:cs typeface="Arial"/>
              </a:rPr>
              <a:t>des</a:t>
            </a:r>
            <a:r>
              <a:rPr dirty="0" sz="3100" spc="-5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3100" spc="-175" i="1">
                <a:solidFill>
                  <a:srgbClr val="CBD5E1"/>
                </a:solidFill>
                <a:latin typeface="Arial"/>
                <a:cs typeface="Arial"/>
              </a:rPr>
              <a:t>Tâches</a:t>
            </a:r>
            <a:r>
              <a:rPr dirty="0" sz="3100" spc="-5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3100" spc="-215" i="1">
                <a:solidFill>
                  <a:srgbClr val="CBD5E1"/>
                </a:solidFill>
                <a:latin typeface="Arial"/>
                <a:cs typeface="Arial"/>
              </a:rPr>
              <a:t>à</a:t>
            </a:r>
            <a:r>
              <a:rPr dirty="0" sz="3100" spc="-5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3100" spc="-110" i="1">
                <a:solidFill>
                  <a:srgbClr val="CBD5E1"/>
                </a:solidFill>
                <a:latin typeface="Arial"/>
                <a:cs typeface="Arial"/>
              </a:rPr>
              <a:t>l</a:t>
            </a:r>
            <a:r>
              <a:rPr dirty="0" sz="3200" spc="-110" i="1">
                <a:solidFill>
                  <a:srgbClr val="CBD5E1"/>
                </a:solidFill>
                <a:latin typeface="Arial"/>
                <a:cs typeface="Arial"/>
              </a:rPr>
              <a:t>'</a:t>
            </a:r>
            <a:r>
              <a:rPr dirty="0" sz="3100" spc="-110" i="1">
                <a:solidFill>
                  <a:srgbClr val="CBD5E1"/>
                </a:solidFill>
                <a:latin typeface="Arial"/>
                <a:cs typeface="Arial"/>
              </a:rPr>
              <a:t>Automatisation</a:t>
            </a:r>
            <a:r>
              <a:rPr dirty="0" sz="3100" spc="-5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3100" spc="-114" i="1">
                <a:solidFill>
                  <a:srgbClr val="CBD5E1"/>
                </a:solidFill>
                <a:latin typeface="Arial"/>
                <a:cs typeface="Arial"/>
              </a:rPr>
              <a:t>de</a:t>
            </a:r>
            <a:r>
              <a:rPr dirty="0" sz="3100" spc="-5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3100" spc="-25" i="1">
                <a:solidFill>
                  <a:srgbClr val="CBD5E1"/>
                </a:solidFill>
                <a:latin typeface="Arial"/>
                <a:cs typeface="Arial"/>
              </a:rPr>
              <a:t>la </a:t>
            </a:r>
            <a:r>
              <a:rPr dirty="0" sz="3100" spc="-10" i="1">
                <a:solidFill>
                  <a:srgbClr val="CBD5E1"/>
                </a:solidFill>
                <a:latin typeface="Arial"/>
                <a:cs typeface="Arial"/>
              </a:rPr>
              <a:t>Décision</a:t>
            </a:r>
            <a:endParaRPr sz="3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517110" y="9333797"/>
            <a:ext cx="32537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solidFill>
                  <a:srgbClr val="94A2B8"/>
                </a:solidFill>
                <a:latin typeface="Microsoft Sans Serif"/>
                <a:cs typeface="Microsoft Sans Serif"/>
              </a:rPr>
              <a:t>Présentation</a:t>
            </a:r>
            <a:r>
              <a:rPr dirty="0" sz="2000" spc="-2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94A2B8"/>
                </a:solidFill>
                <a:latin typeface="Microsoft Sans Serif"/>
                <a:cs typeface="Microsoft Sans Serif"/>
              </a:rPr>
              <a:t>Exécutive</a:t>
            </a:r>
            <a:r>
              <a:rPr dirty="0" sz="2000" spc="-2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80">
                <a:solidFill>
                  <a:srgbClr val="94A2B8"/>
                </a:solidFill>
                <a:latin typeface="Lucida Sans"/>
                <a:cs typeface="Lucida Sans"/>
              </a:rPr>
              <a:t>|</a:t>
            </a:r>
            <a:r>
              <a:rPr dirty="0" sz="1950" spc="-110">
                <a:solidFill>
                  <a:srgbClr val="94A2B8"/>
                </a:solidFill>
                <a:latin typeface="Lucida Sans"/>
                <a:cs typeface="Lucida Sans"/>
              </a:rPr>
              <a:t> </a:t>
            </a:r>
            <a:r>
              <a:rPr dirty="0" sz="1950" spc="-100">
                <a:solidFill>
                  <a:srgbClr val="94A2B8"/>
                </a:solidFill>
                <a:latin typeface="Lucida Sans"/>
                <a:cs typeface="Lucida Sans"/>
              </a:rPr>
              <a:t>2025</a:t>
            </a:r>
            <a:endParaRPr sz="195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1620" y="950980"/>
            <a:ext cx="536575" cy="536575"/>
            <a:chOff x="481620" y="950980"/>
            <a:chExt cx="536575" cy="536575"/>
          </a:xfrm>
        </p:grpSpPr>
        <p:sp>
          <p:nvSpPr>
            <p:cNvPr id="3" name="object 3" descr=""/>
            <p:cNvSpPr/>
            <p:nvPr/>
          </p:nvSpPr>
          <p:spPr>
            <a:xfrm>
              <a:off x="506003" y="97536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80">
                  <a:moveTo>
                    <a:pt x="193490" y="329176"/>
                  </a:moveTo>
                  <a:lnTo>
                    <a:pt x="164679" y="296181"/>
                  </a:lnTo>
                  <a:lnTo>
                    <a:pt x="8862" y="255564"/>
                  </a:lnTo>
                  <a:lnTo>
                    <a:pt x="6240" y="254820"/>
                  </a:lnTo>
                  <a:lnTo>
                    <a:pt x="4108" y="253360"/>
                  </a:lnTo>
                  <a:lnTo>
                    <a:pt x="2464" y="251186"/>
                  </a:lnTo>
                  <a:lnTo>
                    <a:pt x="821" y="249011"/>
                  </a:lnTo>
                  <a:lnTo>
                    <a:pt x="0" y="246561"/>
                  </a:lnTo>
                  <a:lnTo>
                    <a:pt x="0" y="243836"/>
                  </a:lnTo>
                  <a:lnTo>
                    <a:pt x="0" y="241110"/>
                  </a:lnTo>
                  <a:lnTo>
                    <a:pt x="821" y="238660"/>
                  </a:lnTo>
                  <a:lnTo>
                    <a:pt x="2464" y="236486"/>
                  </a:lnTo>
                  <a:lnTo>
                    <a:pt x="4108" y="234311"/>
                  </a:lnTo>
                  <a:lnTo>
                    <a:pt x="6240" y="232852"/>
                  </a:lnTo>
                  <a:lnTo>
                    <a:pt x="8862" y="232107"/>
                  </a:lnTo>
                  <a:lnTo>
                    <a:pt x="158452" y="193509"/>
                  </a:lnTo>
                  <a:lnTo>
                    <a:pt x="164677" y="191468"/>
                  </a:lnTo>
                  <a:lnTo>
                    <a:pt x="193490" y="158495"/>
                  </a:lnTo>
                  <a:lnTo>
                    <a:pt x="232064" y="8905"/>
                  </a:lnTo>
                  <a:lnTo>
                    <a:pt x="232801" y="6273"/>
                  </a:lnTo>
                  <a:lnTo>
                    <a:pt x="234258" y="4130"/>
                  </a:lnTo>
                  <a:lnTo>
                    <a:pt x="236437" y="2478"/>
                  </a:lnTo>
                  <a:lnTo>
                    <a:pt x="238615" y="826"/>
                  </a:lnTo>
                  <a:lnTo>
                    <a:pt x="241071" y="0"/>
                  </a:lnTo>
                  <a:lnTo>
                    <a:pt x="243805" y="0"/>
                  </a:lnTo>
                  <a:lnTo>
                    <a:pt x="246539" y="0"/>
                  </a:lnTo>
                  <a:lnTo>
                    <a:pt x="294095" y="158495"/>
                  </a:lnTo>
                  <a:lnTo>
                    <a:pt x="296138" y="164722"/>
                  </a:lnTo>
                  <a:lnTo>
                    <a:pt x="329133" y="193534"/>
                  </a:lnTo>
                  <a:lnTo>
                    <a:pt x="478723" y="232083"/>
                  </a:lnTo>
                  <a:lnTo>
                    <a:pt x="481366" y="232812"/>
                  </a:lnTo>
                  <a:lnTo>
                    <a:pt x="483519" y="234268"/>
                  </a:lnTo>
                  <a:lnTo>
                    <a:pt x="485180" y="236450"/>
                  </a:lnTo>
                  <a:lnTo>
                    <a:pt x="486842" y="238631"/>
                  </a:lnTo>
                  <a:lnTo>
                    <a:pt x="487672" y="241093"/>
                  </a:lnTo>
                  <a:lnTo>
                    <a:pt x="487672" y="243836"/>
                  </a:lnTo>
                  <a:lnTo>
                    <a:pt x="487672" y="246578"/>
                  </a:lnTo>
                  <a:lnTo>
                    <a:pt x="486842" y="249040"/>
                  </a:lnTo>
                  <a:lnTo>
                    <a:pt x="485180" y="251222"/>
                  </a:lnTo>
                  <a:lnTo>
                    <a:pt x="483519" y="253404"/>
                  </a:lnTo>
                  <a:lnTo>
                    <a:pt x="481366" y="254859"/>
                  </a:lnTo>
                  <a:lnTo>
                    <a:pt x="478723" y="255588"/>
                  </a:lnTo>
                  <a:lnTo>
                    <a:pt x="329133" y="294138"/>
                  </a:lnTo>
                  <a:lnTo>
                    <a:pt x="322906" y="296181"/>
                  </a:lnTo>
                  <a:lnTo>
                    <a:pt x="294095" y="329176"/>
                  </a:lnTo>
                  <a:lnTo>
                    <a:pt x="255521" y="478766"/>
                  </a:lnTo>
                  <a:lnTo>
                    <a:pt x="254784" y="481399"/>
                  </a:lnTo>
                  <a:lnTo>
                    <a:pt x="253326" y="483541"/>
                  </a:lnTo>
                  <a:lnTo>
                    <a:pt x="251148" y="485194"/>
                  </a:lnTo>
                  <a:lnTo>
                    <a:pt x="248970" y="486846"/>
                  </a:lnTo>
                  <a:lnTo>
                    <a:pt x="246514" y="487672"/>
                  </a:lnTo>
                  <a:lnTo>
                    <a:pt x="243780" y="487672"/>
                  </a:lnTo>
                  <a:lnTo>
                    <a:pt x="241046" y="487672"/>
                  </a:lnTo>
                  <a:lnTo>
                    <a:pt x="232040" y="478766"/>
                  </a:lnTo>
                  <a:lnTo>
                    <a:pt x="193490" y="329176"/>
                  </a:lnTo>
                  <a:close/>
                </a:path>
                <a:path w="487680" h="487680">
                  <a:moveTo>
                    <a:pt x="438856" y="24389"/>
                  </a:moveTo>
                  <a:lnTo>
                    <a:pt x="438856" y="121921"/>
                  </a:lnTo>
                </a:path>
                <a:path w="487680" h="487680">
                  <a:moveTo>
                    <a:pt x="487622" y="73155"/>
                  </a:moveTo>
                  <a:lnTo>
                    <a:pt x="390090" y="73155"/>
                  </a:lnTo>
                </a:path>
              </a:pathLst>
            </a:custGeom>
            <a:ln w="48766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30339" y="1341119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5" h="48894">
                  <a:moveTo>
                    <a:pt x="48768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48768" y="4876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25" y="533400"/>
            <a:ext cx="15754350" cy="137160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7274195" y="950980"/>
            <a:ext cx="536575" cy="536575"/>
            <a:chOff x="17274195" y="950980"/>
            <a:chExt cx="536575" cy="536575"/>
          </a:xfrm>
        </p:grpSpPr>
        <p:sp>
          <p:nvSpPr>
            <p:cNvPr id="7" name="object 7" descr=""/>
            <p:cNvSpPr/>
            <p:nvPr/>
          </p:nvSpPr>
          <p:spPr>
            <a:xfrm>
              <a:off x="17298578" y="97536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80" h="487680">
                  <a:moveTo>
                    <a:pt x="193490" y="329176"/>
                  </a:moveTo>
                  <a:lnTo>
                    <a:pt x="164679" y="296181"/>
                  </a:lnTo>
                  <a:lnTo>
                    <a:pt x="8862" y="255564"/>
                  </a:lnTo>
                  <a:lnTo>
                    <a:pt x="6240" y="254820"/>
                  </a:lnTo>
                  <a:lnTo>
                    <a:pt x="4108" y="253360"/>
                  </a:lnTo>
                  <a:lnTo>
                    <a:pt x="2464" y="251186"/>
                  </a:lnTo>
                  <a:lnTo>
                    <a:pt x="821" y="249011"/>
                  </a:lnTo>
                  <a:lnTo>
                    <a:pt x="0" y="246561"/>
                  </a:lnTo>
                  <a:lnTo>
                    <a:pt x="0" y="243836"/>
                  </a:lnTo>
                  <a:lnTo>
                    <a:pt x="0" y="241110"/>
                  </a:lnTo>
                  <a:lnTo>
                    <a:pt x="821" y="238660"/>
                  </a:lnTo>
                  <a:lnTo>
                    <a:pt x="2464" y="236486"/>
                  </a:lnTo>
                  <a:lnTo>
                    <a:pt x="4108" y="234311"/>
                  </a:lnTo>
                  <a:lnTo>
                    <a:pt x="6240" y="232852"/>
                  </a:lnTo>
                  <a:lnTo>
                    <a:pt x="8862" y="232107"/>
                  </a:lnTo>
                  <a:lnTo>
                    <a:pt x="158452" y="193509"/>
                  </a:lnTo>
                  <a:lnTo>
                    <a:pt x="164677" y="191468"/>
                  </a:lnTo>
                  <a:lnTo>
                    <a:pt x="193490" y="158495"/>
                  </a:lnTo>
                  <a:lnTo>
                    <a:pt x="232064" y="8905"/>
                  </a:lnTo>
                  <a:lnTo>
                    <a:pt x="232801" y="6273"/>
                  </a:lnTo>
                  <a:lnTo>
                    <a:pt x="234258" y="4130"/>
                  </a:lnTo>
                  <a:lnTo>
                    <a:pt x="236437" y="2478"/>
                  </a:lnTo>
                  <a:lnTo>
                    <a:pt x="238615" y="826"/>
                  </a:lnTo>
                  <a:lnTo>
                    <a:pt x="241071" y="0"/>
                  </a:lnTo>
                  <a:lnTo>
                    <a:pt x="243805" y="0"/>
                  </a:lnTo>
                  <a:lnTo>
                    <a:pt x="246539" y="0"/>
                  </a:lnTo>
                  <a:lnTo>
                    <a:pt x="294095" y="158495"/>
                  </a:lnTo>
                  <a:lnTo>
                    <a:pt x="296138" y="164722"/>
                  </a:lnTo>
                  <a:lnTo>
                    <a:pt x="329133" y="193534"/>
                  </a:lnTo>
                  <a:lnTo>
                    <a:pt x="478723" y="232083"/>
                  </a:lnTo>
                  <a:lnTo>
                    <a:pt x="481366" y="232812"/>
                  </a:lnTo>
                  <a:lnTo>
                    <a:pt x="483519" y="234268"/>
                  </a:lnTo>
                  <a:lnTo>
                    <a:pt x="485180" y="236450"/>
                  </a:lnTo>
                  <a:lnTo>
                    <a:pt x="486842" y="238631"/>
                  </a:lnTo>
                  <a:lnTo>
                    <a:pt x="487672" y="241093"/>
                  </a:lnTo>
                  <a:lnTo>
                    <a:pt x="487672" y="243836"/>
                  </a:lnTo>
                  <a:lnTo>
                    <a:pt x="487672" y="246578"/>
                  </a:lnTo>
                  <a:lnTo>
                    <a:pt x="486842" y="249040"/>
                  </a:lnTo>
                  <a:lnTo>
                    <a:pt x="485180" y="251222"/>
                  </a:lnTo>
                  <a:lnTo>
                    <a:pt x="483519" y="253404"/>
                  </a:lnTo>
                  <a:lnTo>
                    <a:pt x="481366" y="254859"/>
                  </a:lnTo>
                  <a:lnTo>
                    <a:pt x="478723" y="255588"/>
                  </a:lnTo>
                  <a:lnTo>
                    <a:pt x="329133" y="294138"/>
                  </a:lnTo>
                  <a:lnTo>
                    <a:pt x="322906" y="296181"/>
                  </a:lnTo>
                  <a:lnTo>
                    <a:pt x="294095" y="329176"/>
                  </a:lnTo>
                  <a:lnTo>
                    <a:pt x="255521" y="478766"/>
                  </a:lnTo>
                  <a:lnTo>
                    <a:pt x="254784" y="481399"/>
                  </a:lnTo>
                  <a:lnTo>
                    <a:pt x="253326" y="483541"/>
                  </a:lnTo>
                  <a:lnTo>
                    <a:pt x="251148" y="485194"/>
                  </a:lnTo>
                  <a:lnTo>
                    <a:pt x="248970" y="486846"/>
                  </a:lnTo>
                  <a:lnTo>
                    <a:pt x="246514" y="487672"/>
                  </a:lnTo>
                  <a:lnTo>
                    <a:pt x="243780" y="487672"/>
                  </a:lnTo>
                  <a:lnTo>
                    <a:pt x="241046" y="487672"/>
                  </a:lnTo>
                  <a:lnTo>
                    <a:pt x="232040" y="478766"/>
                  </a:lnTo>
                  <a:lnTo>
                    <a:pt x="193490" y="329176"/>
                  </a:lnTo>
                  <a:close/>
                </a:path>
                <a:path w="487680" h="487680">
                  <a:moveTo>
                    <a:pt x="438856" y="24389"/>
                  </a:moveTo>
                  <a:lnTo>
                    <a:pt x="438856" y="121921"/>
                  </a:lnTo>
                </a:path>
                <a:path w="487680" h="487680">
                  <a:moveTo>
                    <a:pt x="487622" y="73155"/>
                  </a:moveTo>
                  <a:lnTo>
                    <a:pt x="390090" y="73155"/>
                  </a:lnTo>
                </a:path>
              </a:pathLst>
            </a:custGeom>
            <a:ln w="48766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322915" y="1341119"/>
              <a:ext cx="48895" cy="48895"/>
            </a:xfrm>
            <a:custGeom>
              <a:avLst/>
              <a:gdLst/>
              <a:ahLst/>
              <a:cxnLst/>
              <a:rect l="l" t="t" r="r" b="b"/>
              <a:pathLst>
                <a:path w="48894" h="48894">
                  <a:moveTo>
                    <a:pt x="48768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48768" y="4876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77993" y="1904157"/>
            <a:ext cx="2932430" cy="4343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-175" b="0" i="1">
                <a:solidFill>
                  <a:srgbClr val="94A2B8"/>
                </a:solidFill>
                <a:latin typeface="Arial"/>
                <a:cs typeface="Arial"/>
              </a:rPr>
              <a:t>De</a:t>
            </a:r>
            <a:r>
              <a:rPr dirty="0" sz="2550" spc="-75" b="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2550" spc="-90" b="0" i="1">
                <a:solidFill>
                  <a:srgbClr val="94A2B8"/>
                </a:solidFill>
                <a:latin typeface="Arial"/>
                <a:cs typeface="Arial"/>
              </a:rPr>
              <a:t>la</a:t>
            </a:r>
            <a:r>
              <a:rPr dirty="0" sz="2550" spc="-80" b="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2550" spc="-75" b="0" i="1">
                <a:solidFill>
                  <a:srgbClr val="94A2B8"/>
                </a:solidFill>
                <a:latin typeface="Arial"/>
                <a:cs typeface="Arial"/>
              </a:rPr>
              <a:t>Vision</a:t>
            </a:r>
            <a:r>
              <a:rPr dirty="0" sz="2550" spc="-70" b="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2550" spc="-165" b="0" i="1">
                <a:solidFill>
                  <a:srgbClr val="94A2B8"/>
                </a:solidFill>
                <a:latin typeface="Arial"/>
                <a:cs typeface="Arial"/>
              </a:rPr>
              <a:t>à</a:t>
            </a:r>
            <a:r>
              <a:rPr dirty="0" sz="2550" spc="-80" b="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2550" spc="-30" b="0" i="1">
                <a:solidFill>
                  <a:srgbClr val="94A2B8"/>
                </a:solidFill>
                <a:latin typeface="Arial"/>
                <a:cs typeface="Arial"/>
              </a:rPr>
              <a:t>l</a:t>
            </a:r>
            <a:r>
              <a:rPr dirty="0" sz="2650" spc="-30" b="0" i="1">
                <a:solidFill>
                  <a:srgbClr val="94A2B8"/>
                </a:solidFill>
                <a:latin typeface="Arial"/>
                <a:cs typeface="Arial"/>
              </a:rPr>
              <a:t>'</a:t>
            </a:r>
            <a:r>
              <a:rPr dirty="0" sz="2550" spc="-30" b="0" i="1">
                <a:solidFill>
                  <a:srgbClr val="94A2B8"/>
                </a:solidFill>
                <a:latin typeface="Arial"/>
                <a:cs typeface="Arial"/>
              </a:rPr>
              <a:t>Action</a:t>
            </a:r>
            <a:endParaRPr sz="25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67199" y="2552699"/>
            <a:ext cx="9753600" cy="1733550"/>
            <a:chOff x="4267199" y="2552699"/>
            <a:chExt cx="9753600" cy="173355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99" y="2552699"/>
              <a:ext cx="9753600" cy="173355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267199" y="2552700"/>
              <a:ext cx="9753600" cy="1733550"/>
            </a:xfrm>
            <a:custGeom>
              <a:avLst/>
              <a:gdLst/>
              <a:ahLst/>
              <a:cxnLst/>
              <a:rect l="l" t="t" r="r" b="b"/>
              <a:pathLst>
                <a:path w="9753600" h="1733550">
                  <a:moveTo>
                    <a:pt x="9601199" y="1733549"/>
                  </a:moveTo>
                  <a:lnTo>
                    <a:pt x="152399" y="1733549"/>
                  </a:lnTo>
                  <a:lnTo>
                    <a:pt x="137387" y="1732824"/>
                  </a:lnTo>
                  <a:lnTo>
                    <a:pt x="94079" y="1721948"/>
                  </a:lnTo>
                  <a:lnTo>
                    <a:pt x="55765" y="1699015"/>
                  </a:lnTo>
                  <a:lnTo>
                    <a:pt x="25607" y="1665746"/>
                  </a:lnTo>
                  <a:lnTo>
                    <a:pt x="6525" y="1625323"/>
                  </a:lnTo>
                  <a:lnTo>
                    <a:pt x="0" y="1581149"/>
                  </a:lnTo>
                  <a:lnTo>
                    <a:pt x="0" y="152399"/>
                  </a:lnTo>
                  <a:lnTo>
                    <a:pt x="631" y="139329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9601199" y="0"/>
                  </a:lnTo>
                  <a:lnTo>
                    <a:pt x="9645372" y="6525"/>
                  </a:lnTo>
                  <a:lnTo>
                    <a:pt x="9674840" y="19049"/>
                  </a:lnTo>
                  <a:lnTo>
                    <a:pt x="152399" y="19049"/>
                  </a:lnTo>
                  <a:lnTo>
                    <a:pt x="145848" y="19210"/>
                  </a:lnTo>
                  <a:lnTo>
                    <a:pt x="107482" y="26841"/>
                  </a:lnTo>
                  <a:lnTo>
                    <a:pt x="72956" y="45296"/>
                  </a:lnTo>
                  <a:lnTo>
                    <a:pt x="45296" y="72956"/>
                  </a:lnTo>
                  <a:lnTo>
                    <a:pt x="26841" y="107482"/>
                  </a:lnTo>
                  <a:lnTo>
                    <a:pt x="19210" y="145848"/>
                  </a:lnTo>
                  <a:lnTo>
                    <a:pt x="19049" y="152399"/>
                  </a:lnTo>
                  <a:lnTo>
                    <a:pt x="19049" y="1581149"/>
                  </a:lnTo>
                  <a:lnTo>
                    <a:pt x="24790" y="1619859"/>
                  </a:lnTo>
                  <a:lnTo>
                    <a:pt x="41523" y="1655234"/>
                  </a:lnTo>
                  <a:lnTo>
                    <a:pt x="67802" y="1684231"/>
                  </a:lnTo>
                  <a:lnTo>
                    <a:pt x="101369" y="1704348"/>
                  </a:lnTo>
                  <a:lnTo>
                    <a:pt x="139329" y="1713859"/>
                  </a:lnTo>
                  <a:lnTo>
                    <a:pt x="152399" y="1714499"/>
                  </a:lnTo>
                  <a:lnTo>
                    <a:pt x="9674840" y="1714499"/>
                  </a:lnTo>
                  <a:lnTo>
                    <a:pt x="9673112" y="1715533"/>
                  </a:lnTo>
                  <a:lnTo>
                    <a:pt x="9659519" y="1721948"/>
                  </a:lnTo>
                  <a:lnTo>
                    <a:pt x="9645372" y="1727024"/>
                  </a:lnTo>
                  <a:lnTo>
                    <a:pt x="9630936" y="1730649"/>
                  </a:lnTo>
                  <a:lnTo>
                    <a:pt x="9616212" y="1732824"/>
                  </a:lnTo>
                  <a:lnTo>
                    <a:pt x="9601199" y="1733549"/>
                  </a:lnTo>
                  <a:close/>
                </a:path>
                <a:path w="9753600" h="1733550">
                  <a:moveTo>
                    <a:pt x="9674840" y="1714499"/>
                  </a:moveTo>
                  <a:lnTo>
                    <a:pt x="9601199" y="1714499"/>
                  </a:lnTo>
                  <a:lnTo>
                    <a:pt x="9607750" y="1714339"/>
                  </a:lnTo>
                  <a:lnTo>
                    <a:pt x="9614270" y="1713859"/>
                  </a:lnTo>
                  <a:lnTo>
                    <a:pt x="9652229" y="1704348"/>
                  </a:lnTo>
                  <a:lnTo>
                    <a:pt x="9685796" y="1684231"/>
                  </a:lnTo>
                  <a:lnTo>
                    <a:pt x="9712074" y="1655234"/>
                  </a:lnTo>
                  <a:lnTo>
                    <a:pt x="9728807" y="1619859"/>
                  </a:lnTo>
                  <a:lnTo>
                    <a:pt x="9734549" y="1581149"/>
                  </a:lnTo>
                  <a:lnTo>
                    <a:pt x="9734549" y="152399"/>
                  </a:lnTo>
                  <a:lnTo>
                    <a:pt x="9728807" y="113690"/>
                  </a:lnTo>
                  <a:lnTo>
                    <a:pt x="9712074" y="78314"/>
                  </a:lnTo>
                  <a:lnTo>
                    <a:pt x="9685796" y="49317"/>
                  </a:lnTo>
                  <a:lnTo>
                    <a:pt x="9652229" y="29200"/>
                  </a:lnTo>
                  <a:lnTo>
                    <a:pt x="9614270" y="19690"/>
                  </a:lnTo>
                  <a:lnTo>
                    <a:pt x="9601199" y="19049"/>
                  </a:lnTo>
                  <a:lnTo>
                    <a:pt x="9674840" y="19049"/>
                  </a:lnTo>
                  <a:lnTo>
                    <a:pt x="9708962" y="44636"/>
                  </a:lnTo>
                  <a:lnTo>
                    <a:pt x="9735583" y="80486"/>
                  </a:lnTo>
                  <a:lnTo>
                    <a:pt x="9750698" y="122662"/>
                  </a:lnTo>
                  <a:lnTo>
                    <a:pt x="9753599" y="152399"/>
                  </a:lnTo>
                  <a:lnTo>
                    <a:pt x="9753599" y="1581149"/>
                  </a:lnTo>
                  <a:lnTo>
                    <a:pt x="9752968" y="1594220"/>
                  </a:lnTo>
                  <a:lnTo>
                    <a:pt x="9752874" y="1596162"/>
                  </a:lnTo>
                  <a:lnTo>
                    <a:pt x="9741998" y="1639470"/>
                  </a:lnTo>
                  <a:lnTo>
                    <a:pt x="9719065" y="1677784"/>
                  </a:lnTo>
                  <a:lnTo>
                    <a:pt x="9685883" y="1707889"/>
                  </a:lnTo>
                  <a:lnTo>
                    <a:pt x="9674840" y="1714499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703663" y="2735738"/>
            <a:ext cx="8880475" cy="13150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8900"/>
              </a:lnSpc>
              <a:spcBef>
                <a:spcPts val="90"/>
              </a:spcBef>
            </a:pP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205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est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une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réinvention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fondamentale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qui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transforme 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2050" spc="-45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45">
                <a:solidFill>
                  <a:srgbClr val="FFFFFF"/>
                </a:solidFill>
                <a:latin typeface="Trebuchet MS"/>
                <a:cs typeface="Trebuchet MS"/>
              </a:rPr>
              <a:t>organisation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organisme 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numérique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adaptatif</a:t>
            </a:r>
            <a:r>
              <a:rPr dirty="0" sz="2050" spc="-105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prêt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FFFFFF"/>
                </a:solidFill>
                <a:latin typeface="Trebuchet MS"/>
                <a:cs typeface="Trebuchet MS"/>
              </a:rPr>
              <a:t>à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prospérer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dans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un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rebuchet MS"/>
                <a:cs typeface="Trebuchet MS"/>
              </a:rPr>
              <a:t>monde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FFFFFF"/>
                </a:solidFill>
                <a:latin typeface="Trebuchet MS"/>
                <a:cs typeface="Trebuchet MS"/>
              </a:rPr>
              <a:t>perpétuel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Trebuchet MS"/>
                <a:cs typeface="Trebuchet MS"/>
              </a:rPr>
              <a:t>changement</a:t>
            </a:r>
            <a:r>
              <a:rPr dirty="0" sz="2050" spc="-1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2550" spc="-200" b="1">
                <a:solidFill>
                  <a:srgbClr val="FABE24"/>
                </a:solidFill>
                <a:latin typeface="Arial"/>
                <a:cs typeface="Arial"/>
              </a:rPr>
              <a:t>Le</a:t>
            </a:r>
            <a:r>
              <a:rPr dirty="0" sz="2550" spc="-145" b="1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2550" spc="-165" b="1">
                <a:solidFill>
                  <a:srgbClr val="FABE24"/>
                </a:solidFill>
                <a:latin typeface="Arial"/>
                <a:cs typeface="Arial"/>
              </a:rPr>
              <a:t>moment</a:t>
            </a:r>
            <a:r>
              <a:rPr dirty="0" sz="2550" spc="-145" b="1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2550" spc="-80" b="1">
                <a:solidFill>
                  <a:srgbClr val="FABE24"/>
                </a:solidFill>
                <a:latin typeface="Arial"/>
                <a:cs typeface="Arial"/>
              </a:rPr>
              <a:t>d</a:t>
            </a:r>
            <a:r>
              <a:rPr dirty="0" sz="2600" spc="-80" b="1">
                <a:solidFill>
                  <a:srgbClr val="FABE24"/>
                </a:solidFill>
                <a:latin typeface="Arial"/>
                <a:cs typeface="Arial"/>
              </a:rPr>
              <a:t>'</a:t>
            </a:r>
            <a:r>
              <a:rPr dirty="0" sz="2550" spc="-80" b="1">
                <a:solidFill>
                  <a:srgbClr val="FABE24"/>
                </a:solidFill>
                <a:latin typeface="Arial"/>
                <a:cs typeface="Arial"/>
              </a:rPr>
              <a:t>agir</a:t>
            </a:r>
            <a:r>
              <a:rPr dirty="0" sz="2550" spc="-145" b="1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2550" spc="-105" b="1">
                <a:solidFill>
                  <a:srgbClr val="FABE24"/>
                </a:solidFill>
                <a:latin typeface="Arial"/>
                <a:cs typeface="Arial"/>
              </a:rPr>
              <a:t>est</a:t>
            </a:r>
            <a:r>
              <a:rPr dirty="0" sz="2550" spc="-140" b="1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ABE24"/>
                </a:solidFill>
                <a:latin typeface="Arial"/>
                <a:cs typeface="Arial"/>
              </a:rPr>
              <a:t>maintenant</a:t>
            </a:r>
            <a:r>
              <a:rPr dirty="0" sz="2600" spc="-10" b="1">
                <a:solidFill>
                  <a:srgbClr val="FABE24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657600" y="4514850"/>
            <a:ext cx="10972800" cy="2209800"/>
            <a:chOff x="3657600" y="4514850"/>
            <a:chExt cx="10972800" cy="2209800"/>
          </a:xfrm>
        </p:grpSpPr>
        <p:sp>
          <p:nvSpPr>
            <p:cNvPr id="15" name="object 15" descr=""/>
            <p:cNvSpPr/>
            <p:nvPr/>
          </p:nvSpPr>
          <p:spPr>
            <a:xfrm>
              <a:off x="3662362" y="4519612"/>
              <a:ext cx="10963275" cy="2200275"/>
            </a:xfrm>
            <a:custGeom>
              <a:avLst/>
              <a:gdLst/>
              <a:ahLst/>
              <a:cxnLst/>
              <a:rect l="l" t="t" r="r" b="b"/>
              <a:pathLst>
                <a:path w="10963275" h="2200275">
                  <a:moveTo>
                    <a:pt x="10815637" y="2200275"/>
                  </a:moveTo>
                  <a:lnTo>
                    <a:pt x="147637" y="2200275"/>
                  </a:lnTo>
                  <a:lnTo>
                    <a:pt x="140384" y="2200097"/>
                  </a:lnTo>
                  <a:lnTo>
                    <a:pt x="97907" y="2191648"/>
                  </a:lnTo>
                  <a:lnTo>
                    <a:pt x="59681" y="2171215"/>
                  </a:lnTo>
                  <a:lnTo>
                    <a:pt x="29058" y="2140591"/>
                  </a:lnTo>
                  <a:lnTo>
                    <a:pt x="8626" y="2102366"/>
                  </a:lnTo>
                  <a:lnTo>
                    <a:pt x="177" y="2059890"/>
                  </a:lnTo>
                  <a:lnTo>
                    <a:pt x="0" y="2052637"/>
                  </a:lnTo>
                  <a:lnTo>
                    <a:pt x="0" y="147637"/>
                  </a:lnTo>
                  <a:lnTo>
                    <a:pt x="6355" y="104779"/>
                  </a:lnTo>
                  <a:lnTo>
                    <a:pt x="24881" y="65613"/>
                  </a:lnTo>
                  <a:lnTo>
                    <a:pt x="53975" y="33510"/>
                  </a:lnTo>
                  <a:lnTo>
                    <a:pt x="91138" y="11237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10815637" y="0"/>
                  </a:lnTo>
                  <a:lnTo>
                    <a:pt x="10858493" y="6355"/>
                  </a:lnTo>
                  <a:lnTo>
                    <a:pt x="10897659" y="24880"/>
                  </a:lnTo>
                  <a:lnTo>
                    <a:pt x="10929763" y="53975"/>
                  </a:lnTo>
                  <a:lnTo>
                    <a:pt x="10952035" y="91138"/>
                  </a:lnTo>
                  <a:lnTo>
                    <a:pt x="10962565" y="133166"/>
                  </a:lnTo>
                  <a:lnTo>
                    <a:pt x="10963275" y="147637"/>
                  </a:lnTo>
                  <a:lnTo>
                    <a:pt x="10963275" y="2052637"/>
                  </a:lnTo>
                  <a:lnTo>
                    <a:pt x="10956917" y="2095493"/>
                  </a:lnTo>
                  <a:lnTo>
                    <a:pt x="10938391" y="2134659"/>
                  </a:lnTo>
                  <a:lnTo>
                    <a:pt x="10909297" y="2166763"/>
                  </a:lnTo>
                  <a:lnTo>
                    <a:pt x="10872134" y="2189036"/>
                  </a:lnTo>
                  <a:lnTo>
                    <a:pt x="10830107" y="2199565"/>
                  </a:lnTo>
                  <a:lnTo>
                    <a:pt x="10815637" y="2200275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62362" y="4519612"/>
              <a:ext cx="10963275" cy="2200275"/>
            </a:xfrm>
            <a:custGeom>
              <a:avLst/>
              <a:gdLst/>
              <a:ahLst/>
              <a:cxnLst/>
              <a:rect l="l" t="t" r="r" b="b"/>
              <a:pathLst>
                <a:path w="10963275" h="2200275">
                  <a:moveTo>
                    <a:pt x="0" y="205263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1"/>
                  </a:lnTo>
                  <a:lnTo>
                    <a:pt x="59681" y="29057"/>
                  </a:lnTo>
                  <a:lnTo>
                    <a:pt x="97907" y="8625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10815637" y="0"/>
                  </a:lnTo>
                  <a:lnTo>
                    <a:pt x="10858493" y="6355"/>
                  </a:lnTo>
                  <a:lnTo>
                    <a:pt x="10897659" y="24880"/>
                  </a:lnTo>
                  <a:lnTo>
                    <a:pt x="10929763" y="53975"/>
                  </a:lnTo>
                  <a:lnTo>
                    <a:pt x="10952035" y="91138"/>
                  </a:lnTo>
                  <a:lnTo>
                    <a:pt x="10962565" y="133166"/>
                  </a:lnTo>
                  <a:lnTo>
                    <a:pt x="10963275" y="147637"/>
                  </a:lnTo>
                  <a:lnTo>
                    <a:pt x="10963275" y="2052637"/>
                  </a:lnTo>
                  <a:lnTo>
                    <a:pt x="10956917" y="2095493"/>
                  </a:lnTo>
                  <a:lnTo>
                    <a:pt x="10938391" y="2134659"/>
                  </a:lnTo>
                  <a:lnTo>
                    <a:pt x="10909297" y="2166763"/>
                  </a:lnTo>
                  <a:lnTo>
                    <a:pt x="10872134" y="2189036"/>
                  </a:lnTo>
                  <a:lnTo>
                    <a:pt x="10830107" y="2199565"/>
                  </a:lnTo>
                  <a:lnTo>
                    <a:pt x="10815637" y="2200275"/>
                  </a:lnTo>
                  <a:lnTo>
                    <a:pt x="147637" y="2200275"/>
                  </a:lnTo>
                  <a:lnTo>
                    <a:pt x="104779" y="2193919"/>
                  </a:lnTo>
                  <a:lnTo>
                    <a:pt x="65613" y="2175392"/>
                  </a:lnTo>
                  <a:lnTo>
                    <a:pt x="33510" y="2146297"/>
                  </a:lnTo>
                  <a:lnTo>
                    <a:pt x="11238" y="2109134"/>
                  </a:lnTo>
                  <a:lnTo>
                    <a:pt x="709" y="2067108"/>
                  </a:lnTo>
                  <a:lnTo>
                    <a:pt x="0" y="20526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5725" y="5972174"/>
              <a:ext cx="10496550" cy="51435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895724" y="5972175"/>
              <a:ext cx="10496550" cy="514350"/>
            </a:xfrm>
            <a:custGeom>
              <a:avLst/>
              <a:gdLst/>
              <a:ahLst/>
              <a:cxnLst/>
              <a:rect l="l" t="t" r="r" b="b"/>
              <a:pathLst>
                <a:path w="10496550" h="514350">
                  <a:moveTo>
                    <a:pt x="10420349" y="514349"/>
                  </a:moveTo>
                  <a:lnTo>
                    <a:pt x="76199" y="514349"/>
                  </a:lnTo>
                  <a:lnTo>
                    <a:pt x="68693" y="513987"/>
                  </a:lnTo>
                  <a:lnTo>
                    <a:pt x="27882" y="497082"/>
                  </a:lnTo>
                  <a:lnTo>
                    <a:pt x="3262" y="460236"/>
                  </a:lnTo>
                  <a:lnTo>
                    <a:pt x="0" y="4381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0420349" y="0"/>
                  </a:lnTo>
                  <a:lnTo>
                    <a:pt x="1045717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442527"/>
                  </a:lnTo>
                  <a:lnTo>
                    <a:pt x="9833" y="445656"/>
                  </a:lnTo>
                  <a:lnTo>
                    <a:pt x="9952" y="446863"/>
                  </a:lnTo>
                  <a:lnTo>
                    <a:pt x="25957" y="482200"/>
                  </a:lnTo>
                  <a:lnTo>
                    <a:pt x="58898" y="502689"/>
                  </a:lnTo>
                  <a:lnTo>
                    <a:pt x="71822" y="504825"/>
                  </a:lnTo>
                  <a:lnTo>
                    <a:pt x="10457169" y="504825"/>
                  </a:lnTo>
                  <a:lnTo>
                    <a:pt x="10456305" y="505341"/>
                  </a:lnTo>
                  <a:lnTo>
                    <a:pt x="10449509" y="508549"/>
                  </a:lnTo>
                  <a:lnTo>
                    <a:pt x="10442435" y="511087"/>
                  </a:lnTo>
                  <a:lnTo>
                    <a:pt x="10435217" y="512899"/>
                  </a:lnTo>
                  <a:lnTo>
                    <a:pt x="10427855" y="513987"/>
                  </a:lnTo>
                  <a:lnTo>
                    <a:pt x="10420349" y="514349"/>
                  </a:lnTo>
                  <a:close/>
                </a:path>
                <a:path w="10496550" h="514350">
                  <a:moveTo>
                    <a:pt x="10457169" y="504825"/>
                  </a:moveTo>
                  <a:lnTo>
                    <a:pt x="10424727" y="504825"/>
                  </a:lnTo>
                  <a:lnTo>
                    <a:pt x="10429063" y="504397"/>
                  </a:lnTo>
                  <a:lnTo>
                    <a:pt x="10437650" y="502689"/>
                  </a:lnTo>
                  <a:lnTo>
                    <a:pt x="10470590" y="482200"/>
                  </a:lnTo>
                  <a:lnTo>
                    <a:pt x="10486597" y="446863"/>
                  </a:lnTo>
                  <a:lnTo>
                    <a:pt x="10487024" y="442527"/>
                  </a:lnTo>
                  <a:lnTo>
                    <a:pt x="10487024" y="71822"/>
                  </a:lnTo>
                  <a:lnTo>
                    <a:pt x="10473354" y="35517"/>
                  </a:lnTo>
                  <a:lnTo>
                    <a:pt x="10441505" y="12829"/>
                  </a:lnTo>
                  <a:lnTo>
                    <a:pt x="10424727" y="9525"/>
                  </a:lnTo>
                  <a:lnTo>
                    <a:pt x="10457170" y="9525"/>
                  </a:lnTo>
                  <a:lnTo>
                    <a:pt x="10487541" y="40243"/>
                  </a:lnTo>
                  <a:lnTo>
                    <a:pt x="10496549" y="76199"/>
                  </a:lnTo>
                  <a:lnTo>
                    <a:pt x="10496549" y="438149"/>
                  </a:lnTo>
                  <a:lnTo>
                    <a:pt x="10483718" y="480492"/>
                  </a:lnTo>
                  <a:lnTo>
                    <a:pt x="10462818" y="501425"/>
                  </a:lnTo>
                  <a:lnTo>
                    <a:pt x="10457169" y="504825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13625" y="4784725"/>
              <a:ext cx="317500" cy="317500"/>
            </a:xfrm>
            <a:custGeom>
              <a:avLst/>
              <a:gdLst/>
              <a:ahLst/>
              <a:cxnLst/>
              <a:rect l="l" t="t" r="r" b="b"/>
              <a:pathLst>
                <a:path w="317500" h="317500">
                  <a:moveTo>
                    <a:pt x="317499" y="158749"/>
                  </a:moveTo>
                  <a:lnTo>
                    <a:pt x="312741" y="197332"/>
                  </a:lnTo>
                  <a:lnTo>
                    <a:pt x="298756" y="233585"/>
                  </a:lnTo>
                  <a:lnTo>
                    <a:pt x="276383" y="265353"/>
                  </a:lnTo>
                  <a:lnTo>
                    <a:pt x="246946" y="290745"/>
                  </a:lnTo>
                  <a:lnTo>
                    <a:pt x="212222" y="308224"/>
                  </a:lnTo>
                  <a:lnTo>
                    <a:pt x="174310" y="316737"/>
                  </a:lnTo>
                  <a:lnTo>
                    <a:pt x="158749" y="317499"/>
                  </a:lnTo>
                  <a:lnTo>
                    <a:pt x="150951" y="317309"/>
                  </a:lnTo>
                  <a:lnTo>
                    <a:pt x="112666" y="310666"/>
                  </a:lnTo>
                  <a:lnTo>
                    <a:pt x="77143" y="294920"/>
                  </a:lnTo>
                  <a:lnTo>
                    <a:pt x="46496" y="271003"/>
                  </a:lnTo>
                  <a:lnTo>
                    <a:pt x="22579" y="240356"/>
                  </a:lnTo>
                  <a:lnTo>
                    <a:pt x="6833" y="204833"/>
                  </a:lnTo>
                  <a:lnTo>
                    <a:pt x="190" y="166548"/>
                  </a:lnTo>
                  <a:lnTo>
                    <a:pt x="0" y="158749"/>
                  </a:lnTo>
                  <a:lnTo>
                    <a:pt x="190" y="150951"/>
                  </a:lnTo>
                  <a:lnTo>
                    <a:pt x="6833" y="112666"/>
                  </a:lnTo>
                  <a:lnTo>
                    <a:pt x="22579" y="77143"/>
                  </a:lnTo>
                  <a:lnTo>
                    <a:pt x="46496" y="46496"/>
                  </a:lnTo>
                  <a:lnTo>
                    <a:pt x="77143" y="22579"/>
                  </a:lnTo>
                  <a:lnTo>
                    <a:pt x="112666" y="6833"/>
                  </a:lnTo>
                  <a:lnTo>
                    <a:pt x="150951" y="190"/>
                  </a:lnTo>
                  <a:lnTo>
                    <a:pt x="158749" y="0"/>
                  </a:lnTo>
                  <a:lnTo>
                    <a:pt x="166548" y="190"/>
                  </a:lnTo>
                  <a:lnTo>
                    <a:pt x="204833" y="6833"/>
                  </a:lnTo>
                  <a:lnTo>
                    <a:pt x="240356" y="22579"/>
                  </a:lnTo>
                  <a:lnTo>
                    <a:pt x="271003" y="46496"/>
                  </a:lnTo>
                  <a:lnTo>
                    <a:pt x="294920" y="77143"/>
                  </a:lnTo>
                  <a:lnTo>
                    <a:pt x="310666" y="112666"/>
                  </a:lnTo>
                  <a:lnTo>
                    <a:pt x="317309" y="150951"/>
                  </a:lnTo>
                  <a:lnTo>
                    <a:pt x="317499" y="158749"/>
                  </a:lnTo>
                  <a:close/>
                </a:path>
              </a:pathLst>
            </a:custGeom>
            <a:ln w="31749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1250" y="4832350"/>
              <a:ext cx="222249" cy="22224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932714" y="5349678"/>
              <a:ext cx="231140" cy="254635"/>
            </a:xfrm>
            <a:custGeom>
              <a:avLst/>
              <a:gdLst/>
              <a:ahLst/>
              <a:cxnLst/>
              <a:rect l="l" t="t" r="r" b="b"/>
              <a:pathLst>
                <a:path w="231139" h="254635">
                  <a:moveTo>
                    <a:pt x="13810" y="152596"/>
                  </a:moveTo>
                  <a:lnTo>
                    <a:pt x="8455" y="152615"/>
                  </a:lnTo>
                  <a:lnTo>
                    <a:pt x="4622" y="150209"/>
                  </a:lnTo>
                  <a:lnTo>
                    <a:pt x="2311" y="145378"/>
                  </a:lnTo>
                  <a:lnTo>
                    <a:pt x="0" y="140548"/>
                  </a:lnTo>
                  <a:lnTo>
                    <a:pt x="531" y="136054"/>
                  </a:lnTo>
                  <a:lnTo>
                    <a:pt x="3904" y="131895"/>
                  </a:lnTo>
                  <a:lnTo>
                    <a:pt x="129634" y="2355"/>
                  </a:lnTo>
                  <a:lnTo>
                    <a:pt x="130605" y="1234"/>
                  </a:lnTo>
                  <a:lnTo>
                    <a:pt x="131820" y="539"/>
                  </a:lnTo>
                  <a:lnTo>
                    <a:pt x="133279" y="269"/>
                  </a:lnTo>
                  <a:lnTo>
                    <a:pt x="134737" y="0"/>
                  </a:lnTo>
                  <a:lnTo>
                    <a:pt x="136121" y="214"/>
                  </a:lnTo>
                  <a:lnTo>
                    <a:pt x="137428" y="914"/>
                  </a:lnTo>
                  <a:lnTo>
                    <a:pt x="138736" y="1614"/>
                  </a:lnTo>
                  <a:lnTo>
                    <a:pt x="139683" y="2645"/>
                  </a:lnTo>
                  <a:lnTo>
                    <a:pt x="140268" y="4008"/>
                  </a:lnTo>
                  <a:lnTo>
                    <a:pt x="140854" y="5371"/>
                  </a:lnTo>
                  <a:lnTo>
                    <a:pt x="140949" y="6767"/>
                  </a:lnTo>
                  <a:lnTo>
                    <a:pt x="140556" y="8197"/>
                  </a:lnTo>
                  <a:lnTo>
                    <a:pt x="116172" y="84651"/>
                  </a:lnTo>
                  <a:lnTo>
                    <a:pt x="115442" y="86605"/>
                  </a:lnTo>
                  <a:lnTo>
                    <a:pt x="115208" y="88615"/>
                  </a:lnTo>
                  <a:lnTo>
                    <a:pt x="115468" y="90684"/>
                  </a:lnTo>
                  <a:lnTo>
                    <a:pt x="115729" y="92753"/>
                  </a:lnTo>
                  <a:lnTo>
                    <a:pt x="116455" y="94642"/>
                  </a:lnTo>
                  <a:lnTo>
                    <a:pt x="117646" y="96354"/>
                  </a:lnTo>
                  <a:lnTo>
                    <a:pt x="118838" y="98065"/>
                  </a:lnTo>
                  <a:lnTo>
                    <a:pt x="120358" y="99401"/>
                  </a:lnTo>
                  <a:lnTo>
                    <a:pt x="122208" y="100363"/>
                  </a:lnTo>
                  <a:lnTo>
                    <a:pt x="124058" y="101326"/>
                  </a:lnTo>
                  <a:lnTo>
                    <a:pt x="126025" y="101803"/>
                  </a:lnTo>
                  <a:lnTo>
                    <a:pt x="128110" y="101796"/>
                  </a:lnTo>
                  <a:lnTo>
                    <a:pt x="217010" y="101796"/>
                  </a:lnTo>
                  <a:lnTo>
                    <a:pt x="222365" y="101778"/>
                  </a:lnTo>
                  <a:lnTo>
                    <a:pt x="226198" y="104184"/>
                  </a:lnTo>
                  <a:lnTo>
                    <a:pt x="228509" y="109014"/>
                  </a:lnTo>
                  <a:lnTo>
                    <a:pt x="230821" y="113845"/>
                  </a:lnTo>
                  <a:lnTo>
                    <a:pt x="230290" y="118339"/>
                  </a:lnTo>
                  <a:lnTo>
                    <a:pt x="226916" y="122497"/>
                  </a:lnTo>
                  <a:lnTo>
                    <a:pt x="101186" y="252037"/>
                  </a:lnTo>
                  <a:lnTo>
                    <a:pt x="100215" y="253159"/>
                  </a:lnTo>
                  <a:lnTo>
                    <a:pt x="99000" y="253854"/>
                  </a:lnTo>
                  <a:lnTo>
                    <a:pt x="97541" y="254124"/>
                  </a:lnTo>
                  <a:lnTo>
                    <a:pt x="96083" y="254393"/>
                  </a:lnTo>
                  <a:lnTo>
                    <a:pt x="94700" y="254178"/>
                  </a:lnTo>
                  <a:lnTo>
                    <a:pt x="93392" y="253479"/>
                  </a:lnTo>
                  <a:lnTo>
                    <a:pt x="92084" y="252779"/>
                  </a:lnTo>
                  <a:lnTo>
                    <a:pt x="91137" y="251748"/>
                  </a:lnTo>
                  <a:lnTo>
                    <a:pt x="90552" y="250385"/>
                  </a:lnTo>
                  <a:lnTo>
                    <a:pt x="89967" y="249022"/>
                  </a:lnTo>
                  <a:lnTo>
                    <a:pt x="89871" y="247626"/>
                  </a:lnTo>
                  <a:lnTo>
                    <a:pt x="90264" y="246195"/>
                  </a:lnTo>
                  <a:lnTo>
                    <a:pt x="114648" y="169741"/>
                  </a:lnTo>
                  <a:lnTo>
                    <a:pt x="115378" y="167788"/>
                  </a:lnTo>
                  <a:lnTo>
                    <a:pt x="115612" y="165777"/>
                  </a:lnTo>
                  <a:lnTo>
                    <a:pt x="115352" y="163709"/>
                  </a:lnTo>
                  <a:lnTo>
                    <a:pt x="115091" y="161640"/>
                  </a:lnTo>
                  <a:lnTo>
                    <a:pt x="114365" y="159750"/>
                  </a:lnTo>
                  <a:lnTo>
                    <a:pt x="113174" y="158039"/>
                  </a:lnTo>
                  <a:lnTo>
                    <a:pt x="111982" y="156328"/>
                  </a:lnTo>
                  <a:lnTo>
                    <a:pt x="110462" y="154992"/>
                  </a:lnTo>
                  <a:lnTo>
                    <a:pt x="108612" y="154029"/>
                  </a:lnTo>
                  <a:lnTo>
                    <a:pt x="106762" y="153067"/>
                  </a:lnTo>
                  <a:lnTo>
                    <a:pt x="104795" y="152590"/>
                  </a:lnTo>
                  <a:lnTo>
                    <a:pt x="102710" y="152596"/>
                  </a:lnTo>
                  <a:lnTo>
                    <a:pt x="13810" y="152596"/>
                  </a:lnTo>
                  <a:close/>
                </a:path>
              </a:pathLst>
            </a:custGeom>
            <a:ln w="254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302125" y="5253434"/>
            <a:ext cx="2682875" cy="556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dirty="0" sz="1700" spc="-55" b="1">
                <a:solidFill>
                  <a:srgbClr val="93C4FD"/>
                </a:solidFill>
                <a:latin typeface="Arial"/>
                <a:cs typeface="Arial"/>
              </a:rPr>
              <a:t>Hyper-</a:t>
            </a:r>
            <a:r>
              <a:rPr dirty="0" sz="1700" spc="-75" b="1">
                <a:solidFill>
                  <a:srgbClr val="93C4FD"/>
                </a:solidFill>
                <a:latin typeface="Arial"/>
                <a:cs typeface="Arial"/>
              </a:rPr>
              <a:t>agilité</a:t>
            </a:r>
            <a:r>
              <a:rPr dirty="0" sz="1700" spc="-105" b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93C4FD"/>
                </a:solidFill>
                <a:latin typeface="Arial"/>
                <a:cs typeface="Arial"/>
              </a:rPr>
              <a:t>:</a:t>
            </a:r>
            <a:r>
              <a:rPr dirty="0" sz="1700" spc="-30" b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1650" spc="-10">
                <a:solidFill>
                  <a:srgbClr val="E2E7F0"/>
                </a:solidFill>
                <a:latin typeface="Trebuchet MS"/>
                <a:cs typeface="Trebuchet MS"/>
              </a:rPr>
              <a:t>Adaptation </a:t>
            </a:r>
            <a:r>
              <a:rPr dirty="0" sz="1650" spc="-45">
                <a:solidFill>
                  <a:srgbClr val="E2E7F0"/>
                </a:solidFill>
                <a:latin typeface="Trebuchet MS"/>
                <a:cs typeface="Trebuchet MS"/>
              </a:rPr>
              <a:t>continue</a:t>
            </a:r>
            <a:r>
              <a:rPr dirty="0" sz="1650" spc="20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E2E7F0"/>
                </a:solidFill>
                <a:latin typeface="Trebuchet MS"/>
                <a:cs typeface="Trebuchet MS"/>
              </a:rPr>
              <a:t>sans</a:t>
            </a:r>
            <a:r>
              <a:rPr dirty="0" sz="1650" spc="20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 spc="-55">
                <a:solidFill>
                  <a:srgbClr val="E2E7F0"/>
                </a:solidFill>
                <a:latin typeface="Trebuchet MS"/>
                <a:cs typeface="Trebuchet MS"/>
              </a:rPr>
              <a:t>redéploiement</a:t>
            </a:r>
            <a:r>
              <a:rPr dirty="0" sz="1700" spc="-55">
                <a:solidFill>
                  <a:srgbClr val="E2E7F0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480121" y="5336964"/>
            <a:ext cx="3861435" cy="280035"/>
            <a:chOff x="7480121" y="5336964"/>
            <a:chExt cx="3861435" cy="280035"/>
          </a:xfrm>
        </p:grpSpPr>
        <p:sp>
          <p:nvSpPr>
            <p:cNvPr id="24" name="object 24" descr=""/>
            <p:cNvSpPr/>
            <p:nvPr/>
          </p:nvSpPr>
          <p:spPr>
            <a:xfrm>
              <a:off x="7492821" y="5349664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127178" y="38310"/>
                  </a:moveTo>
                  <a:lnTo>
                    <a:pt x="127193" y="33179"/>
                  </a:lnTo>
                  <a:lnTo>
                    <a:pt x="126212" y="28247"/>
                  </a:lnTo>
                  <a:lnTo>
                    <a:pt x="124234" y="23512"/>
                  </a:lnTo>
                  <a:lnTo>
                    <a:pt x="122256" y="18778"/>
                  </a:lnTo>
                  <a:lnTo>
                    <a:pt x="119437" y="14613"/>
                  </a:lnTo>
                  <a:lnTo>
                    <a:pt x="115777" y="11017"/>
                  </a:lnTo>
                  <a:lnTo>
                    <a:pt x="112116" y="7422"/>
                  </a:lnTo>
                  <a:lnTo>
                    <a:pt x="107901" y="4678"/>
                  </a:lnTo>
                  <a:lnTo>
                    <a:pt x="103132" y="2785"/>
                  </a:lnTo>
                  <a:lnTo>
                    <a:pt x="98363" y="892"/>
                  </a:lnTo>
                  <a:lnTo>
                    <a:pt x="93414" y="0"/>
                  </a:lnTo>
                  <a:lnTo>
                    <a:pt x="88284" y="106"/>
                  </a:lnTo>
                  <a:lnTo>
                    <a:pt x="83154" y="213"/>
                  </a:lnTo>
                  <a:lnTo>
                    <a:pt x="78246" y="1312"/>
                  </a:lnTo>
                  <a:lnTo>
                    <a:pt x="73560" y="3401"/>
                  </a:lnTo>
                  <a:lnTo>
                    <a:pt x="68874" y="5491"/>
                  </a:lnTo>
                  <a:lnTo>
                    <a:pt x="53341" y="24990"/>
                  </a:lnTo>
                  <a:lnTo>
                    <a:pt x="51562" y="29803"/>
                  </a:lnTo>
                  <a:lnTo>
                    <a:pt x="50787" y="34772"/>
                  </a:lnTo>
                  <a:lnTo>
                    <a:pt x="51016" y="39898"/>
                  </a:lnTo>
                  <a:lnTo>
                    <a:pt x="47283" y="40858"/>
                  </a:lnTo>
                  <a:lnTo>
                    <a:pt x="43706" y="42224"/>
                  </a:lnTo>
                  <a:lnTo>
                    <a:pt x="40285" y="43998"/>
                  </a:lnTo>
                  <a:lnTo>
                    <a:pt x="36863" y="45772"/>
                  </a:lnTo>
                  <a:lnTo>
                    <a:pt x="22898" y="58790"/>
                  </a:lnTo>
                  <a:lnTo>
                    <a:pt x="20598" y="61883"/>
                  </a:lnTo>
                  <a:lnTo>
                    <a:pt x="12752" y="87308"/>
                  </a:lnTo>
                  <a:lnTo>
                    <a:pt x="12908" y="91159"/>
                  </a:lnTo>
                  <a:lnTo>
                    <a:pt x="13065" y="95010"/>
                  </a:lnTo>
                  <a:lnTo>
                    <a:pt x="13652" y="98794"/>
                  </a:lnTo>
                  <a:lnTo>
                    <a:pt x="14669" y="102511"/>
                  </a:lnTo>
                  <a:lnTo>
                    <a:pt x="15687" y="106228"/>
                  </a:lnTo>
                  <a:lnTo>
                    <a:pt x="17109" y="109783"/>
                  </a:lnTo>
                  <a:lnTo>
                    <a:pt x="18936" y="113177"/>
                  </a:lnTo>
                  <a:lnTo>
                    <a:pt x="15724" y="115786"/>
                  </a:lnTo>
                  <a:lnTo>
                    <a:pt x="12873" y="118744"/>
                  </a:lnTo>
                  <a:lnTo>
                    <a:pt x="10384" y="122050"/>
                  </a:lnTo>
                  <a:lnTo>
                    <a:pt x="7895" y="125356"/>
                  </a:lnTo>
                  <a:lnTo>
                    <a:pt x="0" y="152754"/>
                  </a:lnTo>
                  <a:lnTo>
                    <a:pt x="348" y="156877"/>
                  </a:lnTo>
                  <a:lnTo>
                    <a:pt x="696" y="161001"/>
                  </a:lnTo>
                  <a:lnTo>
                    <a:pt x="22393" y="194810"/>
                  </a:lnTo>
                  <a:lnTo>
                    <a:pt x="25997" y="196845"/>
                  </a:lnTo>
                  <a:lnTo>
                    <a:pt x="25552" y="200288"/>
                  </a:lnTo>
                  <a:lnTo>
                    <a:pt x="25461" y="203740"/>
                  </a:lnTo>
                  <a:lnTo>
                    <a:pt x="25724" y="207202"/>
                  </a:lnTo>
                  <a:lnTo>
                    <a:pt x="25986" y="210664"/>
                  </a:lnTo>
                  <a:lnTo>
                    <a:pt x="31422" y="227013"/>
                  </a:lnTo>
                  <a:lnTo>
                    <a:pt x="33039" y="230086"/>
                  </a:lnTo>
                  <a:lnTo>
                    <a:pt x="34951" y="232962"/>
                  </a:lnTo>
                  <a:lnTo>
                    <a:pt x="37157" y="235643"/>
                  </a:lnTo>
                  <a:lnTo>
                    <a:pt x="39364" y="238323"/>
                  </a:lnTo>
                  <a:lnTo>
                    <a:pt x="62871" y="252328"/>
                  </a:lnTo>
                  <a:lnTo>
                    <a:pt x="66218" y="253251"/>
                  </a:lnTo>
                  <a:lnTo>
                    <a:pt x="69624" y="253825"/>
                  </a:lnTo>
                  <a:lnTo>
                    <a:pt x="73088" y="254050"/>
                  </a:lnTo>
                  <a:lnTo>
                    <a:pt x="76553" y="254274"/>
                  </a:lnTo>
                  <a:lnTo>
                    <a:pt x="80004" y="254145"/>
                  </a:lnTo>
                  <a:lnTo>
                    <a:pt x="83442" y="253663"/>
                  </a:lnTo>
                  <a:lnTo>
                    <a:pt x="86880" y="253180"/>
                  </a:lnTo>
                  <a:lnTo>
                    <a:pt x="90234" y="252353"/>
                  </a:lnTo>
                  <a:lnTo>
                    <a:pt x="93502" y="251183"/>
                  </a:lnTo>
                  <a:lnTo>
                    <a:pt x="96771" y="250013"/>
                  </a:lnTo>
                  <a:lnTo>
                    <a:pt x="99887" y="248523"/>
                  </a:lnTo>
                  <a:lnTo>
                    <a:pt x="102850" y="246714"/>
                  </a:lnTo>
                  <a:lnTo>
                    <a:pt x="105813" y="244904"/>
                  </a:lnTo>
                  <a:lnTo>
                    <a:pt x="108562" y="242813"/>
                  </a:lnTo>
                  <a:lnTo>
                    <a:pt x="111097" y="240441"/>
                  </a:lnTo>
                  <a:lnTo>
                    <a:pt x="113631" y="238068"/>
                  </a:lnTo>
                  <a:lnTo>
                    <a:pt x="115898" y="235463"/>
                  </a:lnTo>
                  <a:lnTo>
                    <a:pt x="117899" y="232625"/>
                  </a:lnTo>
                  <a:lnTo>
                    <a:pt x="119899" y="229787"/>
                  </a:lnTo>
                  <a:lnTo>
                    <a:pt x="121591" y="226776"/>
                  </a:lnTo>
                  <a:lnTo>
                    <a:pt x="122974" y="223592"/>
                  </a:lnTo>
                  <a:lnTo>
                    <a:pt x="124357" y="220407"/>
                  </a:lnTo>
                  <a:lnTo>
                    <a:pt x="125402" y="217115"/>
                  </a:lnTo>
                  <a:lnTo>
                    <a:pt x="126110" y="213716"/>
                  </a:lnTo>
                  <a:lnTo>
                    <a:pt x="126818" y="210318"/>
                  </a:lnTo>
                  <a:lnTo>
                    <a:pt x="127174" y="206882"/>
                  </a:lnTo>
                  <a:lnTo>
                    <a:pt x="127178" y="203410"/>
                  </a:lnTo>
                  <a:lnTo>
                    <a:pt x="127178" y="38310"/>
                  </a:lnTo>
                  <a:close/>
                </a:path>
                <a:path w="254634" h="254635">
                  <a:moveTo>
                    <a:pt x="127178" y="38310"/>
                  </a:moveTo>
                  <a:lnTo>
                    <a:pt x="127163" y="33179"/>
                  </a:lnTo>
                  <a:lnTo>
                    <a:pt x="128144" y="28247"/>
                  </a:lnTo>
                  <a:lnTo>
                    <a:pt x="130122" y="23512"/>
                  </a:lnTo>
                  <a:lnTo>
                    <a:pt x="132100" y="18778"/>
                  </a:lnTo>
                  <a:lnTo>
                    <a:pt x="160942" y="0"/>
                  </a:lnTo>
                  <a:lnTo>
                    <a:pt x="166072" y="106"/>
                  </a:lnTo>
                  <a:lnTo>
                    <a:pt x="193086" y="12154"/>
                  </a:lnTo>
                  <a:lnTo>
                    <a:pt x="196593" y="15898"/>
                  </a:lnTo>
                  <a:lnTo>
                    <a:pt x="199236" y="20177"/>
                  </a:lnTo>
                  <a:lnTo>
                    <a:pt x="201015" y="24990"/>
                  </a:lnTo>
                  <a:lnTo>
                    <a:pt x="202794" y="29803"/>
                  </a:lnTo>
                  <a:lnTo>
                    <a:pt x="203569" y="34772"/>
                  </a:lnTo>
                  <a:lnTo>
                    <a:pt x="203340" y="39898"/>
                  </a:lnTo>
                  <a:lnTo>
                    <a:pt x="207072" y="40858"/>
                  </a:lnTo>
                  <a:lnTo>
                    <a:pt x="231458" y="58790"/>
                  </a:lnTo>
                  <a:lnTo>
                    <a:pt x="233757" y="61883"/>
                  </a:lnTo>
                  <a:lnTo>
                    <a:pt x="241604" y="87308"/>
                  </a:lnTo>
                  <a:lnTo>
                    <a:pt x="241447" y="91159"/>
                  </a:lnTo>
                  <a:lnTo>
                    <a:pt x="241291" y="95010"/>
                  </a:lnTo>
                  <a:lnTo>
                    <a:pt x="240704" y="98794"/>
                  </a:lnTo>
                  <a:lnTo>
                    <a:pt x="239686" y="102511"/>
                  </a:lnTo>
                  <a:lnTo>
                    <a:pt x="238669" y="106228"/>
                  </a:lnTo>
                  <a:lnTo>
                    <a:pt x="237247" y="109783"/>
                  </a:lnTo>
                  <a:lnTo>
                    <a:pt x="235420" y="113177"/>
                  </a:lnTo>
                  <a:lnTo>
                    <a:pt x="238632" y="115786"/>
                  </a:lnTo>
                  <a:lnTo>
                    <a:pt x="241482" y="118744"/>
                  </a:lnTo>
                  <a:lnTo>
                    <a:pt x="243972" y="122050"/>
                  </a:lnTo>
                  <a:lnTo>
                    <a:pt x="246461" y="125356"/>
                  </a:lnTo>
                  <a:lnTo>
                    <a:pt x="248515" y="128913"/>
                  </a:lnTo>
                  <a:lnTo>
                    <a:pt x="250135" y="132721"/>
                  </a:lnTo>
                  <a:lnTo>
                    <a:pt x="251755" y="136530"/>
                  </a:lnTo>
                  <a:lnTo>
                    <a:pt x="252892" y="140477"/>
                  </a:lnTo>
                  <a:lnTo>
                    <a:pt x="253547" y="144563"/>
                  </a:lnTo>
                  <a:lnTo>
                    <a:pt x="254203" y="148649"/>
                  </a:lnTo>
                  <a:lnTo>
                    <a:pt x="254356" y="152754"/>
                  </a:lnTo>
                  <a:lnTo>
                    <a:pt x="254008" y="156877"/>
                  </a:lnTo>
                  <a:lnTo>
                    <a:pt x="253660" y="161001"/>
                  </a:lnTo>
                  <a:lnTo>
                    <a:pt x="246141" y="180043"/>
                  </a:lnTo>
                  <a:lnTo>
                    <a:pt x="243906" y="183525"/>
                  </a:lnTo>
                  <a:lnTo>
                    <a:pt x="228359" y="196845"/>
                  </a:lnTo>
                  <a:lnTo>
                    <a:pt x="228804" y="200288"/>
                  </a:lnTo>
                  <a:lnTo>
                    <a:pt x="228895" y="203740"/>
                  </a:lnTo>
                  <a:lnTo>
                    <a:pt x="228632" y="207202"/>
                  </a:lnTo>
                  <a:lnTo>
                    <a:pt x="228369" y="210664"/>
                  </a:lnTo>
                  <a:lnTo>
                    <a:pt x="227758" y="214063"/>
                  </a:lnTo>
                  <a:lnTo>
                    <a:pt x="226798" y="217400"/>
                  </a:lnTo>
                  <a:lnTo>
                    <a:pt x="225838" y="220736"/>
                  </a:lnTo>
                  <a:lnTo>
                    <a:pt x="224550" y="223941"/>
                  </a:lnTo>
                  <a:lnTo>
                    <a:pt x="222933" y="227013"/>
                  </a:lnTo>
                  <a:lnTo>
                    <a:pt x="221316" y="230086"/>
                  </a:lnTo>
                  <a:lnTo>
                    <a:pt x="219405" y="232962"/>
                  </a:lnTo>
                  <a:lnTo>
                    <a:pt x="217198" y="235643"/>
                  </a:lnTo>
                  <a:lnTo>
                    <a:pt x="214992" y="238323"/>
                  </a:lnTo>
                  <a:lnTo>
                    <a:pt x="191485" y="252328"/>
                  </a:lnTo>
                  <a:lnTo>
                    <a:pt x="188138" y="253251"/>
                  </a:lnTo>
                  <a:lnTo>
                    <a:pt x="184732" y="253825"/>
                  </a:lnTo>
                  <a:lnTo>
                    <a:pt x="181267" y="254050"/>
                  </a:lnTo>
                  <a:lnTo>
                    <a:pt x="177803" y="254274"/>
                  </a:lnTo>
                  <a:lnTo>
                    <a:pt x="174352" y="254146"/>
                  </a:lnTo>
                  <a:lnTo>
                    <a:pt x="170913" y="253663"/>
                  </a:lnTo>
                  <a:lnTo>
                    <a:pt x="167475" y="253180"/>
                  </a:lnTo>
                  <a:lnTo>
                    <a:pt x="164122" y="252353"/>
                  </a:lnTo>
                  <a:lnTo>
                    <a:pt x="160853" y="251183"/>
                  </a:lnTo>
                  <a:lnTo>
                    <a:pt x="157585" y="250013"/>
                  </a:lnTo>
                  <a:lnTo>
                    <a:pt x="154469" y="248523"/>
                  </a:lnTo>
                  <a:lnTo>
                    <a:pt x="151506" y="246714"/>
                  </a:lnTo>
                  <a:lnTo>
                    <a:pt x="148542" y="244904"/>
                  </a:lnTo>
                  <a:lnTo>
                    <a:pt x="145794" y="242813"/>
                  </a:lnTo>
                  <a:lnTo>
                    <a:pt x="143259" y="240441"/>
                  </a:lnTo>
                  <a:lnTo>
                    <a:pt x="140725" y="238068"/>
                  </a:lnTo>
                  <a:lnTo>
                    <a:pt x="131382" y="223592"/>
                  </a:lnTo>
                  <a:lnTo>
                    <a:pt x="129999" y="220407"/>
                  </a:lnTo>
                  <a:lnTo>
                    <a:pt x="128953" y="217115"/>
                  </a:lnTo>
                  <a:lnTo>
                    <a:pt x="128245" y="213716"/>
                  </a:lnTo>
                  <a:lnTo>
                    <a:pt x="127537" y="210318"/>
                  </a:lnTo>
                  <a:lnTo>
                    <a:pt x="127182" y="206882"/>
                  </a:lnTo>
                  <a:lnTo>
                    <a:pt x="127178" y="203410"/>
                  </a:lnTo>
                  <a:lnTo>
                    <a:pt x="127178" y="38310"/>
                  </a:lnTo>
                  <a:close/>
                </a:path>
              </a:pathLst>
            </a:custGeom>
            <a:ln w="25400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9057" y="5376862"/>
              <a:ext cx="241884" cy="125412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518819" y="5546521"/>
              <a:ext cx="202565" cy="6985"/>
            </a:xfrm>
            <a:custGeom>
              <a:avLst/>
              <a:gdLst/>
              <a:ahLst/>
              <a:cxnLst/>
              <a:rect l="l" t="t" r="r" b="b"/>
              <a:pathLst>
                <a:path w="202565" h="6985">
                  <a:moveTo>
                    <a:pt x="24980" y="6553"/>
                  </a:moveTo>
                  <a:lnTo>
                    <a:pt x="18412" y="6145"/>
                  </a:lnTo>
                  <a:lnTo>
                    <a:pt x="12059" y="4918"/>
                  </a:lnTo>
                  <a:lnTo>
                    <a:pt x="5922" y="2869"/>
                  </a:lnTo>
                  <a:lnTo>
                    <a:pt x="0" y="0"/>
                  </a:lnTo>
                </a:path>
                <a:path w="202565" h="6985">
                  <a:moveTo>
                    <a:pt x="202361" y="0"/>
                  </a:moveTo>
                  <a:lnTo>
                    <a:pt x="196439" y="2869"/>
                  </a:lnTo>
                  <a:lnTo>
                    <a:pt x="190301" y="4918"/>
                  </a:lnTo>
                  <a:lnTo>
                    <a:pt x="183949" y="6145"/>
                  </a:lnTo>
                  <a:lnTo>
                    <a:pt x="177380" y="6553"/>
                  </a:lnTo>
                </a:path>
              </a:pathLst>
            </a:custGeom>
            <a:ln w="25400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1700" y="5337175"/>
              <a:ext cx="279400" cy="27940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877125" y="4486842"/>
            <a:ext cx="3040380" cy="1323340"/>
          </a:xfrm>
          <a:prstGeom prst="rect">
            <a:avLst/>
          </a:prstGeom>
        </p:spPr>
        <p:txBody>
          <a:bodyPr wrap="square" lIns="0" tIns="23749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870"/>
              </a:spcBef>
            </a:pPr>
            <a:r>
              <a:rPr dirty="0" sz="2550" spc="-100" b="1">
                <a:solidFill>
                  <a:srgbClr val="FFFFFF"/>
                </a:solidFill>
                <a:latin typeface="Trebuchet MS"/>
                <a:cs typeface="Trebuchet MS"/>
              </a:rPr>
              <a:t>Proposition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1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80" b="1">
                <a:solidFill>
                  <a:srgbClr val="FFFFFF"/>
                </a:solidFill>
                <a:latin typeface="Trebuchet MS"/>
                <a:cs typeface="Trebuchet MS"/>
              </a:rPr>
              <a:t>Valeur</a:t>
            </a:r>
            <a:endParaRPr sz="2550">
              <a:latin typeface="Trebuchet MS"/>
              <a:cs typeface="Trebuchet MS"/>
            </a:endParaRPr>
          </a:p>
          <a:p>
            <a:pPr marL="12700" marR="340995">
              <a:lnSpc>
                <a:spcPct val="102899"/>
              </a:lnSpc>
              <a:spcBef>
                <a:spcPts val="1180"/>
              </a:spcBef>
            </a:pPr>
            <a:r>
              <a:rPr dirty="0" sz="1700" spc="-95" b="1">
                <a:solidFill>
                  <a:srgbClr val="FBD34D"/>
                </a:solidFill>
                <a:latin typeface="Arial"/>
                <a:cs typeface="Arial"/>
              </a:rPr>
              <a:t>Automatisation</a:t>
            </a:r>
            <a:r>
              <a:rPr dirty="0" sz="1700" spc="-70" b="1">
                <a:solidFill>
                  <a:srgbClr val="FBD34D"/>
                </a:solidFill>
                <a:latin typeface="Arial"/>
                <a:cs typeface="Arial"/>
              </a:rPr>
              <a:t> :</a:t>
            </a:r>
            <a:r>
              <a:rPr dirty="0" sz="1700" spc="5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E2E7F0"/>
                </a:solidFill>
                <a:latin typeface="Trebuchet MS"/>
                <a:cs typeface="Trebuchet MS"/>
              </a:rPr>
              <a:t>Focus</a:t>
            </a:r>
            <a:r>
              <a:rPr dirty="0" sz="1650" spc="-20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E2E7F0"/>
                </a:solidFill>
                <a:latin typeface="Trebuchet MS"/>
                <a:cs typeface="Trebuchet MS"/>
              </a:rPr>
              <a:t>sur</a:t>
            </a:r>
            <a:r>
              <a:rPr dirty="0" sz="1650" spc="-15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E2E7F0"/>
                </a:solidFill>
                <a:latin typeface="Trebuchet MS"/>
                <a:cs typeface="Trebuchet MS"/>
              </a:rPr>
              <a:t>le </a:t>
            </a:r>
            <a:r>
              <a:rPr dirty="0" sz="1650" spc="-80">
                <a:solidFill>
                  <a:srgbClr val="E2E7F0"/>
                </a:solidFill>
                <a:latin typeface="Trebuchet MS"/>
                <a:cs typeface="Trebuchet MS"/>
              </a:rPr>
              <a:t>travail</a:t>
            </a:r>
            <a:r>
              <a:rPr dirty="0" sz="1650" spc="-75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E2E7F0"/>
                </a:solidFill>
                <a:latin typeface="Trebuchet MS"/>
                <a:cs typeface="Trebuchet MS"/>
              </a:rPr>
              <a:t>à</a:t>
            </a:r>
            <a:r>
              <a:rPr dirty="0" sz="1650" spc="-70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 spc="-65">
                <a:solidFill>
                  <a:srgbClr val="E2E7F0"/>
                </a:solidFill>
                <a:latin typeface="Trebuchet MS"/>
                <a:cs typeface="Trebuchet MS"/>
              </a:rPr>
              <a:t>haute</a:t>
            </a:r>
            <a:r>
              <a:rPr dirty="0" sz="1650" spc="-75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E2E7F0"/>
                </a:solidFill>
                <a:latin typeface="Trebuchet MS"/>
                <a:cs typeface="Trebuchet MS"/>
              </a:rPr>
              <a:t>valeur</a:t>
            </a:r>
            <a:r>
              <a:rPr dirty="0" sz="1700" spc="-10">
                <a:solidFill>
                  <a:srgbClr val="E2E7F0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452126" y="5253434"/>
            <a:ext cx="2879090" cy="556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75"/>
              </a:spcBef>
            </a:pPr>
            <a:r>
              <a:rPr dirty="0" sz="1700" spc="-75" b="1">
                <a:solidFill>
                  <a:srgbClr val="86EFAB"/>
                </a:solidFill>
                <a:latin typeface="Arial"/>
                <a:cs typeface="Arial"/>
              </a:rPr>
              <a:t>Intelligence</a:t>
            </a:r>
            <a:r>
              <a:rPr dirty="0" sz="1700" spc="-2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86EFAB"/>
                </a:solidFill>
                <a:latin typeface="Arial"/>
                <a:cs typeface="Arial"/>
              </a:rPr>
              <a:t>Décentralisée</a:t>
            </a:r>
            <a:r>
              <a:rPr dirty="0" sz="1700" spc="-15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86EFAB"/>
                </a:solidFill>
                <a:latin typeface="Arial"/>
                <a:cs typeface="Arial"/>
              </a:rPr>
              <a:t>: </a:t>
            </a:r>
            <a:r>
              <a:rPr dirty="0" sz="1650" spc="-35">
                <a:solidFill>
                  <a:srgbClr val="E2E7F0"/>
                </a:solidFill>
                <a:latin typeface="Trebuchet MS"/>
                <a:cs typeface="Trebuchet MS"/>
              </a:rPr>
              <a:t>Résilience</a:t>
            </a:r>
            <a:r>
              <a:rPr dirty="0" sz="1650" spc="-65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 spc="-105">
                <a:solidFill>
                  <a:srgbClr val="E2E7F0"/>
                </a:solidFill>
                <a:latin typeface="Trebuchet MS"/>
                <a:cs typeface="Trebuchet MS"/>
              </a:rPr>
              <a:t>et</a:t>
            </a:r>
            <a:r>
              <a:rPr dirty="0" sz="1650" spc="-60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 spc="-70">
                <a:solidFill>
                  <a:srgbClr val="E2E7F0"/>
                </a:solidFill>
                <a:latin typeface="Trebuchet MS"/>
                <a:cs typeface="Trebuchet MS"/>
              </a:rPr>
              <a:t>réactivité</a:t>
            </a:r>
            <a:r>
              <a:rPr dirty="0" sz="1650" spc="-60">
                <a:solidFill>
                  <a:srgbClr val="E2E7F0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E2E7F0"/>
                </a:solidFill>
                <a:latin typeface="Trebuchet MS"/>
                <a:cs typeface="Trebuchet MS"/>
              </a:rPr>
              <a:t>accrues</a:t>
            </a:r>
            <a:r>
              <a:rPr dirty="0" sz="1700" spc="-10">
                <a:solidFill>
                  <a:srgbClr val="E2E7F0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299101" y="6067549"/>
            <a:ext cx="569023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5" b="1">
                <a:solidFill>
                  <a:srgbClr val="FDE68A"/>
                </a:solidFill>
                <a:latin typeface="Arial"/>
                <a:cs typeface="Arial"/>
              </a:rPr>
              <a:t>ROI</a:t>
            </a:r>
            <a:r>
              <a:rPr dirty="0" sz="1700" spc="-8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FDE68A"/>
                </a:solidFill>
                <a:latin typeface="Arial"/>
                <a:cs typeface="Arial"/>
              </a:rPr>
              <a:t>mesurable</a:t>
            </a:r>
            <a:r>
              <a:rPr dirty="0" sz="1700" spc="-8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700" spc="-90" b="1">
                <a:solidFill>
                  <a:srgbClr val="FDE68A"/>
                </a:solidFill>
                <a:latin typeface="Arial"/>
                <a:cs typeface="Arial"/>
              </a:rPr>
              <a:t>en</a:t>
            </a:r>
            <a:r>
              <a:rPr dirty="0" sz="1700" spc="-8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650" spc="-35" b="1">
                <a:solidFill>
                  <a:srgbClr val="FDE68A"/>
                </a:solidFill>
                <a:latin typeface="Gill Sans MT"/>
                <a:cs typeface="Gill Sans MT"/>
              </a:rPr>
              <a:t>18-</a:t>
            </a:r>
            <a:r>
              <a:rPr dirty="0" sz="1650" spc="55" b="1">
                <a:solidFill>
                  <a:srgbClr val="FDE68A"/>
                </a:solidFill>
                <a:latin typeface="Gill Sans MT"/>
                <a:cs typeface="Gill Sans MT"/>
              </a:rPr>
              <a:t>24</a:t>
            </a:r>
            <a:r>
              <a:rPr dirty="0" sz="1650" spc="-70" b="1">
                <a:solidFill>
                  <a:srgbClr val="FDE68A"/>
                </a:solidFill>
                <a:latin typeface="Gill Sans MT"/>
                <a:cs typeface="Gill Sans MT"/>
              </a:rPr>
              <a:t> </a:t>
            </a:r>
            <a:r>
              <a:rPr dirty="0" sz="1700" spc="-120" b="1">
                <a:solidFill>
                  <a:srgbClr val="FDE68A"/>
                </a:solidFill>
                <a:latin typeface="Arial"/>
                <a:cs typeface="Arial"/>
              </a:rPr>
              <a:t>mois</a:t>
            </a:r>
            <a:r>
              <a:rPr dirty="0" sz="1700" spc="-8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650" spc="85" b="1">
                <a:solidFill>
                  <a:srgbClr val="FDE68A"/>
                </a:solidFill>
                <a:latin typeface="Gill Sans MT"/>
                <a:cs typeface="Gill Sans MT"/>
              </a:rPr>
              <a:t>|</a:t>
            </a:r>
            <a:r>
              <a:rPr dirty="0" sz="1650" spc="-70" b="1">
                <a:solidFill>
                  <a:srgbClr val="FDE68A"/>
                </a:solidFill>
                <a:latin typeface="Gill Sans MT"/>
                <a:cs typeface="Gill Sans MT"/>
              </a:rPr>
              <a:t> </a:t>
            </a:r>
            <a:r>
              <a:rPr dirty="0" sz="1700" spc="-100" b="1">
                <a:solidFill>
                  <a:srgbClr val="FDE68A"/>
                </a:solidFill>
                <a:latin typeface="Arial"/>
                <a:cs typeface="Arial"/>
              </a:rPr>
              <a:t>Avantage</a:t>
            </a:r>
            <a:r>
              <a:rPr dirty="0" sz="1700" spc="-8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FDE68A"/>
                </a:solidFill>
                <a:latin typeface="Arial"/>
                <a:cs typeface="Arial"/>
              </a:rPr>
              <a:t>compétitif</a:t>
            </a:r>
            <a:r>
              <a:rPr dirty="0" sz="1700" spc="-8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FDE68A"/>
                </a:solidFill>
                <a:latin typeface="Arial"/>
                <a:cs typeface="Arial"/>
              </a:rPr>
              <a:t>immédiat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324474" y="6953250"/>
            <a:ext cx="7639050" cy="2266950"/>
            <a:chOff x="5324474" y="6953250"/>
            <a:chExt cx="7639050" cy="2266950"/>
          </a:xfrm>
        </p:grpSpPr>
        <p:sp>
          <p:nvSpPr>
            <p:cNvPr id="32" name="object 32" descr=""/>
            <p:cNvSpPr/>
            <p:nvPr/>
          </p:nvSpPr>
          <p:spPr>
            <a:xfrm>
              <a:off x="5324475" y="6953250"/>
              <a:ext cx="7639050" cy="2266950"/>
            </a:xfrm>
            <a:custGeom>
              <a:avLst/>
              <a:gdLst/>
              <a:ahLst/>
              <a:cxnLst/>
              <a:rect l="l" t="t" r="r" b="b"/>
              <a:pathLst>
                <a:path w="7639050" h="2266950">
                  <a:moveTo>
                    <a:pt x="7486650" y="2266950"/>
                  </a:moveTo>
                  <a:lnTo>
                    <a:pt x="152400" y="2266950"/>
                  </a:lnTo>
                  <a:lnTo>
                    <a:pt x="137387" y="2266224"/>
                  </a:lnTo>
                  <a:lnTo>
                    <a:pt x="94079" y="2255348"/>
                  </a:lnTo>
                  <a:lnTo>
                    <a:pt x="55765" y="2232415"/>
                  </a:lnTo>
                  <a:lnTo>
                    <a:pt x="25660" y="2199234"/>
                  </a:lnTo>
                  <a:lnTo>
                    <a:pt x="6525" y="2158723"/>
                  </a:lnTo>
                  <a:lnTo>
                    <a:pt x="0" y="21145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7486650" y="0"/>
                  </a:lnTo>
                  <a:lnTo>
                    <a:pt x="7530823" y="6525"/>
                  </a:lnTo>
                  <a:lnTo>
                    <a:pt x="7571334" y="25660"/>
                  </a:lnTo>
                  <a:lnTo>
                    <a:pt x="7604515" y="55765"/>
                  </a:lnTo>
                  <a:lnTo>
                    <a:pt x="7627448" y="94079"/>
                  </a:lnTo>
                  <a:lnTo>
                    <a:pt x="7638324" y="137387"/>
                  </a:lnTo>
                  <a:lnTo>
                    <a:pt x="7639050" y="152400"/>
                  </a:lnTo>
                  <a:lnTo>
                    <a:pt x="7639050" y="2114550"/>
                  </a:lnTo>
                  <a:lnTo>
                    <a:pt x="7632523" y="2158723"/>
                  </a:lnTo>
                  <a:lnTo>
                    <a:pt x="7613389" y="2199234"/>
                  </a:lnTo>
                  <a:lnTo>
                    <a:pt x="7583284" y="2232415"/>
                  </a:lnTo>
                  <a:lnTo>
                    <a:pt x="7544970" y="2255348"/>
                  </a:lnTo>
                  <a:lnTo>
                    <a:pt x="7501662" y="2266224"/>
                  </a:lnTo>
                  <a:lnTo>
                    <a:pt x="7486650" y="2266950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324474" y="6953250"/>
              <a:ext cx="7639050" cy="2266950"/>
            </a:xfrm>
            <a:custGeom>
              <a:avLst/>
              <a:gdLst/>
              <a:ahLst/>
              <a:cxnLst/>
              <a:rect l="l" t="t" r="r" b="b"/>
              <a:pathLst>
                <a:path w="7639050" h="2266950">
                  <a:moveTo>
                    <a:pt x="7486649" y="2266949"/>
                  </a:moveTo>
                  <a:lnTo>
                    <a:pt x="152399" y="2266949"/>
                  </a:lnTo>
                  <a:lnTo>
                    <a:pt x="137387" y="2266224"/>
                  </a:lnTo>
                  <a:lnTo>
                    <a:pt x="94079" y="2255348"/>
                  </a:lnTo>
                  <a:lnTo>
                    <a:pt x="55765" y="2232415"/>
                  </a:lnTo>
                  <a:lnTo>
                    <a:pt x="25660" y="2199234"/>
                  </a:lnTo>
                  <a:lnTo>
                    <a:pt x="6525" y="2158723"/>
                  </a:lnTo>
                  <a:lnTo>
                    <a:pt x="0" y="211454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7486649" y="0"/>
                  </a:lnTo>
                  <a:lnTo>
                    <a:pt x="7501662" y="725"/>
                  </a:lnTo>
                  <a:lnTo>
                    <a:pt x="7516386" y="2900"/>
                  </a:lnTo>
                  <a:lnTo>
                    <a:pt x="7530822" y="6525"/>
                  </a:lnTo>
                  <a:lnTo>
                    <a:pt x="753918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2114549"/>
                  </a:lnTo>
                  <a:lnTo>
                    <a:pt x="15675" y="2156024"/>
                  </a:lnTo>
                  <a:lnTo>
                    <a:pt x="33603" y="2193926"/>
                  </a:lnTo>
                  <a:lnTo>
                    <a:pt x="61759" y="2224994"/>
                  </a:lnTo>
                  <a:lnTo>
                    <a:pt x="97724" y="2246549"/>
                  </a:lnTo>
                  <a:lnTo>
                    <a:pt x="138395" y="2256738"/>
                  </a:lnTo>
                  <a:lnTo>
                    <a:pt x="152399" y="2257424"/>
                  </a:lnTo>
                  <a:lnTo>
                    <a:pt x="7539183" y="2257424"/>
                  </a:lnTo>
                  <a:lnTo>
                    <a:pt x="7530822" y="2260424"/>
                  </a:lnTo>
                  <a:lnTo>
                    <a:pt x="7516386" y="2264049"/>
                  </a:lnTo>
                  <a:lnTo>
                    <a:pt x="7501662" y="2266224"/>
                  </a:lnTo>
                  <a:lnTo>
                    <a:pt x="7486649" y="2266949"/>
                  </a:lnTo>
                  <a:close/>
                </a:path>
                <a:path w="7639050" h="2266950">
                  <a:moveTo>
                    <a:pt x="7539183" y="2257424"/>
                  </a:moveTo>
                  <a:lnTo>
                    <a:pt x="7486649" y="2257424"/>
                  </a:lnTo>
                  <a:lnTo>
                    <a:pt x="7493668" y="2257253"/>
                  </a:lnTo>
                  <a:lnTo>
                    <a:pt x="7500654" y="2256738"/>
                  </a:lnTo>
                  <a:lnTo>
                    <a:pt x="7541324" y="2246549"/>
                  </a:lnTo>
                  <a:lnTo>
                    <a:pt x="7577288" y="2224994"/>
                  </a:lnTo>
                  <a:lnTo>
                    <a:pt x="7605445" y="2193926"/>
                  </a:lnTo>
                  <a:lnTo>
                    <a:pt x="7623373" y="2156024"/>
                  </a:lnTo>
                  <a:lnTo>
                    <a:pt x="7629524" y="2114549"/>
                  </a:lnTo>
                  <a:lnTo>
                    <a:pt x="7629524" y="152399"/>
                  </a:lnTo>
                  <a:lnTo>
                    <a:pt x="7623373" y="110925"/>
                  </a:lnTo>
                  <a:lnTo>
                    <a:pt x="7605445" y="73022"/>
                  </a:lnTo>
                  <a:lnTo>
                    <a:pt x="7577288" y="41954"/>
                  </a:lnTo>
                  <a:lnTo>
                    <a:pt x="7541324" y="20400"/>
                  </a:lnTo>
                  <a:lnTo>
                    <a:pt x="7500654" y="10211"/>
                  </a:lnTo>
                  <a:lnTo>
                    <a:pt x="7486649" y="9524"/>
                  </a:lnTo>
                  <a:lnTo>
                    <a:pt x="7539184" y="9524"/>
                  </a:lnTo>
                  <a:lnTo>
                    <a:pt x="7583284" y="34533"/>
                  </a:lnTo>
                  <a:lnTo>
                    <a:pt x="7613388" y="67715"/>
                  </a:lnTo>
                  <a:lnTo>
                    <a:pt x="7632523" y="108226"/>
                  </a:lnTo>
                  <a:lnTo>
                    <a:pt x="7639049" y="152399"/>
                  </a:lnTo>
                  <a:lnTo>
                    <a:pt x="7639049" y="2114549"/>
                  </a:lnTo>
                  <a:lnTo>
                    <a:pt x="7638373" y="2128554"/>
                  </a:lnTo>
                  <a:lnTo>
                    <a:pt x="7638324" y="2129562"/>
                  </a:lnTo>
                  <a:lnTo>
                    <a:pt x="7627448" y="2172870"/>
                  </a:lnTo>
                  <a:lnTo>
                    <a:pt x="7604515" y="2211184"/>
                  </a:lnTo>
                  <a:lnTo>
                    <a:pt x="7571334" y="2241289"/>
                  </a:lnTo>
                  <a:lnTo>
                    <a:pt x="7544970" y="2255348"/>
                  </a:lnTo>
                  <a:lnTo>
                    <a:pt x="7539183" y="2257424"/>
                  </a:lnTo>
                  <a:close/>
                </a:path>
              </a:pathLst>
            </a:custGeom>
            <a:solidFill>
              <a:srgbClr val="3B81F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661275" y="7270750"/>
              <a:ext cx="222250" cy="222250"/>
            </a:xfrm>
            <a:custGeom>
              <a:avLst/>
              <a:gdLst/>
              <a:ahLst/>
              <a:cxnLst/>
              <a:rect l="l" t="t" r="r" b="b"/>
              <a:pathLst>
                <a:path w="222250" h="222250">
                  <a:moveTo>
                    <a:pt x="0" y="111124"/>
                  </a:moveTo>
                  <a:lnTo>
                    <a:pt x="222249" y="111124"/>
                  </a:lnTo>
                </a:path>
                <a:path w="222250" h="222250">
                  <a:moveTo>
                    <a:pt x="111124" y="0"/>
                  </a:moveTo>
                  <a:lnTo>
                    <a:pt x="222249" y="111124"/>
                  </a:lnTo>
                  <a:lnTo>
                    <a:pt x="111124" y="222249"/>
                  </a:lnTo>
                </a:path>
              </a:pathLst>
            </a:custGeom>
            <a:ln w="31749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562599" y="7724775"/>
              <a:ext cx="1009650" cy="342900"/>
            </a:xfrm>
            <a:custGeom>
              <a:avLst/>
              <a:gdLst/>
              <a:ahLst/>
              <a:cxnLst/>
              <a:rect l="l" t="t" r="r" b="b"/>
              <a:pathLst>
                <a:path w="1009650" h="342900">
                  <a:moveTo>
                    <a:pt x="938452" y="342899"/>
                  </a:moveTo>
                  <a:lnTo>
                    <a:pt x="71197" y="342899"/>
                  </a:lnTo>
                  <a:lnTo>
                    <a:pt x="66241" y="342411"/>
                  </a:lnTo>
                  <a:lnTo>
                    <a:pt x="29705" y="327277"/>
                  </a:lnTo>
                  <a:lnTo>
                    <a:pt x="3885" y="291237"/>
                  </a:lnTo>
                  <a:lnTo>
                    <a:pt x="0" y="271702"/>
                  </a:lnTo>
                  <a:lnTo>
                    <a:pt x="0" y="266700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938452" y="0"/>
                  </a:lnTo>
                  <a:lnTo>
                    <a:pt x="979943" y="15621"/>
                  </a:lnTo>
                  <a:lnTo>
                    <a:pt x="1005764" y="51661"/>
                  </a:lnTo>
                  <a:lnTo>
                    <a:pt x="1009650" y="71196"/>
                  </a:lnTo>
                  <a:lnTo>
                    <a:pt x="1009650" y="271702"/>
                  </a:lnTo>
                  <a:lnTo>
                    <a:pt x="994028" y="313193"/>
                  </a:lnTo>
                  <a:lnTo>
                    <a:pt x="957987" y="339012"/>
                  </a:lnTo>
                  <a:lnTo>
                    <a:pt x="943407" y="342411"/>
                  </a:lnTo>
                  <a:lnTo>
                    <a:pt x="938452" y="3428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662414" y="7746476"/>
            <a:ext cx="805815" cy="2584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55" b="1">
                <a:solidFill>
                  <a:srgbClr val="FFFFFF"/>
                </a:solidFill>
                <a:latin typeface="Arial"/>
                <a:cs typeface="Arial"/>
              </a:rPr>
              <a:t>Immédiat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709271" y="7150286"/>
            <a:ext cx="4617085" cy="869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5255">
              <a:lnSpc>
                <a:spcPct val="100000"/>
              </a:lnSpc>
              <a:spcBef>
                <a:spcPts val="95"/>
              </a:spcBef>
            </a:pPr>
            <a:r>
              <a:rPr dirty="0" sz="2550" spc="-85" b="1">
                <a:solidFill>
                  <a:srgbClr val="FFFFFF"/>
                </a:solidFill>
                <a:latin typeface="Trebuchet MS"/>
                <a:cs typeface="Trebuchet MS"/>
              </a:rPr>
              <a:t>Prochaines</a:t>
            </a:r>
            <a:r>
              <a:rPr dirty="0" sz="255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Trebuchet MS"/>
                <a:cs typeface="Trebuchet MS"/>
              </a:rPr>
              <a:t>Étapes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1650" spc="-35">
                <a:solidFill>
                  <a:srgbClr val="FFFFFF"/>
                </a:solidFill>
                <a:latin typeface="Trebuchet MS"/>
                <a:cs typeface="Trebuchet MS"/>
              </a:rPr>
              <a:t>Réunion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45">
                <a:solidFill>
                  <a:srgbClr val="FFFFFF"/>
                </a:solidFill>
                <a:latin typeface="Trebuchet MS"/>
                <a:cs typeface="Trebuchet MS"/>
              </a:rPr>
              <a:t>stratégique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(</a:t>
            </a: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Comex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)</a:t>
            </a:r>
            <a:r>
              <a:rPr dirty="0" sz="17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FFFFFF"/>
                </a:solidFill>
                <a:latin typeface="Trebuchet MS"/>
                <a:cs typeface="Trebuchet MS"/>
              </a:rPr>
              <a:t>pour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55">
                <a:solidFill>
                  <a:srgbClr val="FFFFFF"/>
                </a:solidFill>
                <a:latin typeface="Trebuchet MS"/>
                <a:cs typeface="Trebuchet MS"/>
              </a:rPr>
              <a:t>valider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 la </a:t>
            </a:r>
            <a:r>
              <a:rPr dirty="0" sz="1650" spc="-10">
                <a:solidFill>
                  <a:srgbClr val="FFFFFF"/>
                </a:solidFill>
                <a:latin typeface="Trebuchet MS"/>
                <a:cs typeface="Trebuchet MS"/>
              </a:rPr>
              <a:t>vision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562599" y="8181975"/>
            <a:ext cx="1238250" cy="342900"/>
          </a:xfrm>
          <a:custGeom>
            <a:avLst/>
            <a:gdLst/>
            <a:ahLst/>
            <a:cxnLst/>
            <a:rect l="l" t="t" r="r" b="b"/>
            <a:pathLst>
              <a:path w="1238250" h="342900">
                <a:moveTo>
                  <a:pt x="1167053" y="342899"/>
                </a:moveTo>
                <a:lnTo>
                  <a:pt x="71197" y="342899"/>
                </a:lnTo>
                <a:lnTo>
                  <a:pt x="66241" y="342411"/>
                </a:lnTo>
                <a:lnTo>
                  <a:pt x="29705" y="327277"/>
                </a:lnTo>
                <a:lnTo>
                  <a:pt x="3885" y="291237"/>
                </a:lnTo>
                <a:lnTo>
                  <a:pt x="0" y="271703"/>
                </a:lnTo>
                <a:lnTo>
                  <a:pt x="0" y="266700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6"/>
                </a:lnTo>
                <a:lnTo>
                  <a:pt x="71197" y="0"/>
                </a:lnTo>
                <a:lnTo>
                  <a:pt x="1167053" y="0"/>
                </a:lnTo>
                <a:lnTo>
                  <a:pt x="1208543" y="15621"/>
                </a:lnTo>
                <a:lnTo>
                  <a:pt x="1234364" y="51661"/>
                </a:lnTo>
                <a:lnTo>
                  <a:pt x="1238250" y="71196"/>
                </a:lnTo>
                <a:lnTo>
                  <a:pt x="1238250" y="271703"/>
                </a:lnTo>
                <a:lnTo>
                  <a:pt x="1222628" y="313193"/>
                </a:lnTo>
                <a:lnTo>
                  <a:pt x="1186587" y="339012"/>
                </a:lnTo>
                <a:lnTo>
                  <a:pt x="1172008" y="342411"/>
                </a:lnTo>
                <a:lnTo>
                  <a:pt x="1167053" y="342899"/>
                </a:lnTo>
                <a:close/>
              </a:path>
            </a:pathLst>
          </a:custGeom>
          <a:solidFill>
            <a:srgbClr val="F973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5662414" y="8203676"/>
            <a:ext cx="1033780" cy="2584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Court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terme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937275" y="8187134"/>
            <a:ext cx="50101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50">
                <a:solidFill>
                  <a:srgbClr val="FFFFFF"/>
                </a:solidFill>
                <a:latin typeface="Trebuchet MS"/>
                <a:cs typeface="Trebuchet MS"/>
              </a:rPr>
              <a:t>Étude</a:t>
            </a:r>
            <a:r>
              <a:rPr dirty="0" sz="16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65">
                <a:solidFill>
                  <a:srgbClr val="FFFFFF"/>
                </a:solidFill>
                <a:latin typeface="Trebuchet MS"/>
                <a:cs typeface="Trebuchet MS"/>
              </a:rPr>
              <a:t>faisabilité</a:t>
            </a:r>
            <a:r>
              <a:rPr dirty="0" sz="16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FFFFFF"/>
                </a:solidFill>
                <a:latin typeface="Trebuchet MS"/>
                <a:cs typeface="Trebuchet MS"/>
              </a:rPr>
              <a:t>pour</a:t>
            </a:r>
            <a:r>
              <a:rPr dirty="0" sz="16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identifier</a:t>
            </a:r>
            <a:r>
              <a:rPr dirty="0" sz="16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16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cas</a:t>
            </a:r>
            <a:r>
              <a:rPr dirty="0" sz="165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700">
                <a:solidFill>
                  <a:srgbClr val="FFFFFF"/>
                </a:solidFill>
                <a:latin typeface="Microsoft Sans Serif"/>
                <a:cs typeface="Microsoft Sans Serif"/>
              </a:rPr>
              <a:t>'</a:t>
            </a: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usage</a:t>
            </a:r>
            <a:r>
              <a:rPr dirty="0" sz="165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FFFFFF"/>
                </a:solidFill>
                <a:latin typeface="Trebuchet MS"/>
                <a:cs typeface="Trebuchet MS"/>
              </a:rPr>
              <a:t>pilote</a:t>
            </a:r>
            <a:r>
              <a:rPr dirty="0" sz="1700" spc="-4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5562599" y="8639175"/>
            <a:ext cx="1333500" cy="342900"/>
          </a:xfrm>
          <a:custGeom>
            <a:avLst/>
            <a:gdLst/>
            <a:ahLst/>
            <a:cxnLst/>
            <a:rect l="l" t="t" r="r" b="b"/>
            <a:pathLst>
              <a:path w="1333500" h="342900">
                <a:moveTo>
                  <a:pt x="1262303" y="342900"/>
                </a:moveTo>
                <a:lnTo>
                  <a:pt x="71197" y="342900"/>
                </a:lnTo>
                <a:lnTo>
                  <a:pt x="66241" y="342412"/>
                </a:lnTo>
                <a:lnTo>
                  <a:pt x="29705" y="327277"/>
                </a:lnTo>
                <a:lnTo>
                  <a:pt x="3885" y="291237"/>
                </a:lnTo>
                <a:lnTo>
                  <a:pt x="0" y="271702"/>
                </a:lnTo>
                <a:lnTo>
                  <a:pt x="0" y="266700"/>
                </a:lnTo>
                <a:lnTo>
                  <a:pt x="0" y="71196"/>
                </a:lnTo>
                <a:lnTo>
                  <a:pt x="15621" y="29703"/>
                </a:lnTo>
                <a:lnTo>
                  <a:pt x="51661" y="3884"/>
                </a:lnTo>
                <a:lnTo>
                  <a:pt x="71197" y="0"/>
                </a:lnTo>
                <a:lnTo>
                  <a:pt x="1262303" y="0"/>
                </a:lnTo>
                <a:lnTo>
                  <a:pt x="1303793" y="15620"/>
                </a:lnTo>
                <a:lnTo>
                  <a:pt x="1329613" y="51660"/>
                </a:lnTo>
                <a:lnTo>
                  <a:pt x="1333500" y="71196"/>
                </a:lnTo>
                <a:lnTo>
                  <a:pt x="1333500" y="271702"/>
                </a:lnTo>
                <a:lnTo>
                  <a:pt x="1317877" y="313194"/>
                </a:lnTo>
                <a:lnTo>
                  <a:pt x="1281837" y="339013"/>
                </a:lnTo>
                <a:lnTo>
                  <a:pt x="1267258" y="342411"/>
                </a:lnTo>
                <a:lnTo>
                  <a:pt x="1262303" y="342900"/>
                </a:lnTo>
                <a:close/>
              </a:path>
            </a:pathLst>
          </a:custGeom>
          <a:solidFill>
            <a:srgbClr val="21C4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5662414" y="8660876"/>
            <a:ext cx="1130300" cy="25844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Moyen</a:t>
            </a:r>
            <a:r>
              <a:rPr dirty="0" sz="150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35" b="1">
                <a:solidFill>
                  <a:srgbClr val="FFFFFF"/>
                </a:solidFill>
                <a:latin typeface="Arial"/>
                <a:cs typeface="Arial"/>
              </a:rPr>
              <a:t>terme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033567" y="8644334"/>
            <a:ext cx="570674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30">
                <a:solidFill>
                  <a:srgbClr val="FFFFFF"/>
                </a:solidFill>
                <a:latin typeface="Trebuchet MS"/>
                <a:cs typeface="Trebuchet MS"/>
              </a:rPr>
              <a:t>Sélection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des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45">
                <a:solidFill>
                  <a:srgbClr val="FFFFFF"/>
                </a:solidFill>
                <a:latin typeface="Trebuchet MS"/>
                <a:cs typeface="Trebuchet MS"/>
              </a:rPr>
              <a:t>partenaires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10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FFFFFF"/>
                </a:solidFill>
                <a:latin typeface="Trebuchet MS"/>
                <a:cs typeface="Trebuchet MS"/>
              </a:rPr>
              <a:t>budget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FFFFFF"/>
                </a:solidFill>
                <a:latin typeface="Trebuchet MS"/>
                <a:cs typeface="Trebuchet MS"/>
              </a:rPr>
              <a:t>pour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80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35">
                <a:solidFill>
                  <a:srgbClr val="FFFFFF"/>
                </a:solidFill>
                <a:latin typeface="Trebuchet MS"/>
                <a:cs typeface="Trebuchet MS"/>
              </a:rPr>
              <a:t>preuve</a:t>
            </a:r>
            <a:r>
              <a:rPr dirty="0" sz="16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Trebuchet MS"/>
                <a:cs typeface="Trebuchet MS"/>
              </a:rPr>
              <a:t>concept</a:t>
            </a:r>
            <a:r>
              <a:rPr dirty="0" sz="1700" spc="-1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33159" y="9268968"/>
            <a:ext cx="5833871" cy="9235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59685" y="9385772"/>
            <a:ext cx="536892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Source</a:t>
            </a:r>
            <a:r>
              <a:rPr dirty="0" sz="1650" spc="-2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64738B"/>
                </a:solidFill>
                <a:latin typeface="Microsoft Sans Serif"/>
                <a:cs typeface="Microsoft Sans Serif"/>
              </a:rPr>
              <a:t>: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 Livre </a:t>
            </a: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Blanc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135">
                <a:solidFill>
                  <a:srgbClr val="64738B"/>
                </a:solidFill>
                <a:latin typeface="Microsoft Sans Serif"/>
                <a:cs typeface="Microsoft Sans Serif"/>
              </a:rPr>
              <a:t>-</a:t>
            </a:r>
            <a:r>
              <a:rPr dirty="0" sz="1650" spc="-2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Architectures d'Interopérabilité, 2025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359" y="344424"/>
            <a:ext cx="17099280" cy="1475231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09600" y="3057525"/>
            <a:ext cx="8305800" cy="4591050"/>
            <a:chOff x="609600" y="3057525"/>
            <a:chExt cx="8305800" cy="4591050"/>
          </a:xfrm>
        </p:grpSpPr>
        <p:sp>
          <p:nvSpPr>
            <p:cNvPr id="5" name="object 5" descr=""/>
            <p:cNvSpPr/>
            <p:nvPr/>
          </p:nvSpPr>
          <p:spPr>
            <a:xfrm>
              <a:off x="614362" y="3062287"/>
              <a:ext cx="8296275" cy="4581525"/>
            </a:xfrm>
            <a:custGeom>
              <a:avLst/>
              <a:gdLst/>
              <a:ahLst/>
              <a:cxnLst/>
              <a:rect l="l" t="t" r="r" b="b"/>
              <a:pathLst>
                <a:path w="8296275" h="4581525">
                  <a:moveTo>
                    <a:pt x="8148637" y="4581525"/>
                  </a:moveTo>
                  <a:lnTo>
                    <a:pt x="147637" y="4581525"/>
                  </a:lnTo>
                  <a:lnTo>
                    <a:pt x="140384" y="4581347"/>
                  </a:lnTo>
                  <a:lnTo>
                    <a:pt x="97907" y="4572897"/>
                  </a:lnTo>
                  <a:lnTo>
                    <a:pt x="59682" y="4552465"/>
                  </a:lnTo>
                  <a:lnTo>
                    <a:pt x="29058" y="4521841"/>
                  </a:lnTo>
                  <a:lnTo>
                    <a:pt x="8626" y="4483616"/>
                  </a:lnTo>
                  <a:lnTo>
                    <a:pt x="177" y="4441140"/>
                  </a:lnTo>
                  <a:lnTo>
                    <a:pt x="0" y="4433887"/>
                  </a:lnTo>
                  <a:lnTo>
                    <a:pt x="0" y="147637"/>
                  </a:lnTo>
                  <a:lnTo>
                    <a:pt x="6355" y="104779"/>
                  </a:lnTo>
                  <a:lnTo>
                    <a:pt x="24881" y="65613"/>
                  </a:lnTo>
                  <a:lnTo>
                    <a:pt x="53976" y="33510"/>
                  </a:lnTo>
                  <a:lnTo>
                    <a:pt x="91139" y="11238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8148637" y="0"/>
                  </a:lnTo>
                  <a:lnTo>
                    <a:pt x="8191493" y="6355"/>
                  </a:lnTo>
                  <a:lnTo>
                    <a:pt x="8230658" y="24881"/>
                  </a:lnTo>
                  <a:lnTo>
                    <a:pt x="8262762" y="53976"/>
                  </a:lnTo>
                  <a:lnTo>
                    <a:pt x="8285035" y="91139"/>
                  </a:lnTo>
                  <a:lnTo>
                    <a:pt x="8295565" y="133166"/>
                  </a:lnTo>
                  <a:lnTo>
                    <a:pt x="8296275" y="147637"/>
                  </a:lnTo>
                  <a:lnTo>
                    <a:pt x="8296275" y="4433887"/>
                  </a:lnTo>
                  <a:lnTo>
                    <a:pt x="8289918" y="4476743"/>
                  </a:lnTo>
                  <a:lnTo>
                    <a:pt x="8271392" y="4515910"/>
                  </a:lnTo>
                  <a:lnTo>
                    <a:pt x="8242297" y="4548013"/>
                  </a:lnTo>
                  <a:lnTo>
                    <a:pt x="8205134" y="4570285"/>
                  </a:lnTo>
                  <a:lnTo>
                    <a:pt x="8163107" y="4580815"/>
                  </a:lnTo>
                  <a:lnTo>
                    <a:pt x="8148637" y="4581525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4362" y="3062287"/>
              <a:ext cx="8296275" cy="4581525"/>
            </a:xfrm>
            <a:custGeom>
              <a:avLst/>
              <a:gdLst/>
              <a:ahLst/>
              <a:cxnLst/>
              <a:rect l="l" t="t" r="r" b="b"/>
              <a:pathLst>
                <a:path w="8296275" h="4581525">
                  <a:moveTo>
                    <a:pt x="0" y="44338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8148637" y="0"/>
                  </a:lnTo>
                  <a:lnTo>
                    <a:pt x="8191493" y="6355"/>
                  </a:lnTo>
                  <a:lnTo>
                    <a:pt x="8230658" y="24881"/>
                  </a:lnTo>
                  <a:lnTo>
                    <a:pt x="8262762" y="53976"/>
                  </a:lnTo>
                  <a:lnTo>
                    <a:pt x="8285035" y="91139"/>
                  </a:lnTo>
                  <a:lnTo>
                    <a:pt x="8295565" y="133166"/>
                  </a:lnTo>
                  <a:lnTo>
                    <a:pt x="8296275" y="147637"/>
                  </a:lnTo>
                  <a:lnTo>
                    <a:pt x="8296275" y="4433887"/>
                  </a:lnTo>
                  <a:lnTo>
                    <a:pt x="8289918" y="4476743"/>
                  </a:lnTo>
                  <a:lnTo>
                    <a:pt x="8271392" y="4515910"/>
                  </a:lnTo>
                  <a:lnTo>
                    <a:pt x="8242297" y="4548013"/>
                  </a:lnTo>
                  <a:lnTo>
                    <a:pt x="8205134" y="4570285"/>
                  </a:lnTo>
                  <a:lnTo>
                    <a:pt x="8163107" y="4580815"/>
                  </a:lnTo>
                  <a:lnTo>
                    <a:pt x="8148637" y="4581525"/>
                  </a:lnTo>
                  <a:lnTo>
                    <a:pt x="147637" y="4581525"/>
                  </a:lnTo>
                  <a:lnTo>
                    <a:pt x="104780" y="4575168"/>
                  </a:lnTo>
                  <a:lnTo>
                    <a:pt x="65614" y="4556642"/>
                  </a:lnTo>
                  <a:lnTo>
                    <a:pt x="33510" y="4527547"/>
                  </a:lnTo>
                  <a:lnTo>
                    <a:pt x="11238" y="4490384"/>
                  </a:lnTo>
                  <a:lnTo>
                    <a:pt x="709" y="4448358"/>
                  </a:lnTo>
                  <a:lnTo>
                    <a:pt x="0" y="4433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00125" y="6648450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38100" y="0"/>
                  </a:lnTo>
                  <a:lnTo>
                    <a:pt x="38100" y="60960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575" y="3603625"/>
              <a:ext cx="444500" cy="222250"/>
            </a:xfrm>
            <a:custGeom>
              <a:avLst/>
              <a:gdLst/>
              <a:ahLst/>
              <a:cxnLst/>
              <a:rect l="l" t="t" r="r" b="b"/>
              <a:pathLst>
                <a:path w="444500" h="222250">
                  <a:moveTo>
                    <a:pt x="444500" y="0"/>
                  </a:moveTo>
                  <a:lnTo>
                    <a:pt x="255587" y="188912"/>
                  </a:lnTo>
                  <a:lnTo>
                    <a:pt x="144462" y="77787"/>
                  </a:lnTo>
                  <a:lnTo>
                    <a:pt x="0" y="222250"/>
                  </a:lnTo>
                </a:path>
                <a:path w="444500" h="222250">
                  <a:moveTo>
                    <a:pt x="311150" y="0"/>
                  </a:moveTo>
                  <a:lnTo>
                    <a:pt x="444500" y="0"/>
                  </a:lnTo>
                  <a:lnTo>
                    <a:pt x="444500" y="133350"/>
                  </a:lnTo>
                </a:path>
              </a:pathLst>
            </a:custGeom>
            <a:ln w="44450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62025" y="3057779"/>
            <a:ext cx="5994400" cy="3221990"/>
          </a:xfrm>
          <a:prstGeom prst="rect">
            <a:avLst/>
          </a:prstGeom>
        </p:spPr>
        <p:txBody>
          <a:bodyPr wrap="square" lIns="0" tIns="291465" rIns="0" bIns="0" rtlCol="0" vert="horz">
            <a:spAutoFit/>
          </a:bodyPr>
          <a:lstStyle/>
          <a:p>
            <a:pPr algn="ctr" marR="200025">
              <a:lnSpc>
                <a:spcPct val="100000"/>
              </a:lnSpc>
              <a:spcBef>
                <a:spcPts val="2295"/>
              </a:spcBef>
            </a:pPr>
            <a:r>
              <a:rPr dirty="0" sz="4050" spc="-204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4150" spc="-204" b="1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4050" spc="-204" b="1">
                <a:solidFill>
                  <a:srgbClr val="FFFFFF"/>
                </a:solidFill>
                <a:latin typeface="Arial"/>
                <a:cs typeface="Arial"/>
              </a:rPr>
              <a:t>Impératif </a:t>
            </a:r>
            <a:r>
              <a:rPr dirty="0" sz="4050" spc="-9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4150" spc="-90" b="1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dirty="0" sz="4050" spc="-90" b="1">
                <a:solidFill>
                  <a:srgbClr val="FFFFFF"/>
                </a:solidFill>
                <a:latin typeface="Arial"/>
                <a:cs typeface="Arial"/>
              </a:rPr>
              <a:t>Agilité</a:t>
            </a:r>
            <a:endParaRPr sz="4050">
              <a:latin typeface="Arial"/>
              <a:cs typeface="Arial"/>
            </a:endParaRPr>
          </a:p>
          <a:p>
            <a:pPr marL="312420" indent="-274320">
              <a:lnSpc>
                <a:spcPct val="100000"/>
              </a:lnSpc>
              <a:spcBef>
                <a:spcPts val="1470"/>
              </a:spcBef>
              <a:buClr>
                <a:srgbClr val="FABE24"/>
              </a:buClr>
              <a:buSzPct val="104000"/>
              <a:buChar char="•"/>
              <a:tabLst>
                <a:tab pos="312420" algn="l"/>
              </a:tabLst>
            </a:pPr>
            <a:r>
              <a:rPr dirty="0" sz="2500" spc="-45">
                <a:solidFill>
                  <a:srgbClr val="E2E7F0"/>
                </a:solidFill>
                <a:latin typeface="Microsoft Sans Serif"/>
                <a:cs typeface="Microsoft Sans Serif"/>
              </a:rPr>
              <a:t>Cycles</a:t>
            </a:r>
            <a:r>
              <a:rPr dirty="0" sz="2500" spc="-9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>
                <a:solidFill>
                  <a:srgbClr val="E2E7F0"/>
                </a:solidFill>
                <a:latin typeface="Microsoft Sans Serif"/>
                <a:cs typeface="Microsoft Sans Serif"/>
              </a:rPr>
              <a:t>économiques</a:t>
            </a:r>
            <a:r>
              <a:rPr dirty="0" sz="2500" spc="-9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>
                <a:solidFill>
                  <a:srgbClr val="E2E7F0"/>
                </a:solidFill>
                <a:latin typeface="Microsoft Sans Serif"/>
                <a:cs typeface="Microsoft Sans Serif"/>
              </a:rPr>
              <a:t>accélérés</a:t>
            </a:r>
            <a:endParaRPr sz="2500">
              <a:latin typeface="Microsoft Sans Serif"/>
              <a:cs typeface="Microsoft Sans Serif"/>
            </a:endParaRPr>
          </a:p>
          <a:p>
            <a:pPr marL="312420" indent="-274320">
              <a:lnSpc>
                <a:spcPct val="100000"/>
              </a:lnSpc>
              <a:spcBef>
                <a:spcPts val="1500"/>
              </a:spcBef>
              <a:buClr>
                <a:srgbClr val="FABE24"/>
              </a:buClr>
              <a:buSzPct val="104000"/>
              <a:buChar char="•"/>
              <a:tabLst>
                <a:tab pos="312420" algn="l"/>
              </a:tabLst>
            </a:pPr>
            <a:r>
              <a:rPr dirty="0" sz="2500" spc="-40">
                <a:solidFill>
                  <a:srgbClr val="E2E7F0"/>
                </a:solidFill>
                <a:latin typeface="Microsoft Sans Serif"/>
                <a:cs typeface="Microsoft Sans Serif"/>
              </a:rPr>
              <a:t>Perturbations</a:t>
            </a:r>
            <a:r>
              <a:rPr dirty="0" sz="25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5">
                <a:solidFill>
                  <a:srgbClr val="E2E7F0"/>
                </a:solidFill>
                <a:latin typeface="Microsoft Sans Serif"/>
                <a:cs typeface="Microsoft Sans Serif"/>
              </a:rPr>
              <a:t>géopolitiques</a:t>
            </a:r>
            <a:r>
              <a:rPr dirty="0" sz="25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>
                <a:solidFill>
                  <a:srgbClr val="E2E7F0"/>
                </a:solidFill>
                <a:latin typeface="Microsoft Sans Serif"/>
                <a:cs typeface="Microsoft Sans Serif"/>
              </a:rPr>
              <a:t>imprévisibles</a:t>
            </a:r>
            <a:endParaRPr sz="2500">
              <a:latin typeface="Microsoft Sans Serif"/>
              <a:cs typeface="Microsoft Sans Serif"/>
            </a:endParaRPr>
          </a:p>
          <a:p>
            <a:pPr marL="312420" indent="-274320">
              <a:lnSpc>
                <a:spcPct val="100000"/>
              </a:lnSpc>
              <a:spcBef>
                <a:spcPts val="1500"/>
              </a:spcBef>
              <a:buClr>
                <a:srgbClr val="FABE24"/>
              </a:buClr>
              <a:buSzPct val="104000"/>
              <a:buChar char="•"/>
              <a:tabLst>
                <a:tab pos="312420" algn="l"/>
              </a:tabLst>
            </a:pPr>
            <a:r>
              <a:rPr dirty="0" sz="2500" spc="-40">
                <a:solidFill>
                  <a:srgbClr val="E2E7F0"/>
                </a:solidFill>
                <a:latin typeface="Microsoft Sans Serif"/>
                <a:cs typeface="Microsoft Sans Serif"/>
              </a:rPr>
              <a:t>Attentes</a:t>
            </a:r>
            <a:r>
              <a:rPr dirty="0" sz="2500" spc="-11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5">
                <a:solidFill>
                  <a:srgbClr val="E2E7F0"/>
                </a:solidFill>
                <a:latin typeface="Microsoft Sans Serif"/>
                <a:cs typeface="Microsoft Sans Serif"/>
              </a:rPr>
              <a:t>clients</a:t>
            </a:r>
            <a:r>
              <a:rPr dirty="0" sz="2500" spc="-10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0">
                <a:solidFill>
                  <a:srgbClr val="E2E7F0"/>
                </a:solidFill>
                <a:latin typeface="Microsoft Sans Serif"/>
                <a:cs typeface="Microsoft Sans Serif"/>
              </a:rPr>
              <a:t>en</a:t>
            </a:r>
            <a:r>
              <a:rPr dirty="0" sz="2500" spc="-11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5">
                <a:solidFill>
                  <a:srgbClr val="E2E7F0"/>
                </a:solidFill>
                <a:latin typeface="Microsoft Sans Serif"/>
                <a:cs typeface="Microsoft Sans Serif"/>
              </a:rPr>
              <a:t>temps</a:t>
            </a:r>
            <a:r>
              <a:rPr dirty="0" sz="2500" spc="-10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0">
                <a:solidFill>
                  <a:srgbClr val="E2E7F0"/>
                </a:solidFill>
                <a:latin typeface="Microsoft Sans Serif"/>
                <a:cs typeface="Microsoft Sans Serif"/>
              </a:rPr>
              <a:t>réel</a:t>
            </a:r>
            <a:endParaRPr sz="2500">
              <a:latin typeface="Microsoft Sans Serif"/>
              <a:cs typeface="Microsoft Sans Serif"/>
            </a:endParaRPr>
          </a:p>
          <a:p>
            <a:pPr marL="312420" indent="-274320">
              <a:lnSpc>
                <a:spcPct val="100000"/>
              </a:lnSpc>
              <a:spcBef>
                <a:spcPts val="1400"/>
              </a:spcBef>
              <a:buClr>
                <a:srgbClr val="FABE24"/>
              </a:buClr>
              <a:buSzPct val="104000"/>
              <a:buChar char="•"/>
              <a:tabLst>
                <a:tab pos="312420" algn="l"/>
              </a:tabLst>
            </a:pPr>
            <a:r>
              <a:rPr dirty="0" sz="2500" spc="-85">
                <a:solidFill>
                  <a:srgbClr val="E2E7F0"/>
                </a:solidFill>
                <a:latin typeface="Microsoft Sans Serif"/>
                <a:cs typeface="Microsoft Sans Serif"/>
              </a:rPr>
              <a:t>Avantage </a:t>
            </a:r>
            <a:r>
              <a:rPr dirty="0" sz="2500">
                <a:solidFill>
                  <a:srgbClr val="E2E7F0"/>
                </a:solidFill>
                <a:latin typeface="Microsoft Sans Serif"/>
                <a:cs typeface="Microsoft Sans Serif"/>
              </a:rPr>
              <a:t>compétitif</a:t>
            </a:r>
            <a:r>
              <a:rPr dirty="0" sz="2500" spc="-15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600" spc="-265">
                <a:solidFill>
                  <a:srgbClr val="E2E7F0"/>
                </a:solidFill>
                <a:latin typeface="Garamond"/>
                <a:cs typeface="Garamond"/>
              </a:rPr>
              <a:t>=</a:t>
            </a:r>
            <a:r>
              <a:rPr dirty="0" sz="2600" spc="-20">
                <a:solidFill>
                  <a:srgbClr val="E2E7F0"/>
                </a:solidFill>
                <a:latin typeface="Garamond"/>
                <a:cs typeface="Garamond"/>
              </a:rPr>
              <a:t> </a:t>
            </a:r>
            <a:r>
              <a:rPr dirty="0" sz="2500" spc="-30">
                <a:solidFill>
                  <a:srgbClr val="E2E7F0"/>
                </a:solidFill>
                <a:latin typeface="Microsoft Sans Serif"/>
                <a:cs typeface="Microsoft Sans Serif"/>
              </a:rPr>
              <a:t>vitesse</a:t>
            </a:r>
            <a:r>
              <a:rPr dirty="0" sz="25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500" spc="-9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>
                <a:solidFill>
                  <a:srgbClr val="E2E7F0"/>
                </a:solidFill>
                <a:latin typeface="Microsoft Sans Serif"/>
                <a:cs typeface="Microsoft Sans Serif"/>
              </a:rPr>
              <a:t>décision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54125" y="6591896"/>
            <a:ext cx="7195184" cy="65722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25"/>
              </a:spcBef>
            </a:pPr>
            <a:r>
              <a:rPr dirty="0" sz="2050" spc="-105" i="1">
                <a:solidFill>
                  <a:srgbClr val="93C4FD"/>
                </a:solidFill>
                <a:latin typeface="Arial"/>
                <a:cs typeface="Arial"/>
              </a:rPr>
              <a:t>Les</a:t>
            </a:r>
            <a:r>
              <a:rPr dirty="0" sz="2050" spc="-60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80" i="1">
                <a:solidFill>
                  <a:srgbClr val="93C4FD"/>
                </a:solidFill>
                <a:latin typeface="Arial"/>
                <a:cs typeface="Arial"/>
              </a:rPr>
              <a:t>systèmes</a:t>
            </a:r>
            <a:r>
              <a:rPr dirty="0" sz="2050" spc="-60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65" i="1">
                <a:solidFill>
                  <a:srgbClr val="93C4FD"/>
                </a:solidFill>
                <a:latin typeface="Arial"/>
                <a:cs typeface="Arial"/>
              </a:rPr>
              <a:t>actuels</a:t>
            </a:r>
            <a:r>
              <a:rPr dirty="0" sz="2150" spc="-65" i="1">
                <a:solidFill>
                  <a:srgbClr val="93C4FD"/>
                </a:solidFill>
                <a:latin typeface="Sitka Text"/>
                <a:cs typeface="Sitka Text"/>
              </a:rPr>
              <a:t>,</a:t>
            </a:r>
            <a:r>
              <a:rPr dirty="0" sz="2150" spc="-105" i="1">
                <a:solidFill>
                  <a:srgbClr val="93C4FD"/>
                </a:solidFill>
                <a:latin typeface="Sitka Text"/>
                <a:cs typeface="Sitka Text"/>
              </a:rPr>
              <a:t> </a:t>
            </a:r>
            <a:r>
              <a:rPr dirty="0" sz="2050" spc="-45" i="1">
                <a:solidFill>
                  <a:srgbClr val="93C4FD"/>
                </a:solidFill>
                <a:latin typeface="Arial"/>
                <a:cs typeface="Arial"/>
              </a:rPr>
              <a:t>conçus</a:t>
            </a:r>
            <a:r>
              <a:rPr dirty="0" sz="2050" spc="-60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40" i="1">
                <a:solidFill>
                  <a:srgbClr val="93C4FD"/>
                </a:solidFill>
                <a:latin typeface="Arial"/>
                <a:cs typeface="Arial"/>
              </a:rPr>
              <a:t>pour</a:t>
            </a:r>
            <a:r>
              <a:rPr dirty="0" sz="2050" spc="-55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80" i="1">
                <a:solidFill>
                  <a:srgbClr val="93C4FD"/>
                </a:solidFill>
                <a:latin typeface="Arial"/>
                <a:cs typeface="Arial"/>
              </a:rPr>
              <a:t>la</a:t>
            </a:r>
            <a:r>
              <a:rPr dirty="0" sz="2050" spc="-60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55" i="1">
                <a:solidFill>
                  <a:srgbClr val="93C4FD"/>
                </a:solidFill>
                <a:latin typeface="Arial"/>
                <a:cs typeface="Arial"/>
              </a:rPr>
              <a:t>stabilité</a:t>
            </a:r>
            <a:r>
              <a:rPr dirty="0" sz="2150" spc="-55" i="1">
                <a:solidFill>
                  <a:srgbClr val="93C4FD"/>
                </a:solidFill>
                <a:latin typeface="Sitka Text"/>
                <a:cs typeface="Sitka Text"/>
              </a:rPr>
              <a:t>,</a:t>
            </a:r>
            <a:r>
              <a:rPr dirty="0" sz="2150" spc="-105" i="1">
                <a:solidFill>
                  <a:srgbClr val="93C4FD"/>
                </a:solidFill>
                <a:latin typeface="Sitka Text"/>
                <a:cs typeface="Sitka Text"/>
              </a:rPr>
              <a:t> </a:t>
            </a:r>
            <a:r>
              <a:rPr dirty="0" sz="2050" spc="-60" i="1">
                <a:solidFill>
                  <a:srgbClr val="93C4FD"/>
                </a:solidFill>
                <a:latin typeface="Arial"/>
                <a:cs typeface="Arial"/>
              </a:rPr>
              <a:t>deviennent</a:t>
            </a:r>
            <a:r>
              <a:rPr dirty="0" sz="2050" spc="-55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80" i="1">
                <a:solidFill>
                  <a:srgbClr val="93C4FD"/>
                </a:solidFill>
                <a:latin typeface="Arial"/>
                <a:cs typeface="Arial"/>
              </a:rPr>
              <a:t>un</a:t>
            </a:r>
            <a:r>
              <a:rPr dirty="0" sz="2050" spc="-65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10" i="1">
                <a:solidFill>
                  <a:srgbClr val="93C4FD"/>
                </a:solidFill>
                <a:latin typeface="Arial"/>
                <a:cs typeface="Arial"/>
              </a:rPr>
              <a:t>frein </a:t>
            </a:r>
            <a:r>
              <a:rPr dirty="0" sz="2050" spc="-65" i="1">
                <a:solidFill>
                  <a:srgbClr val="93C4FD"/>
                </a:solidFill>
                <a:latin typeface="Arial"/>
                <a:cs typeface="Arial"/>
              </a:rPr>
              <a:t>fondamental</a:t>
            </a:r>
            <a:r>
              <a:rPr dirty="0" sz="2050" spc="-55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145" i="1">
                <a:solidFill>
                  <a:srgbClr val="93C4FD"/>
                </a:solidFill>
                <a:latin typeface="Arial"/>
                <a:cs typeface="Arial"/>
              </a:rPr>
              <a:t>à</a:t>
            </a:r>
            <a:r>
              <a:rPr dirty="0" sz="2050" spc="-60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50" i="1">
                <a:solidFill>
                  <a:srgbClr val="93C4FD"/>
                </a:solidFill>
                <a:latin typeface="Arial"/>
                <a:cs typeface="Arial"/>
              </a:rPr>
              <a:t>l</a:t>
            </a:r>
            <a:r>
              <a:rPr dirty="0" sz="2150" spc="-50" i="1">
                <a:solidFill>
                  <a:srgbClr val="93C4FD"/>
                </a:solidFill>
                <a:latin typeface="Sitka Text"/>
                <a:cs typeface="Sitka Text"/>
              </a:rPr>
              <a:t>'</a:t>
            </a:r>
            <a:r>
              <a:rPr dirty="0" sz="2050" spc="-50" i="1">
                <a:solidFill>
                  <a:srgbClr val="93C4FD"/>
                </a:solidFill>
                <a:latin typeface="Arial"/>
                <a:cs typeface="Arial"/>
              </a:rPr>
              <a:t>agilité</a:t>
            </a:r>
            <a:r>
              <a:rPr dirty="0" sz="2050" spc="-60" i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2050" spc="-10" i="1">
                <a:solidFill>
                  <a:srgbClr val="93C4FD"/>
                </a:solidFill>
                <a:latin typeface="Arial"/>
                <a:cs typeface="Arial"/>
              </a:rPr>
              <a:t>requise</a:t>
            </a:r>
            <a:r>
              <a:rPr dirty="0" sz="2150" spc="-10" i="1">
                <a:solidFill>
                  <a:srgbClr val="93C4FD"/>
                </a:solidFill>
                <a:latin typeface="Sitka Text"/>
                <a:cs typeface="Sitka Text"/>
              </a:rPr>
              <a:t>.</a:t>
            </a:r>
            <a:endParaRPr sz="2150">
              <a:latin typeface="Sitka Text"/>
              <a:cs typeface="Sitka Tex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372600" y="2095499"/>
            <a:ext cx="8305800" cy="2019300"/>
            <a:chOff x="9372600" y="2095499"/>
            <a:chExt cx="8305800" cy="2019300"/>
          </a:xfrm>
        </p:grpSpPr>
        <p:sp>
          <p:nvSpPr>
            <p:cNvPr id="12" name="object 12" descr=""/>
            <p:cNvSpPr/>
            <p:nvPr/>
          </p:nvSpPr>
          <p:spPr>
            <a:xfrm>
              <a:off x="9391649" y="2095500"/>
              <a:ext cx="8286750" cy="2019300"/>
            </a:xfrm>
            <a:custGeom>
              <a:avLst/>
              <a:gdLst/>
              <a:ahLst/>
              <a:cxnLst/>
              <a:rect l="l" t="t" r="r" b="b"/>
              <a:pathLst>
                <a:path w="8286750" h="2019300">
                  <a:moveTo>
                    <a:pt x="8179956" y="2019299"/>
                  </a:moveTo>
                  <a:lnTo>
                    <a:pt x="88995" y="2019299"/>
                  </a:lnTo>
                  <a:lnTo>
                    <a:pt x="82801" y="2018567"/>
                  </a:lnTo>
                  <a:lnTo>
                    <a:pt x="37131" y="1995866"/>
                  </a:lnTo>
                  <a:lnTo>
                    <a:pt x="12577" y="1962260"/>
                  </a:lnTo>
                  <a:lnTo>
                    <a:pt x="609" y="1919937"/>
                  </a:lnTo>
                  <a:lnTo>
                    <a:pt x="0" y="1912505"/>
                  </a:lnTo>
                  <a:lnTo>
                    <a:pt x="0" y="1905000"/>
                  </a:lnTo>
                  <a:lnTo>
                    <a:pt x="0" y="106794"/>
                  </a:lnTo>
                  <a:lnTo>
                    <a:pt x="9643" y="63625"/>
                  </a:lnTo>
                  <a:lnTo>
                    <a:pt x="32320" y="28170"/>
                  </a:lnTo>
                  <a:lnTo>
                    <a:pt x="64576" y="5828"/>
                  </a:lnTo>
                  <a:lnTo>
                    <a:pt x="88995" y="0"/>
                  </a:lnTo>
                  <a:lnTo>
                    <a:pt x="8179956" y="0"/>
                  </a:lnTo>
                  <a:lnTo>
                    <a:pt x="8223123" y="11572"/>
                  </a:lnTo>
                  <a:lnTo>
                    <a:pt x="8258579" y="38784"/>
                  </a:lnTo>
                  <a:lnTo>
                    <a:pt x="8280919" y="77492"/>
                  </a:lnTo>
                  <a:lnTo>
                    <a:pt x="8286749" y="106794"/>
                  </a:lnTo>
                  <a:lnTo>
                    <a:pt x="8286749" y="1912505"/>
                  </a:lnTo>
                  <a:lnTo>
                    <a:pt x="8275175" y="1955673"/>
                  </a:lnTo>
                  <a:lnTo>
                    <a:pt x="8247963" y="1991128"/>
                  </a:lnTo>
                  <a:lnTo>
                    <a:pt x="8209254" y="2013470"/>
                  </a:lnTo>
                  <a:lnTo>
                    <a:pt x="8187387" y="2018567"/>
                  </a:lnTo>
                  <a:lnTo>
                    <a:pt x="8179956" y="2019299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72600" y="2095499"/>
              <a:ext cx="114300" cy="2019300"/>
            </a:xfrm>
            <a:custGeom>
              <a:avLst/>
              <a:gdLst/>
              <a:ahLst/>
              <a:cxnLst/>
              <a:rect l="l" t="t" r="r" b="b"/>
              <a:pathLst>
                <a:path w="114300" h="2019300">
                  <a:moveTo>
                    <a:pt x="114300" y="2019300"/>
                  </a:moveTo>
                  <a:lnTo>
                    <a:pt x="70559" y="2010599"/>
                  </a:lnTo>
                  <a:lnTo>
                    <a:pt x="33477" y="1985822"/>
                  </a:lnTo>
                  <a:lnTo>
                    <a:pt x="8700" y="1948740"/>
                  </a:lnTo>
                  <a:lnTo>
                    <a:pt x="0" y="19050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1905000"/>
                  </a:lnTo>
                  <a:lnTo>
                    <a:pt x="43900" y="1948740"/>
                  </a:lnTo>
                  <a:lnTo>
                    <a:pt x="60418" y="1985822"/>
                  </a:lnTo>
                  <a:lnTo>
                    <a:pt x="92213" y="2014405"/>
                  </a:lnTo>
                  <a:lnTo>
                    <a:pt x="106793" y="2018756"/>
                  </a:lnTo>
                  <a:lnTo>
                    <a:pt x="114300" y="2019300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763124" y="2565432"/>
              <a:ext cx="285750" cy="317500"/>
            </a:xfrm>
            <a:custGeom>
              <a:avLst/>
              <a:gdLst/>
              <a:ahLst/>
              <a:cxnLst/>
              <a:rect l="l" t="t" r="r" b="b"/>
              <a:pathLst>
                <a:path w="285750" h="317500">
                  <a:moveTo>
                    <a:pt x="285749" y="95217"/>
                  </a:moveTo>
                  <a:lnTo>
                    <a:pt x="158749" y="4253"/>
                  </a:lnTo>
                  <a:lnTo>
                    <a:pt x="153838" y="1417"/>
                  </a:lnTo>
                  <a:lnTo>
                    <a:pt x="148546" y="0"/>
                  </a:lnTo>
                  <a:lnTo>
                    <a:pt x="142874" y="0"/>
                  </a:lnTo>
                  <a:lnTo>
                    <a:pt x="137203" y="0"/>
                  </a:lnTo>
                  <a:lnTo>
                    <a:pt x="131911" y="1417"/>
                  </a:lnTo>
                  <a:lnTo>
                    <a:pt x="126999" y="4253"/>
                  </a:lnTo>
                  <a:lnTo>
                    <a:pt x="15874" y="67753"/>
                  </a:lnTo>
                  <a:lnTo>
                    <a:pt x="10968" y="70586"/>
                  </a:lnTo>
                  <a:lnTo>
                    <a:pt x="7097" y="74455"/>
                  </a:lnTo>
                  <a:lnTo>
                    <a:pt x="4261" y="79360"/>
                  </a:lnTo>
                  <a:lnTo>
                    <a:pt x="1426" y="84266"/>
                  </a:lnTo>
                  <a:lnTo>
                    <a:pt x="5" y="89551"/>
                  </a:lnTo>
                  <a:lnTo>
                    <a:pt x="0" y="95217"/>
                  </a:lnTo>
                  <a:lnTo>
                    <a:pt x="0" y="222217"/>
                  </a:lnTo>
                  <a:lnTo>
                    <a:pt x="126999" y="313181"/>
                  </a:lnTo>
                  <a:lnTo>
                    <a:pt x="131911" y="316016"/>
                  </a:lnTo>
                  <a:lnTo>
                    <a:pt x="137203" y="317434"/>
                  </a:lnTo>
                  <a:lnTo>
                    <a:pt x="142874" y="317434"/>
                  </a:lnTo>
                  <a:lnTo>
                    <a:pt x="148546" y="317434"/>
                  </a:lnTo>
                  <a:lnTo>
                    <a:pt x="153838" y="316016"/>
                  </a:lnTo>
                  <a:lnTo>
                    <a:pt x="158749" y="313181"/>
                  </a:lnTo>
                  <a:lnTo>
                    <a:pt x="269874" y="249681"/>
                  </a:lnTo>
                  <a:lnTo>
                    <a:pt x="285749" y="222217"/>
                  </a:lnTo>
                  <a:lnTo>
                    <a:pt x="285749" y="95217"/>
                  </a:lnTo>
                  <a:close/>
                </a:path>
                <a:path w="285750" h="317500">
                  <a:moveTo>
                    <a:pt x="4762" y="79342"/>
                  </a:moveTo>
                  <a:lnTo>
                    <a:pt x="142874" y="158717"/>
                  </a:lnTo>
                  <a:lnTo>
                    <a:pt x="280987" y="79342"/>
                  </a:lnTo>
                </a:path>
                <a:path w="285750" h="317500">
                  <a:moveTo>
                    <a:pt x="142874" y="317467"/>
                  </a:moveTo>
                  <a:lnTo>
                    <a:pt x="142874" y="158717"/>
                  </a:lnTo>
                </a:path>
              </a:pathLst>
            </a:custGeom>
            <a:ln w="31749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9702800" y="2340161"/>
            <a:ext cx="6064250" cy="1459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0">
              <a:lnSpc>
                <a:spcPts val="2965"/>
              </a:lnSpc>
              <a:spcBef>
                <a:spcPts val="95"/>
              </a:spcBef>
            </a:pP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Monolithe</a:t>
            </a:r>
            <a:endParaRPr sz="2550">
              <a:latin typeface="Arial"/>
              <a:cs typeface="Arial"/>
            </a:endParaRPr>
          </a:p>
          <a:p>
            <a:pPr marL="546100">
              <a:lnSpc>
                <a:spcPts val="2310"/>
              </a:lnSpc>
            </a:pPr>
            <a:r>
              <a:rPr dirty="0" sz="2000" spc="-50">
                <a:solidFill>
                  <a:srgbClr val="FBA5A5"/>
                </a:solidFill>
                <a:latin typeface="Microsoft Sans Serif"/>
                <a:cs typeface="Microsoft Sans Serif"/>
              </a:rPr>
              <a:t>Rigidité</a:t>
            </a:r>
            <a:r>
              <a:rPr dirty="0" sz="2000" spc="-65">
                <a:solidFill>
                  <a:srgbClr val="FBA5A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BA5A5"/>
                </a:solidFill>
                <a:latin typeface="Microsoft Sans Serif"/>
                <a:cs typeface="Microsoft Sans Serif"/>
              </a:rPr>
              <a:t>Totale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400"/>
              </a:lnSpc>
              <a:spcBef>
                <a:spcPts val="1280"/>
              </a:spcBef>
            </a:pP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Changement</a:t>
            </a:r>
            <a:r>
              <a:rPr dirty="0" sz="20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mineur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50">
                <a:solidFill>
                  <a:srgbClr val="CBD5E1"/>
                </a:solidFill>
                <a:latin typeface="Microsoft Sans Serif"/>
                <a:cs typeface="Microsoft Sans Serif"/>
              </a:rPr>
              <a:t>=</a:t>
            </a:r>
            <a:r>
              <a:rPr dirty="0" sz="20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redéploiement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complet</a:t>
            </a:r>
            <a:r>
              <a:rPr dirty="0" sz="2050" spc="-25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r>
              <a:rPr dirty="0" sz="20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Cycle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de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développement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lent</a:t>
            </a:r>
            <a:r>
              <a:rPr dirty="0" sz="2050" spc="-2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10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risque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régression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élevé</a:t>
            </a:r>
            <a:r>
              <a:rPr dirty="0" sz="20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372600" y="4343400"/>
            <a:ext cx="8305800" cy="2019300"/>
            <a:chOff x="9372600" y="4343400"/>
            <a:chExt cx="8305800" cy="2019300"/>
          </a:xfrm>
        </p:grpSpPr>
        <p:sp>
          <p:nvSpPr>
            <p:cNvPr id="17" name="object 17" descr=""/>
            <p:cNvSpPr/>
            <p:nvPr/>
          </p:nvSpPr>
          <p:spPr>
            <a:xfrm>
              <a:off x="9391649" y="4343400"/>
              <a:ext cx="8286750" cy="2019300"/>
            </a:xfrm>
            <a:custGeom>
              <a:avLst/>
              <a:gdLst/>
              <a:ahLst/>
              <a:cxnLst/>
              <a:rect l="l" t="t" r="r" b="b"/>
              <a:pathLst>
                <a:path w="8286750" h="2019300">
                  <a:moveTo>
                    <a:pt x="8179956" y="2019300"/>
                  </a:moveTo>
                  <a:lnTo>
                    <a:pt x="88995" y="2019300"/>
                  </a:lnTo>
                  <a:lnTo>
                    <a:pt x="82801" y="2018567"/>
                  </a:lnTo>
                  <a:lnTo>
                    <a:pt x="37131" y="1995866"/>
                  </a:lnTo>
                  <a:lnTo>
                    <a:pt x="12577" y="1962260"/>
                  </a:lnTo>
                  <a:lnTo>
                    <a:pt x="609" y="1919937"/>
                  </a:lnTo>
                  <a:lnTo>
                    <a:pt x="0" y="1912504"/>
                  </a:lnTo>
                  <a:lnTo>
                    <a:pt x="0" y="1905000"/>
                  </a:lnTo>
                  <a:lnTo>
                    <a:pt x="0" y="106795"/>
                  </a:lnTo>
                  <a:lnTo>
                    <a:pt x="9643" y="63624"/>
                  </a:lnTo>
                  <a:lnTo>
                    <a:pt x="32320" y="28170"/>
                  </a:lnTo>
                  <a:lnTo>
                    <a:pt x="64576" y="5828"/>
                  </a:lnTo>
                  <a:lnTo>
                    <a:pt x="88995" y="0"/>
                  </a:lnTo>
                  <a:lnTo>
                    <a:pt x="8179956" y="0"/>
                  </a:lnTo>
                  <a:lnTo>
                    <a:pt x="8223123" y="11572"/>
                  </a:lnTo>
                  <a:lnTo>
                    <a:pt x="8258579" y="38783"/>
                  </a:lnTo>
                  <a:lnTo>
                    <a:pt x="8280919" y="77492"/>
                  </a:lnTo>
                  <a:lnTo>
                    <a:pt x="8286749" y="106795"/>
                  </a:lnTo>
                  <a:lnTo>
                    <a:pt x="8286749" y="1912504"/>
                  </a:lnTo>
                  <a:lnTo>
                    <a:pt x="8275175" y="1955673"/>
                  </a:lnTo>
                  <a:lnTo>
                    <a:pt x="8247963" y="1991128"/>
                  </a:lnTo>
                  <a:lnTo>
                    <a:pt x="8209254" y="2013470"/>
                  </a:lnTo>
                  <a:lnTo>
                    <a:pt x="8187387" y="2018567"/>
                  </a:lnTo>
                  <a:lnTo>
                    <a:pt x="8179956" y="2019300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72600" y="4343400"/>
              <a:ext cx="114300" cy="2019300"/>
            </a:xfrm>
            <a:custGeom>
              <a:avLst/>
              <a:gdLst/>
              <a:ahLst/>
              <a:cxnLst/>
              <a:rect l="l" t="t" r="r" b="b"/>
              <a:pathLst>
                <a:path w="114300" h="2019300">
                  <a:moveTo>
                    <a:pt x="114300" y="2019300"/>
                  </a:moveTo>
                  <a:lnTo>
                    <a:pt x="70559" y="2010599"/>
                  </a:lnTo>
                  <a:lnTo>
                    <a:pt x="33477" y="1985822"/>
                  </a:lnTo>
                  <a:lnTo>
                    <a:pt x="8700" y="1948740"/>
                  </a:lnTo>
                  <a:lnTo>
                    <a:pt x="0" y="19050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1905000"/>
                  </a:lnTo>
                  <a:lnTo>
                    <a:pt x="43900" y="1948740"/>
                  </a:lnTo>
                  <a:lnTo>
                    <a:pt x="60418" y="1985822"/>
                  </a:lnTo>
                  <a:lnTo>
                    <a:pt x="92213" y="2014405"/>
                  </a:lnTo>
                  <a:lnTo>
                    <a:pt x="106793" y="2018756"/>
                  </a:lnTo>
                  <a:lnTo>
                    <a:pt x="114300" y="2019300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31374" y="4797425"/>
              <a:ext cx="349249" cy="34924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9702800" y="4588061"/>
            <a:ext cx="6906895" cy="1459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46100">
              <a:lnSpc>
                <a:spcPts val="2970"/>
              </a:lnSpc>
              <a:spcBef>
                <a:spcPts val="95"/>
              </a:spcBef>
            </a:pPr>
            <a:r>
              <a:rPr dirty="0" sz="2550" spc="-35" b="1">
                <a:solidFill>
                  <a:srgbClr val="FFFFFF"/>
                </a:solidFill>
                <a:latin typeface="Arial"/>
                <a:cs typeface="Arial"/>
              </a:rPr>
              <a:t>Microservices</a:t>
            </a:r>
            <a:endParaRPr sz="2550">
              <a:latin typeface="Arial"/>
              <a:cs typeface="Arial"/>
            </a:endParaRPr>
          </a:p>
          <a:p>
            <a:pPr marL="546100">
              <a:lnSpc>
                <a:spcPts val="2305"/>
              </a:lnSpc>
            </a:pPr>
            <a:r>
              <a:rPr dirty="0" sz="2000" spc="-50">
                <a:solidFill>
                  <a:srgbClr val="FDB973"/>
                </a:solidFill>
                <a:latin typeface="Microsoft Sans Serif"/>
                <a:cs typeface="Microsoft Sans Serif"/>
              </a:rPr>
              <a:t>Complexité</a:t>
            </a:r>
            <a:r>
              <a:rPr dirty="0" sz="2000" spc="-40">
                <a:solidFill>
                  <a:srgbClr val="FDB97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DB973"/>
                </a:solidFill>
                <a:latin typeface="Microsoft Sans Serif"/>
                <a:cs typeface="Microsoft Sans Serif"/>
              </a:rPr>
              <a:t>Distribuée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400"/>
              </a:lnSpc>
              <a:spcBef>
                <a:spcPts val="1280"/>
              </a:spcBef>
            </a:pP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Gestion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cohérence</a:t>
            </a:r>
            <a:r>
              <a:rPr dirty="0" sz="2050" spc="-35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transactions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distribuées</a:t>
            </a:r>
            <a:r>
              <a:rPr dirty="0" sz="2050" spc="-3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latence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réseau</a:t>
            </a:r>
            <a:r>
              <a:rPr dirty="0" sz="2050" spc="-30">
                <a:solidFill>
                  <a:srgbClr val="CBD5E1"/>
                </a:solidFill>
                <a:latin typeface="Microsoft Sans Serif"/>
                <a:cs typeface="Microsoft Sans Serif"/>
              </a:rPr>
              <a:t>.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L</a:t>
            </a:r>
            <a:r>
              <a:rPr dirty="0" sz="2050" spc="-30">
                <a:solidFill>
                  <a:srgbClr val="CBD5E1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enfer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la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coordination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inter</a:t>
            </a:r>
            <a:r>
              <a:rPr dirty="0" sz="2050" spc="-20">
                <a:solidFill>
                  <a:srgbClr val="CBD5E1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services</a:t>
            </a:r>
            <a:r>
              <a:rPr dirty="0" sz="20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372600" y="6591300"/>
            <a:ext cx="8305800" cy="2019300"/>
            <a:chOff x="9372600" y="6591300"/>
            <a:chExt cx="8305800" cy="2019300"/>
          </a:xfrm>
        </p:grpSpPr>
        <p:sp>
          <p:nvSpPr>
            <p:cNvPr id="22" name="object 22" descr=""/>
            <p:cNvSpPr/>
            <p:nvPr/>
          </p:nvSpPr>
          <p:spPr>
            <a:xfrm>
              <a:off x="9391649" y="6591300"/>
              <a:ext cx="8286750" cy="2019300"/>
            </a:xfrm>
            <a:custGeom>
              <a:avLst/>
              <a:gdLst/>
              <a:ahLst/>
              <a:cxnLst/>
              <a:rect l="l" t="t" r="r" b="b"/>
              <a:pathLst>
                <a:path w="8286750" h="2019300">
                  <a:moveTo>
                    <a:pt x="8179956" y="2019300"/>
                  </a:moveTo>
                  <a:lnTo>
                    <a:pt x="88995" y="2019300"/>
                  </a:lnTo>
                  <a:lnTo>
                    <a:pt x="82801" y="2018567"/>
                  </a:lnTo>
                  <a:lnTo>
                    <a:pt x="37131" y="1995867"/>
                  </a:lnTo>
                  <a:lnTo>
                    <a:pt x="12577" y="1962260"/>
                  </a:lnTo>
                  <a:lnTo>
                    <a:pt x="609" y="1919938"/>
                  </a:lnTo>
                  <a:lnTo>
                    <a:pt x="0" y="1912505"/>
                  </a:lnTo>
                  <a:lnTo>
                    <a:pt x="0" y="1905000"/>
                  </a:lnTo>
                  <a:lnTo>
                    <a:pt x="0" y="106794"/>
                  </a:lnTo>
                  <a:lnTo>
                    <a:pt x="9643" y="63624"/>
                  </a:lnTo>
                  <a:lnTo>
                    <a:pt x="32320" y="28169"/>
                  </a:lnTo>
                  <a:lnTo>
                    <a:pt x="64576" y="5828"/>
                  </a:lnTo>
                  <a:lnTo>
                    <a:pt x="88995" y="0"/>
                  </a:lnTo>
                  <a:lnTo>
                    <a:pt x="8179956" y="0"/>
                  </a:lnTo>
                  <a:lnTo>
                    <a:pt x="8223123" y="11571"/>
                  </a:lnTo>
                  <a:lnTo>
                    <a:pt x="8258579" y="38783"/>
                  </a:lnTo>
                  <a:lnTo>
                    <a:pt x="8280919" y="77491"/>
                  </a:lnTo>
                  <a:lnTo>
                    <a:pt x="8286749" y="106794"/>
                  </a:lnTo>
                  <a:lnTo>
                    <a:pt x="8286749" y="1912505"/>
                  </a:lnTo>
                  <a:lnTo>
                    <a:pt x="8275175" y="1955673"/>
                  </a:lnTo>
                  <a:lnTo>
                    <a:pt x="8247963" y="1991128"/>
                  </a:lnTo>
                  <a:lnTo>
                    <a:pt x="8209254" y="2013470"/>
                  </a:lnTo>
                  <a:lnTo>
                    <a:pt x="8187387" y="2018567"/>
                  </a:lnTo>
                  <a:lnTo>
                    <a:pt x="8179956" y="2019300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372600" y="6591300"/>
              <a:ext cx="114300" cy="2019300"/>
            </a:xfrm>
            <a:custGeom>
              <a:avLst/>
              <a:gdLst/>
              <a:ahLst/>
              <a:cxnLst/>
              <a:rect l="l" t="t" r="r" b="b"/>
              <a:pathLst>
                <a:path w="114300" h="2019300">
                  <a:moveTo>
                    <a:pt x="114300" y="2019300"/>
                  </a:moveTo>
                  <a:lnTo>
                    <a:pt x="70559" y="2010599"/>
                  </a:lnTo>
                  <a:lnTo>
                    <a:pt x="33477" y="1985822"/>
                  </a:lnTo>
                  <a:lnTo>
                    <a:pt x="8700" y="1948740"/>
                  </a:lnTo>
                  <a:lnTo>
                    <a:pt x="0" y="190500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1905000"/>
                  </a:lnTo>
                  <a:lnTo>
                    <a:pt x="43900" y="1948740"/>
                  </a:lnTo>
                  <a:lnTo>
                    <a:pt x="60418" y="1985822"/>
                  </a:lnTo>
                  <a:lnTo>
                    <a:pt x="92213" y="2014405"/>
                  </a:lnTo>
                  <a:lnTo>
                    <a:pt x="106793" y="2018756"/>
                  </a:lnTo>
                  <a:lnTo>
                    <a:pt x="114300" y="2019300"/>
                  </a:lnTo>
                  <a:close/>
                </a:path>
              </a:pathLst>
            </a:custGeom>
            <a:solidFill>
              <a:srgbClr val="E9B3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747249" y="7092950"/>
              <a:ext cx="317500" cy="254000"/>
            </a:xfrm>
            <a:custGeom>
              <a:avLst/>
              <a:gdLst/>
              <a:ahLst/>
              <a:cxnLst/>
              <a:rect l="l" t="t" r="r" b="b"/>
              <a:pathLst>
                <a:path w="317500" h="254000">
                  <a:moveTo>
                    <a:pt x="158749" y="63499"/>
                  </a:moveTo>
                  <a:lnTo>
                    <a:pt x="158749" y="0"/>
                  </a:lnTo>
                  <a:lnTo>
                    <a:pt x="95249" y="0"/>
                  </a:lnTo>
                </a:path>
                <a:path w="317500" h="254000">
                  <a:moveTo>
                    <a:pt x="63499" y="63499"/>
                  </a:moveTo>
                  <a:lnTo>
                    <a:pt x="253999" y="63499"/>
                  </a:lnTo>
                  <a:lnTo>
                    <a:pt x="258210" y="63499"/>
                  </a:lnTo>
                  <a:lnTo>
                    <a:pt x="262260" y="64305"/>
                  </a:lnTo>
                  <a:lnTo>
                    <a:pt x="285749" y="95249"/>
                  </a:lnTo>
                  <a:lnTo>
                    <a:pt x="285749" y="222249"/>
                  </a:lnTo>
                  <a:lnTo>
                    <a:pt x="262260" y="253194"/>
                  </a:lnTo>
                  <a:lnTo>
                    <a:pt x="253999" y="253999"/>
                  </a:lnTo>
                  <a:lnTo>
                    <a:pt x="63499" y="253999"/>
                  </a:lnTo>
                  <a:lnTo>
                    <a:pt x="34166" y="234400"/>
                  </a:lnTo>
                  <a:lnTo>
                    <a:pt x="32555" y="230510"/>
                  </a:lnTo>
                  <a:lnTo>
                    <a:pt x="31749" y="226460"/>
                  </a:lnTo>
                  <a:lnTo>
                    <a:pt x="31749" y="222249"/>
                  </a:lnTo>
                  <a:lnTo>
                    <a:pt x="31749" y="95249"/>
                  </a:lnTo>
                  <a:lnTo>
                    <a:pt x="41049" y="72799"/>
                  </a:lnTo>
                  <a:lnTo>
                    <a:pt x="44026" y="69822"/>
                  </a:lnTo>
                  <a:lnTo>
                    <a:pt x="47459" y="67528"/>
                  </a:lnTo>
                  <a:lnTo>
                    <a:pt x="51349" y="65916"/>
                  </a:lnTo>
                  <a:lnTo>
                    <a:pt x="55239" y="64305"/>
                  </a:lnTo>
                  <a:lnTo>
                    <a:pt x="59289" y="63499"/>
                  </a:lnTo>
                  <a:lnTo>
                    <a:pt x="63499" y="63499"/>
                  </a:lnTo>
                  <a:close/>
                </a:path>
                <a:path w="317500" h="254000">
                  <a:moveTo>
                    <a:pt x="0" y="158749"/>
                  </a:moveTo>
                  <a:lnTo>
                    <a:pt x="31749" y="158749"/>
                  </a:lnTo>
                </a:path>
                <a:path w="317500" h="254000">
                  <a:moveTo>
                    <a:pt x="285749" y="158749"/>
                  </a:moveTo>
                  <a:lnTo>
                    <a:pt x="317499" y="158749"/>
                  </a:lnTo>
                </a:path>
                <a:path w="317500" h="254000">
                  <a:moveTo>
                    <a:pt x="206374" y="142874"/>
                  </a:moveTo>
                  <a:lnTo>
                    <a:pt x="206374" y="174624"/>
                  </a:lnTo>
                </a:path>
                <a:path w="317500" h="254000">
                  <a:moveTo>
                    <a:pt x="111124" y="142874"/>
                  </a:moveTo>
                  <a:lnTo>
                    <a:pt x="111124" y="174624"/>
                  </a:lnTo>
                </a:path>
              </a:pathLst>
            </a:custGeom>
            <a:ln w="31749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0236200" y="6835961"/>
            <a:ext cx="1831975" cy="6940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95"/>
              </a:lnSpc>
              <a:spcBef>
                <a:spcPts val="95"/>
              </a:spcBef>
            </a:pPr>
            <a:r>
              <a:rPr dirty="0" sz="2550" spc="-355" b="1">
                <a:solidFill>
                  <a:srgbClr val="FFFFFF"/>
                </a:solidFill>
                <a:latin typeface="Arial"/>
                <a:cs typeface="Arial"/>
              </a:rPr>
              <a:t>RPA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ts val="2270"/>
              </a:lnSpc>
            </a:pPr>
            <a:r>
              <a:rPr dirty="0" sz="1950" spc="-20">
                <a:solidFill>
                  <a:srgbClr val="FDDF46"/>
                </a:solidFill>
                <a:latin typeface="Microsoft Sans Serif"/>
                <a:cs typeface="Microsoft Sans Serif"/>
              </a:rPr>
              <a:t>Plafond</a:t>
            </a:r>
            <a:r>
              <a:rPr dirty="0" sz="1950" spc="-65">
                <a:solidFill>
                  <a:srgbClr val="FDDF46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FDDF46"/>
                </a:solidFill>
                <a:latin typeface="Microsoft Sans Serif"/>
                <a:cs typeface="Microsoft Sans Serif"/>
              </a:rPr>
              <a:t>de</a:t>
            </a:r>
            <a:r>
              <a:rPr dirty="0" sz="1950" spc="-65">
                <a:solidFill>
                  <a:srgbClr val="FDDF46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20">
                <a:solidFill>
                  <a:srgbClr val="FDDF46"/>
                </a:solidFill>
                <a:latin typeface="Microsoft Sans Serif"/>
                <a:cs typeface="Microsoft Sans Serif"/>
              </a:rPr>
              <a:t>Verre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702800" y="7647781"/>
            <a:ext cx="7323455" cy="64770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260"/>
              </a:spcBef>
            </a:pP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Automatisation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procédurale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 uniquement</a:t>
            </a:r>
            <a:r>
              <a:rPr dirty="0" sz="2050" spc="-45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r>
              <a:rPr dirty="0" sz="20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Incapable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d</a:t>
            </a:r>
            <a:r>
              <a:rPr dirty="0" sz="2050" spc="-25">
                <a:solidFill>
                  <a:srgbClr val="CBD5E1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apprendre</a:t>
            </a:r>
            <a:r>
              <a:rPr dirty="0" sz="2050" spc="-25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de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s</a:t>
            </a:r>
            <a:r>
              <a:rPr dirty="0" sz="2050" spc="-20">
                <a:solidFill>
                  <a:srgbClr val="CBD5E1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adapter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ou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prendre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des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décisions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contextuelles</a:t>
            </a:r>
            <a:r>
              <a:rPr dirty="0" sz="20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41830">
              <a:lnSpc>
                <a:spcPct val="100000"/>
              </a:lnSpc>
              <a:spcBef>
                <a:spcPts val="95"/>
              </a:spcBef>
            </a:pPr>
            <a:r>
              <a:rPr dirty="0" sz="5100" spc="-120"/>
              <a:t>Qu</a:t>
            </a:r>
            <a:r>
              <a:rPr dirty="0" sz="4950" spc="-120"/>
              <a:t>'</a:t>
            </a:r>
            <a:r>
              <a:rPr dirty="0" sz="5100" spc="-120"/>
              <a:t>est</a:t>
            </a:r>
            <a:r>
              <a:rPr dirty="0" sz="4950" spc="-120"/>
              <a:t>-</a:t>
            </a:r>
            <a:r>
              <a:rPr dirty="0" sz="5100" spc="-190"/>
              <a:t>ce</a:t>
            </a:r>
            <a:r>
              <a:rPr dirty="0" sz="5100" spc="-310"/>
              <a:t> </a:t>
            </a:r>
            <a:r>
              <a:rPr dirty="0" sz="5100" spc="-265"/>
              <a:t>que</a:t>
            </a:r>
            <a:r>
              <a:rPr dirty="0" sz="5100" spc="-310"/>
              <a:t> </a:t>
            </a:r>
            <a:r>
              <a:rPr dirty="0" sz="5100" spc="-220"/>
              <a:t>l</a:t>
            </a:r>
            <a:r>
              <a:rPr dirty="0" sz="4950" spc="-220"/>
              <a:t>'</a:t>
            </a:r>
            <a:r>
              <a:rPr dirty="0" sz="5100" spc="-220"/>
              <a:t>Entreprise</a:t>
            </a:r>
            <a:r>
              <a:rPr dirty="0" sz="5100" spc="-310"/>
              <a:t> </a:t>
            </a:r>
            <a:r>
              <a:rPr dirty="0" sz="5100" spc="-254"/>
              <a:t>Agentique</a:t>
            </a:r>
            <a:r>
              <a:rPr dirty="0" sz="5100" spc="-310"/>
              <a:t> </a:t>
            </a:r>
            <a:r>
              <a:rPr dirty="0" sz="4950" spc="-565"/>
              <a:t>?</a:t>
            </a:r>
            <a:endParaRPr sz="4950"/>
          </a:p>
        </p:txBody>
      </p:sp>
      <p:sp>
        <p:nvSpPr>
          <p:cNvPr id="3" name="object 3" descr=""/>
          <p:cNvSpPr txBox="1"/>
          <p:nvPr/>
        </p:nvSpPr>
        <p:spPr>
          <a:xfrm>
            <a:off x="6148337" y="9583737"/>
            <a:ext cx="599186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Le</a:t>
            </a:r>
            <a:r>
              <a:rPr dirty="0" sz="1300" spc="-4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passage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au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paradigme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agentique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50">
                <a:solidFill>
                  <a:srgbClr val="64738B"/>
                </a:solidFill>
                <a:latin typeface="Viner Hand ITC"/>
                <a:cs typeface="Viner Hand ITC"/>
              </a:rPr>
              <a:t>:</a:t>
            </a:r>
            <a:r>
              <a:rPr dirty="0" sz="1350" spc="-10">
                <a:solidFill>
                  <a:srgbClr val="64738B"/>
                </a:solidFill>
                <a:latin typeface="Viner Hand ITC"/>
                <a:cs typeface="Viner Hand ITC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une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réinvention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fondamentale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64738B"/>
                </a:solidFill>
                <a:latin typeface="Microsoft Sans Serif"/>
                <a:cs typeface="Microsoft Sans Serif"/>
              </a:rPr>
              <a:t>l</a:t>
            </a:r>
            <a:r>
              <a:rPr dirty="0" sz="1350" spc="-20">
                <a:solidFill>
                  <a:srgbClr val="64738B"/>
                </a:solidFill>
                <a:latin typeface="Viner Hand ITC"/>
                <a:cs typeface="Viner Hand ITC"/>
              </a:rPr>
              <a:t>'</a:t>
            </a:r>
            <a:r>
              <a:rPr dirty="0" sz="1300" spc="-20">
                <a:solidFill>
                  <a:srgbClr val="64738B"/>
                </a:solidFill>
                <a:latin typeface="Microsoft Sans Serif"/>
                <a:cs typeface="Microsoft Sans Serif"/>
              </a:rPr>
              <a:t>entreprise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67199" y="1333499"/>
            <a:ext cx="9753600" cy="2638425"/>
            <a:chOff x="4267199" y="1333499"/>
            <a:chExt cx="9753600" cy="26384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9" y="1333499"/>
              <a:ext cx="9753600" cy="26384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267199" y="1333499"/>
              <a:ext cx="9753600" cy="2638425"/>
            </a:xfrm>
            <a:custGeom>
              <a:avLst/>
              <a:gdLst/>
              <a:ahLst/>
              <a:cxnLst/>
              <a:rect l="l" t="t" r="r" b="b"/>
              <a:pathLst>
                <a:path w="9753600" h="2638425">
                  <a:moveTo>
                    <a:pt x="9601199" y="2638424"/>
                  </a:moveTo>
                  <a:lnTo>
                    <a:pt x="152399" y="2638424"/>
                  </a:lnTo>
                  <a:lnTo>
                    <a:pt x="137387" y="2637699"/>
                  </a:lnTo>
                  <a:lnTo>
                    <a:pt x="94079" y="2626823"/>
                  </a:lnTo>
                  <a:lnTo>
                    <a:pt x="55765" y="2603890"/>
                  </a:lnTo>
                  <a:lnTo>
                    <a:pt x="25660" y="2570709"/>
                  </a:lnTo>
                  <a:lnTo>
                    <a:pt x="6525" y="2530198"/>
                  </a:lnTo>
                  <a:lnTo>
                    <a:pt x="0" y="2486024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9601199" y="0"/>
                  </a:lnTo>
                  <a:lnTo>
                    <a:pt x="9616212" y="725"/>
                  </a:lnTo>
                  <a:lnTo>
                    <a:pt x="9630936" y="2900"/>
                  </a:lnTo>
                  <a:lnTo>
                    <a:pt x="9645372" y="6525"/>
                  </a:lnTo>
                  <a:lnTo>
                    <a:pt x="9653733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2486024"/>
                  </a:lnTo>
                  <a:lnTo>
                    <a:pt x="15675" y="2527499"/>
                  </a:lnTo>
                  <a:lnTo>
                    <a:pt x="33603" y="2565401"/>
                  </a:lnTo>
                  <a:lnTo>
                    <a:pt x="61759" y="2596469"/>
                  </a:lnTo>
                  <a:lnTo>
                    <a:pt x="97724" y="2618023"/>
                  </a:lnTo>
                  <a:lnTo>
                    <a:pt x="138395" y="2628213"/>
                  </a:lnTo>
                  <a:lnTo>
                    <a:pt x="152399" y="2628899"/>
                  </a:lnTo>
                  <a:lnTo>
                    <a:pt x="9653732" y="2628899"/>
                  </a:lnTo>
                  <a:lnTo>
                    <a:pt x="9645372" y="2631899"/>
                  </a:lnTo>
                  <a:lnTo>
                    <a:pt x="9630936" y="2635524"/>
                  </a:lnTo>
                  <a:lnTo>
                    <a:pt x="9616212" y="2637699"/>
                  </a:lnTo>
                  <a:lnTo>
                    <a:pt x="9601199" y="2638424"/>
                  </a:lnTo>
                  <a:close/>
                </a:path>
                <a:path w="9753600" h="2638425">
                  <a:moveTo>
                    <a:pt x="9653732" y="2628899"/>
                  </a:moveTo>
                  <a:lnTo>
                    <a:pt x="9601199" y="2628899"/>
                  </a:lnTo>
                  <a:lnTo>
                    <a:pt x="9608219" y="2628728"/>
                  </a:lnTo>
                  <a:lnTo>
                    <a:pt x="9615204" y="2628213"/>
                  </a:lnTo>
                  <a:lnTo>
                    <a:pt x="9655875" y="2618023"/>
                  </a:lnTo>
                  <a:lnTo>
                    <a:pt x="9691839" y="2596469"/>
                  </a:lnTo>
                  <a:lnTo>
                    <a:pt x="9719995" y="2565401"/>
                  </a:lnTo>
                  <a:lnTo>
                    <a:pt x="9737924" y="2527499"/>
                  </a:lnTo>
                  <a:lnTo>
                    <a:pt x="9743263" y="2501037"/>
                  </a:lnTo>
                  <a:lnTo>
                    <a:pt x="9743387" y="2500029"/>
                  </a:lnTo>
                  <a:lnTo>
                    <a:pt x="9743902" y="2493043"/>
                  </a:lnTo>
                  <a:lnTo>
                    <a:pt x="9744074" y="2486024"/>
                  </a:lnTo>
                  <a:lnTo>
                    <a:pt x="9744074" y="152399"/>
                  </a:lnTo>
                  <a:lnTo>
                    <a:pt x="9737923" y="110925"/>
                  </a:lnTo>
                  <a:lnTo>
                    <a:pt x="9719994" y="73022"/>
                  </a:lnTo>
                  <a:lnTo>
                    <a:pt x="9691839" y="41954"/>
                  </a:lnTo>
                  <a:lnTo>
                    <a:pt x="9655874" y="20400"/>
                  </a:lnTo>
                  <a:lnTo>
                    <a:pt x="9615204" y="10211"/>
                  </a:lnTo>
                  <a:lnTo>
                    <a:pt x="9601199" y="9524"/>
                  </a:lnTo>
                  <a:lnTo>
                    <a:pt x="9653733" y="9524"/>
                  </a:lnTo>
                  <a:lnTo>
                    <a:pt x="9697834" y="34533"/>
                  </a:lnTo>
                  <a:lnTo>
                    <a:pt x="9727938" y="67715"/>
                  </a:lnTo>
                  <a:lnTo>
                    <a:pt x="9747073" y="108226"/>
                  </a:lnTo>
                  <a:lnTo>
                    <a:pt x="9753599" y="152399"/>
                  </a:lnTo>
                  <a:lnTo>
                    <a:pt x="9753599" y="2486024"/>
                  </a:lnTo>
                  <a:lnTo>
                    <a:pt x="9752922" y="2500029"/>
                  </a:lnTo>
                  <a:lnTo>
                    <a:pt x="9752874" y="2501037"/>
                  </a:lnTo>
                  <a:lnTo>
                    <a:pt x="9741998" y="2544345"/>
                  </a:lnTo>
                  <a:lnTo>
                    <a:pt x="9719065" y="2582659"/>
                  </a:lnTo>
                  <a:lnTo>
                    <a:pt x="9685883" y="2612764"/>
                  </a:lnTo>
                  <a:lnTo>
                    <a:pt x="9659519" y="2626823"/>
                  </a:lnTo>
                  <a:lnTo>
                    <a:pt x="9653732" y="2628899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889896" y="1698311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4" h="508635">
                  <a:moveTo>
                    <a:pt x="254103" y="76513"/>
                  </a:moveTo>
                  <a:lnTo>
                    <a:pt x="254118" y="71434"/>
                  </a:lnTo>
                  <a:lnTo>
                    <a:pt x="253630" y="66403"/>
                  </a:lnTo>
                  <a:lnTo>
                    <a:pt x="252639" y="61421"/>
                  </a:lnTo>
                  <a:lnTo>
                    <a:pt x="251648" y="56439"/>
                  </a:lnTo>
                  <a:lnTo>
                    <a:pt x="250173" y="51604"/>
                  </a:lnTo>
                  <a:lnTo>
                    <a:pt x="248215" y="46917"/>
                  </a:lnTo>
                  <a:lnTo>
                    <a:pt x="246257" y="42230"/>
                  </a:lnTo>
                  <a:lnTo>
                    <a:pt x="231301" y="21927"/>
                  </a:lnTo>
                  <a:lnTo>
                    <a:pt x="227677" y="18368"/>
                  </a:lnTo>
                  <a:lnTo>
                    <a:pt x="191432" y="1299"/>
                  </a:lnTo>
                  <a:lnTo>
                    <a:pt x="186433" y="397"/>
                  </a:lnTo>
                  <a:lnTo>
                    <a:pt x="181394" y="0"/>
                  </a:lnTo>
                  <a:lnTo>
                    <a:pt x="176315" y="105"/>
                  </a:lnTo>
                  <a:lnTo>
                    <a:pt x="171237" y="211"/>
                  </a:lnTo>
                  <a:lnTo>
                    <a:pt x="133702" y="14219"/>
                  </a:lnTo>
                  <a:lnTo>
                    <a:pt x="113074" y="36243"/>
                  </a:lnTo>
                  <a:lnTo>
                    <a:pt x="110405" y="40565"/>
                  </a:lnTo>
                  <a:lnTo>
                    <a:pt x="108190" y="45108"/>
                  </a:lnTo>
                  <a:lnTo>
                    <a:pt x="106429" y="49873"/>
                  </a:lnTo>
                  <a:lnTo>
                    <a:pt x="104668" y="54637"/>
                  </a:lnTo>
                  <a:lnTo>
                    <a:pt x="103396" y="59529"/>
                  </a:lnTo>
                  <a:lnTo>
                    <a:pt x="102613" y="64548"/>
                  </a:lnTo>
                  <a:lnTo>
                    <a:pt x="101831" y="69567"/>
                  </a:lnTo>
                  <a:lnTo>
                    <a:pt x="101553" y="74614"/>
                  </a:lnTo>
                  <a:lnTo>
                    <a:pt x="101779" y="79688"/>
                  </a:lnTo>
                  <a:lnTo>
                    <a:pt x="94314" y="81608"/>
                  </a:lnTo>
                  <a:lnTo>
                    <a:pt x="87160" y="84341"/>
                  </a:lnTo>
                  <a:lnTo>
                    <a:pt x="80317" y="87889"/>
                  </a:lnTo>
                  <a:lnTo>
                    <a:pt x="73474" y="91437"/>
                  </a:lnTo>
                  <a:lnTo>
                    <a:pt x="45543" y="117472"/>
                  </a:lnTo>
                  <a:lnTo>
                    <a:pt x="40944" y="123658"/>
                  </a:lnTo>
                  <a:lnTo>
                    <a:pt x="27233" y="159296"/>
                  </a:lnTo>
                  <a:lnTo>
                    <a:pt x="25251" y="174509"/>
                  </a:lnTo>
                  <a:lnTo>
                    <a:pt x="25564" y="182211"/>
                  </a:lnTo>
                  <a:lnTo>
                    <a:pt x="25877" y="189912"/>
                  </a:lnTo>
                  <a:lnTo>
                    <a:pt x="27051" y="197480"/>
                  </a:lnTo>
                  <a:lnTo>
                    <a:pt x="29086" y="204914"/>
                  </a:lnTo>
                  <a:lnTo>
                    <a:pt x="31121" y="212349"/>
                  </a:lnTo>
                  <a:lnTo>
                    <a:pt x="33965" y="219459"/>
                  </a:lnTo>
                  <a:lnTo>
                    <a:pt x="37619" y="226246"/>
                  </a:lnTo>
                  <a:lnTo>
                    <a:pt x="34419" y="228846"/>
                  </a:lnTo>
                  <a:lnTo>
                    <a:pt x="31388" y="231630"/>
                  </a:lnTo>
                  <a:lnTo>
                    <a:pt x="28527" y="234599"/>
                  </a:lnTo>
                  <a:lnTo>
                    <a:pt x="25666" y="237568"/>
                  </a:lnTo>
                  <a:lnTo>
                    <a:pt x="22996" y="240699"/>
                  </a:lnTo>
                  <a:lnTo>
                    <a:pt x="20516" y="243993"/>
                  </a:lnTo>
                  <a:lnTo>
                    <a:pt x="18036" y="247286"/>
                  </a:lnTo>
                  <a:lnTo>
                    <a:pt x="8189" y="265335"/>
                  </a:lnTo>
                  <a:lnTo>
                    <a:pt x="6575" y="269129"/>
                  </a:lnTo>
                  <a:lnTo>
                    <a:pt x="5197" y="273007"/>
                  </a:lnTo>
                  <a:lnTo>
                    <a:pt x="4056" y="276969"/>
                  </a:lnTo>
                  <a:lnTo>
                    <a:pt x="2914" y="280931"/>
                  </a:lnTo>
                  <a:lnTo>
                    <a:pt x="2017" y="284947"/>
                  </a:lnTo>
                  <a:lnTo>
                    <a:pt x="1364" y="289018"/>
                  </a:lnTo>
                  <a:lnTo>
                    <a:pt x="711" y="293089"/>
                  </a:lnTo>
                  <a:lnTo>
                    <a:pt x="308" y="297185"/>
                  </a:lnTo>
                  <a:lnTo>
                    <a:pt x="154" y="301305"/>
                  </a:lnTo>
                  <a:lnTo>
                    <a:pt x="0" y="305425"/>
                  </a:lnTo>
                  <a:lnTo>
                    <a:pt x="96" y="309539"/>
                  </a:lnTo>
                  <a:lnTo>
                    <a:pt x="443" y="313647"/>
                  </a:lnTo>
                  <a:lnTo>
                    <a:pt x="789" y="317756"/>
                  </a:lnTo>
                  <a:lnTo>
                    <a:pt x="1384" y="321828"/>
                  </a:lnTo>
                  <a:lnTo>
                    <a:pt x="2226" y="325864"/>
                  </a:lnTo>
                  <a:lnTo>
                    <a:pt x="3069" y="329900"/>
                  </a:lnTo>
                  <a:lnTo>
                    <a:pt x="4153" y="333870"/>
                  </a:lnTo>
                  <a:lnTo>
                    <a:pt x="5479" y="337774"/>
                  </a:lnTo>
                  <a:lnTo>
                    <a:pt x="6805" y="341678"/>
                  </a:lnTo>
                  <a:lnTo>
                    <a:pt x="16176" y="359978"/>
                  </a:lnTo>
                  <a:lnTo>
                    <a:pt x="18403" y="363448"/>
                  </a:lnTo>
                  <a:lnTo>
                    <a:pt x="20832" y="366770"/>
                  </a:lnTo>
                  <a:lnTo>
                    <a:pt x="23464" y="369944"/>
                  </a:lnTo>
                  <a:lnTo>
                    <a:pt x="26095" y="373118"/>
                  </a:lnTo>
                  <a:lnTo>
                    <a:pt x="28909" y="376121"/>
                  </a:lnTo>
                  <a:lnTo>
                    <a:pt x="31906" y="378953"/>
                  </a:lnTo>
                  <a:lnTo>
                    <a:pt x="34903" y="381784"/>
                  </a:lnTo>
                  <a:lnTo>
                    <a:pt x="38060" y="384424"/>
                  </a:lnTo>
                  <a:lnTo>
                    <a:pt x="41378" y="386871"/>
                  </a:lnTo>
                  <a:lnTo>
                    <a:pt x="44696" y="389318"/>
                  </a:lnTo>
                  <a:lnTo>
                    <a:pt x="48151" y="391555"/>
                  </a:lnTo>
                  <a:lnTo>
                    <a:pt x="51741" y="393582"/>
                  </a:lnTo>
                  <a:lnTo>
                    <a:pt x="50851" y="400468"/>
                  </a:lnTo>
                  <a:lnTo>
                    <a:pt x="50669" y="407373"/>
                  </a:lnTo>
                  <a:lnTo>
                    <a:pt x="51195" y="414297"/>
                  </a:lnTo>
                  <a:lnTo>
                    <a:pt x="51720" y="421221"/>
                  </a:lnTo>
                  <a:lnTo>
                    <a:pt x="62592" y="453919"/>
                  </a:lnTo>
                  <a:lnTo>
                    <a:pt x="65826" y="460064"/>
                  </a:lnTo>
                  <a:lnTo>
                    <a:pt x="69649" y="465817"/>
                  </a:lnTo>
                  <a:lnTo>
                    <a:pt x="74062" y="471178"/>
                  </a:lnTo>
                  <a:lnTo>
                    <a:pt x="78476" y="476538"/>
                  </a:lnTo>
                  <a:lnTo>
                    <a:pt x="112359" y="500196"/>
                  </a:lnTo>
                  <a:lnTo>
                    <a:pt x="125490" y="504548"/>
                  </a:lnTo>
                  <a:lnTo>
                    <a:pt x="132183" y="506394"/>
                  </a:lnTo>
                  <a:lnTo>
                    <a:pt x="138995" y="507542"/>
                  </a:lnTo>
                  <a:lnTo>
                    <a:pt x="145924" y="507992"/>
                  </a:lnTo>
                  <a:lnTo>
                    <a:pt x="152853" y="508441"/>
                  </a:lnTo>
                  <a:lnTo>
                    <a:pt x="159756" y="508183"/>
                  </a:lnTo>
                  <a:lnTo>
                    <a:pt x="166632" y="507218"/>
                  </a:lnTo>
                  <a:lnTo>
                    <a:pt x="173508" y="506252"/>
                  </a:lnTo>
                  <a:lnTo>
                    <a:pt x="180215" y="504599"/>
                  </a:lnTo>
                  <a:lnTo>
                    <a:pt x="186752" y="502258"/>
                  </a:lnTo>
                  <a:lnTo>
                    <a:pt x="193289" y="499918"/>
                  </a:lnTo>
                  <a:lnTo>
                    <a:pt x="199521" y="496938"/>
                  </a:lnTo>
                  <a:lnTo>
                    <a:pt x="205448" y="493320"/>
                  </a:lnTo>
                  <a:lnTo>
                    <a:pt x="211374" y="489701"/>
                  </a:lnTo>
                  <a:lnTo>
                    <a:pt x="216872" y="485519"/>
                  </a:lnTo>
                  <a:lnTo>
                    <a:pt x="221941" y="480774"/>
                  </a:lnTo>
                  <a:lnTo>
                    <a:pt x="227010" y="476028"/>
                  </a:lnTo>
                  <a:lnTo>
                    <a:pt x="231544" y="470818"/>
                  </a:lnTo>
                  <a:lnTo>
                    <a:pt x="235545" y="465142"/>
                  </a:lnTo>
                  <a:lnTo>
                    <a:pt x="239546" y="459467"/>
                  </a:lnTo>
                  <a:lnTo>
                    <a:pt x="242929" y="453445"/>
                  </a:lnTo>
                  <a:lnTo>
                    <a:pt x="245695" y="447076"/>
                  </a:lnTo>
                  <a:lnTo>
                    <a:pt x="248461" y="440707"/>
                  </a:lnTo>
                  <a:lnTo>
                    <a:pt x="250552" y="434123"/>
                  </a:lnTo>
                  <a:lnTo>
                    <a:pt x="251968" y="427325"/>
                  </a:lnTo>
                  <a:lnTo>
                    <a:pt x="253384" y="420528"/>
                  </a:lnTo>
                  <a:lnTo>
                    <a:pt x="254096" y="413657"/>
                  </a:lnTo>
                  <a:lnTo>
                    <a:pt x="254103" y="406713"/>
                  </a:lnTo>
                  <a:lnTo>
                    <a:pt x="254103" y="76513"/>
                  </a:lnTo>
                  <a:close/>
                </a:path>
                <a:path w="508634" h="508635">
                  <a:moveTo>
                    <a:pt x="254103" y="76513"/>
                  </a:moveTo>
                  <a:lnTo>
                    <a:pt x="254088" y="71434"/>
                  </a:lnTo>
                  <a:lnTo>
                    <a:pt x="254576" y="66403"/>
                  </a:lnTo>
                  <a:lnTo>
                    <a:pt x="255567" y="61421"/>
                  </a:lnTo>
                  <a:lnTo>
                    <a:pt x="256559" y="56439"/>
                  </a:lnTo>
                  <a:lnTo>
                    <a:pt x="276906" y="21927"/>
                  </a:lnTo>
                  <a:lnTo>
                    <a:pt x="302194" y="5463"/>
                  </a:lnTo>
                  <a:lnTo>
                    <a:pt x="306915" y="3589"/>
                  </a:lnTo>
                  <a:lnTo>
                    <a:pt x="311776" y="2201"/>
                  </a:lnTo>
                  <a:lnTo>
                    <a:pt x="316775" y="1299"/>
                  </a:lnTo>
                  <a:lnTo>
                    <a:pt x="321773" y="397"/>
                  </a:lnTo>
                  <a:lnTo>
                    <a:pt x="326812" y="0"/>
                  </a:lnTo>
                  <a:lnTo>
                    <a:pt x="331891" y="105"/>
                  </a:lnTo>
                  <a:lnTo>
                    <a:pt x="336969" y="211"/>
                  </a:lnTo>
                  <a:lnTo>
                    <a:pt x="341987" y="819"/>
                  </a:lnTo>
                  <a:lnTo>
                    <a:pt x="346944" y="1928"/>
                  </a:lnTo>
                  <a:lnTo>
                    <a:pt x="351901" y="3037"/>
                  </a:lnTo>
                  <a:lnTo>
                    <a:pt x="374504" y="14219"/>
                  </a:lnTo>
                  <a:lnTo>
                    <a:pt x="378642" y="17165"/>
                  </a:lnTo>
                  <a:lnTo>
                    <a:pt x="382447" y="20492"/>
                  </a:lnTo>
                  <a:lnTo>
                    <a:pt x="385919" y="24200"/>
                  </a:lnTo>
                  <a:lnTo>
                    <a:pt x="389391" y="27907"/>
                  </a:lnTo>
                  <a:lnTo>
                    <a:pt x="392462" y="31922"/>
                  </a:lnTo>
                  <a:lnTo>
                    <a:pt x="395132" y="36243"/>
                  </a:lnTo>
                  <a:lnTo>
                    <a:pt x="397801" y="40565"/>
                  </a:lnTo>
                  <a:lnTo>
                    <a:pt x="400017" y="45108"/>
                  </a:lnTo>
                  <a:lnTo>
                    <a:pt x="401777" y="49873"/>
                  </a:lnTo>
                  <a:lnTo>
                    <a:pt x="403538" y="54637"/>
                  </a:lnTo>
                  <a:lnTo>
                    <a:pt x="404810" y="59529"/>
                  </a:lnTo>
                  <a:lnTo>
                    <a:pt x="405593" y="64548"/>
                  </a:lnTo>
                  <a:lnTo>
                    <a:pt x="406376" y="69567"/>
                  </a:lnTo>
                  <a:lnTo>
                    <a:pt x="406654" y="74614"/>
                  </a:lnTo>
                  <a:lnTo>
                    <a:pt x="406427" y="79688"/>
                  </a:lnTo>
                  <a:lnTo>
                    <a:pt x="413892" y="81608"/>
                  </a:lnTo>
                  <a:lnTo>
                    <a:pt x="446959" y="100702"/>
                  </a:lnTo>
                  <a:lnTo>
                    <a:pt x="462664" y="117472"/>
                  </a:lnTo>
                  <a:lnTo>
                    <a:pt x="467262" y="123658"/>
                  </a:lnTo>
                  <a:lnTo>
                    <a:pt x="480973" y="159296"/>
                  </a:lnTo>
                  <a:lnTo>
                    <a:pt x="482955" y="174509"/>
                  </a:lnTo>
                  <a:lnTo>
                    <a:pt x="482642" y="182211"/>
                  </a:lnTo>
                  <a:lnTo>
                    <a:pt x="482330" y="189912"/>
                  </a:lnTo>
                  <a:lnTo>
                    <a:pt x="481156" y="197480"/>
                  </a:lnTo>
                  <a:lnTo>
                    <a:pt x="479120" y="204914"/>
                  </a:lnTo>
                  <a:lnTo>
                    <a:pt x="477085" y="212349"/>
                  </a:lnTo>
                  <a:lnTo>
                    <a:pt x="474241" y="219459"/>
                  </a:lnTo>
                  <a:lnTo>
                    <a:pt x="470587" y="226246"/>
                  </a:lnTo>
                  <a:lnTo>
                    <a:pt x="473787" y="228846"/>
                  </a:lnTo>
                  <a:lnTo>
                    <a:pt x="476818" y="231630"/>
                  </a:lnTo>
                  <a:lnTo>
                    <a:pt x="479679" y="234599"/>
                  </a:lnTo>
                  <a:lnTo>
                    <a:pt x="482540" y="237568"/>
                  </a:lnTo>
                  <a:lnTo>
                    <a:pt x="500017" y="265335"/>
                  </a:lnTo>
                  <a:lnTo>
                    <a:pt x="501631" y="269129"/>
                  </a:lnTo>
                  <a:lnTo>
                    <a:pt x="508053" y="301305"/>
                  </a:lnTo>
                  <a:lnTo>
                    <a:pt x="508207" y="305425"/>
                  </a:lnTo>
                  <a:lnTo>
                    <a:pt x="502727" y="337774"/>
                  </a:lnTo>
                  <a:lnTo>
                    <a:pt x="501402" y="341678"/>
                  </a:lnTo>
                  <a:lnTo>
                    <a:pt x="499844" y="345487"/>
                  </a:lnTo>
                  <a:lnTo>
                    <a:pt x="498054" y="349201"/>
                  </a:lnTo>
                  <a:lnTo>
                    <a:pt x="496265" y="352916"/>
                  </a:lnTo>
                  <a:lnTo>
                    <a:pt x="484743" y="369944"/>
                  </a:lnTo>
                  <a:lnTo>
                    <a:pt x="482111" y="373118"/>
                  </a:lnTo>
                  <a:lnTo>
                    <a:pt x="456465" y="393582"/>
                  </a:lnTo>
                  <a:lnTo>
                    <a:pt x="457355" y="400468"/>
                  </a:lnTo>
                  <a:lnTo>
                    <a:pt x="457537" y="407373"/>
                  </a:lnTo>
                  <a:lnTo>
                    <a:pt x="457011" y="414297"/>
                  </a:lnTo>
                  <a:lnTo>
                    <a:pt x="456486" y="421221"/>
                  </a:lnTo>
                  <a:lnTo>
                    <a:pt x="455263" y="428019"/>
                  </a:lnTo>
                  <a:lnTo>
                    <a:pt x="453344" y="434692"/>
                  </a:lnTo>
                  <a:lnTo>
                    <a:pt x="451424" y="441365"/>
                  </a:lnTo>
                  <a:lnTo>
                    <a:pt x="448848" y="447774"/>
                  </a:lnTo>
                  <a:lnTo>
                    <a:pt x="445614" y="453919"/>
                  </a:lnTo>
                  <a:lnTo>
                    <a:pt x="442380" y="460064"/>
                  </a:lnTo>
                  <a:lnTo>
                    <a:pt x="438557" y="465817"/>
                  </a:lnTo>
                  <a:lnTo>
                    <a:pt x="434144" y="471178"/>
                  </a:lnTo>
                  <a:lnTo>
                    <a:pt x="429731" y="476538"/>
                  </a:lnTo>
                  <a:lnTo>
                    <a:pt x="395847" y="500196"/>
                  </a:lnTo>
                  <a:lnTo>
                    <a:pt x="382717" y="504548"/>
                  </a:lnTo>
                  <a:lnTo>
                    <a:pt x="376023" y="506394"/>
                  </a:lnTo>
                  <a:lnTo>
                    <a:pt x="369211" y="507542"/>
                  </a:lnTo>
                  <a:lnTo>
                    <a:pt x="362282" y="507992"/>
                  </a:lnTo>
                  <a:lnTo>
                    <a:pt x="355353" y="508441"/>
                  </a:lnTo>
                  <a:lnTo>
                    <a:pt x="348451" y="508184"/>
                  </a:lnTo>
                  <a:lnTo>
                    <a:pt x="341574" y="507218"/>
                  </a:lnTo>
                  <a:lnTo>
                    <a:pt x="334698" y="506252"/>
                  </a:lnTo>
                  <a:lnTo>
                    <a:pt x="327991" y="504599"/>
                  </a:lnTo>
                  <a:lnTo>
                    <a:pt x="321454" y="502258"/>
                  </a:lnTo>
                  <a:lnTo>
                    <a:pt x="314917" y="499918"/>
                  </a:lnTo>
                  <a:lnTo>
                    <a:pt x="308685" y="496938"/>
                  </a:lnTo>
                  <a:lnTo>
                    <a:pt x="302759" y="493320"/>
                  </a:lnTo>
                  <a:lnTo>
                    <a:pt x="296832" y="489701"/>
                  </a:lnTo>
                  <a:lnTo>
                    <a:pt x="291334" y="485519"/>
                  </a:lnTo>
                  <a:lnTo>
                    <a:pt x="286266" y="480774"/>
                  </a:lnTo>
                  <a:lnTo>
                    <a:pt x="281197" y="476028"/>
                  </a:lnTo>
                  <a:lnTo>
                    <a:pt x="262511" y="447076"/>
                  </a:lnTo>
                  <a:lnTo>
                    <a:pt x="259745" y="440707"/>
                  </a:lnTo>
                  <a:lnTo>
                    <a:pt x="257654" y="434123"/>
                  </a:lnTo>
                  <a:lnTo>
                    <a:pt x="256238" y="427325"/>
                  </a:lnTo>
                  <a:lnTo>
                    <a:pt x="254822" y="420528"/>
                  </a:lnTo>
                  <a:lnTo>
                    <a:pt x="254110" y="413657"/>
                  </a:lnTo>
                  <a:lnTo>
                    <a:pt x="254103" y="406713"/>
                  </a:lnTo>
                  <a:lnTo>
                    <a:pt x="254103" y="76513"/>
                  </a:lnTo>
                  <a:close/>
                </a:path>
              </a:pathLst>
            </a:custGeom>
            <a:ln w="50800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2115" y="1752600"/>
              <a:ext cx="483768" cy="25082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941637" y="2091918"/>
              <a:ext cx="405130" cy="13335"/>
            </a:xfrm>
            <a:custGeom>
              <a:avLst/>
              <a:gdLst/>
              <a:ahLst/>
              <a:cxnLst/>
              <a:rect l="l" t="t" r="r" b="b"/>
              <a:pathLst>
                <a:path w="405129" h="13335">
                  <a:moveTo>
                    <a:pt x="49961" y="13106"/>
                  </a:moveTo>
                  <a:lnTo>
                    <a:pt x="36825" y="12291"/>
                  </a:lnTo>
                  <a:lnTo>
                    <a:pt x="24119" y="9836"/>
                  </a:lnTo>
                  <a:lnTo>
                    <a:pt x="11844" y="5738"/>
                  </a:lnTo>
                  <a:lnTo>
                    <a:pt x="0" y="0"/>
                  </a:lnTo>
                </a:path>
                <a:path w="405129" h="13335">
                  <a:moveTo>
                    <a:pt x="404723" y="0"/>
                  </a:moveTo>
                  <a:lnTo>
                    <a:pt x="392879" y="5738"/>
                  </a:lnTo>
                  <a:lnTo>
                    <a:pt x="380603" y="9836"/>
                  </a:lnTo>
                  <a:lnTo>
                    <a:pt x="367898" y="12291"/>
                  </a:lnTo>
                  <a:lnTo>
                    <a:pt x="354761" y="13106"/>
                  </a:lnTo>
                </a:path>
              </a:pathLst>
            </a:custGeom>
            <a:ln w="50800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890145" y="2362001"/>
            <a:ext cx="8507730" cy="128714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algn="ctr" marL="12065" marR="5080">
              <a:lnSpc>
                <a:spcPts val="3080"/>
              </a:lnSpc>
              <a:spcBef>
                <a:spcPts val="235"/>
              </a:spcBef>
            </a:pPr>
            <a:r>
              <a:rPr dirty="0" sz="2550" spc="-195" b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écosystème </a:t>
            </a:r>
            <a:r>
              <a:rPr dirty="0" sz="2550" spc="-10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600" spc="-100" b="1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dirty="0" sz="2550" spc="-100" b="1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logiciels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60" b="1">
                <a:solidFill>
                  <a:srgbClr val="FFFFFF"/>
                </a:solidFill>
                <a:latin typeface="Arial"/>
                <a:cs typeface="Arial"/>
              </a:rPr>
              <a:t>autonomes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45" b="1">
                <a:solidFill>
                  <a:srgbClr val="FFFFFF"/>
                </a:solidFill>
                <a:latin typeface="Arial"/>
                <a:cs typeface="Arial"/>
              </a:rPr>
              <a:t>qui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95" b="1">
                <a:solidFill>
                  <a:srgbClr val="FFFFFF"/>
                </a:solidFill>
                <a:latin typeface="Arial"/>
                <a:cs typeface="Arial"/>
              </a:rPr>
              <a:t>collaborent </a:t>
            </a: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pour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14" b="1">
                <a:solidFill>
                  <a:srgbClr val="FFFFFF"/>
                </a:solidFill>
                <a:latin typeface="Arial"/>
                <a:cs typeface="Arial"/>
              </a:rPr>
              <a:t>atteindre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10" b="1">
                <a:solidFill>
                  <a:srgbClr val="FFFFFF"/>
                </a:solidFill>
                <a:latin typeface="Arial"/>
                <a:cs typeface="Arial"/>
              </a:rPr>
              <a:t>objectifs</a:t>
            </a:r>
            <a:r>
              <a:rPr dirty="0" sz="25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600" spc="-10" b="1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affaires</a:t>
            </a:r>
            <a:r>
              <a:rPr dirty="0" sz="2600" spc="-10" b="1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dirty="0" sz="2050" spc="-150" i="1">
                <a:solidFill>
                  <a:srgbClr val="CBD5E1"/>
                </a:solidFill>
                <a:latin typeface="Arial"/>
                <a:cs typeface="Arial"/>
              </a:rPr>
              <a:t>De</a:t>
            </a:r>
            <a:r>
              <a:rPr dirty="0" sz="2050" spc="-15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2050" spc="-60" i="1">
                <a:solidFill>
                  <a:srgbClr val="CBD5E1"/>
                </a:solidFill>
                <a:latin typeface="Arial"/>
                <a:cs typeface="Arial"/>
              </a:rPr>
              <a:t>l</a:t>
            </a:r>
            <a:r>
              <a:rPr dirty="0" sz="2150" spc="-60" i="1">
                <a:solidFill>
                  <a:srgbClr val="CBD5E1"/>
                </a:solidFill>
                <a:latin typeface="Arial"/>
                <a:cs typeface="Arial"/>
              </a:rPr>
              <a:t>'</a:t>
            </a:r>
            <a:r>
              <a:rPr dirty="0" sz="2050" spc="-60" i="1">
                <a:solidFill>
                  <a:srgbClr val="CBD5E1"/>
                </a:solidFill>
                <a:latin typeface="Arial"/>
                <a:cs typeface="Arial"/>
              </a:rPr>
              <a:t>Organisation</a:t>
            </a:r>
            <a:r>
              <a:rPr dirty="0" sz="2050" spc="-2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2050" spc="-75" i="1">
                <a:solidFill>
                  <a:srgbClr val="CBD5E1"/>
                </a:solidFill>
                <a:latin typeface="Arial"/>
                <a:cs typeface="Arial"/>
              </a:rPr>
              <a:t>Mécanique</a:t>
            </a:r>
            <a:r>
              <a:rPr dirty="0" sz="2050" spc="-15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2050" spc="-145" i="1">
                <a:solidFill>
                  <a:srgbClr val="CBD5E1"/>
                </a:solidFill>
                <a:latin typeface="Arial"/>
                <a:cs typeface="Arial"/>
              </a:rPr>
              <a:t>à</a:t>
            </a:r>
            <a:r>
              <a:rPr dirty="0" sz="2050" spc="-15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2050" spc="-75" i="1">
                <a:solidFill>
                  <a:srgbClr val="CBD5E1"/>
                </a:solidFill>
                <a:latin typeface="Arial"/>
                <a:cs typeface="Arial"/>
              </a:rPr>
              <a:t>l</a:t>
            </a:r>
            <a:r>
              <a:rPr dirty="0" sz="2150" spc="-75" i="1">
                <a:solidFill>
                  <a:srgbClr val="CBD5E1"/>
                </a:solidFill>
                <a:latin typeface="Arial"/>
                <a:cs typeface="Arial"/>
              </a:rPr>
              <a:t>'</a:t>
            </a:r>
            <a:r>
              <a:rPr dirty="0" sz="2050" spc="-75" i="1">
                <a:solidFill>
                  <a:srgbClr val="CBD5E1"/>
                </a:solidFill>
                <a:latin typeface="Arial"/>
                <a:cs typeface="Arial"/>
              </a:rPr>
              <a:t>Organisme</a:t>
            </a:r>
            <a:r>
              <a:rPr dirty="0" sz="2050" spc="-20" i="1">
                <a:solidFill>
                  <a:srgbClr val="CBD5E1"/>
                </a:solidFill>
                <a:latin typeface="Arial"/>
                <a:cs typeface="Arial"/>
              </a:rPr>
              <a:t> </a:t>
            </a:r>
            <a:r>
              <a:rPr dirty="0" sz="2050" spc="-10" i="1">
                <a:solidFill>
                  <a:srgbClr val="CBD5E1"/>
                </a:solidFill>
                <a:latin typeface="Arial"/>
                <a:cs typeface="Arial"/>
              </a:rPr>
              <a:t>Intelligent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7200" y="4276725"/>
            <a:ext cx="8534400" cy="5019675"/>
            <a:chOff x="457200" y="4276725"/>
            <a:chExt cx="8534400" cy="5019675"/>
          </a:xfrm>
        </p:grpSpPr>
        <p:sp>
          <p:nvSpPr>
            <p:cNvPr id="12" name="object 12" descr=""/>
            <p:cNvSpPr/>
            <p:nvPr/>
          </p:nvSpPr>
          <p:spPr>
            <a:xfrm>
              <a:off x="476249" y="4276725"/>
              <a:ext cx="8515350" cy="5019675"/>
            </a:xfrm>
            <a:custGeom>
              <a:avLst/>
              <a:gdLst/>
              <a:ahLst/>
              <a:cxnLst/>
              <a:rect l="l" t="t" r="r" b="b"/>
              <a:pathLst>
                <a:path w="8515350" h="5019675">
                  <a:moveTo>
                    <a:pt x="8362950" y="5019675"/>
                  </a:moveTo>
                  <a:lnTo>
                    <a:pt x="133350" y="5019675"/>
                  </a:lnTo>
                  <a:lnTo>
                    <a:pt x="126798" y="5019491"/>
                  </a:lnTo>
                  <a:lnTo>
                    <a:pt x="88432" y="5010769"/>
                  </a:lnTo>
                  <a:lnTo>
                    <a:pt x="53906" y="4989678"/>
                  </a:lnTo>
                  <a:lnTo>
                    <a:pt x="26246" y="4958066"/>
                  </a:lnTo>
                  <a:lnTo>
                    <a:pt x="7791" y="4918607"/>
                  </a:lnTo>
                  <a:lnTo>
                    <a:pt x="160" y="4874761"/>
                  </a:lnTo>
                  <a:lnTo>
                    <a:pt x="0" y="4867275"/>
                  </a:lnTo>
                  <a:lnTo>
                    <a:pt x="0" y="152400"/>
                  </a:lnTo>
                  <a:lnTo>
                    <a:pt x="5740" y="108160"/>
                  </a:lnTo>
                  <a:lnTo>
                    <a:pt x="22473" y="67731"/>
                  </a:lnTo>
                  <a:lnTo>
                    <a:pt x="48752" y="34591"/>
                  </a:lnTo>
                  <a:lnTo>
                    <a:pt x="82319" y="11600"/>
                  </a:lnTo>
                  <a:lnTo>
                    <a:pt x="120279" y="732"/>
                  </a:lnTo>
                  <a:lnTo>
                    <a:pt x="133350" y="0"/>
                  </a:lnTo>
                  <a:lnTo>
                    <a:pt x="8362950" y="0"/>
                  </a:lnTo>
                  <a:lnTo>
                    <a:pt x="8407189" y="6560"/>
                  </a:lnTo>
                  <a:lnTo>
                    <a:pt x="8447618" y="25683"/>
                  </a:lnTo>
                  <a:lnTo>
                    <a:pt x="8480757" y="55717"/>
                  </a:lnTo>
                  <a:lnTo>
                    <a:pt x="8503748" y="94078"/>
                  </a:lnTo>
                  <a:lnTo>
                    <a:pt x="8514617" y="137462"/>
                  </a:lnTo>
                  <a:lnTo>
                    <a:pt x="8515350" y="152400"/>
                  </a:lnTo>
                  <a:lnTo>
                    <a:pt x="8515350" y="4867275"/>
                  </a:lnTo>
                  <a:lnTo>
                    <a:pt x="8508789" y="4911514"/>
                  </a:lnTo>
                  <a:lnTo>
                    <a:pt x="8489664" y="4951943"/>
                  </a:lnTo>
                  <a:lnTo>
                    <a:pt x="8459632" y="4985082"/>
                  </a:lnTo>
                  <a:lnTo>
                    <a:pt x="8421270" y="5008073"/>
                  </a:lnTo>
                  <a:lnTo>
                    <a:pt x="8377887" y="5018942"/>
                  </a:lnTo>
                  <a:lnTo>
                    <a:pt x="8362950" y="5019675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00" y="4276725"/>
              <a:ext cx="152400" cy="5019675"/>
            </a:xfrm>
            <a:custGeom>
              <a:avLst/>
              <a:gdLst/>
              <a:ahLst/>
              <a:cxnLst/>
              <a:rect l="l" t="t" r="r" b="b"/>
              <a:pathLst>
                <a:path w="152400" h="5019675">
                  <a:moveTo>
                    <a:pt x="152400" y="5019675"/>
                  </a:moveTo>
                  <a:lnTo>
                    <a:pt x="108226" y="5013148"/>
                  </a:lnTo>
                  <a:lnTo>
                    <a:pt x="67715" y="4994014"/>
                  </a:lnTo>
                  <a:lnTo>
                    <a:pt x="34533" y="4963909"/>
                  </a:lnTo>
                  <a:lnTo>
                    <a:pt x="11600" y="4925595"/>
                  </a:lnTo>
                  <a:lnTo>
                    <a:pt x="725" y="4882287"/>
                  </a:lnTo>
                  <a:lnTo>
                    <a:pt x="0" y="4867275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141140" y="725"/>
                  </a:lnTo>
                  <a:lnTo>
                    <a:pt x="130096" y="2900"/>
                  </a:lnTo>
                  <a:lnTo>
                    <a:pt x="88886" y="25660"/>
                  </a:lnTo>
                  <a:lnTo>
                    <a:pt x="64000" y="55765"/>
                  </a:lnTo>
                  <a:lnTo>
                    <a:pt x="46800" y="94079"/>
                  </a:lnTo>
                  <a:lnTo>
                    <a:pt x="38643" y="137387"/>
                  </a:lnTo>
                  <a:lnTo>
                    <a:pt x="38100" y="152400"/>
                  </a:lnTo>
                  <a:lnTo>
                    <a:pt x="38100" y="4867275"/>
                  </a:lnTo>
                  <a:lnTo>
                    <a:pt x="42994" y="4911447"/>
                  </a:lnTo>
                  <a:lnTo>
                    <a:pt x="57345" y="4951959"/>
                  </a:lnTo>
                  <a:lnTo>
                    <a:pt x="79924" y="4985140"/>
                  </a:lnTo>
                  <a:lnTo>
                    <a:pt x="119269" y="5013148"/>
                  </a:lnTo>
                  <a:lnTo>
                    <a:pt x="141140" y="5018949"/>
                  </a:lnTo>
                  <a:lnTo>
                    <a:pt x="152400" y="5019675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50899" y="4856162"/>
              <a:ext cx="127000" cy="79375"/>
            </a:xfrm>
            <a:custGeom>
              <a:avLst/>
              <a:gdLst/>
              <a:ahLst/>
              <a:cxnLst/>
              <a:rect l="l" t="t" r="r" b="b"/>
              <a:pathLst>
                <a:path w="127000" h="79375">
                  <a:moveTo>
                    <a:pt x="31749" y="0"/>
                  </a:moveTo>
                  <a:lnTo>
                    <a:pt x="0" y="39687"/>
                  </a:lnTo>
                  <a:lnTo>
                    <a:pt x="31749" y="79374"/>
                  </a:lnTo>
                </a:path>
                <a:path w="127000" h="79375">
                  <a:moveTo>
                    <a:pt x="95249" y="0"/>
                  </a:moveTo>
                  <a:lnTo>
                    <a:pt x="126999" y="39687"/>
                  </a:lnTo>
                  <a:lnTo>
                    <a:pt x="95249" y="79374"/>
                  </a:lnTo>
                </a:path>
              </a:pathLst>
            </a:custGeom>
            <a:ln w="31749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0274" y="4673600"/>
              <a:ext cx="127000" cy="1269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87399" y="4689475"/>
              <a:ext cx="254000" cy="317500"/>
            </a:xfrm>
            <a:custGeom>
              <a:avLst/>
              <a:gdLst/>
              <a:ahLst/>
              <a:cxnLst/>
              <a:rect l="l" t="t" r="r" b="b"/>
              <a:pathLst>
                <a:path w="254000" h="317500">
                  <a:moveTo>
                    <a:pt x="174624" y="0"/>
                  </a:moveTo>
                  <a:lnTo>
                    <a:pt x="31750" y="0"/>
                  </a:lnTo>
                  <a:lnTo>
                    <a:pt x="27539" y="0"/>
                  </a:lnTo>
                  <a:lnTo>
                    <a:pt x="23489" y="805"/>
                  </a:lnTo>
                  <a:lnTo>
                    <a:pt x="19599" y="2416"/>
                  </a:lnTo>
                  <a:lnTo>
                    <a:pt x="15709" y="4028"/>
                  </a:lnTo>
                  <a:lnTo>
                    <a:pt x="12276" y="6322"/>
                  </a:lnTo>
                  <a:lnTo>
                    <a:pt x="9299" y="9299"/>
                  </a:lnTo>
                  <a:lnTo>
                    <a:pt x="6322" y="12276"/>
                  </a:lnTo>
                  <a:lnTo>
                    <a:pt x="4028" y="15709"/>
                  </a:lnTo>
                  <a:lnTo>
                    <a:pt x="2416" y="19599"/>
                  </a:lnTo>
                  <a:lnTo>
                    <a:pt x="805" y="23489"/>
                  </a:lnTo>
                  <a:lnTo>
                    <a:pt x="0" y="27539"/>
                  </a:lnTo>
                  <a:lnTo>
                    <a:pt x="0" y="31749"/>
                  </a:lnTo>
                  <a:lnTo>
                    <a:pt x="0" y="285749"/>
                  </a:lnTo>
                  <a:lnTo>
                    <a:pt x="0" y="289960"/>
                  </a:lnTo>
                  <a:lnTo>
                    <a:pt x="805" y="294010"/>
                  </a:lnTo>
                  <a:lnTo>
                    <a:pt x="2416" y="297900"/>
                  </a:lnTo>
                  <a:lnTo>
                    <a:pt x="4028" y="301789"/>
                  </a:lnTo>
                  <a:lnTo>
                    <a:pt x="19599" y="315083"/>
                  </a:lnTo>
                  <a:lnTo>
                    <a:pt x="23489" y="316694"/>
                  </a:lnTo>
                  <a:lnTo>
                    <a:pt x="27539" y="317499"/>
                  </a:lnTo>
                  <a:lnTo>
                    <a:pt x="31750" y="317499"/>
                  </a:lnTo>
                  <a:lnTo>
                    <a:pt x="222249" y="317499"/>
                  </a:lnTo>
                  <a:lnTo>
                    <a:pt x="226460" y="317499"/>
                  </a:lnTo>
                  <a:lnTo>
                    <a:pt x="230510" y="316694"/>
                  </a:lnTo>
                  <a:lnTo>
                    <a:pt x="234400" y="315083"/>
                  </a:lnTo>
                  <a:lnTo>
                    <a:pt x="238289" y="313471"/>
                  </a:lnTo>
                  <a:lnTo>
                    <a:pt x="253999" y="285749"/>
                  </a:lnTo>
                  <a:lnTo>
                    <a:pt x="253999" y="79374"/>
                  </a:lnTo>
                  <a:lnTo>
                    <a:pt x="174624" y="0"/>
                  </a:lnTo>
                  <a:close/>
                </a:path>
              </a:pathLst>
            </a:custGeom>
            <a:ln w="31749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85800" y="4418553"/>
            <a:ext cx="5243195" cy="2057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1500">
              <a:lnSpc>
                <a:spcPts val="3495"/>
              </a:lnSpc>
              <a:spcBef>
                <a:spcPts val="105"/>
              </a:spcBef>
            </a:pPr>
            <a:r>
              <a:rPr dirty="0" sz="3050" spc="-175" b="1">
                <a:solidFill>
                  <a:srgbClr val="FFFFFF"/>
                </a:solidFill>
                <a:latin typeface="Arial"/>
                <a:cs typeface="Arial"/>
              </a:rPr>
              <a:t>Approche</a:t>
            </a:r>
            <a:r>
              <a:rPr dirty="0" sz="3050" spc="-1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70" b="1">
                <a:solidFill>
                  <a:srgbClr val="FFFFFF"/>
                </a:solidFill>
                <a:latin typeface="Arial"/>
                <a:cs typeface="Arial"/>
              </a:rPr>
              <a:t>Traditionnelle</a:t>
            </a:r>
            <a:endParaRPr sz="3050">
              <a:latin typeface="Arial"/>
              <a:cs typeface="Arial"/>
            </a:endParaRPr>
          </a:p>
          <a:p>
            <a:pPr marL="571500">
              <a:lnSpc>
                <a:spcPts val="2295"/>
              </a:lnSpc>
            </a:pPr>
            <a:r>
              <a:rPr dirty="0" sz="2000" spc="-35">
                <a:solidFill>
                  <a:srgbClr val="FBA5A5"/>
                </a:solidFill>
                <a:latin typeface="Microsoft Sans Serif"/>
                <a:cs typeface="Microsoft Sans Serif"/>
              </a:rPr>
              <a:t>Logique</a:t>
            </a:r>
            <a:r>
              <a:rPr dirty="0" sz="2000" spc="-65">
                <a:solidFill>
                  <a:srgbClr val="FBA5A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BA5A5"/>
                </a:solidFill>
                <a:latin typeface="Microsoft Sans Serif"/>
                <a:cs typeface="Microsoft Sans Serif"/>
              </a:rPr>
              <a:t>Procédurale</a:t>
            </a:r>
            <a:r>
              <a:rPr dirty="0" sz="2000" spc="-65">
                <a:solidFill>
                  <a:srgbClr val="FBA5A5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35">
                <a:solidFill>
                  <a:srgbClr val="FBA5A5"/>
                </a:solidFill>
                <a:latin typeface="Microsoft Sans Serif"/>
                <a:cs typeface="Microsoft Sans Serif"/>
              </a:rPr>
              <a:t>("</a:t>
            </a:r>
            <a:r>
              <a:rPr dirty="0" sz="2000" spc="-35">
                <a:solidFill>
                  <a:srgbClr val="FBA5A5"/>
                </a:solidFill>
                <a:latin typeface="Microsoft Sans Serif"/>
                <a:cs typeface="Microsoft Sans Serif"/>
              </a:rPr>
              <a:t>Comment</a:t>
            </a:r>
            <a:r>
              <a:rPr dirty="0" sz="2000" spc="-65">
                <a:solidFill>
                  <a:srgbClr val="FBA5A5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BA5A5"/>
                </a:solidFill>
                <a:latin typeface="Microsoft Sans Serif"/>
                <a:cs typeface="Microsoft Sans Serif"/>
              </a:rPr>
              <a:t>faire</a:t>
            </a:r>
            <a:r>
              <a:rPr dirty="0" sz="2050" spc="-10">
                <a:solidFill>
                  <a:srgbClr val="FBA5A5"/>
                </a:solidFill>
                <a:latin typeface="Microsoft Sans Serif"/>
                <a:cs typeface="Microsoft Sans Serif"/>
              </a:rPr>
              <a:t>")</a:t>
            </a:r>
            <a:endParaRPr sz="2050">
              <a:latin typeface="Microsoft Sans Serif"/>
              <a:cs typeface="Microsoft Sans Serif"/>
            </a:endParaRPr>
          </a:p>
          <a:p>
            <a:pPr marL="281940" indent="-243840">
              <a:lnSpc>
                <a:spcPct val="100000"/>
              </a:lnSpc>
              <a:spcBef>
                <a:spcPts val="1190"/>
              </a:spcBef>
              <a:buClr>
                <a:srgbClr val="F77070"/>
              </a:buClr>
              <a:buSzPct val="102500"/>
              <a:buChar char="•"/>
              <a:tabLst>
                <a:tab pos="281940" algn="l"/>
              </a:tabLst>
            </a:pPr>
            <a:r>
              <a:rPr dirty="0" sz="2000" spc="-60">
                <a:solidFill>
                  <a:srgbClr val="E2E7F0"/>
                </a:solidFill>
                <a:latin typeface="Microsoft Sans Serif"/>
                <a:cs typeface="Microsoft Sans Serif"/>
              </a:rPr>
              <a:t>Flux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9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travail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rigides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et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détaillés</a:t>
            </a:r>
            <a:endParaRPr sz="2000">
              <a:latin typeface="Microsoft Sans Serif"/>
              <a:cs typeface="Microsoft Sans Serif"/>
            </a:endParaRPr>
          </a:p>
          <a:p>
            <a:pPr marL="281940" indent="-243840">
              <a:lnSpc>
                <a:spcPct val="100000"/>
              </a:lnSpc>
              <a:spcBef>
                <a:spcPts val="900"/>
              </a:spcBef>
              <a:buClr>
                <a:srgbClr val="F77070"/>
              </a:buClr>
              <a:buSzPct val="102500"/>
              <a:buChar char="•"/>
              <a:tabLst>
                <a:tab pos="281940" algn="l"/>
              </a:tabLst>
            </a:pP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Chaque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étape</a:t>
            </a:r>
            <a:r>
              <a:rPr dirty="0" sz="2000" spc="-10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est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codée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explicitement</a:t>
            </a:r>
            <a:endParaRPr sz="2000">
              <a:latin typeface="Microsoft Sans Serif"/>
              <a:cs typeface="Microsoft Sans Serif"/>
            </a:endParaRPr>
          </a:p>
          <a:p>
            <a:pPr marL="281940" indent="-243840">
              <a:lnSpc>
                <a:spcPct val="100000"/>
              </a:lnSpc>
              <a:spcBef>
                <a:spcPts val="900"/>
              </a:spcBef>
              <a:buClr>
                <a:srgbClr val="F77070"/>
              </a:buClr>
              <a:buSzPct val="102500"/>
              <a:buChar char="•"/>
              <a:tabLst>
                <a:tab pos="281940" algn="l"/>
              </a:tabLst>
            </a:pPr>
            <a:r>
              <a:rPr dirty="0" sz="2000" spc="-60">
                <a:solidFill>
                  <a:srgbClr val="E2E7F0"/>
                </a:solidFill>
                <a:latin typeface="Microsoft Sans Serif"/>
                <a:cs typeface="Microsoft Sans Serif"/>
              </a:rPr>
              <a:t>Le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changement</a:t>
            </a:r>
            <a:r>
              <a:rPr dirty="0" sz="2000" spc="-9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nécessite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modifier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le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code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23899" y="8610600"/>
            <a:ext cx="8039100" cy="457200"/>
          </a:xfrm>
          <a:custGeom>
            <a:avLst/>
            <a:gdLst/>
            <a:ahLst/>
            <a:cxnLst/>
            <a:rect l="l" t="t" r="r" b="b"/>
            <a:pathLst>
              <a:path w="8039100" h="457200">
                <a:moveTo>
                  <a:pt x="7967903" y="457199"/>
                </a:moveTo>
                <a:lnTo>
                  <a:pt x="71196" y="457199"/>
                </a:lnTo>
                <a:lnTo>
                  <a:pt x="66241" y="456711"/>
                </a:lnTo>
                <a:lnTo>
                  <a:pt x="29705" y="441577"/>
                </a:lnTo>
                <a:lnTo>
                  <a:pt x="3885" y="405537"/>
                </a:lnTo>
                <a:lnTo>
                  <a:pt x="0" y="386002"/>
                </a:lnTo>
                <a:lnTo>
                  <a:pt x="0" y="381000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7967903" y="0"/>
                </a:lnTo>
                <a:lnTo>
                  <a:pt x="8009393" y="15621"/>
                </a:lnTo>
                <a:lnTo>
                  <a:pt x="8035212" y="51661"/>
                </a:lnTo>
                <a:lnTo>
                  <a:pt x="8039099" y="71196"/>
                </a:lnTo>
                <a:lnTo>
                  <a:pt x="8039099" y="386002"/>
                </a:lnTo>
                <a:lnTo>
                  <a:pt x="8023477" y="427493"/>
                </a:lnTo>
                <a:lnTo>
                  <a:pt x="7987437" y="453312"/>
                </a:lnTo>
                <a:lnTo>
                  <a:pt x="7972859" y="456711"/>
                </a:lnTo>
                <a:lnTo>
                  <a:pt x="7967903" y="457199"/>
                </a:lnTo>
                <a:close/>
              </a:path>
            </a:pathLst>
          </a:custGeom>
          <a:solidFill>
            <a:srgbClr val="0E1729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25500" y="8702014"/>
            <a:ext cx="416052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85" i="1">
                <a:solidFill>
                  <a:srgbClr val="94A2B8"/>
                </a:solidFill>
                <a:latin typeface="Arial"/>
                <a:cs typeface="Arial"/>
              </a:rPr>
              <a:t>Ex</a:t>
            </a:r>
            <a:r>
              <a:rPr dirty="0" sz="1400" spc="-85" i="1">
                <a:solidFill>
                  <a:srgbClr val="94A2B8"/>
                </a:solidFill>
                <a:latin typeface="Rockwell"/>
                <a:cs typeface="Rockwell"/>
              </a:rPr>
              <a:t>:</a:t>
            </a:r>
            <a:r>
              <a:rPr dirty="0" sz="1400" spc="-10" i="1">
                <a:solidFill>
                  <a:srgbClr val="94A2B8"/>
                </a:solidFill>
                <a:latin typeface="Rockwell"/>
                <a:cs typeface="Rockwell"/>
              </a:rPr>
              <a:t> </a:t>
            </a:r>
            <a:r>
              <a:rPr dirty="0" sz="1350" spc="-80" i="1">
                <a:solidFill>
                  <a:srgbClr val="94A2B8"/>
                </a:solidFill>
                <a:latin typeface="Arial"/>
                <a:cs typeface="Arial"/>
              </a:rPr>
              <a:t>Si</a:t>
            </a:r>
            <a:r>
              <a:rPr dirty="0" sz="1350" spc="-3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350" spc="-20" i="1">
                <a:solidFill>
                  <a:srgbClr val="94A2B8"/>
                </a:solidFill>
                <a:latin typeface="Arial"/>
                <a:cs typeface="Arial"/>
              </a:rPr>
              <a:t>stock</a:t>
            </a:r>
            <a:r>
              <a:rPr dirty="0" sz="1350" spc="-3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350" spc="-45" i="1">
                <a:solidFill>
                  <a:srgbClr val="94A2B8"/>
                </a:solidFill>
                <a:latin typeface="Arial"/>
                <a:cs typeface="Arial"/>
              </a:rPr>
              <a:t>bas</a:t>
            </a:r>
            <a:r>
              <a:rPr dirty="0" sz="1400" spc="-45" i="1">
                <a:solidFill>
                  <a:srgbClr val="94A2B8"/>
                </a:solidFill>
                <a:latin typeface="Rockwell"/>
                <a:cs typeface="Rockwell"/>
              </a:rPr>
              <a:t>,</a:t>
            </a:r>
            <a:r>
              <a:rPr dirty="0" sz="1400" spc="-10" i="1">
                <a:solidFill>
                  <a:srgbClr val="94A2B8"/>
                </a:solidFill>
                <a:latin typeface="Rockwell"/>
                <a:cs typeface="Rockwell"/>
              </a:rPr>
              <a:t> </a:t>
            </a:r>
            <a:r>
              <a:rPr dirty="0" sz="1350" spc="-40" i="1">
                <a:solidFill>
                  <a:srgbClr val="94A2B8"/>
                </a:solidFill>
                <a:latin typeface="Arial"/>
                <a:cs typeface="Arial"/>
              </a:rPr>
              <a:t>envoyer</a:t>
            </a:r>
            <a:r>
              <a:rPr dirty="0" sz="1350" spc="-3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350" spc="-45" i="1">
                <a:solidFill>
                  <a:srgbClr val="94A2B8"/>
                </a:solidFill>
                <a:latin typeface="Arial"/>
                <a:cs typeface="Arial"/>
              </a:rPr>
              <a:t>demandes</a:t>
            </a:r>
            <a:r>
              <a:rPr dirty="0" sz="1400" spc="-45" i="1">
                <a:solidFill>
                  <a:srgbClr val="94A2B8"/>
                </a:solidFill>
                <a:latin typeface="Rockwell"/>
                <a:cs typeface="Rockwell"/>
              </a:rPr>
              <a:t>,</a:t>
            </a:r>
            <a:r>
              <a:rPr dirty="0" sz="1400" spc="-10" i="1">
                <a:solidFill>
                  <a:srgbClr val="94A2B8"/>
                </a:solidFill>
                <a:latin typeface="Rockwell"/>
                <a:cs typeface="Rockwell"/>
              </a:rPr>
              <a:t> </a:t>
            </a:r>
            <a:r>
              <a:rPr dirty="0" sz="1350" spc="-40" i="1">
                <a:solidFill>
                  <a:srgbClr val="94A2B8"/>
                </a:solidFill>
                <a:latin typeface="Arial"/>
                <a:cs typeface="Arial"/>
              </a:rPr>
              <a:t>analyser</a:t>
            </a:r>
            <a:r>
              <a:rPr dirty="0" sz="1350" spc="-3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350" spc="-30" i="1">
                <a:solidFill>
                  <a:srgbClr val="94A2B8"/>
                </a:solidFill>
                <a:latin typeface="Arial"/>
                <a:cs typeface="Arial"/>
              </a:rPr>
              <a:t>réponses</a:t>
            </a:r>
            <a:r>
              <a:rPr dirty="0" sz="1400" spc="-30" i="1">
                <a:solidFill>
                  <a:srgbClr val="94A2B8"/>
                </a:solidFill>
                <a:latin typeface="Rockwell"/>
                <a:cs typeface="Rockwell"/>
              </a:rPr>
              <a:t>...</a:t>
            </a:r>
            <a:endParaRPr sz="1400">
              <a:latin typeface="Rockwell"/>
              <a:cs typeface="Rockwel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122664" y="4200144"/>
            <a:ext cx="8882380" cy="5364480"/>
            <a:chOff x="9122664" y="4200144"/>
            <a:chExt cx="8882380" cy="5364480"/>
          </a:xfrm>
        </p:grpSpPr>
        <p:sp>
          <p:nvSpPr>
            <p:cNvPr id="21" name="object 21" descr=""/>
            <p:cNvSpPr/>
            <p:nvPr/>
          </p:nvSpPr>
          <p:spPr>
            <a:xfrm>
              <a:off x="9122651" y="4200156"/>
              <a:ext cx="8882380" cy="5364480"/>
            </a:xfrm>
            <a:custGeom>
              <a:avLst/>
              <a:gdLst/>
              <a:ahLst/>
              <a:cxnLst/>
              <a:rect l="l" t="t" r="r" b="b"/>
              <a:pathLst>
                <a:path w="8882380" h="5364480">
                  <a:moveTo>
                    <a:pt x="8881872" y="0"/>
                  </a:moveTo>
                  <a:lnTo>
                    <a:pt x="8708136" y="0"/>
                  </a:lnTo>
                  <a:lnTo>
                    <a:pt x="8708136" y="228981"/>
                  </a:lnTo>
                  <a:lnTo>
                    <a:pt x="8708136" y="4943856"/>
                  </a:lnTo>
                  <a:lnTo>
                    <a:pt x="8701621" y="4988026"/>
                  </a:lnTo>
                  <a:lnTo>
                    <a:pt x="8682482" y="5028539"/>
                  </a:lnTo>
                  <a:lnTo>
                    <a:pt x="8652370" y="5061712"/>
                  </a:lnTo>
                  <a:lnTo>
                    <a:pt x="8614067" y="5084648"/>
                  </a:lnTo>
                  <a:lnTo>
                    <a:pt x="8570760" y="5095519"/>
                  </a:lnTo>
                  <a:lnTo>
                    <a:pt x="8555736" y="5096256"/>
                  </a:lnTo>
                  <a:lnTo>
                    <a:pt x="326136" y="5096256"/>
                  </a:lnTo>
                  <a:lnTo>
                    <a:pt x="281965" y="5089728"/>
                  </a:lnTo>
                  <a:lnTo>
                    <a:pt x="241452" y="5070589"/>
                  </a:lnTo>
                  <a:lnTo>
                    <a:pt x="208280" y="5040477"/>
                  </a:lnTo>
                  <a:lnTo>
                    <a:pt x="185343" y="5002174"/>
                  </a:lnTo>
                  <a:lnTo>
                    <a:pt x="174472" y="4958867"/>
                  </a:lnTo>
                  <a:lnTo>
                    <a:pt x="173736" y="4943856"/>
                  </a:lnTo>
                  <a:lnTo>
                    <a:pt x="173736" y="228981"/>
                  </a:lnTo>
                  <a:lnTo>
                    <a:pt x="180263" y="184797"/>
                  </a:lnTo>
                  <a:lnTo>
                    <a:pt x="199402" y="144284"/>
                  </a:lnTo>
                  <a:lnTo>
                    <a:pt x="229501" y="111112"/>
                  </a:lnTo>
                  <a:lnTo>
                    <a:pt x="267817" y="88176"/>
                  </a:lnTo>
                  <a:lnTo>
                    <a:pt x="311124" y="77304"/>
                  </a:lnTo>
                  <a:lnTo>
                    <a:pt x="326136" y="76581"/>
                  </a:lnTo>
                  <a:lnTo>
                    <a:pt x="8555736" y="76581"/>
                  </a:lnTo>
                  <a:lnTo>
                    <a:pt x="8599919" y="83096"/>
                  </a:lnTo>
                  <a:lnTo>
                    <a:pt x="8640432" y="102235"/>
                  </a:lnTo>
                  <a:lnTo>
                    <a:pt x="8673605" y="132334"/>
                  </a:lnTo>
                  <a:lnTo>
                    <a:pt x="8696541" y="170649"/>
                  </a:lnTo>
                  <a:lnTo>
                    <a:pt x="8707412" y="213956"/>
                  </a:lnTo>
                  <a:lnTo>
                    <a:pt x="8708136" y="228981"/>
                  </a:lnTo>
                  <a:lnTo>
                    <a:pt x="8708136" y="0"/>
                  </a:lnTo>
                  <a:lnTo>
                    <a:pt x="0" y="0"/>
                  </a:lnTo>
                  <a:lnTo>
                    <a:pt x="0" y="5364480"/>
                  </a:lnTo>
                  <a:lnTo>
                    <a:pt x="8881872" y="5364480"/>
                  </a:lnTo>
                  <a:lnTo>
                    <a:pt x="8881872" y="5096256"/>
                  </a:lnTo>
                  <a:lnTo>
                    <a:pt x="8881872" y="76581"/>
                  </a:lnTo>
                  <a:lnTo>
                    <a:pt x="8881872" y="0"/>
                  </a:lnTo>
                  <a:close/>
                </a:path>
              </a:pathLst>
            </a:custGeom>
            <a:solidFill>
              <a:srgbClr val="21C45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315450" y="4276724"/>
              <a:ext cx="8515350" cy="5019675"/>
            </a:xfrm>
            <a:custGeom>
              <a:avLst/>
              <a:gdLst/>
              <a:ahLst/>
              <a:cxnLst/>
              <a:rect l="l" t="t" r="r" b="b"/>
              <a:pathLst>
                <a:path w="8515350" h="5019675">
                  <a:moveTo>
                    <a:pt x="8362950" y="5019675"/>
                  </a:moveTo>
                  <a:lnTo>
                    <a:pt x="133350" y="5019675"/>
                  </a:lnTo>
                  <a:lnTo>
                    <a:pt x="126798" y="5019491"/>
                  </a:lnTo>
                  <a:lnTo>
                    <a:pt x="88432" y="5010769"/>
                  </a:lnTo>
                  <a:lnTo>
                    <a:pt x="53906" y="4989678"/>
                  </a:lnTo>
                  <a:lnTo>
                    <a:pt x="26245" y="4958066"/>
                  </a:lnTo>
                  <a:lnTo>
                    <a:pt x="7790" y="4918607"/>
                  </a:lnTo>
                  <a:lnTo>
                    <a:pt x="160" y="4874761"/>
                  </a:lnTo>
                  <a:lnTo>
                    <a:pt x="0" y="4867275"/>
                  </a:lnTo>
                  <a:lnTo>
                    <a:pt x="0" y="152400"/>
                  </a:lnTo>
                  <a:lnTo>
                    <a:pt x="5739" y="108160"/>
                  </a:lnTo>
                  <a:lnTo>
                    <a:pt x="22472" y="67731"/>
                  </a:lnTo>
                  <a:lnTo>
                    <a:pt x="48752" y="34591"/>
                  </a:lnTo>
                  <a:lnTo>
                    <a:pt x="82318" y="11600"/>
                  </a:lnTo>
                  <a:lnTo>
                    <a:pt x="120278" y="732"/>
                  </a:lnTo>
                  <a:lnTo>
                    <a:pt x="133350" y="0"/>
                  </a:lnTo>
                  <a:lnTo>
                    <a:pt x="8362950" y="0"/>
                  </a:lnTo>
                  <a:lnTo>
                    <a:pt x="8407187" y="6560"/>
                  </a:lnTo>
                  <a:lnTo>
                    <a:pt x="8447616" y="25683"/>
                  </a:lnTo>
                  <a:lnTo>
                    <a:pt x="8480756" y="55717"/>
                  </a:lnTo>
                  <a:lnTo>
                    <a:pt x="8503747" y="94078"/>
                  </a:lnTo>
                  <a:lnTo>
                    <a:pt x="8514616" y="137462"/>
                  </a:lnTo>
                  <a:lnTo>
                    <a:pt x="8515350" y="152400"/>
                  </a:lnTo>
                  <a:lnTo>
                    <a:pt x="8515350" y="4867275"/>
                  </a:lnTo>
                  <a:lnTo>
                    <a:pt x="8508786" y="4911514"/>
                  </a:lnTo>
                  <a:lnTo>
                    <a:pt x="8489662" y="4951943"/>
                  </a:lnTo>
                  <a:lnTo>
                    <a:pt x="8459631" y="4985082"/>
                  </a:lnTo>
                  <a:lnTo>
                    <a:pt x="8421268" y="5008073"/>
                  </a:lnTo>
                  <a:lnTo>
                    <a:pt x="8377886" y="5018942"/>
                  </a:lnTo>
                  <a:lnTo>
                    <a:pt x="8362950" y="5019675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296400" y="4276724"/>
              <a:ext cx="152400" cy="5019675"/>
            </a:xfrm>
            <a:custGeom>
              <a:avLst/>
              <a:gdLst/>
              <a:ahLst/>
              <a:cxnLst/>
              <a:rect l="l" t="t" r="r" b="b"/>
              <a:pathLst>
                <a:path w="152400" h="5019675">
                  <a:moveTo>
                    <a:pt x="152399" y="5019675"/>
                  </a:moveTo>
                  <a:lnTo>
                    <a:pt x="108226" y="5013149"/>
                  </a:lnTo>
                  <a:lnTo>
                    <a:pt x="67715" y="4994014"/>
                  </a:lnTo>
                  <a:lnTo>
                    <a:pt x="34533" y="4963909"/>
                  </a:lnTo>
                  <a:lnTo>
                    <a:pt x="11600" y="4925595"/>
                  </a:lnTo>
                  <a:lnTo>
                    <a:pt x="725" y="4882287"/>
                  </a:lnTo>
                  <a:lnTo>
                    <a:pt x="0" y="4867275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141140" y="725"/>
                  </a:lnTo>
                  <a:lnTo>
                    <a:pt x="130096" y="2900"/>
                  </a:lnTo>
                  <a:lnTo>
                    <a:pt x="88886" y="25660"/>
                  </a:lnTo>
                  <a:lnTo>
                    <a:pt x="64000" y="55765"/>
                  </a:lnTo>
                  <a:lnTo>
                    <a:pt x="46800" y="94079"/>
                  </a:lnTo>
                  <a:lnTo>
                    <a:pt x="38643" y="137387"/>
                  </a:lnTo>
                  <a:lnTo>
                    <a:pt x="38099" y="152399"/>
                  </a:lnTo>
                  <a:lnTo>
                    <a:pt x="38099" y="4867275"/>
                  </a:lnTo>
                  <a:lnTo>
                    <a:pt x="42994" y="4911447"/>
                  </a:lnTo>
                  <a:lnTo>
                    <a:pt x="57345" y="4951959"/>
                  </a:lnTo>
                  <a:lnTo>
                    <a:pt x="79923" y="4985140"/>
                  </a:lnTo>
                  <a:lnTo>
                    <a:pt x="119269" y="5013149"/>
                  </a:lnTo>
                  <a:lnTo>
                    <a:pt x="141140" y="5018949"/>
                  </a:lnTo>
                  <a:lnTo>
                    <a:pt x="152399" y="501967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94874" y="4689470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4" h="318135">
                  <a:moveTo>
                    <a:pt x="125975" y="214316"/>
                  </a:moveTo>
                  <a:lnTo>
                    <a:pt x="124532" y="208722"/>
                  </a:lnTo>
                  <a:lnTo>
                    <a:pt x="121768" y="203882"/>
                  </a:lnTo>
                  <a:lnTo>
                    <a:pt x="117682" y="199796"/>
                  </a:lnTo>
                  <a:lnTo>
                    <a:pt x="113597" y="195711"/>
                  </a:lnTo>
                  <a:lnTo>
                    <a:pt x="108757" y="192947"/>
                  </a:lnTo>
                  <a:lnTo>
                    <a:pt x="103163" y="191504"/>
                  </a:lnTo>
                  <a:lnTo>
                    <a:pt x="5770" y="166389"/>
                  </a:lnTo>
                  <a:lnTo>
                    <a:pt x="4063" y="165905"/>
                  </a:lnTo>
                  <a:lnTo>
                    <a:pt x="2674" y="164955"/>
                  </a:lnTo>
                  <a:lnTo>
                    <a:pt x="1604" y="163539"/>
                  </a:lnTo>
                  <a:lnTo>
                    <a:pt x="534" y="162123"/>
                  </a:lnTo>
                  <a:lnTo>
                    <a:pt x="0" y="160528"/>
                  </a:lnTo>
                  <a:lnTo>
                    <a:pt x="0" y="158753"/>
                  </a:lnTo>
                  <a:lnTo>
                    <a:pt x="0" y="156979"/>
                  </a:lnTo>
                  <a:lnTo>
                    <a:pt x="534" y="155384"/>
                  </a:lnTo>
                  <a:lnTo>
                    <a:pt x="1604" y="153968"/>
                  </a:lnTo>
                  <a:lnTo>
                    <a:pt x="2674" y="152552"/>
                  </a:lnTo>
                  <a:lnTo>
                    <a:pt x="4063" y="151602"/>
                  </a:lnTo>
                  <a:lnTo>
                    <a:pt x="5770" y="151118"/>
                  </a:lnTo>
                  <a:lnTo>
                    <a:pt x="103163" y="125987"/>
                  </a:lnTo>
                  <a:lnTo>
                    <a:pt x="108755" y="124546"/>
                  </a:lnTo>
                  <a:lnTo>
                    <a:pt x="113594" y="121784"/>
                  </a:lnTo>
                  <a:lnTo>
                    <a:pt x="151089" y="5798"/>
                  </a:lnTo>
                  <a:lnTo>
                    <a:pt x="151569" y="4084"/>
                  </a:lnTo>
                  <a:lnTo>
                    <a:pt x="152518" y="2689"/>
                  </a:lnTo>
                  <a:lnTo>
                    <a:pt x="153936" y="1613"/>
                  </a:lnTo>
                  <a:lnTo>
                    <a:pt x="155354" y="537"/>
                  </a:lnTo>
                  <a:lnTo>
                    <a:pt x="156953" y="0"/>
                  </a:lnTo>
                  <a:lnTo>
                    <a:pt x="158733" y="0"/>
                  </a:lnTo>
                  <a:lnTo>
                    <a:pt x="160513" y="0"/>
                  </a:lnTo>
                  <a:lnTo>
                    <a:pt x="191475" y="103191"/>
                  </a:lnTo>
                  <a:lnTo>
                    <a:pt x="192919" y="108785"/>
                  </a:lnTo>
                  <a:lnTo>
                    <a:pt x="311681" y="151102"/>
                  </a:lnTo>
                  <a:lnTo>
                    <a:pt x="313402" y="151576"/>
                  </a:lnTo>
                  <a:lnTo>
                    <a:pt x="314804" y="152524"/>
                  </a:lnTo>
                  <a:lnTo>
                    <a:pt x="315885" y="153945"/>
                  </a:lnTo>
                  <a:lnTo>
                    <a:pt x="316967" y="155365"/>
                  </a:lnTo>
                  <a:lnTo>
                    <a:pt x="317508" y="156968"/>
                  </a:lnTo>
                  <a:lnTo>
                    <a:pt x="317508" y="158753"/>
                  </a:lnTo>
                  <a:lnTo>
                    <a:pt x="317508" y="160539"/>
                  </a:lnTo>
                  <a:lnTo>
                    <a:pt x="316967" y="162142"/>
                  </a:lnTo>
                  <a:lnTo>
                    <a:pt x="315885" y="163562"/>
                  </a:lnTo>
                  <a:lnTo>
                    <a:pt x="314804" y="164983"/>
                  </a:lnTo>
                  <a:lnTo>
                    <a:pt x="313402" y="165930"/>
                  </a:lnTo>
                  <a:lnTo>
                    <a:pt x="311681" y="166405"/>
                  </a:lnTo>
                  <a:lnTo>
                    <a:pt x="214288" y="191504"/>
                  </a:lnTo>
                  <a:lnTo>
                    <a:pt x="208693" y="192947"/>
                  </a:lnTo>
                  <a:lnTo>
                    <a:pt x="203854" y="195711"/>
                  </a:lnTo>
                  <a:lnTo>
                    <a:pt x="199768" y="199796"/>
                  </a:lnTo>
                  <a:lnTo>
                    <a:pt x="195683" y="203882"/>
                  </a:lnTo>
                  <a:lnTo>
                    <a:pt x="192919" y="208722"/>
                  </a:lnTo>
                  <a:lnTo>
                    <a:pt x="191475" y="214316"/>
                  </a:lnTo>
                  <a:lnTo>
                    <a:pt x="166361" y="311709"/>
                  </a:lnTo>
                  <a:lnTo>
                    <a:pt x="165881" y="313423"/>
                  </a:lnTo>
                  <a:lnTo>
                    <a:pt x="164933" y="314818"/>
                  </a:lnTo>
                  <a:lnTo>
                    <a:pt x="163514" y="315894"/>
                  </a:lnTo>
                  <a:lnTo>
                    <a:pt x="162096" y="316970"/>
                  </a:lnTo>
                  <a:lnTo>
                    <a:pt x="160497" y="317507"/>
                  </a:lnTo>
                  <a:lnTo>
                    <a:pt x="158717" y="317507"/>
                  </a:lnTo>
                  <a:lnTo>
                    <a:pt x="156937" y="317507"/>
                  </a:lnTo>
                  <a:lnTo>
                    <a:pt x="151074" y="311709"/>
                  </a:lnTo>
                  <a:lnTo>
                    <a:pt x="125975" y="214316"/>
                  </a:lnTo>
                  <a:close/>
                </a:path>
                <a:path w="318134" h="318135">
                  <a:moveTo>
                    <a:pt x="285725" y="15878"/>
                  </a:moveTo>
                  <a:lnTo>
                    <a:pt x="285725" y="79378"/>
                  </a:lnTo>
                </a:path>
                <a:path w="318134" h="318135">
                  <a:moveTo>
                    <a:pt x="317475" y="47628"/>
                  </a:moveTo>
                  <a:lnTo>
                    <a:pt x="253975" y="47628"/>
                  </a:lnTo>
                </a:path>
              </a:pathLst>
            </a:custGeom>
            <a:ln w="31749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610712" y="4927599"/>
              <a:ext cx="31750" cy="31750"/>
            </a:xfrm>
            <a:custGeom>
              <a:avLst/>
              <a:gdLst/>
              <a:ahLst/>
              <a:cxnLst/>
              <a:rect l="l" t="t" r="r" b="b"/>
              <a:pathLst>
                <a:path w="31750" h="31750">
                  <a:moveTo>
                    <a:pt x="31750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31750" y="3175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525000" y="4418553"/>
            <a:ext cx="5952490" cy="20574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1500">
              <a:lnSpc>
                <a:spcPts val="3495"/>
              </a:lnSpc>
              <a:spcBef>
                <a:spcPts val="105"/>
              </a:spcBef>
            </a:pPr>
            <a:r>
              <a:rPr dirty="0" sz="3050" spc="-160" b="1">
                <a:solidFill>
                  <a:srgbClr val="FFFFFF"/>
                </a:solidFill>
                <a:latin typeface="Arial"/>
                <a:cs typeface="Arial"/>
              </a:rPr>
              <a:t>Entreprise</a:t>
            </a:r>
            <a:r>
              <a:rPr dirty="0" sz="3050" spc="-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30" b="1">
                <a:solidFill>
                  <a:srgbClr val="FFFFFF"/>
                </a:solidFill>
                <a:latin typeface="Arial"/>
                <a:cs typeface="Arial"/>
              </a:rPr>
              <a:t>Agentique</a:t>
            </a:r>
            <a:endParaRPr sz="3050">
              <a:latin typeface="Arial"/>
              <a:cs typeface="Arial"/>
            </a:endParaRPr>
          </a:p>
          <a:p>
            <a:pPr marL="571500">
              <a:lnSpc>
                <a:spcPts val="2295"/>
              </a:lnSpc>
            </a:pPr>
            <a:r>
              <a:rPr dirty="0" sz="2000" spc="-35">
                <a:solidFill>
                  <a:srgbClr val="86EFAB"/>
                </a:solidFill>
                <a:latin typeface="Microsoft Sans Serif"/>
                <a:cs typeface="Microsoft Sans Serif"/>
              </a:rPr>
              <a:t>Logique</a:t>
            </a:r>
            <a:r>
              <a:rPr dirty="0" sz="2000" spc="-7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86EFAB"/>
                </a:solidFill>
                <a:latin typeface="Microsoft Sans Serif"/>
                <a:cs typeface="Microsoft Sans Serif"/>
              </a:rPr>
              <a:t>d</a:t>
            </a:r>
            <a:r>
              <a:rPr dirty="0" sz="2050">
                <a:solidFill>
                  <a:srgbClr val="86EFAB"/>
                </a:solidFill>
                <a:latin typeface="Microsoft Sans Serif"/>
                <a:cs typeface="Microsoft Sans Serif"/>
              </a:rPr>
              <a:t>'</a:t>
            </a:r>
            <a:r>
              <a:rPr dirty="0" sz="2000">
                <a:solidFill>
                  <a:srgbClr val="86EFAB"/>
                </a:solidFill>
                <a:latin typeface="Microsoft Sans Serif"/>
                <a:cs typeface="Microsoft Sans Serif"/>
              </a:rPr>
              <a:t>Objectif</a:t>
            </a:r>
            <a:r>
              <a:rPr dirty="0" sz="2000" spc="-7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25">
                <a:solidFill>
                  <a:srgbClr val="86EFAB"/>
                </a:solidFill>
                <a:latin typeface="Microsoft Sans Serif"/>
                <a:cs typeface="Microsoft Sans Serif"/>
              </a:rPr>
              <a:t>("</a:t>
            </a:r>
            <a:r>
              <a:rPr dirty="0" sz="2000" spc="-25">
                <a:solidFill>
                  <a:srgbClr val="86EFAB"/>
                </a:solidFill>
                <a:latin typeface="Microsoft Sans Serif"/>
                <a:cs typeface="Microsoft Sans Serif"/>
              </a:rPr>
              <a:t>Quoi</a:t>
            </a:r>
            <a:r>
              <a:rPr dirty="0" sz="2000" spc="-7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86EFAB"/>
                </a:solidFill>
                <a:latin typeface="Microsoft Sans Serif"/>
                <a:cs typeface="Microsoft Sans Serif"/>
              </a:rPr>
              <a:t>atteindre</a:t>
            </a:r>
            <a:r>
              <a:rPr dirty="0" sz="2050" spc="-10">
                <a:solidFill>
                  <a:srgbClr val="86EFAB"/>
                </a:solidFill>
                <a:latin typeface="Microsoft Sans Serif"/>
                <a:cs typeface="Microsoft Sans Serif"/>
              </a:rPr>
              <a:t>")</a:t>
            </a:r>
            <a:endParaRPr sz="2050">
              <a:latin typeface="Microsoft Sans Serif"/>
              <a:cs typeface="Microsoft Sans Serif"/>
            </a:endParaRPr>
          </a:p>
          <a:p>
            <a:pPr marL="281940" indent="-243840">
              <a:lnSpc>
                <a:spcPct val="100000"/>
              </a:lnSpc>
              <a:spcBef>
                <a:spcPts val="1140"/>
              </a:spcBef>
              <a:buClr>
                <a:srgbClr val="4ADE80"/>
              </a:buClr>
              <a:buSzPct val="102500"/>
              <a:buChar char="•"/>
              <a:tabLst>
                <a:tab pos="281940" algn="l"/>
              </a:tabLst>
            </a:pP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Spécification</a:t>
            </a:r>
            <a:r>
              <a:rPr dirty="0" sz="2000" spc="-9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</a:t>
            </a:r>
            <a:r>
              <a:rPr dirty="0" sz="2050" spc="-10">
                <a:solidFill>
                  <a:srgbClr val="E2E7F0"/>
                </a:solidFill>
                <a:latin typeface="Gungsuh"/>
                <a:cs typeface="Gungsuh"/>
              </a:rPr>
              <a:t>'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objectifs</a:t>
            </a:r>
            <a:r>
              <a:rPr dirty="0" sz="2000" spc="-9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9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haut</a:t>
            </a:r>
            <a:r>
              <a:rPr dirty="0" sz="2000" spc="-9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niveau</a:t>
            </a:r>
            <a:endParaRPr sz="2000">
              <a:latin typeface="Microsoft Sans Serif"/>
              <a:cs typeface="Microsoft Sans Serif"/>
            </a:endParaRPr>
          </a:p>
          <a:p>
            <a:pPr marL="281940" indent="-243840">
              <a:lnSpc>
                <a:spcPct val="100000"/>
              </a:lnSpc>
              <a:spcBef>
                <a:spcPts val="890"/>
              </a:spcBef>
              <a:buClr>
                <a:srgbClr val="4ADE80"/>
              </a:buClr>
              <a:buSzPct val="102500"/>
              <a:buChar char="•"/>
              <a:tabLst>
                <a:tab pos="281940" algn="l"/>
              </a:tabLst>
            </a:pP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Agents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planifient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et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exécutent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manière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autonome</a:t>
            </a:r>
            <a:endParaRPr sz="2000">
              <a:latin typeface="Microsoft Sans Serif"/>
              <a:cs typeface="Microsoft Sans Serif"/>
            </a:endParaRPr>
          </a:p>
          <a:p>
            <a:pPr marL="281940" indent="-243840">
              <a:lnSpc>
                <a:spcPct val="100000"/>
              </a:lnSpc>
              <a:spcBef>
                <a:spcPts val="900"/>
              </a:spcBef>
              <a:buClr>
                <a:srgbClr val="4ADE80"/>
              </a:buClr>
              <a:buSzPct val="102500"/>
              <a:buChar char="•"/>
              <a:tabLst>
                <a:tab pos="281940" algn="l"/>
              </a:tabLst>
            </a:pP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Adaptation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dynamique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aux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conditions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réelles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9563100" y="8591550"/>
            <a:ext cx="8039100" cy="476250"/>
            <a:chOff x="9563100" y="8591550"/>
            <a:chExt cx="8039100" cy="476250"/>
          </a:xfrm>
        </p:grpSpPr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63100" y="8591550"/>
              <a:ext cx="8039100" cy="476250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9563100" y="8591550"/>
              <a:ext cx="8039100" cy="476250"/>
            </a:xfrm>
            <a:custGeom>
              <a:avLst/>
              <a:gdLst/>
              <a:ahLst/>
              <a:cxnLst/>
              <a:rect l="l" t="t" r="r" b="b"/>
              <a:pathLst>
                <a:path w="8039100" h="476250">
                  <a:moveTo>
                    <a:pt x="7962899" y="476249"/>
                  </a:moveTo>
                  <a:lnTo>
                    <a:pt x="76199" y="476249"/>
                  </a:lnTo>
                  <a:lnTo>
                    <a:pt x="68693" y="475887"/>
                  </a:lnTo>
                  <a:lnTo>
                    <a:pt x="27882" y="458982"/>
                  </a:lnTo>
                  <a:lnTo>
                    <a:pt x="3262" y="422136"/>
                  </a:lnTo>
                  <a:lnTo>
                    <a:pt x="0" y="4000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962899" y="0"/>
                  </a:lnTo>
                  <a:lnTo>
                    <a:pt x="799972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404428"/>
                  </a:lnTo>
                  <a:lnTo>
                    <a:pt x="23194" y="440732"/>
                  </a:lnTo>
                  <a:lnTo>
                    <a:pt x="54729" y="463325"/>
                  </a:lnTo>
                  <a:lnTo>
                    <a:pt x="71822" y="466725"/>
                  </a:lnTo>
                  <a:lnTo>
                    <a:pt x="7999718" y="466725"/>
                  </a:lnTo>
                  <a:lnTo>
                    <a:pt x="7998856" y="467241"/>
                  </a:lnTo>
                  <a:lnTo>
                    <a:pt x="7992059" y="470449"/>
                  </a:lnTo>
                  <a:lnTo>
                    <a:pt x="7984985" y="472986"/>
                  </a:lnTo>
                  <a:lnTo>
                    <a:pt x="7977767" y="474799"/>
                  </a:lnTo>
                  <a:lnTo>
                    <a:pt x="7970405" y="475887"/>
                  </a:lnTo>
                  <a:lnTo>
                    <a:pt x="7962899" y="476249"/>
                  </a:lnTo>
                  <a:close/>
                </a:path>
                <a:path w="8039100" h="476250">
                  <a:moveTo>
                    <a:pt x="7999718" y="466725"/>
                  </a:moveTo>
                  <a:lnTo>
                    <a:pt x="7967277" y="466725"/>
                  </a:lnTo>
                  <a:lnTo>
                    <a:pt x="7971614" y="466298"/>
                  </a:lnTo>
                  <a:lnTo>
                    <a:pt x="7980200" y="464589"/>
                  </a:lnTo>
                  <a:lnTo>
                    <a:pt x="8013140" y="444100"/>
                  </a:lnTo>
                  <a:lnTo>
                    <a:pt x="8029147" y="408763"/>
                  </a:lnTo>
                  <a:lnTo>
                    <a:pt x="8029574" y="404428"/>
                  </a:lnTo>
                  <a:lnTo>
                    <a:pt x="8029574" y="71822"/>
                  </a:lnTo>
                  <a:lnTo>
                    <a:pt x="8029266" y="68693"/>
                  </a:lnTo>
                  <a:lnTo>
                    <a:pt x="8029147" y="67486"/>
                  </a:lnTo>
                  <a:lnTo>
                    <a:pt x="8013140" y="32149"/>
                  </a:lnTo>
                  <a:lnTo>
                    <a:pt x="7980200" y="11660"/>
                  </a:lnTo>
                  <a:lnTo>
                    <a:pt x="7967277" y="9525"/>
                  </a:lnTo>
                  <a:lnTo>
                    <a:pt x="7999720" y="9525"/>
                  </a:lnTo>
                  <a:lnTo>
                    <a:pt x="8030091" y="40242"/>
                  </a:lnTo>
                  <a:lnTo>
                    <a:pt x="8039099" y="76199"/>
                  </a:lnTo>
                  <a:lnTo>
                    <a:pt x="8039099" y="400049"/>
                  </a:lnTo>
                  <a:lnTo>
                    <a:pt x="8026268" y="442391"/>
                  </a:lnTo>
                  <a:lnTo>
                    <a:pt x="8005368" y="463325"/>
                  </a:lnTo>
                  <a:lnTo>
                    <a:pt x="7999718" y="466725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9674225" y="8702444"/>
            <a:ext cx="3500754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60" b="1">
                <a:solidFill>
                  <a:srgbClr val="BAF6D0"/>
                </a:solidFill>
                <a:latin typeface="Arial"/>
                <a:cs typeface="Arial"/>
              </a:rPr>
              <a:t>Objectif</a:t>
            </a:r>
            <a:r>
              <a:rPr dirty="0" sz="1300" spc="-60" b="1">
                <a:solidFill>
                  <a:srgbClr val="BAF6D0"/>
                </a:solidFill>
                <a:latin typeface="Arial"/>
                <a:cs typeface="Arial"/>
              </a:rPr>
              <a:t>:</a:t>
            </a:r>
            <a:r>
              <a:rPr dirty="0" sz="1300" spc="-40" b="1">
                <a:solidFill>
                  <a:srgbClr val="BAF6D0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BAF6D0"/>
                </a:solidFill>
                <a:latin typeface="Arial"/>
                <a:cs typeface="Arial"/>
              </a:rPr>
              <a:t>Maintenir</a:t>
            </a:r>
            <a:r>
              <a:rPr dirty="0" sz="1350" spc="-50" b="1">
                <a:solidFill>
                  <a:srgbClr val="BAF6D0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BAF6D0"/>
                </a:solidFill>
                <a:latin typeface="Arial"/>
                <a:cs typeface="Arial"/>
              </a:rPr>
              <a:t>stock</a:t>
            </a:r>
            <a:r>
              <a:rPr dirty="0" sz="1350" spc="-50" b="1">
                <a:solidFill>
                  <a:srgbClr val="BAF6D0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BAF6D0"/>
                </a:solidFill>
                <a:latin typeface="Arial"/>
                <a:cs typeface="Arial"/>
              </a:rPr>
              <a:t>&gt;</a:t>
            </a:r>
            <a:r>
              <a:rPr dirty="0" sz="1300" spc="-40" b="1">
                <a:solidFill>
                  <a:srgbClr val="BAF6D0"/>
                </a:solidFill>
                <a:latin typeface="Arial"/>
                <a:cs typeface="Arial"/>
              </a:rPr>
              <a:t> </a:t>
            </a:r>
            <a:r>
              <a:rPr dirty="0" sz="1300" spc="-30" b="1">
                <a:solidFill>
                  <a:srgbClr val="BAF6D0"/>
                </a:solidFill>
                <a:latin typeface="Arial"/>
                <a:cs typeface="Arial"/>
              </a:rPr>
              <a:t>100</a:t>
            </a:r>
            <a:r>
              <a:rPr dirty="0" sz="1300" spc="-35" b="1">
                <a:solidFill>
                  <a:srgbClr val="BAF6D0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BAF6D0"/>
                </a:solidFill>
                <a:latin typeface="Arial"/>
                <a:cs typeface="Arial"/>
              </a:rPr>
              <a:t>au</a:t>
            </a:r>
            <a:r>
              <a:rPr dirty="0" sz="1350" spc="-50" b="1">
                <a:solidFill>
                  <a:srgbClr val="BAF6D0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BAF6D0"/>
                </a:solidFill>
                <a:latin typeface="Arial"/>
                <a:cs typeface="Arial"/>
              </a:rPr>
              <a:t>coût</a:t>
            </a:r>
            <a:r>
              <a:rPr dirty="0" sz="1350" spc="-55" b="1">
                <a:solidFill>
                  <a:srgbClr val="BAF6D0"/>
                </a:solidFill>
                <a:latin typeface="Arial"/>
                <a:cs typeface="Arial"/>
              </a:rPr>
              <a:t> </a:t>
            </a:r>
            <a:r>
              <a:rPr dirty="0" sz="1350" spc="-50" b="1">
                <a:solidFill>
                  <a:srgbClr val="BAF6D0"/>
                </a:solidFill>
                <a:latin typeface="Arial"/>
                <a:cs typeface="Arial"/>
              </a:rPr>
              <a:t>optimal</a:t>
            </a:r>
            <a:r>
              <a:rPr dirty="0" sz="1300" spc="-50" b="1">
                <a:solidFill>
                  <a:srgbClr val="BAF6D0"/>
                </a:solidFill>
                <a:latin typeface="Arial"/>
                <a:cs typeface="Arial"/>
              </a:rPr>
              <a:t>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715" y="279003"/>
            <a:ext cx="14711044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00" spc="-370"/>
              <a:t>Les</a:t>
            </a:r>
            <a:r>
              <a:rPr dirty="0" sz="5100" spc="-335"/>
              <a:t> </a:t>
            </a:r>
            <a:r>
              <a:rPr dirty="0" sz="5100" spc="-254"/>
              <a:t>Piliers</a:t>
            </a:r>
            <a:r>
              <a:rPr dirty="0" sz="5100" spc="-330"/>
              <a:t> </a:t>
            </a:r>
            <a:r>
              <a:rPr dirty="0" sz="5100" spc="-295"/>
              <a:t>Technologiques</a:t>
            </a:r>
            <a:r>
              <a:rPr dirty="0" sz="5100" spc="-335"/>
              <a:t> </a:t>
            </a:r>
            <a:r>
              <a:rPr dirty="0" sz="5100" spc="-235"/>
              <a:t>de</a:t>
            </a:r>
            <a:r>
              <a:rPr dirty="0" sz="5100" spc="-330"/>
              <a:t> </a:t>
            </a:r>
            <a:r>
              <a:rPr dirty="0" sz="5100" spc="-260"/>
              <a:t>l</a:t>
            </a:r>
            <a:r>
              <a:rPr dirty="0" sz="5200" spc="-260">
                <a:latin typeface="Verdana"/>
                <a:cs typeface="Verdana"/>
              </a:rPr>
              <a:t>'</a:t>
            </a:r>
            <a:r>
              <a:rPr dirty="0" sz="5100" spc="-260"/>
              <a:t>Entreprise</a:t>
            </a:r>
            <a:r>
              <a:rPr dirty="0" sz="5100" spc="-330"/>
              <a:t> </a:t>
            </a:r>
            <a:r>
              <a:rPr dirty="0" sz="5100" spc="-265"/>
              <a:t>Agentique</a:t>
            </a:r>
            <a:endParaRPr sz="51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29882" y="9538172"/>
            <a:ext cx="602869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10">
                <a:solidFill>
                  <a:srgbClr val="64738B"/>
                </a:solidFill>
                <a:latin typeface="Microsoft Sans Serif"/>
                <a:cs typeface="Microsoft Sans Serif"/>
              </a:rPr>
              <a:t>Architecture</a:t>
            </a:r>
            <a:r>
              <a:rPr dirty="0" sz="1650" spc="-5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64738B"/>
                </a:solidFill>
                <a:latin typeface="Microsoft Sans Serif"/>
                <a:cs typeface="Microsoft Sans Serif"/>
              </a:rPr>
              <a:t>éprouvée</a:t>
            </a:r>
            <a:r>
              <a:rPr dirty="0" sz="1650" spc="-4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64738B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4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64738B"/>
                </a:solidFill>
                <a:latin typeface="Microsoft Sans Serif"/>
                <a:cs typeface="Microsoft Sans Serif"/>
              </a:rPr>
              <a:t>extensible</a:t>
            </a:r>
            <a:r>
              <a:rPr dirty="0" sz="1650" spc="-4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64738B"/>
                </a:solidFill>
                <a:latin typeface="Microsoft Sans Serif"/>
                <a:cs typeface="Microsoft Sans Serif"/>
              </a:rPr>
              <a:t>pour</a:t>
            </a:r>
            <a:r>
              <a:rPr dirty="0" sz="1650" spc="-4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environnements</a:t>
            </a:r>
            <a:r>
              <a:rPr dirty="0" sz="1650" spc="-4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64738B"/>
                </a:solidFill>
                <a:latin typeface="Microsoft Sans Serif"/>
                <a:cs typeface="Microsoft Sans Serif"/>
              </a:rPr>
              <a:t>critiques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181100"/>
            <a:ext cx="17373600" cy="257175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446167" y="1332454"/>
            <a:ext cx="7929245" cy="491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-220" b="1">
                <a:solidFill>
                  <a:srgbClr val="FFFFFF"/>
                </a:solidFill>
                <a:latin typeface="Arial"/>
                <a:cs typeface="Arial"/>
              </a:rPr>
              <a:t>Les</a:t>
            </a:r>
            <a:r>
              <a:rPr dirty="0" sz="3050" spc="-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90" b="1">
                <a:solidFill>
                  <a:srgbClr val="FFFFFF"/>
                </a:solidFill>
                <a:latin typeface="Arial"/>
                <a:cs typeface="Arial"/>
              </a:rPr>
              <a:t>Trois</a:t>
            </a:r>
            <a:r>
              <a:rPr dirty="0" sz="3050" spc="-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45" b="1">
                <a:solidFill>
                  <a:srgbClr val="FFFFFF"/>
                </a:solidFill>
                <a:latin typeface="Arial"/>
                <a:cs typeface="Arial"/>
              </a:rPr>
              <a:t>Capacités</a:t>
            </a:r>
            <a:r>
              <a:rPr dirty="0" sz="3050" spc="-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75" b="1">
                <a:solidFill>
                  <a:srgbClr val="FFFFFF"/>
                </a:solidFill>
                <a:latin typeface="Arial"/>
                <a:cs typeface="Arial"/>
              </a:rPr>
              <a:t>Fondamentales</a:t>
            </a:r>
            <a:r>
              <a:rPr dirty="0" sz="3050" spc="-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60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3050" spc="-1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10" b="1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endParaRPr sz="30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28985" y="2359757"/>
            <a:ext cx="4162425" cy="114490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dirty="0" sz="2550" spc="-35" b="1">
                <a:solidFill>
                  <a:srgbClr val="FFFFFF"/>
                </a:solidFill>
                <a:latin typeface="Arial"/>
                <a:cs typeface="Arial"/>
              </a:rPr>
              <a:t>Perception</a:t>
            </a:r>
            <a:endParaRPr sz="2550">
              <a:latin typeface="Arial"/>
              <a:cs typeface="Arial"/>
            </a:endParaRPr>
          </a:p>
          <a:p>
            <a:pPr algn="ctr" marL="12700" marR="5080">
              <a:lnSpc>
                <a:spcPts val="2400"/>
              </a:lnSpc>
              <a:spcBef>
                <a:spcPts val="495"/>
              </a:spcBef>
            </a:pP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Collecte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données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conscience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de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l</a:t>
            </a:r>
            <a:r>
              <a:rPr dirty="0" sz="2050" spc="-10">
                <a:solidFill>
                  <a:srgbClr val="CBD5E1"/>
                </a:solidFill>
                <a:latin typeface="Sitka Text"/>
                <a:cs typeface="Sitka Text"/>
              </a:rPr>
              <a:t>'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environnement</a:t>
            </a:r>
            <a:r>
              <a:rPr dirty="0" sz="2050" spc="-10">
                <a:solidFill>
                  <a:srgbClr val="CBD5E1"/>
                </a:solidFill>
                <a:latin typeface="Sitka Text"/>
                <a:cs typeface="Sitka Text"/>
              </a:rPr>
              <a:t>.</a:t>
            </a:r>
            <a:endParaRPr sz="2050">
              <a:latin typeface="Sitka Text"/>
              <a:cs typeface="Sitka Tex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03057" y="2373938"/>
            <a:ext cx="4282440" cy="8255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2550" spc="-75" b="1">
                <a:solidFill>
                  <a:srgbClr val="FFFFFF"/>
                </a:solidFill>
                <a:latin typeface="Arial"/>
                <a:cs typeface="Arial"/>
              </a:rPr>
              <a:t>Raisonnement</a:t>
            </a:r>
            <a:endParaRPr sz="2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2000" spc="-55">
                <a:solidFill>
                  <a:srgbClr val="CBD5E1"/>
                </a:solidFill>
                <a:latin typeface="Microsoft Sans Serif"/>
                <a:cs typeface="Microsoft Sans Serif"/>
              </a:rPr>
              <a:t>Analyse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prise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décisions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via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LLMs</a:t>
            </a:r>
            <a:r>
              <a:rPr dirty="0" sz="2050" spc="-30">
                <a:solidFill>
                  <a:srgbClr val="CBD5E1"/>
                </a:solidFill>
                <a:latin typeface="Sitka Text"/>
                <a:cs typeface="Sitka Text"/>
              </a:rPr>
              <a:t>.</a:t>
            </a:r>
            <a:endParaRPr sz="2050">
              <a:latin typeface="Sitka Text"/>
              <a:cs typeface="Sitka Tex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915255" y="2373938"/>
            <a:ext cx="3925570" cy="8255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Action</a:t>
            </a:r>
            <a:endParaRPr sz="2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Exécution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d</a:t>
            </a:r>
            <a:r>
              <a:rPr dirty="0" sz="2050" spc="-30">
                <a:solidFill>
                  <a:srgbClr val="CBD5E1"/>
                </a:solidFill>
                <a:latin typeface="Sitka Text"/>
                <a:cs typeface="Sitka Text"/>
              </a:rPr>
              <a:t>'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actions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via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25">
                <a:solidFill>
                  <a:srgbClr val="CBD5E1"/>
                </a:solidFill>
                <a:latin typeface="Microsoft Sans Serif"/>
                <a:cs typeface="Microsoft Sans Serif"/>
              </a:rPr>
              <a:t>API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outils</a:t>
            </a:r>
            <a:r>
              <a:rPr dirty="0" sz="2050" spc="-10">
                <a:solidFill>
                  <a:srgbClr val="CBD5E1"/>
                </a:solidFill>
                <a:latin typeface="Sitka Text"/>
                <a:cs typeface="Sitka Text"/>
              </a:rPr>
              <a:t>.</a:t>
            </a:r>
            <a:endParaRPr sz="2050">
              <a:latin typeface="Sitka Text"/>
              <a:cs typeface="Sitka Tex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57200" y="3905250"/>
            <a:ext cx="5591175" cy="5505450"/>
            <a:chOff x="457200" y="3905250"/>
            <a:chExt cx="5591175" cy="550545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905250"/>
              <a:ext cx="5591175" cy="550545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57200" y="3905250"/>
              <a:ext cx="5591175" cy="5505450"/>
            </a:xfrm>
            <a:custGeom>
              <a:avLst/>
              <a:gdLst/>
              <a:ahLst/>
              <a:cxnLst/>
              <a:rect l="l" t="t" r="r" b="b"/>
              <a:pathLst>
                <a:path w="5591175" h="5505450">
                  <a:moveTo>
                    <a:pt x="5438774" y="5505449"/>
                  </a:moveTo>
                  <a:lnTo>
                    <a:pt x="152399" y="5505449"/>
                  </a:lnTo>
                  <a:lnTo>
                    <a:pt x="137387" y="5504724"/>
                  </a:lnTo>
                  <a:lnTo>
                    <a:pt x="94079" y="5493848"/>
                  </a:lnTo>
                  <a:lnTo>
                    <a:pt x="55765" y="5470915"/>
                  </a:lnTo>
                  <a:lnTo>
                    <a:pt x="25660" y="5437734"/>
                  </a:lnTo>
                  <a:lnTo>
                    <a:pt x="6525" y="5397222"/>
                  </a:lnTo>
                  <a:lnTo>
                    <a:pt x="0" y="5353049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5438774" y="0"/>
                  </a:lnTo>
                  <a:lnTo>
                    <a:pt x="5453787" y="725"/>
                  </a:lnTo>
                  <a:lnTo>
                    <a:pt x="5468511" y="2900"/>
                  </a:lnTo>
                  <a:lnTo>
                    <a:pt x="5482947" y="6525"/>
                  </a:lnTo>
                  <a:lnTo>
                    <a:pt x="5491309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5353049"/>
                  </a:lnTo>
                  <a:lnTo>
                    <a:pt x="15675" y="5394524"/>
                  </a:lnTo>
                  <a:lnTo>
                    <a:pt x="33603" y="5432426"/>
                  </a:lnTo>
                  <a:lnTo>
                    <a:pt x="61759" y="5463494"/>
                  </a:lnTo>
                  <a:lnTo>
                    <a:pt x="97724" y="5485048"/>
                  </a:lnTo>
                  <a:lnTo>
                    <a:pt x="138395" y="5495238"/>
                  </a:lnTo>
                  <a:lnTo>
                    <a:pt x="152399" y="5495924"/>
                  </a:lnTo>
                  <a:lnTo>
                    <a:pt x="5491308" y="5495924"/>
                  </a:lnTo>
                  <a:lnTo>
                    <a:pt x="5482947" y="5498923"/>
                  </a:lnTo>
                  <a:lnTo>
                    <a:pt x="5468511" y="5502549"/>
                  </a:lnTo>
                  <a:lnTo>
                    <a:pt x="5453787" y="5504724"/>
                  </a:lnTo>
                  <a:lnTo>
                    <a:pt x="5438774" y="5505449"/>
                  </a:lnTo>
                  <a:close/>
                </a:path>
                <a:path w="5591175" h="5505450">
                  <a:moveTo>
                    <a:pt x="5491308" y="5495924"/>
                  </a:moveTo>
                  <a:lnTo>
                    <a:pt x="5438774" y="5495924"/>
                  </a:lnTo>
                  <a:lnTo>
                    <a:pt x="5445793" y="5495753"/>
                  </a:lnTo>
                  <a:lnTo>
                    <a:pt x="5452779" y="5495238"/>
                  </a:lnTo>
                  <a:lnTo>
                    <a:pt x="5493449" y="5485048"/>
                  </a:lnTo>
                  <a:lnTo>
                    <a:pt x="5529413" y="5463494"/>
                  </a:lnTo>
                  <a:lnTo>
                    <a:pt x="5557570" y="5432426"/>
                  </a:lnTo>
                  <a:lnTo>
                    <a:pt x="5575498" y="5394524"/>
                  </a:lnTo>
                  <a:lnTo>
                    <a:pt x="5580838" y="5368062"/>
                  </a:lnTo>
                  <a:lnTo>
                    <a:pt x="5580963" y="5367053"/>
                  </a:lnTo>
                  <a:lnTo>
                    <a:pt x="5581478" y="5360068"/>
                  </a:lnTo>
                  <a:lnTo>
                    <a:pt x="5581649" y="5353049"/>
                  </a:lnTo>
                  <a:lnTo>
                    <a:pt x="5581649" y="152399"/>
                  </a:lnTo>
                  <a:lnTo>
                    <a:pt x="5575498" y="110925"/>
                  </a:lnTo>
                  <a:lnTo>
                    <a:pt x="5557570" y="73022"/>
                  </a:lnTo>
                  <a:lnTo>
                    <a:pt x="5529413" y="41954"/>
                  </a:lnTo>
                  <a:lnTo>
                    <a:pt x="5493449" y="20400"/>
                  </a:lnTo>
                  <a:lnTo>
                    <a:pt x="5452778" y="10211"/>
                  </a:lnTo>
                  <a:lnTo>
                    <a:pt x="5438774" y="9524"/>
                  </a:lnTo>
                  <a:lnTo>
                    <a:pt x="5491309" y="9524"/>
                  </a:lnTo>
                  <a:lnTo>
                    <a:pt x="5535409" y="34533"/>
                  </a:lnTo>
                  <a:lnTo>
                    <a:pt x="5565514" y="67715"/>
                  </a:lnTo>
                  <a:lnTo>
                    <a:pt x="5584649" y="108226"/>
                  </a:lnTo>
                  <a:lnTo>
                    <a:pt x="5591174" y="152399"/>
                  </a:lnTo>
                  <a:lnTo>
                    <a:pt x="5591174" y="5353049"/>
                  </a:lnTo>
                  <a:lnTo>
                    <a:pt x="5590498" y="5367053"/>
                  </a:lnTo>
                  <a:lnTo>
                    <a:pt x="5590449" y="5368062"/>
                  </a:lnTo>
                  <a:lnTo>
                    <a:pt x="5579574" y="5411369"/>
                  </a:lnTo>
                  <a:lnTo>
                    <a:pt x="5556640" y="5449684"/>
                  </a:lnTo>
                  <a:lnTo>
                    <a:pt x="5523459" y="5479789"/>
                  </a:lnTo>
                  <a:lnTo>
                    <a:pt x="5497095" y="5493848"/>
                  </a:lnTo>
                  <a:lnTo>
                    <a:pt x="5491308" y="5495924"/>
                  </a:lnTo>
                  <a:close/>
                </a:path>
              </a:pathLst>
            </a:custGeom>
            <a:solidFill>
              <a:srgbClr val="3B81F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074" y="4429125"/>
              <a:ext cx="152400" cy="1524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5" y="4429125"/>
              <a:ext cx="152400" cy="1524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724" y="4162425"/>
              <a:ext cx="152400" cy="1524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90575" y="4295775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152400"/>
                  </a:moveTo>
                  <a:lnTo>
                    <a:pt x="0" y="95250"/>
                  </a:lnTo>
                  <a:lnTo>
                    <a:pt x="0" y="92723"/>
                  </a:lnTo>
                  <a:lnTo>
                    <a:pt x="483" y="90293"/>
                  </a:lnTo>
                  <a:lnTo>
                    <a:pt x="1450" y="87959"/>
                  </a:lnTo>
                  <a:lnTo>
                    <a:pt x="2416" y="85625"/>
                  </a:lnTo>
                  <a:lnTo>
                    <a:pt x="16523" y="76200"/>
                  </a:lnTo>
                  <a:lnTo>
                    <a:pt x="19050" y="76200"/>
                  </a:lnTo>
                  <a:lnTo>
                    <a:pt x="247650" y="76200"/>
                  </a:lnTo>
                  <a:lnTo>
                    <a:pt x="250176" y="76200"/>
                  </a:lnTo>
                  <a:lnTo>
                    <a:pt x="252606" y="76683"/>
                  </a:lnTo>
                  <a:lnTo>
                    <a:pt x="254940" y="77650"/>
                  </a:lnTo>
                  <a:lnTo>
                    <a:pt x="257273" y="78616"/>
                  </a:lnTo>
                  <a:lnTo>
                    <a:pt x="265249" y="87959"/>
                  </a:lnTo>
                  <a:lnTo>
                    <a:pt x="266216" y="90293"/>
                  </a:lnTo>
                  <a:lnTo>
                    <a:pt x="266699" y="92723"/>
                  </a:lnTo>
                  <a:lnTo>
                    <a:pt x="266700" y="95250"/>
                  </a:lnTo>
                  <a:lnTo>
                    <a:pt x="266700" y="152400"/>
                  </a:lnTo>
                </a:path>
                <a:path w="266700" h="152400">
                  <a:moveTo>
                    <a:pt x="133350" y="76200"/>
                  </a:moveTo>
                  <a:lnTo>
                    <a:pt x="133350" y="0"/>
                  </a:lnTo>
                </a:path>
              </a:pathLst>
            </a:custGeom>
            <a:ln w="381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57225" y="4590003"/>
            <a:ext cx="3039110" cy="1981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3629"/>
              </a:lnSpc>
              <a:spcBef>
                <a:spcPts val="105"/>
              </a:spcBef>
            </a:pPr>
            <a:r>
              <a:rPr dirty="0" sz="3050" spc="-75" b="1">
                <a:solidFill>
                  <a:srgbClr val="FFFFFF"/>
                </a:solidFill>
                <a:latin typeface="Arial"/>
                <a:cs typeface="Arial"/>
              </a:rPr>
              <a:t>Orchestration</a:t>
            </a:r>
            <a:endParaRPr sz="3050">
              <a:latin typeface="Arial"/>
              <a:cs typeface="Arial"/>
            </a:endParaRPr>
          </a:p>
          <a:p>
            <a:pPr marL="38100">
              <a:lnSpc>
                <a:spcPts val="2910"/>
              </a:lnSpc>
            </a:pPr>
            <a:r>
              <a:rPr dirty="0" sz="2450">
                <a:solidFill>
                  <a:srgbClr val="93C4FD"/>
                </a:solidFill>
                <a:latin typeface="Microsoft Sans Serif"/>
                <a:cs typeface="Microsoft Sans Serif"/>
              </a:rPr>
              <a:t>Agent</a:t>
            </a:r>
            <a:r>
              <a:rPr dirty="0" sz="2450" spc="-13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20">
                <a:solidFill>
                  <a:srgbClr val="93C4FD"/>
                </a:solidFill>
                <a:latin typeface="Microsoft Sans Serif"/>
                <a:cs typeface="Microsoft Sans Serif"/>
              </a:rPr>
              <a:t>Mesh</a:t>
            </a:r>
            <a:endParaRPr sz="245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434"/>
              </a:spcBef>
              <a:buClr>
                <a:srgbClr val="60A5FA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Traçabilité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complète</a:t>
            </a:r>
            <a:endParaRPr sz="200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600"/>
              </a:spcBef>
              <a:buClr>
                <a:srgbClr val="60A5FA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Conformité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réglementaire</a:t>
            </a:r>
            <a:endParaRPr sz="200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600"/>
              </a:spcBef>
              <a:buClr>
                <a:srgbClr val="60A5FA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60">
                <a:solidFill>
                  <a:srgbClr val="E2E7F0"/>
                </a:solidFill>
                <a:latin typeface="Microsoft Sans Serif"/>
                <a:cs typeface="Microsoft Sans Serif"/>
              </a:rPr>
              <a:t>Gestion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des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politiques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95324" y="8696325"/>
            <a:ext cx="5114925" cy="476250"/>
            <a:chOff x="695324" y="8696325"/>
            <a:chExt cx="5114925" cy="476250"/>
          </a:xfrm>
        </p:grpSpPr>
        <p:sp>
          <p:nvSpPr>
            <p:cNvPr id="18" name="object 18" descr=""/>
            <p:cNvSpPr/>
            <p:nvPr/>
          </p:nvSpPr>
          <p:spPr>
            <a:xfrm>
              <a:off x="695325" y="8696325"/>
              <a:ext cx="5114925" cy="476250"/>
            </a:xfrm>
            <a:custGeom>
              <a:avLst/>
              <a:gdLst/>
              <a:ahLst/>
              <a:cxnLst/>
              <a:rect l="l" t="t" r="r" b="b"/>
              <a:pathLst>
                <a:path w="5114925" h="476250">
                  <a:moveTo>
                    <a:pt x="5038725" y="476250"/>
                  </a:moveTo>
                  <a:lnTo>
                    <a:pt x="76200" y="476250"/>
                  </a:lnTo>
                  <a:lnTo>
                    <a:pt x="68693" y="475887"/>
                  </a:lnTo>
                  <a:lnTo>
                    <a:pt x="27882" y="458982"/>
                  </a:lnTo>
                  <a:lnTo>
                    <a:pt x="3262" y="422136"/>
                  </a:lnTo>
                  <a:lnTo>
                    <a:pt x="0" y="4000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38725" y="0"/>
                  </a:lnTo>
                  <a:lnTo>
                    <a:pt x="5081067" y="12829"/>
                  </a:lnTo>
                  <a:lnTo>
                    <a:pt x="5109124" y="47039"/>
                  </a:lnTo>
                  <a:lnTo>
                    <a:pt x="5114925" y="76200"/>
                  </a:lnTo>
                  <a:lnTo>
                    <a:pt x="5114925" y="400050"/>
                  </a:lnTo>
                  <a:lnTo>
                    <a:pt x="5102094" y="442391"/>
                  </a:lnTo>
                  <a:lnTo>
                    <a:pt x="5067884" y="470448"/>
                  </a:lnTo>
                  <a:lnTo>
                    <a:pt x="5038725" y="476250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5324" y="8696325"/>
              <a:ext cx="5114925" cy="476250"/>
            </a:xfrm>
            <a:custGeom>
              <a:avLst/>
              <a:gdLst/>
              <a:ahLst/>
              <a:cxnLst/>
              <a:rect l="l" t="t" r="r" b="b"/>
              <a:pathLst>
                <a:path w="5114925" h="476250">
                  <a:moveTo>
                    <a:pt x="5038724" y="476249"/>
                  </a:moveTo>
                  <a:lnTo>
                    <a:pt x="76199" y="476249"/>
                  </a:lnTo>
                  <a:lnTo>
                    <a:pt x="68693" y="475887"/>
                  </a:lnTo>
                  <a:lnTo>
                    <a:pt x="27882" y="458982"/>
                  </a:lnTo>
                  <a:lnTo>
                    <a:pt x="3262" y="422136"/>
                  </a:lnTo>
                  <a:lnTo>
                    <a:pt x="0" y="4000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5038724" y="0"/>
                  </a:lnTo>
                  <a:lnTo>
                    <a:pt x="5075546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404428"/>
                  </a:lnTo>
                  <a:lnTo>
                    <a:pt x="23194" y="440732"/>
                  </a:lnTo>
                  <a:lnTo>
                    <a:pt x="54729" y="463325"/>
                  </a:lnTo>
                  <a:lnTo>
                    <a:pt x="71822" y="466725"/>
                  </a:lnTo>
                  <a:lnTo>
                    <a:pt x="5075543" y="466725"/>
                  </a:lnTo>
                  <a:lnTo>
                    <a:pt x="5074681" y="467241"/>
                  </a:lnTo>
                  <a:lnTo>
                    <a:pt x="5067884" y="470448"/>
                  </a:lnTo>
                  <a:lnTo>
                    <a:pt x="5060811" y="472986"/>
                  </a:lnTo>
                  <a:lnTo>
                    <a:pt x="5053593" y="474799"/>
                  </a:lnTo>
                  <a:lnTo>
                    <a:pt x="5046231" y="475887"/>
                  </a:lnTo>
                  <a:lnTo>
                    <a:pt x="5038724" y="476249"/>
                  </a:lnTo>
                  <a:close/>
                </a:path>
                <a:path w="5114925" h="476250">
                  <a:moveTo>
                    <a:pt x="5075543" y="466725"/>
                  </a:moveTo>
                  <a:lnTo>
                    <a:pt x="5043102" y="466725"/>
                  </a:lnTo>
                  <a:lnTo>
                    <a:pt x="5047438" y="466298"/>
                  </a:lnTo>
                  <a:lnTo>
                    <a:pt x="5056025" y="464589"/>
                  </a:lnTo>
                  <a:lnTo>
                    <a:pt x="5088966" y="444100"/>
                  </a:lnTo>
                  <a:lnTo>
                    <a:pt x="5104972" y="408763"/>
                  </a:lnTo>
                  <a:lnTo>
                    <a:pt x="5105399" y="404428"/>
                  </a:lnTo>
                  <a:lnTo>
                    <a:pt x="5105399" y="71822"/>
                  </a:lnTo>
                  <a:lnTo>
                    <a:pt x="5091730" y="35517"/>
                  </a:lnTo>
                  <a:lnTo>
                    <a:pt x="5059880" y="12829"/>
                  </a:lnTo>
                  <a:lnTo>
                    <a:pt x="5043102" y="9525"/>
                  </a:lnTo>
                  <a:lnTo>
                    <a:pt x="5075546" y="9525"/>
                  </a:lnTo>
                  <a:lnTo>
                    <a:pt x="5105916" y="40242"/>
                  </a:lnTo>
                  <a:lnTo>
                    <a:pt x="5114924" y="76199"/>
                  </a:lnTo>
                  <a:lnTo>
                    <a:pt x="5114924" y="400049"/>
                  </a:lnTo>
                  <a:lnTo>
                    <a:pt x="5102094" y="442391"/>
                  </a:lnTo>
                  <a:lnTo>
                    <a:pt x="5081193" y="463325"/>
                  </a:lnTo>
                  <a:lnTo>
                    <a:pt x="5075543" y="466725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736923" y="8807219"/>
            <a:ext cx="302895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60" b="1">
                <a:solidFill>
                  <a:srgbClr val="FDE68A"/>
                </a:solidFill>
                <a:latin typeface="Arial"/>
                <a:cs typeface="Arial"/>
              </a:rPr>
              <a:t>Idéal</a:t>
            </a:r>
            <a:r>
              <a:rPr dirty="0" sz="1350" spc="-4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FDE68A"/>
                </a:solidFill>
                <a:latin typeface="Arial"/>
                <a:cs typeface="Arial"/>
              </a:rPr>
              <a:t>pour</a:t>
            </a:r>
            <a:r>
              <a:rPr dirty="0" sz="1350" spc="-4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FDE68A"/>
                </a:solidFill>
                <a:latin typeface="Arial"/>
                <a:cs typeface="Arial"/>
              </a:rPr>
              <a:t>processus</a:t>
            </a:r>
            <a:r>
              <a:rPr dirty="0" sz="1350" spc="-4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FDE68A"/>
                </a:solidFill>
                <a:latin typeface="Arial"/>
                <a:cs typeface="Arial"/>
              </a:rPr>
              <a:t>financiers</a:t>
            </a:r>
            <a:r>
              <a:rPr dirty="0" sz="1350" spc="-4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50" b="1">
                <a:solidFill>
                  <a:srgbClr val="FDE68A"/>
                </a:solidFill>
                <a:latin typeface="Arial"/>
                <a:cs typeface="Arial"/>
              </a:rPr>
              <a:t>critiques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353174" y="3905250"/>
            <a:ext cx="5581650" cy="5505450"/>
            <a:chOff x="6353174" y="3905250"/>
            <a:chExt cx="5581650" cy="5505450"/>
          </a:xfrm>
        </p:grpSpPr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5" y="3905250"/>
              <a:ext cx="5581650" cy="550545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353174" y="3905250"/>
              <a:ext cx="5581650" cy="5505450"/>
            </a:xfrm>
            <a:custGeom>
              <a:avLst/>
              <a:gdLst/>
              <a:ahLst/>
              <a:cxnLst/>
              <a:rect l="l" t="t" r="r" b="b"/>
              <a:pathLst>
                <a:path w="5581650" h="5505450">
                  <a:moveTo>
                    <a:pt x="5429249" y="5505449"/>
                  </a:moveTo>
                  <a:lnTo>
                    <a:pt x="152399" y="5505449"/>
                  </a:lnTo>
                  <a:lnTo>
                    <a:pt x="137387" y="5504724"/>
                  </a:lnTo>
                  <a:lnTo>
                    <a:pt x="94079" y="5493848"/>
                  </a:lnTo>
                  <a:lnTo>
                    <a:pt x="55765" y="5470915"/>
                  </a:lnTo>
                  <a:lnTo>
                    <a:pt x="25660" y="5437734"/>
                  </a:lnTo>
                  <a:lnTo>
                    <a:pt x="6525" y="5397222"/>
                  </a:lnTo>
                  <a:lnTo>
                    <a:pt x="0" y="5353049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5429249" y="0"/>
                  </a:lnTo>
                  <a:lnTo>
                    <a:pt x="5444262" y="725"/>
                  </a:lnTo>
                  <a:lnTo>
                    <a:pt x="5458986" y="2900"/>
                  </a:lnTo>
                  <a:lnTo>
                    <a:pt x="5473422" y="6525"/>
                  </a:lnTo>
                  <a:lnTo>
                    <a:pt x="548178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5353049"/>
                  </a:lnTo>
                  <a:lnTo>
                    <a:pt x="15675" y="5394524"/>
                  </a:lnTo>
                  <a:lnTo>
                    <a:pt x="33603" y="5432426"/>
                  </a:lnTo>
                  <a:lnTo>
                    <a:pt x="61759" y="5463494"/>
                  </a:lnTo>
                  <a:lnTo>
                    <a:pt x="97724" y="5485048"/>
                  </a:lnTo>
                  <a:lnTo>
                    <a:pt x="138395" y="5495238"/>
                  </a:lnTo>
                  <a:lnTo>
                    <a:pt x="152399" y="5495924"/>
                  </a:lnTo>
                  <a:lnTo>
                    <a:pt x="5481783" y="5495924"/>
                  </a:lnTo>
                  <a:lnTo>
                    <a:pt x="5473422" y="5498923"/>
                  </a:lnTo>
                  <a:lnTo>
                    <a:pt x="5458986" y="5502549"/>
                  </a:lnTo>
                  <a:lnTo>
                    <a:pt x="5444262" y="5504724"/>
                  </a:lnTo>
                  <a:lnTo>
                    <a:pt x="5429249" y="5505449"/>
                  </a:lnTo>
                  <a:close/>
                </a:path>
                <a:path w="5581650" h="5505450">
                  <a:moveTo>
                    <a:pt x="5481783" y="5495924"/>
                  </a:moveTo>
                  <a:lnTo>
                    <a:pt x="5429249" y="5495924"/>
                  </a:lnTo>
                  <a:lnTo>
                    <a:pt x="5436268" y="5495753"/>
                  </a:lnTo>
                  <a:lnTo>
                    <a:pt x="5443254" y="5495238"/>
                  </a:lnTo>
                  <a:lnTo>
                    <a:pt x="5483925" y="5485048"/>
                  </a:lnTo>
                  <a:lnTo>
                    <a:pt x="5519889" y="5463494"/>
                  </a:lnTo>
                  <a:lnTo>
                    <a:pt x="5548045" y="5432426"/>
                  </a:lnTo>
                  <a:lnTo>
                    <a:pt x="5565973" y="5394524"/>
                  </a:lnTo>
                  <a:lnTo>
                    <a:pt x="5571313" y="5368062"/>
                  </a:lnTo>
                  <a:lnTo>
                    <a:pt x="5571438" y="5367053"/>
                  </a:lnTo>
                  <a:lnTo>
                    <a:pt x="5571953" y="5360068"/>
                  </a:lnTo>
                  <a:lnTo>
                    <a:pt x="5572124" y="5353049"/>
                  </a:lnTo>
                  <a:lnTo>
                    <a:pt x="5572124" y="152399"/>
                  </a:lnTo>
                  <a:lnTo>
                    <a:pt x="5565973" y="110925"/>
                  </a:lnTo>
                  <a:lnTo>
                    <a:pt x="5548045" y="73022"/>
                  </a:lnTo>
                  <a:lnTo>
                    <a:pt x="5519889" y="41954"/>
                  </a:lnTo>
                  <a:lnTo>
                    <a:pt x="5483925" y="20400"/>
                  </a:lnTo>
                  <a:lnTo>
                    <a:pt x="5443254" y="10211"/>
                  </a:lnTo>
                  <a:lnTo>
                    <a:pt x="5429249" y="9524"/>
                  </a:lnTo>
                  <a:lnTo>
                    <a:pt x="5481784" y="9524"/>
                  </a:lnTo>
                  <a:lnTo>
                    <a:pt x="5525884" y="34533"/>
                  </a:lnTo>
                  <a:lnTo>
                    <a:pt x="5555989" y="67715"/>
                  </a:lnTo>
                  <a:lnTo>
                    <a:pt x="5575124" y="108226"/>
                  </a:lnTo>
                  <a:lnTo>
                    <a:pt x="5581649" y="152399"/>
                  </a:lnTo>
                  <a:lnTo>
                    <a:pt x="5581649" y="5353049"/>
                  </a:lnTo>
                  <a:lnTo>
                    <a:pt x="5575124" y="5397222"/>
                  </a:lnTo>
                  <a:lnTo>
                    <a:pt x="5555989" y="5437734"/>
                  </a:lnTo>
                  <a:lnTo>
                    <a:pt x="5525884" y="5470915"/>
                  </a:lnTo>
                  <a:lnTo>
                    <a:pt x="5487570" y="5493848"/>
                  </a:lnTo>
                  <a:lnTo>
                    <a:pt x="5481783" y="5495924"/>
                  </a:lnTo>
                  <a:close/>
                </a:path>
              </a:pathLst>
            </a:custGeom>
            <a:solidFill>
              <a:srgbClr val="21C45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29399" y="4181475"/>
              <a:ext cx="381000" cy="381000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6549925" y="4590003"/>
            <a:ext cx="3742690" cy="1981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3604"/>
              </a:lnSpc>
              <a:spcBef>
                <a:spcPts val="105"/>
              </a:spcBef>
            </a:pPr>
            <a:r>
              <a:rPr dirty="0" sz="3050" spc="-80" b="1">
                <a:solidFill>
                  <a:srgbClr val="FFFFFF"/>
                </a:solidFill>
                <a:latin typeface="Arial"/>
                <a:cs typeface="Arial"/>
              </a:rPr>
              <a:t>Chorégraphie</a:t>
            </a:r>
            <a:endParaRPr sz="3050">
              <a:latin typeface="Arial"/>
              <a:cs typeface="Arial"/>
            </a:endParaRPr>
          </a:p>
          <a:p>
            <a:pPr marL="38100">
              <a:lnSpc>
                <a:spcPts val="2945"/>
              </a:lnSpc>
            </a:pPr>
            <a:r>
              <a:rPr dirty="0" sz="2500" spc="-50">
                <a:solidFill>
                  <a:srgbClr val="86EFAB"/>
                </a:solidFill>
                <a:latin typeface="Microsoft Sans Serif"/>
                <a:cs typeface="Microsoft Sans Serif"/>
              </a:rPr>
              <a:t>Coordination</a:t>
            </a:r>
            <a:r>
              <a:rPr dirty="0" sz="2500" spc="-7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5">
                <a:solidFill>
                  <a:srgbClr val="86EFAB"/>
                </a:solidFill>
                <a:latin typeface="Microsoft Sans Serif"/>
                <a:cs typeface="Microsoft Sans Serif"/>
              </a:rPr>
              <a:t>Décentralisée</a:t>
            </a:r>
            <a:endParaRPr sz="250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425"/>
              </a:spcBef>
              <a:buClr>
                <a:srgbClr val="4ADE80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Résilience</a:t>
            </a:r>
            <a:r>
              <a:rPr dirty="0" sz="2000" spc="-5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extrême</a:t>
            </a:r>
            <a:endParaRPr sz="200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600"/>
              </a:spcBef>
              <a:buClr>
                <a:srgbClr val="4ADE80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Adaptabilité</a:t>
            </a:r>
            <a:r>
              <a:rPr dirty="0" sz="2000" spc="-5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organique</a:t>
            </a:r>
            <a:endParaRPr sz="200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600"/>
              </a:spcBef>
              <a:buClr>
                <a:srgbClr val="4ADE80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120">
                <a:solidFill>
                  <a:srgbClr val="E2E7F0"/>
                </a:solidFill>
                <a:latin typeface="Microsoft Sans Serif"/>
                <a:cs typeface="Microsoft Sans Serif"/>
              </a:rPr>
              <a:t>Pas</a:t>
            </a: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13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point</a:t>
            </a:r>
            <a:r>
              <a:rPr dirty="0" sz="2000" spc="-9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défaillance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591300" y="8696325"/>
            <a:ext cx="5105400" cy="476250"/>
            <a:chOff x="6591300" y="8696325"/>
            <a:chExt cx="5105400" cy="476250"/>
          </a:xfrm>
        </p:grpSpPr>
        <p:sp>
          <p:nvSpPr>
            <p:cNvPr id="27" name="object 27" descr=""/>
            <p:cNvSpPr/>
            <p:nvPr/>
          </p:nvSpPr>
          <p:spPr>
            <a:xfrm>
              <a:off x="6591300" y="8696325"/>
              <a:ext cx="5105400" cy="476250"/>
            </a:xfrm>
            <a:custGeom>
              <a:avLst/>
              <a:gdLst/>
              <a:ahLst/>
              <a:cxnLst/>
              <a:rect l="l" t="t" r="r" b="b"/>
              <a:pathLst>
                <a:path w="5105400" h="476250">
                  <a:moveTo>
                    <a:pt x="5029200" y="476250"/>
                  </a:moveTo>
                  <a:lnTo>
                    <a:pt x="76200" y="476250"/>
                  </a:lnTo>
                  <a:lnTo>
                    <a:pt x="68693" y="475887"/>
                  </a:lnTo>
                  <a:lnTo>
                    <a:pt x="27882" y="458982"/>
                  </a:lnTo>
                  <a:lnTo>
                    <a:pt x="3262" y="422136"/>
                  </a:lnTo>
                  <a:lnTo>
                    <a:pt x="0" y="4000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29200" y="0"/>
                  </a:lnTo>
                  <a:lnTo>
                    <a:pt x="5071542" y="12829"/>
                  </a:lnTo>
                  <a:lnTo>
                    <a:pt x="5099599" y="47039"/>
                  </a:lnTo>
                  <a:lnTo>
                    <a:pt x="5105400" y="76200"/>
                  </a:lnTo>
                  <a:lnTo>
                    <a:pt x="5105400" y="400050"/>
                  </a:lnTo>
                  <a:lnTo>
                    <a:pt x="5092569" y="442391"/>
                  </a:lnTo>
                  <a:lnTo>
                    <a:pt x="5058359" y="470448"/>
                  </a:lnTo>
                  <a:lnTo>
                    <a:pt x="5029200" y="476250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91300" y="8696325"/>
              <a:ext cx="5105400" cy="476250"/>
            </a:xfrm>
            <a:custGeom>
              <a:avLst/>
              <a:gdLst/>
              <a:ahLst/>
              <a:cxnLst/>
              <a:rect l="l" t="t" r="r" b="b"/>
              <a:pathLst>
                <a:path w="5105400" h="476250">
                  <a:moveTo>
                    <a:pt x="5029199" y="476249"/>
                  </a:moveTo>
                  <a:lnTo>
                    <a:pt x="76199" y="476249"/>
                  </a:lnTo>
                  <a:lnTo>
                    <a:pt x="68693" y="475887"/>
                  </a:lnTo>
                  <a:lnTo>
                    <a:pt x="27882" y="458982"/>
                  </a:lnTo>
                  <a:lnTo>
                    <a:pt x="3262" y="422136"/>
                  </a:lnTo>
                  <a:lnTo>
                    <a:pt x="0" y="4000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5029199" y="0"/>
                  </a:lnTo>
                  <a:lnTo>
                    <a:pt x="5066021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404428"/>
                  </a:lnTo>
                  <a:lnTo>
                    <a:pt x="23194" y="440732"/>
                  </a:lnTo>
                  <a:lnTo>
                    <a:pt x="54729" y="463325"/>
                  </a:lnTo>
                  <a:lnTo>
                    <a:pt x="71822" y="466725"/>
                  </a:lnTo>
                  <a:lnTo>
                    <a:pt x="5066018" y="466725"/>
                  </a:lnTo>
                  <a:lnTo>
                    <a:pt x="5065156" y="467241"/>
                  </a:lnTo>
                  <a:lnTo>
                    <a:pt x="5058359" y="470448"/>
                  </a:lnTo>
                  <a:lnTo>
                    <a:pt x="5051286" y="472986"/>
                  </a:lnTo>
                  <a:lnTo>
                    <a:pt x="5044068" y="474799"/>
                  </a:lnTo>
                  <a:lnTo>
                    <a:pt x="5036706" y="475887"/>
                  </a:lnTo>
                  <a:lnTo>
                    <a:pt x="5029199" y="476249"/>
                  </a:lnTo>
                  <a:close/>
                </a:path>
                <a:path w="5105400" h="476250">
                  <a:moveTo>
                    <a:pt x="5066018" y="466725"/>
                  </a:moveTo>
                  <a:lnTo>
                    <a:pt x="5033577" y="466725"/>
                  </a:lnTo>
                  <a:lnTo>
                    <a:pt x="5037913" y="466298"/>
                  </a:lnTo>
                  <a:lnTo>
                    <a:pt x="5046500" y="464589"/>
                  </a:lnTo>
                  <a:lnTo>
                    <a:pt x="5079441" y="444100"/>
                  </a:lnTo>
                  <a:lnTo>
                    <a:pt x="5095447" y="408763"/>
                  </a:lnTo>
                  <a:lnTo>
                    <a:pt x="5095874" y="404428"/>
                  </a:lnTo>
                  <a:lnTo>
                    <a:pt x="5095874" y="71822"/>
                  </a:lnTo>
                  <a:lnTo>
                    <a:pt x="5082205" y="35517"/>
                  </a:lnTo>
                  <a:lnTo>
                    <a:pt x="5050355" y="12829"/>
                  </a:lnTo>
                  <a:lnTo>
                    <a:pt x="5033577" y="9525"/>
                  </a:lnTo>
                  <a:lnTo>
                    <a:pt x="5066021" y="9525"/>
                  </a:lnTo>
                  <a:lnTo>
                    <a:pt x="5096391" y="40242"/>
                  </a:lnTo>
                  <a:lnTo>
                    <a:pt x="5105399" y="76199"/>
                  </a:lnTo>
                  <a:lnTo>
                    <a:pt x="5105399" y="400049"/>
                  </a:lnTo>
                  <a:lnTo>
                    <a:pt x="5092569" y="442391"/>
                  </a:lnTo>
                  <a:lnTo>
                    <a:pt x="5071668" y="463325"/>
                  </a:lnTo>
                  <a:lnTo>
                    <a:pt x="5066018" y="466725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727255" y="8807219"/>
            <a:ext cx="283337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5" b="1">
                <a:solidFill>
                  <a:srgbClr val="FDE68A"/>
                </a:solidFill>
                <a:latin typeface="Arial"/>
                <a:cs typeface="Arial"/>
              </a:rPr>
              <a:t>Optimal</a:t>
            </a:r>
            <a:r>
              <a:rPr dirty="0" sz="1350" spc="-3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FDE68A"/>
                </a:solidFill>
                <a:latin typeface="Arial"/>
                <a:cs typeface="Arial"/>
              </a:rPr>
              <a:t>pour</a:t>
            </a:r>
            <a:r>
              <a:rPr dirty="0" sz="1350" spc="-3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FDE68A"/>
                </a:solidFill>
                <a:latin typeface="Arial"/>
                <a:cs typeface="Arial"/>
              </a:rPr>
              <a:t>écosystèmes</a:t>
            </a:r>
            <a:r>
              <a:rPr dirty="0" sz="1350" spc="-3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FDE68A"/>
                </a:solidFill>
                <a:latin typeface="Arial"/>
                <a:cs typeface="Arial"/>
              </a:rPr>
              <a:t>complexes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2239625" y="3905250"/>
            <a:ext cx="5591175" cy="5505450"/>
            <a:chOff x="12239625" y="3905250"/>
            <a:chExt cx="5591175" cy="5505450"/>
          </a:xfrm>
        </p:grpSpPr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39625" y="3905250"/>
              <a:ext cx="5591175" cy="5505450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2239625" y="3905250"/>
              <a:ext cx="5591175" cy="5505450"/>
            </a:xfrm>
            <a:custGeom>
              <a:avLst/>
              <a:gdLst/>
              <a:ahLst/>
              <a:cxnLst/>
              <a:rect l="l" t="t" r="r" b="b"/>
              <a:pathLst>
                <a:path w="5591175" h="5505450">
                  <a:moveTo>
                    <a:pt x="5438774" y="5505449"/>
                  </a:moveTo>
                  <a:lnTo>
                    <a:pt x="152399" y="5505449"/>
                  </a:lnTo>
                  <a:lnTo>
                    <a:pt x="137387" y="5504724"/>
                  </a:lnTo>
                  <a:lnTo>
                    <a:pt x="94079" y="5493848"/>
                  </a:lnTo>
                  <a:lnTo>
                    <a:pt x="55765" y="5470915"/>
                  </a:lnTo>
                  <a:lnTo>
                    <a:pt x="25660" y="5437734"/>
                  </a:lnTo>
                  <a:lnTo>
                    <a:pt x="6525" y="5397222"/>
                  </a:lnTo>
                  <a:lnTo>
                    <a:pt x="0" y="5353049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5438774" y="0"/>
                  </a:lnTo>
                  <a:lnTo>
                    <a:pt x="5453787" y="725"/>
                  </a:lnTo>
                  <a:lnTo>
                    <a:pt x="5468512" y="2900"/>
                  </a:lnTo>
                  <a:lnTo>
                    <a:pt x="5482948" y="6525"/>
                  </a:lnTo>
                  <a:lnTo>
                    <a:pt x="5491309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5353049"/>
                  </a:lnTo>
                  <a:lnTo>
                    <a:pt x="15675" y="5394524"/>
                  </a:lnTo>
                  <a:lnTo>
                    <a:pt x="33603" y="5432426"/>
                  </a:lnTo>
                  <a:lnTo>
                    <a:pt x="61759" y="5463494"/>
                  </a:lnTo>
                  <a:lnTo>
                    <a:pt x="97724" y="5485048"/>
                  </a:lnTo>
                  <a:lnTo>
                    <a:pt x="138395" y="5495238"/>
                  </a:lnTo>
                  <a:lnTo>
                    <a:pt x="152399" y="5495924"/>
                  </a:lnTo>
                  <a:lnTo>
                    <a:pt x="5491308" y="5495924"/>
                  </a:lnTo>
                  <a:lnTo>
                    <a:pt x="5482947" y="5498923"/>
                  </a:lnTo>
                  <a:lnTo>
                    <a:pt x="5468512" y="5502549"/>
                  </a:lnTo>
                  <a:lnTo>
                    <a:pt x="5453787" y="5504724"/>
                  </a:lnTo>
                  <a:lnTo>
                    <a:pt x="5438774" y="5505449"/>
                  </a:lnTo>
                  <a:close/>
                </a:path>
                <a:path w="5591175" h="5505450">
                  <a:moveTo>
                    <a:pt x="5491308" y="5495924"/>
                  </a:moveTo>
                  <a:lnTo>
                    <a:pt x="5438774" y="5495924"/>
                  </a:lnTo>
                  <a:lnTo>
                    <a:pt x="5445793" y="5495753"/>
                  </a:lnTo>
                  <a:lnTo>
                    <a:pt x="5452779" y="5495238"/>
                  </a:lnTo>
                  <a:lnTo>
                    <a:pt x="5493449" y="5485048"/>
                  </a:lnTo>
                  <a:lnTo>
                    <a:pt x="5529414" y="5463494"/>
                  </a:lnTo>
                  <a:lnTo>
                    <a:pt x="5557570" y="5432426"/>
                  </a:lnTo>
                  <a:lnTo>
                    <a:pt x="5575498" y="5394524"/>
                  </a:lnTo>
                  <a:lnTo>
                    <a:pt x="5580838" y="5368062"/>
                  </a:lnTo>
                  <a:lnTo>
                    <a:pt x="5580963" y="5367053"/>
                  </a:lnTo>
                  <a:lnTo>
                    <a:pt x="5581478" y="5360068"/>
                  </a:lnTo>
                  <a:lnTo>
                    <a:pt x="5581649" y="5353049"/>
                  </a:lnTo>
                  <a:lnTo>
                    <a:pt x="5581649" y="152399"/>
                  </a:lnTo>
                  <a:lnTo>
                    <a:pt x="5575498" y="110925"/>
                  </a:lnTo>
                  <a:lnTo>
                    <a:pt x="5557570" y="73022"/>
                  </a:lnTo>
                  <a:lnTo>
                    <a:pt x="5529413" y="41954"/>
                  </a:lnTo>
                  <a:lnTo>
                    <a:pt x="5493449" y="20400"/>
                  </a:lnTo>
                  <a:lnTo>
                    <a:pt x="5452778" y="10211"/>
                  </a:lnTo>
                  <a:lnTo>
                    <a:pt x="5438774" y="9524"/>
                  </a:lnTo>
                  <a:lnTo>
                    <a:pt x="5491309" y="9524"/>
                  </a:lnTo>
                  <a:lnTo>
                    <a:pt x="5535409" y="34533"/>
                  </a:lnTo>
                  <a:lnTo>
                    <a:pt x="5565514" y="67715"/>
                  </a:lnTo>
                  <a:lnTo>
                    <a:pt x="5584648" y="108226"/>
                  </a:lnTo>
                  <a:lnTo>
                    <a:pt x="5591174" y="152399"/>
                  </a:lnTo>
                  <a:lnTo>
                    <a:pt x="5591174" y="5353049"/>
                  </a:lnTo>
                  <a:lnTo>
                    <a:pt x="5590498" y="5367053"/>
                  </a:lnTo>
                  <a:lnTo>
                    <a:pt x="5590449" y="5368062"/>
                  </a:lnTo>
                  <a:lnTo>
                    <a:pt x="5579573" y="5411369"/>
                  </a:lnTo>
                  <a:lnTo>
                    <a:pt x="5556640" y="5449684"/>
                  </a:lnTo>
                  <a:lnTo>
                    <a:pt x="5523459" y="5479789"/>
                  </a:lnTo>
                  <a:lnTo>
                    <a:pt x="5497095" y="5493848"/>
                  </a:lnTo>
                  <a:lnTo>
                    <a:pt x="5491308" y="54959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15850" y="4181475"/>
              <a:ext cx="381000" cy="381000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2442775" y="4590003"/>
            <a:ext cx="3305175" cy="19812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ts val="3629"/>
              </a:lnSpc>
              <a:spcBef>
                <a:spcPts val="105"/>
              </a:spcBef>
            </a:pPr>
            <a:r>
              <a:rPr dirty="0" sz="3050" spc="-180" b="1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dirty="0" sz="3050" spc="-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45" b="1">
                <a:solidFill>
                  <a:srgbClr val="FFFFFF"/>
                </a:solidFill>
                <a:latin typeface="Arial"/>
                <a:cs typeface="Arial"/>
              </a:rPr>
              <a:t>Streaming</a:t>
            </a:r>
            <a:endParaRPr sz="3050">
              <a:latin typeface="Arial"/>
              <a:cs typeface="Arial"/>
            </a:endParaRPr>
          </a:p>
          <a:p>
            <a:pPr marL="38100">
              <a:lnSpc>
                <a:spcPts val="2910"/>
              </a:lnSpc>
            </a:pPr>
            <a:r>
              <a:rPr dirty="0" sz="2450" spc="-20">
                <a:solidFill>
                  <a:srgbClr val="FBD34D"/>
                </a:solidFill>
                <a:latin typeface="Microsoft Sans Serif"/>
                <a:cs typeface="Microsoft Sans Serif"/>
              </a:rPr>
              <a:t>Apache</a:t>
            </a:r>
            <a:r>
              <a:rPr dirty="0" sz="2450" spc="-105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2450" spc="-20">
                <a:solidFill>
                  <a:srgbClr val="FBD34D"/>
                </a:solidFill>
                <a:latin typeface="Microsoft Sans Serif"/>
                <a:cs typeface="Microsoft Sans Serif"/>
              </a:rPr>
              <a:t>Kafka</a:t>
            </a:r>
            <a:endParaRPr sz="245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434"/>
              </a:spcBef>
              <a:buClr>
                <a:srgbClr val="FABE24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50">
                <a:solidFill>
                  <a:srgbClr val="E2E7F0"/>
                </a:solidFill>
                <a:latin typeface="Microsoft Sans Serif"/>
                <a:cs typeface="Microsoft Sans Serif"/>
              </a:rPr>
              <a:t>Communication</a:t>
            </a: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asynchrone</a:t>
            </a:r>
            <a:endParaRPr sz="200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600"/>
              </a:spcBef>
              <a:buClr>
                <a:srgbClr val="FABE24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Scalabilité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massive</a:t>
            </a:r>
            <a:endParaRPr sz="2000">
              <a:latin typeface="Microsoft Sans Serif"/>
              <a:cs typeface="Microsoft Sans Serif"/>
            </a:endParaRPr>
          </a:p>
          <a:p>
            <a:pPr marL="243204" indent="-205104">
              <a:lnSpc>
                <a:spcPct val="100000"/>
              </a:lnSpc>
              <a:spcBef>
                <a:spcPts val="600"/>
              </a:spcBef>
              <a:buClr>
                <a:srgbClr val="FABE24"/>
              </a:buClr>
              <a:buSzPct val="102500"/>
              <a:buChar char="•"/>
              <a:tabLst>
                <a:tab pos="243204" algn="l"/>
              </a:tabLst>
            </a:pP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Source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unique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vérité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12477750" y="8696325"/>
            <a:ext cx="5114925" cy="476250"/>
            <a:chOff x="12477750" y="8696325"/>
            <a:chExt cx="5114925" cy="476250"/>
          </a:xfrm>
        </p:grpSpPr>
        <p:sp>
          <p:nvSpPr>
            <p:cNvPr id="36" name="object 36" descr=""/>
            <p:cNvSpPr/>
            <p:nvPr/>
          </p:nvSpPr>
          <p:spPr>
            <a:xfrm>
              <a:off x="12477750" y="8696325"/>
              <a:ext cx="5114925" cy="476250"/>
            </a:xfrm>
            <a:custGeom>
              <a:avLst/>
              <a:gdLst/>
              <a:ahLst/>
              <a:cxnLst/>
              <a:rect l="l" t="t" r="r" b="b"/>
              <a:pathLst>
                <a:path w="5114925" h="476250">
                  <a:moveTo>
                    <a:pt x="5038725" y="476250"/>
                  </a:moveTo>
                  <a:lnTo>
                    <a:pt x="76200" y="476250"/>
                  </a:lnTo>
                  <a:lnTo>
                    <a:pt x="68693" y="475887"/>
                  </a:lnTo>
                  <a:lnTo>
                    <a:pt x="27882" y="458982"/>
                  </a:lnTo>
                  <a:lnTo>
                    <a:pt x="3262" y="422136"/>
                  </a:lnTo>
                  <a:lnTo>
                    <a:pt x="0" y="4000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200" y="0"/>
                  </a:lnTo>
                  <a:lnTo>
                    <a:pt x="5038725" y="0"/>
                  </a:lnTo>
                  <a:lnTo>
                    <a:pt x="5081067" y="12829"/>
                  </a:lnTo>
                  <a:lnTo>
                    <a:pt x="5109124" y="47039"/>
                  </a:lnTo>
                  <a:lnTo>
                    <a:pt x="5114925" y="76200"/>
                  </a:lnTo>
                  <a:lnTo>
                    <a:pt x="5114925" y="400050"/>
                  </a:lnTo>
                  <a:lnTo>
                    <a:pt x="5102094" y="442391"/>
                  </a:lnTo>
                  <a:lnTo>
                    <a:pt x="5067884" y="470448"/>
                  </a:lnTo>
                  <a:lnTo>
                    <a:pt x="5038725" y="476250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477750" y="8696325"/>
              <a:ext cx="5114925" cy="476250"/>
            </a:xfrm>
            <a:custGeom>
              <a:avLst/>
              <a:gdLst/>
              <a:ahLst/>
              <a:cxnLst/>
              <a:rect l="l" t="t" r="r" b="b"/>
              <a:pathLst>
                <a:path w="5114925" h="476250">
                  <a:moveTo>
                    <a:pt x="5038724" y="476249"/>
                  </a:moveTo>
                  <a:lnTo>
                    <a:pt x="76199" y="476249"/>
                  </a:lnTo>
                  <a:lnTo>
                    <a:pt x="68693" y="475887"/>
                  </a:lnTo>
                  <a:lnTo>
                    <a:pt x="27882" y="458982"/>
                  </a:lnTo>
                  <a:lnTo>
                    <a:pt x="3262" y="422136"/>
                  </a:lnTo>
                  <a:lnTo>
                    <a:pt x="0" y="4000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5038724" y="0"/>
                  </a:lnTo>
                  <a:lnTo>
                    <a:pt x="5075546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404428"/>
                  </a:lnTo>
                  <a:lnTo>
                    <a:pt x="23194" y="440732"/>
                  </a:lnTo>
                  <a:lnTo>
                    <a:pt x="54729" y="463325"/>
                  </a:lnTo>
                  <a:lnTo>
                    <a:pt x="71822" y="466725"/>
                  </a:lnTo>
                  <a:lnTo>
                    <a:pt x="5075543" y="466725"/>
                  </a:lnTo>
                  <a:lnTo>
                    <a:pt x="5074681" y="467241"/>
                  </a:lnTo>
                  <a:lnTo>
                    <a:pt x="5067884" y="470448"/>
                  </a:lnTo>
                  <a:lnTo>
                    <a:pt x="5060810" y="472986"/>
                  </a:lnTo>
                  <a:lnTo>
                    <a:pt x="5053593" y="474799"/>
                  </a:lnTo>
                  <a:lnTo>
                    <a:pt x="5046231" y="475887"/>
                  </a:lnTo>
                  <a:lnTo>
                    <a:pt x="5038724" y="476249"/>
                  </a:lnTo>
                  <a:close/>
                </a:path>
                <a:path w="5114925" h="476250">
                  <a:moveTo>
                    <a:pt x="5075543" y="466725"/>
                  </a:moveTo>
                  <a:lnTo>
                    <a:pt x="5043102" y="466725"/>
                  </a:lnTo>
                  <a:lnTo>
                    <a:pt x="5047438" y="466298"/>
                  </a:lnTo>
                  <a:lnTo>
                    <a:pt x="5056026" y="464589"/>
                  </a:lnTo>
                  <a:lnTo>
                    <a:pt x="5088966" y="444100"/>
                  </a:lnTo>
                  <a:lnTo>
                    <a:pt x="5104972" y="408763"/>
                  </a:lnTo>
                  <a:lnTo>
                    <a:pt x="5105399" y="404428"/>
                  </a:lnTo>
                  <a:lnTo>
                    <a:pt x="5105399" y="71822"/>
                  </a:lnTo>
                  <a:lnTo>
                    <a:pt x="5091729" y="35517"/>
                  </a:lnTo>
                  <a:lnTo>
                    <a:pt x="5059880" y="12829"/>
                  </a:lnTo>
                  <a:lnTo>
                    <a:pt x="5043102" y="9525"/>
                  </a:lnTo>
                  <a:lnTo>
                    <a:pt x="5075546" y="9525"/>
                  </a:lnTo>
                  <a:lnTo>
                    <a:pt x="5105916" y="40242"/>
                  </a:lnTo>
                  <a:lnTo>
                    <a:pt x="5114924" y="76199"/>
                  </a:lnTo>
                  <a:lnTo>
                    <a:pt x="5114924" y="400049"/>
                  </a:lnTo>
                  <a:lnTo>
                    <a:pt x="5102094" y="442391"/>
                  </a:lnTo>
                  <a:lnTo>
                    <a:pt x="5081193" y="463325"/>
                  </a:lnTo>
                  <a:lnTo>
                    <a:pt x="5075543" y="466725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13749139" y="8807219"/>
            <a:ext cx="25755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0" b="1">
                <a:solidFill>
                  <a:srgbClr val="FDE68A"/>
                </a:solidFill>
                <a:latin typeface="Arial"/>
                <a:cs typeface="Arial"/>
              </a:rPr>
              <a:t>Pour</a:t>
            </a:r>
            <a:r>
              <a:rPr dirty="0" sz="1350" spc="-4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FDE68A"/>
                </a:solidFill>
                <a:latin typeface="Arial"/>
                <a:cs typeface="Arial"/>
              </a:rPr>
              <a:t>transactions</a:t>
            </a:r>
            <a:r>
              <a:rPr dirty="0" sz="1350" spc="-4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FDE68A"/>
                </a:solidFill>
                <a:latin typeface="Arial"/>
                <a:cs typeface="Arial"/>
              </a:rPr>
              <a:t>haute</a:t>
            </a:r>
            <a:r>
              <a:rPr dirty="0" sz="1350" spc="-4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350" spc="-50" b="1">
                <a:solidFill>
                  <a:srgbClr val="FDE68A"/>
                </a:solidFill>
                <a:latin typeface="Arial"/>
                <a:cs typeface="Arial"/>
              </a:rPr>
              <a:t>fréquence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260" rIns="0" bIns="0" rtlCol="0" vert="horz">
            <a:spAutoFit/>
          </a:bodyPr>
          <a:lstStyle/>
          <a:p>
            <a:pPr marL="745490">
              <a:lnSpc>
                <a:spcPct val="100000"/>
              </a:lnSpc>
              <a:spcBef>
                <a:spcPts val="114"/>
              </a:spcBef>
            </a:pPr>
            <a:r>
              <a:rPr dirty="0" spc="-295"/>
              <a:t>Applications</a:t>
            </a:r>
            <a:r>
              <a:rPr dirty="0" spc="-400"/>
              <a:t> </a:t>
            </a:r>
            <a:r>
              <a:rPr dirty="0" spc="-305"/>
              <a:t>Concrètes</a:t>
            </a:r>
            <a:r>
              <a:rPr dirty="0" spc="-400"/>
              <a:t> </a:t>
            </a:r>
            <a:r>
              <a:rPr dirty="0" spc="-340"/>
              <a:t>dans</a:t>
            </a:r>
            <a:r>
              <a:rPr dirty="0" spc="-400"/>
              <a:t> </a:t>
            </a:r>
            <a:r>
              <a:rPr dirty="0" spc="-254"/>
              <a:t>la</a:t>
            </a:r>
            <a:r>
              <a:rPr dirty="0" spc="-395"/>
              <a:t> </a:t>
            </a:r>
            <a:r>
              <a:rPr dirty="0" spc="-335"/>
              <a:t>Finance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16514" y="9385772"/>
            <a:ext cx="565531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80">
                <a:solidFill>
                  <a:srgbClr val="64738B"/>
                </a:solidFill>
                <a:latin typeface="Microsoft Sans Serif"/>
                <a:cs typeface="Microsoft Sans Serif"/>
              </a:rPr>
              <a:t>Cas</a:t>
            </a:r>
            <a:r>
              <a:rPr dirty="0" sz="1650" spc="-3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64738B"/>
                </a:solidFill>
                <a:latin typeface="Microsoft Sans Serif"/>
                <a:cs typeface="Microsoft Sans Serif"/>
              </a:rPr>
              <a:t>d'usage</a:t>
            </a:r>
            <a:r>
              <a:rPr dirty="0" sz="1650" spc="-8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64738B"/>
                </a:solidFill>
                <a:latin typeface="Microsoft Sans Serif"/>
                <a:cs typeface="Microsoft Sans Serif"/>
              </a:rPr>
              <a:t>éprouvés</a:t>
            </a: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64738B"/>
                </a:solidFill>
                <a:latin typeface="Microsoft Sans Serif"/>
                <a:cs typeface="Microsoft Sans Serif"/>
              </a:rPr>
              <a:t>avec</a:t>
            </a:r>
            <a:r>
              <a:rPr dirty="0" sz="165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50">
                <a:solidFill>
                  <a:srgbClr val="64738B"/>
                </a:solidFill>
                <a:latin typeface="Microsoft Sans Serif"/>
                <a:cs typeface="Microsoft Sans Serif"/>
              </a:rPr>
              <a:t>ROI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mesurable </a:t>
            </a:r>
            <a:r>
              <a:rPr dirty="0" sz="1650" spc="-10">
                <a:solidFill>
                  <a:srgbClr val="64738B"/>
                </a:solidFill>
                <a:latin typeface="Microsoft Sans Serif"/>
                <a:cs typeface="Microsoft Sans Serif"/>
              </a:rPr>
              <a:t>entre</a:t>
            </a:r>
            <a:r>
              <a:rPr dirty="0" sz="1650" spc="-4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65">
                <a:solidFill>
                  <a:srgbClr val="64738B"/>
                </a:solidFill>
                <a:latin typeface="Microsoft Sans Serif"/>
                <a:cs typeface="Microsoft Sans Serif"/>
              </a:rPr>
              <a:t>12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64738B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64738B"/>
                </a:solidFill>
                <a:latin typeface="Microsoft Sans Serif"/>
                <a:cs typeface="Microsoft Sans Serif"/>
              </a:rPr>
              <a:t>24</a:t>
            </a: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mois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600" y="1600199"/>
            <a:ext cx="8382000" cy="3600450"/>
            <a:chOff x="609600" y="1600199"/>
            <a:chExt cx="8382000" cy="3600450"/>
          </a:xfrm>
        </p:grpSpPr>
        <p:sp>
          <p:nvSpPr>
            <p:cNvPr id="5" name="object 5" descr=""/>
            <p:cNvSpPr/>
            <p:nvPr/>
          </p:nvSpPr>
          <p:spPr>
            <a:xfrm>
              <a:off x="628649" y="1600199"/>
              <a:ext cx="8362950" cy="3600450"/>
            </a:xfrm>
            <a:custGeom>
              <a:avLst/>
              <a:gdLst/>
              <a:ahLst/>
              <a:cxnLst/>
              <a:rect l="l" t="t" r="r" b="b"/>
              <a:pathLst>
                <a:path w="8362950" h="3600450">
                  <a:moveTo>
                    <a:pt x="8210550" y="3600450"/>
                  </a:moveTo>
                  <a:lnTo>
                    <a:pt x="133350" y="3600450"/>
                  </a:lnTo>
                  <a:lnTo>
                    <a:pt x="126798" y="3600266"/>
                  </a:lnTo>
                  <a:lnTo>
                    <a:pt x="88432" y="3591545"/>
                  </a:lnTo>
                  <a:lnTo>
                    <a:pt x="53906" y="3570454"/>
                  </a:lnTo>
                  <a:lnTo>
                    <a:pt x="26246" y="3538842"/>
                  </a:lnTo>
                  <a:lnTo>
                    <a:pt x="7791" y="3499383"/>
                  </a:lnTo>
                  <a:lnTo>
                    <a:pt x="160" y="3455537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5740" y="108160"/>
                  </a:lnTo>
                  <a:lnTo>
                    <a:pt x="22473" y="67730"/>
                  </a:lnTo>
                  <a:lnTo>
                    <a:pt x="48752" y="34591"/>
                  </a:lnTo>
                  <a:lnTo>
                    <a:pt x="82319" y="11600"/>
                  </a:lnTo>
                  <a:lnTo>
                    <a:pt x="120279" y="732"/>
                  </a:lnTo>
                  <a:lnTo>
                    <a:pt x="133350" y="0"/>
                  </a:lnTo>
                  <a:lnTo>
                    <a:pt x="8210550" y="0"/>
                  </a:lnTo>
                  <a:lnTo>
                    <a:pt x="8254789" y="6560"/>
                  </a:lnTo>
                  <a:lnTo>
                    <a:pt x="8295218" y="25683"/>
                  </a:lnTo>
                  <a:lnTo>
                    <a:pt x="8328357" y="55717"/>
                  </a:lnTo>
                  <a:lnTo>
                    <a:pt x="8351348" y="94078"/>
                  </a:lnTo>
                  <a:lnTo>
                    <a:pt x="8362217" y="137461"/>
                  </a:lnTo>
                  <a:lnTo>
                    <a:pt x="8362950" y="152400"/>
                  </a:lnTo>
                  <a:lnTo>
                    <a:pt x="8362950" y="3448050"/>
                  </a:lnTo>
                  <a:lnTo>
                    <a:pt x="8356389" y="3492289"/>
                  </a:lnTo>
                  <a:lnTo>
                    <a:pt x="8337264" y="3532718"/>
                  </a:lnTo>
                  <a:lnTo>
                    <a:pt x="8307232" y="3565857"/>
                  </a:lnTo>
                  <a:lnTo>
                    <a:pt x="8268870" y="3588849"/>
                  </a:lnTo>
                  <a:lnTo>
                    <a:pt x="8225487" y="3599717"/>
                  </a:lnTo>
                  <a:lnTo>
                    <a:pt x="8210550" y="3600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600" y="1600199"/>
              <a:ext cx="152400" cy="3600450"/>
            </a:xfrm>
            <a:custGeom>
              <a:avLst/>
              <a:gdLst/>
              <a:ahLst/>
              <a:cxnLst/>
              <a:rect l="l" t="t" r="r" b="b"/>
              <a:pathLst>
                <a:path w="152400" h="3600450">
                  <a:moveTo>
                    <a:pt x="152400" y="3600450"/>
                  </a:moveTo>
                  <a:lnTo>
                    <a:pt x="108226" y="3593924"/>
                  </a:lnTo>
                  <a:lnTo>
                    <a:pt x="67715" y="3574789"/>
                  </a:lnTo>
                  <a:lnTo>
                    <a:pt x="34533" y="3544684"/>
                  </a:lnTo>
                  <a:lnTo>
                    <a:pt x="11600" y="3506370"/>
                  </a:lnTo>
                  <a:lnTo>
                    <a:pt x="725" y="3463062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141140" y="725"/>
                  </a:lnTo>
                  <a:lnTo>
                    <a:pt x="130096" y="2900"/>
                  </a:lnTo>
                  <a:lnTo>
                    <a:pt x="88886" y="25660"/>
                  </a:lnTo>
                  <a:lnTo>
                    <a:pt x="64000" y="55765"/>
                  </a:lnTo>
                  <a:lnTo>
                    <a:pt x="46800" y="94079"/>
                  </a:lnTo>
                  <a:lnTo>
                    <a:pt x="38643" y="137387"/>
                  </a:lnTo>
                  <a:lnTo>
                    <a:pt x="38100" y="152400"/>
                  </a:lnTo>
                  <a:lnTo>
                    <a:pt x="38100" y="3448050"/>
                  </a:lnTo>
                  <a:lnTo>
                    <a:pt x="42994" y="3492223"/>
                  </a:lnTo>
                  <a:lnTo>
                    <a:pt x="57345" y="3532734"/>
                  </a:lnTo>
                  <a:lnTo>
                    <a:pt x="79924" y="3565915"/>
                  </a:lnTo>
                  <a:lnTo>
                    <a:pt x="119269" y="3593924"/>
                  </a:lnTo>
                  <a:lnTo>
                    <a:pt x="141140" y="3599724"/>
                  </a:lnTo>
                  <a:lnTo>
                    <a:pt x="152400" y="36004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28700" y="1943091"/>
              <a:ext cx="304800" cy="381635"/>
            </a:xfrm>
            <a:custGeom>
              <a:avLst/>
              <a:gdLst/>
              <a:ahLst/>
              <a:cxnLst/>
              <a:rect l="l" t="t" r="r" b="b"/>
              <a:pathLst>
                <a:path w="304800" h="381635">
                  <a:moveTo>
                    <a:pt x="304800" y="209558"/>
                  </a:moveTo>
                  <a:lnTo>
                    <a:pt x="297231" y="261214"/>
                  </a:lnTo>
                  <a:lnTo>
                    <a:pt x="276258" y="302766"/>
                  </a:lnTo>
                  <a:lnTo>
                    <a:pt x="244477" y="335540"/>
                  </a:lnTo>
                  <a:lnTo>
                    <a:pt x="204484" y="360861"/>
                  </a:lnTo>
                  <a:lnTo>
                    <a:pt x="158876" y="380056"/>
                  </a:lnTo>
                  <a:lnTo>
                    <a:pt x="154599" y="381505"/>
                  </a:lnTo>
                  <a:lnTo>
                    <a:pt x="150345" y="381441"/>
                  </a:lnTo>
                  <a:lnTo>
                    <a:pt x="100413" y="360763"/>
                  </a:lnTo>
                  <a:lnTo>
                    <a:pt x="60364" y="335498"/>
                  </a:lnTo>
                  <a:lnTo>
                    <a:pt x="28553" y="302754"/>
                  </a:lnTo>
                  <a:lnTo>
                    <a:pt x="7569" y="261213"/>
                  </a:lnTo>
                  <a:lnTo>
                    <a:pt x="0" y="209558"/>
                  </a:lnTo>
                  <a:lnTo>
                    <a:pt x="0" y="76208"/>
                  </a:lnTo>
                  <a:lnTo>
                    <a:pt x="0" y="73682"/>
                  </a:lnTo>
                  <a:lnTo>
                    <a:pt x="5579" y="62738"/>
                  </a:lnTo>
                  <a:lnTo>
                    <a:pt x="7365" y="60951"/>
                  </a:lnTo>
                  <a:lnTo>
                    <a:pt x="9425" y="59575"/>
                  </a:lnTo>
                  <a:lnTo>
                    <a:pt x="11759" y="58608"/>
                  </a:lnTo>
                  <a:lnTo>
                    <a:pt x="14093" y="57641"/>
                  </a:lnTo>
                  <a:lnTo>
                    <a:pt x="16523" y="57158"/>
                  </a:lnTo>
                  <a:lnTo>
                    <a:pt x="19050" y="57158"/>
                  </a:lnTo>
                  <a:lnTo>
                    <a:pt x="49035" y="53134"/>
                  </a:lnTo>
                  <a:lnTo>
                    <a:pt x="80343" y="42109"/>
                  </a:lnTo>
                  <a:lnTo>
                    <a:pt x="110722" y="25654"/>
                  </a:lnTo>
                  <a:lnTo>
                    <a:pt x="137922" y="5342"/>
                  </a:lnTo>
                  <a:lnTo>
                    <a:pt x="139939" y="3618"/>
                  </a:lnTo>
                  <a:lnTo>
                    <a:pt x="142193" y="2297"/>
                  </a:lnTo>
                  <a:lnTo>
                    <a:pt x="144683" y="1378"/>
                  </a:lnTo>
                  <a:lnTo>
                    <a:pt x="147173" y="459"/>
                  </a:lnTo>
                  <a:lnTo>
                    <a:pt x="149745" y="0"/>
                  </a:lnTo>
                  <a:lnTo>
                    <a:pt x="152400" y="0"/>
                  </a:lnTo>
                  <a:lnTo>
                    <a:pt x="155054" y="0"/>
                  </a:lnTo>
                  <a:lnTo>
                    <a:pt x="157626" y="459"/>
                  </a:lnTo>
                  <a:lnTo>
                    <a:pt x="160116" y="1378"/>
                  </a:lnTo>
                  <a:lnTo>
                    <a:pt x="162606" y="2297"/>
                  </a:lnTo>
                  <a:lnTo>
                    <a:pt x="164860" y="3618"/>
                  </a:lnTo>
                  <a:lnTo>
                    <a:pt x="224528" y="42180"/>
                  </a:lnTo>
                  <a:lnTo>
                    <a:pt x="285750" y="57158"/>
                  </a:lnTo>
                  <a:lnTo>
                    <a:pt x="288276" y="57158"/>
                  </a:lnTo>
                  <a:lnTo>
                    <a:pt x="290706" y="57641"/>
                  </a:lnTo>
                  <a:lnTo>
                    <a:pt x="293040" y="58608"/>
                  </a:lnTo>
                  <a:lnTo>
                    <a:pt x="295373" y="59575"/>
                  </a:lnTo>
                  <a:lnTo>
                    <a:pt x="297434" y="60951"/>
                  </a:lnTo>
                  <a:lnTo>
                    <a:pt x="304800" y="76208"/>
                  </a:lnTo>
                  <a:lnTo>
                    <a:pt x="304800" y="209558"/>
                  </a:lnTo>
                  <a:close/>
                </a:path>
              </a:pathLst>
            </a:custGeom>
            <a:ln w="381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39800" y="1622419"/>
            <a:ext cx="6627495" cy="1948814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950"/>
              </a:spcBef>
            </a:pPr>
            <a:r>
              <a:rPr dirty="0" sz="3050" spc="-170" b="1">
                <a:solidFill>
                  <a:srgbClr val="FFFFFF"/>
                </a:solidFill>
                <a:latin typeface="Arial"/>
                <a:cs typeface="Arial"/>
              </a:rPr>
              <a:t>Souscription</a:t>
            </a:r>
            <a:r>
              <a:rPr dirty="0" sz="305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30" b="1">
                <a:solidFill>
                  <a:srgbClr val="FFFFFF"/>
                </a:solidFill>
                <a:latin typeface="Arial"/>
                <a:cs typeface="Arial"/>
              </a:rPr>
              <a:t>Intelligente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000" spc="-45">
                <a:solidFill>
                  <a:srgbClr val="93C4FD"/>
                </a:solidFill>
                <a:latin typeface="Microsoft Sans Serif"/>
                <a:cs typeface="Microsoft Sans Serif"/>
              </a:rPr>
              <a:t>Automatisation</a:t>
            </a:r>
            <a:r>
              <a:rPr dirty="0" sz="2000" spc="-8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93C4FD"/>
                </a:solidFill>
                <a:latin typeface="Microsoft Sans Serif"/>
                <a:cs typeface="Microsoft Sans Serif"/>
              </a:rPr>
              <a:t>radicale</a:t>
            </a:r>
            <a:r>
              <a:rPr dirty="0" sz="2000" spc="-8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93C4FD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5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93C4FD"/>
                </a:solidFill>
                <a:latin typeface="Microsoft Sans Serif"/>
                <a:cs typeface="Microsoft Sans Serif"/>
              </a:rPr>
              <a:t>la</a:t>
            </a:r>
            <a:r>
              <a:rPr dirty="0" sz="2000" spc="-8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93C4FD"/>
                </a:solidFill>
                <a:latin typeface="Microsoft Sans Serif"/>
                <a:cs typeface="Microsoft Sans Serif"/>
              </a:rPr>
              <a:t>souscription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400"/>
              </a:lnSpc>
              <a:spcBef>
                <a:spcPts val="1280"/>
              </a:spcBef>
            </a:pPr>
            <a:r>
              <a:rPr dirty="0" sz="2000" spc="-55">
                <a:solidFill>
                  <a:srgbClr val="CBD5E1"/>
                </a:solidFill>
                <a:latin typeface="Microsoft Sans Serif"/>
                <a:cs typeface="Microsoft Sans Serif"/>
              </a:rPr>
              <a:t>Analyse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documents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85">
                <a:solidFill>
                  <a:srgbClr val="CBD5E1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NLP</a:t>
            </a:r>
            <a:r>
              <a:rPr dirty="0" sz="2050" spc="-85">
                <a:solidFill>
                  <a:srgbClr val="CBD5E1"/>
                </a:solidFill>
                <a:latin typeface="Microsoft Sans Serif"/>
                <a:cs typeface="Microsoft Sans Serif"/>
              </a:rPr>
              <a:t>),</a:t>
            </a:r>
            <a:r>
              <a:rPr dirty="0" sz="20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évaluation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des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risques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50" spc="-40">
                <a:solidFill>
                  <a:srgbClr val="CBD5E1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ML</a:t>
            </a:r>
            <a:r>
              <a:rPr dirty="0" sz="2050" spc="-40">
                <a:solidFill>
                  <a:srgbClr val="CBD5E1"/>
                </a:solidFill>
                <a:latin typeface="Microsoft Sans Serif"/>
                <a:cs typeface="Microsoft Sans Serif"/>
              </a:rPr>
              <a:t>),</a:t>
            </a:r>
            <a:r>
              <a:rPr dirty="0" sz="20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et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tarification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automatisée</a:t>
            </a:r>
            <a:r>
              <a:rPr dirty="0" sz="20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52500" y="3733799"/>
            <a:ext cx="7734300" cy="628650"/>
            <a:chOff x="952500" y="3733799"/>
            <a:chExt cx="7734300" cy="628650"/>
          </a:xfrm>
        </p:grpSpPr>
        <p:sp>
          <p:nvSpPr>
            <p:cNvPr id="10" name="object 10" descr=""/>
            <p:cNvSpPr/>
            <p:nvPr/>
          </p:nvSpPr>
          <p:spPr>
            <a:xfrm>
              <a:off x="952500" y="3733799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100" y="628650"/>
                  </a:moveTo>
                  <a:lnTo>
                    <a:pt x="76200" y="628650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658100" y="0"/>
                  </a:lnTo>
                  <a:lnTo>
                    <a:pt x="7700441" y="12830"/>
                  </a:lnTo>
                  <a:lnTo>
                    <a:pt x="7728498" y="47039"/>
                  </a:lnTo>
                  <a:lnTo>
                    <a:pt x="7734300" y="76200"/>
                  </a:lnTo>
                  <a:lnTo>
                    <a:pt x="7734300" y="552450"/>
                  </a:lnTo>
                  <a:lnTo>
                    <a:pt x="7721469" y="594791"/>
                  </a:lnTo>
                  <a:lnTo>
                    <a:pt x="7687259" y="622849"/>
                  </a:lnTo>
                  <a:lnTo>
                    <a:pt x="7658100" y="628650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2500" y="3733799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099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58099" y="0"/>
                  </a:lnTo>
                  <a:lnTo>
                    <a:pt x="7665606" y="362"/>
                  </a:lnTo>
                  <a:lnTo>
                    <a:pt x="7694919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556827"/>
                  </a:lnTo>
                  <a:lnTo>
                    <a:pt x="9833" y="559956"/>
                  </a:lnTo>
                  <a:lnTo>
                    <a:pt x="9952" y="561163"/>
                  </a:lnTo>
                  <a:lnTo>
                    <a:pt x="25957" y="596500"/>
                  </a:lnTo>
                  <a:lnTo>
                    <a:pt x="58898" y="616989"/>
                  </a:lnTo>
                  <a:lnTo>
                    <a:pt x="71822" y="619124"/>
                  </a:lnTo>
                  <a:lnTo>
                    <a:pt x="7694918" y="619124"/>
                  </a:lnTo>
                  <a:lnTo>
                    <a:pt x="7694055" y="619641"/>
                  </a:lnTo>
                  <a:lnTo>
                    <a:pt x="7687259" y="622849"/>
                  </a:lnTo>
                  <a:lnTo>
                    <a:pt x="7680185" y="625386"/>
                  </a:lnTo>
                  <a:lnTo>
                    <a:pt x="7672968" y="627199"/>
                  </a:lnTo>
                  <a:lnTo>
                    <a:pt x="7665606" y="628287"/>
                  </a:lnTo>
                  <a:lnTo>
                    <a:pt x="7658099" y="628649"/>
                  </a:lnTo>
                  <a:close/>
                </a:path>
                <a:path w="7734300" h="628650">
                  <a:moveTo>
                    <a:pt x="7694918" y="619124"/>
                  </a:moveTo>
                  <a:lnTo>
                    <a:pt x="7662477" y="619124"/>
                  </a:lnTo>
                  <a:lnTo>
                    <a:pt x="7666813" y="618697"/>
                  </a:lnTo>
                  <a:lnTo>
                    <a:pt x="7675400" y="616989"/>
                  </a:lnTo>
                  <a:lnTo>
                    <a:pt x="7708340" y="596500"/>
                  </a:lnTo>
                  <a:lnTo>
                    <a:pt x="7724347" y="561163"/>
                  </a:lnTo>
                  <a:lnTo>
                    <a:pt x="7724774" y="556827"/>
                  </a:lnTo>
                  <a:lnTo>
                    <a:pt x="7724774" y="71822"/>
                  </a:lnTo>
                  <a:lnTo>
                    <a:pt x="7724466" y="68693"/>
                  </a:lnTo>
                  <a:lnTo>
                    <a:pt x="7724347" y="67486"/>
                  </a:lnTo>
                  <a:lnTo>
                    <a:pt x="7708340" y="32149"/>
                  </a:lnTo>
                  <a:lnTo>
                    <a:pt x="7675400" y="11660"/>
                  </a:lnTo>
                  <a:lnTo>
                    <a:pt x="7662477" y="9525"/>
                  </a:lnTo>
                  <a:lnTo>
                    <a:pt x="7694919" y="9525"/>
                  </a:lnTo>
                  <a:lnTo>
                    <a:pt x="7725290" y="40243"/>
                  </a:lnTo>
                  <a:lnTo>
                    <a:pt x="7734299" y="76199"/>
                  </a:lnTo>
                  <a:lnTo>
                    <a:pt x="7734299" y="552449"/>
                  </a:lnTo>
                  <a:lnTo>
                    <a:pt x="7721468" y="594791"/>
                  </a:lnTo>
                  <a:lnTo>
                    <a:pt x="7700568" y="615724"/>
                  </a:lnTo>
                  <a:lnTo>
                    <a:pt x="7694918" y="6191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01725" y="3852694"/>
            <a:ext cx="4630420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120" b="1">
                <a:solidFill>
                  <a:srgbClr val="FDE68A"/>
                </a:solidFill>
                <a:latin typeface="Arial"/>
                <a:cs typeface="Arial"/>
              </a:rPr>
              <a:t>Temps</a:t>
            </a:r>
            <a:r>
              <a:rPr dirty="0" sz="2000" spc="-10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FDE68A"/>
                </a:solidFill>
                <a:latin typeface="Arial"/>
                <a:cs typeface="Arial"/>
              </a:rPr>
              <a:t>de</a:t>
            </a:r>
            <a:r>
              <a:rPr dirty="0" sz="2000" spc="-10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souscription</a:t>
            </a:r>
            <a:r>
              <a:rPr dirty="0" sz="2000" spc="-10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-60" b="1">
                <a:solidFill>
                  <a:srgbClr val="FDE68A"/>
                </a:solidFill>
                <a:latin typeface="Arial"/>
                <a:cs typeface="Arial"/>
              </a:rPr>
              <a:t>:</a:t>
            </a:r>
            <a:r>
              <a:rPr dirty="0" sz="195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-40" b="1">
                <a:solidFill>
                  <a:srgbClr val="FDE68A"/>
                </a:solidFill>
                <a:latin typeface="Arial"/>
                <a:cs typeface="Arial"/>
              </a:rPr>
              <a:t>72</a:t>
            </a:r>
            <a:r>
              <a:rPr dirty="0" sz="2000" spc="-40" b="1">
                <a:solidFill>
                  <a:srgbClr val="FDE68A"/>
                </a:solidFill>
                <a:latin typeface="Arial"/>
                <a:cs typeface="Arial"/>
              </a:rPr>
              <a:t>h</a:t>
            </a:r>
            <a:r>
              <a:rPr dirty="0" sz="2000" spc="-10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75" b="1">
                <a:solidFill>
                  <a:srgbClr val="FDE68A"/>
                </a:solidFill>
                <a:latin typeface="Arial"/>
                <a:cs typeface="Arial"/>
              </a:rPr>
              <a:t>&gt;</a:t>
            </a:r>
            <a:r>
              <a:rPr dirty="0" sz="195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-150" b="1">
                <a:solidFill>
                  <a:srgbClr val="FDE68A"/>
                </a:solidFill>
                <a:latin typeface="Arial"/>
                <a:cs typeface="Arial"/>
              </a:rPr>
              <a:t>15</a:t>
            </a:r>
            <a:r>
              <a:rPr dirty="0" sz="195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FDE68A"/>
                </a:solidFill>
                <a:latin typeface="Arial"/>
                <a:cs typeface="Arial"/>
              </a:rPr>
              <a:t>minutes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39800" y="4589430"/>
            <a:ext cx="5180965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65" i="1">
                <a:solidFill>
                  <a:srgbClr val="94A2B8"/>
                </a:solidFill>
                <a:latin typeface="Arial"/>
                <a:cs typeface="Arial"/>
              </a:rPr>
              <a:t>Capital</a:t>
            </a:r>
            <a:r>
              <a:rPr dirty="0" sz="1700" spc="-5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80" i="1">
                <a:solidFill>
                  <a:srgbClr val="94A2B8"/>
                </a:solidFill>
                <a:latin typeface="Arial"/>
                <a:cs typeface="Arial"/>
              </a:rPr>
              <a:t>humain</a:t>
            </a: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40" i="1">
                <a:solidFill>
                  <a:srgbClr val="94A2B8"/>
                </a:solidFill>
                <a:latin typeface="Arial"/>
                <a:cs typeface="Arial"/>
              </a:rPr>
              <a:t>libéré</a:t>
            </a: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35" i="1">
                <a:solidFill>
                  <a:srgbClr val="94A2B8"/>
                </a:solidFill>
                <a:latin typeface="Arial"/>
                <a:cs typeface="Arial"/>
              </a:rPr>
              <a:t>pour</a:t>
            </a: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50" i="1">
                <a:solidFill>
                  <a:srgbClr val="94A2B8"/>
                </a:solidFill>
                <a:latin typeface="Arial"/>
                <a:cs typeface="Arial"/>
              </a:rPr>
              <a:t>cas</a:t>
            </a: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50" i="1">
                <a:solidFill>
                  <a:srgbClr val="94A2B8"/>
                </a:solidFill>
                <a:latin typeface="Arial"/>
                <a:cs typeface="Arial"/>
              </a:rPr>
              <a:t>exceptionnels</a:t>
            </a: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i="1">
                <a:solidFill>
                  <a:srgbClr val="94A2B8"/>
                </a:solidFill>
                <a:latin typeface="Arial"/>
                <a:cs typeface="Arial"/>
              </a:rPr>
              <a:t>et</a:t>
            </a: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30" i="1">
                <a:solidFill>
                  <a:srgbClr val="94A2B8"/>
                </a:solidFill>
                <a:latin typeface="Arial"/>
                <a:cs typeface="Arial"/>
              </a:rPr>
              <a:t>stratégie</a:t>
            </a:r>
            <a:r>
              <a:rPr dirty="0" sz="1750" spc="-30" i="1">
                <a:solidFill>
                  <a:srgbClr val="94A2B8"/>
                </a:solidFill>
                <a:latin typeface="Rockwell"/>
                <a:cs typeface="Rockwell"/>
              </a:rPr>
              <a:t>.</a:t>
            </a:r>
            <a:endParaRPr sz="1750">
              <a:latin typeface="Rockwell"/>
              <a:cs typeface="Rockwel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296400" y="1600199"/>
            <a:ext cx="8382000" cy="3600450"/>
            <a:chOff x="9296400" y="1600199"/>
            <a:chExt cx="8382000" cy="3600450"/>
          </a:xfrm>
        </p:grpSpPr>
        <p:sp>
          <p:nvSpPr>
            <p:cNvPr id="15" name="object 15" descr=""/>
            <p:cNvSpPr/>
            <p:nvPr/>
          </p:nvSpPr>
          <p:spPr>
            <a:xfrm>
              <a:off x="9315449" y="1600199"/>
              <a:ext cx="8362950" cy="3600450"/>
            </a:xfrm>
            <a:custGeom>
              <a:avLst/>
              <a:gdLst/>
              <a:ahLst/>
              <a:cxnLst/>
              <a:rect l="l" t="t" r="r" b="b"/>
              <a:pathLst>
                <a:path w="8362950" h="3600450">
                  <a:moveTo>
                    <a:pt x="8210550" y="3600450"/>
                  </a:moveTo>
                  <a:lnTo>
                    <a:pt x="133350" y="3600450"/>
                  </a:lnTo>
                  <a:lnTo>
                    <a:pt x="126798" y="3600266"/>
                  </a:lnTo>
                  <a:lnTo>
                    <a:pt x="88432" y="3591545"/>
                  </a:lnTo>
                  <a:lnTo>
                    <a:pt x="53906" y="3570454"/>
                  </a:lnTo>
                  <a:lnTo>
                    <a:pt x="26245" y="3538842"/>
                  </a:lnTo>
                  <a:lnTo>
                    <a:pt x="7790" y="3499383"/>
                  </a:lnTo>
                  <a:lnTo>
                    <a:pt x="160" y="3455537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5739" y="108160"/>
                  </a:lnTo>
                  <a:lnTo>
                    <a:pt x="22472" y="67730"/>
                  </a:lnTo>
                  <a:lnTo>
                    <a:pt x="48752" y="34591"/>
                  </a:lnTo>
                  <a:lnTo>
                    <a:pt x="82318" y="11600"/>
                  </a:lnTo>
                  <a:lnTo>
                    <a:pt x="120278" y="732"/>
                  </a:lnTo>
                  <a:lnTo>
                    <a:pt x="133350" y="0"/>
                  </a:lnTo>
                  <a:lnTo>
                    <a:pt x="8210550" y="0"/>
                  </a:lnTo>
                  <a:lnTo>
                    <a:pt x="8254788" y="6560"/>
                  </a:lnTo>
                  <a:lnTo>
                    <a:pt x="8295216" y="25683"/>
                  </a:lnTo>
                  <a:lnTo>
                    <a:pt x="8328356" y="55717"/>
                  </a:lnTo>
                  <a:lnTo>
                    <a:pt x="8351347" y="94078"/>
                  </a:lnTo>
                  <a:lnTo>
                    <a:pt x="8362216" y="137461"/>
                  </a:lnTo>
                  <a:lnTo>
                    <a:pt x="8362950" y="152400"/>
                  </a:lnTo>
                  <a:lnTo>
                    <a:pt x="8362950" y="3448050"/>
                  </a:lnTo>
                  <a:lnTo>
                    <a:pt x="8356386" y="3492289"/>
                  </a:lnTo>
                  <a:lnTo>
                    <a:pt x="8337262" y="3532718"/>
                  </a:lnTo>
                  <a:lnTo>
                    <a:pt x="8307231" y="3565857"/>
                  </a:lnTo>
                  <a:lnTo>
                    <a:pt x="8268868" y="3588849"/>
                  </a:lnTo>
                  <a:lnTo>
                    <a:pt x="8225487" y="3599717"/>
                  </a:lnTo>
                  <a:lnTo>
                    <a:pt x="8210550" y="3600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296400" y="1600199"/>
              <a:ext cx="152400" cy="3600450"/>
            </a:xfrm>
            <a:custGeom>
              <a:avLst/>
              <a:gdLst/>
              <a:ahLst/>
              <a:cxnLst/>
              <a:rect l="l" t="t" r="r" b="b"/>
              <a:pathLst>
                <a:path w="152400" h="3600450">
                  <a:moveTo>
                    <a:pt x="152400" y="3600450"/>
                  </a:moveTo>
                  <a:lnTo>
                    <a:pt x="108226" y="3593924"/>
                  </a:lnTo>
                  <a:lnTo>
                    <a:pt x="67715" y="3574789"/>
                  </a:lnTo>
                  <a:lnTo>
                    <a:pt x="34533" y="3544684"/>
                  </a:lnTo>
                  <a:lnTo>
                    <a:pt x="11600" y="3506370"/>
                  </a:lnTo>
                  <a:lnTo>
                    <a:pt x="725" y="3463062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141140" y="725"/>
                  </a:lnTo>
                  <a:lnTo>
                    <a:pt x="130096" y="2900"/>
                  </a:lnTo>
                  <a:lnTo>
                    <a:pt x="88886" y="25660"/>
                  </a:lnTo>
                  <a:lnTo>
                    <a:pt x="64000" y="55765"/>
                  </a:lnTo>
                  <a:lnTo>
                    <a:pt x="46800" y="94079"/>
                  </a:lnTo>
                  <a:lnTo>
                    <a:pt x="38643" y="137387"/>
                  </a:lnTo>
                  <a:lnTo>
                    <a:pt x="38100" y="152400"/>
                  </a:lnTo>
                  <a:lnTo>
                    <a:pt x="38100" y="3448050"/>
                  </a:lnTo>
                  <a:lnTo>
                    <a:pt x="42994" y="3492223"/>
                  </a:lnTo>
                  <a:lnTo>
                    <a:pt x="57345" y="3532734"/>
                  </a:lnTo>
                  <a:lnTo>
                    <a:pt x="79924" y="3565915"/>
                  </a:lnTo>
                  <a:lnTo>
                    <a:pt x="119269" y="3593924"/>
                  </a:lnTo>
                  <a:lnTo>
                    <a:pt x="141140" y="3599724"/>
                  </a:lnTo>
                  <a:lnTo>
                    <a:pt x="152400" y="3600450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677399" y="2038349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381000" y="0"/>
                  </a:moveTo>
                  <a:lnTo>
                    <a:pt x="219075" y="161925"/>
                  </a:lnTo>
                  <a:lnTo>
                    <a:pt x="123825" y="66675"/>
                  </a:lnTo>
                  <a:lnTo>
                    <a:pt x="0" y="190500"/>
                  </a:lnTo>
                </a:path>
                <a:path w="381000" h="190500">
                  <a:moveTo>
                    <a:pt x="266700" y="0"/>
                  </a:moveTo>
                  <a:lnTo>
                    <a:pt x="381000" y="0"/>
                  </a:lnTo>
                  <a:lnTo>
                    <a:pt x="381000" y="114300"/>
                  </a:lnTo>
                </a:path>
              </a:pathLst>
            </a:custGeom>
            <a:ln w="381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626600" y="1622419"/>
            <a:ext cx="6273800" cy="1948814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950"/>
              </a:spcBef>
            </a:pPr>
            <a:r>
              <a:rPr dirty="0" sz="3050" spc="-170" b="1">
                <a:solidFill>
                  <a:srgbClr val="FFFFFF"/>
                </a:solidFill>
                <a:latin typeface="Arial"/>
                <a:cs typeface="Arial"/>
              </a:rPr>
              <a:t>Trading</a:t>
            </a:r>
            <a:r>
              <a:rPr dirty="0" sz="305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60" b="1">
                <a:solidFill>
                  <a:srgbClr val="FFFFFF"/>
                </a:solidFill>
                <a:latin typeface="Arial"/>
                <a:cs typeface="Arial"/>
              </a:rPr>
              <a:t>Algorithmique</a:t>
            </a:r>
            <a:r>
              <a:rPr dirty="0" sz="305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70" b="1">
                <a:solidFill>
                  <a:srgbClr val="FFFFFF"/>
                </a:solidFill>
                <a:latin typeface="Arial"/>
                <a:cs typeface="Arial"/>
              </a:rPr>
              <a:t>Augmenté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000" spc="-35">
                <a:solidFill>
                  <a:srgbClr val="86EFAB"/>
                </a:solidFill>
                <a:latin typeface="Microsoft Sans Serif"/>
                <a:cs typeface="Microsoft Sans Serif"/>
              </a:rPr>
              <a:t>Agents</a:t>
            </a:r>
            <a:r>
              <a:rPr dirty="0" sz="2000" spc="-9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86EFAB"/>
                </a:solidFill>
                <a:latin typeface="Microsoft Sans Serif"/>
                <a:cs typeface="Microsoft Sans Serif"/>
              </a:rPr>
              <a:t>autonomes</a:t>
            </a:r>
            <a:r>
              <a:rPr dirty="0" sz="2000" spc="-85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86EFAB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9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86EFAB"/>
                </a:solidFill>
                <a:latin typeface="Microsoft Sans Serif"/>
                <a:cs typeface="Microsoft Sans Serif"/>
              </a:rPr>
              <a:t>négociation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400"/>
              </a:lnSpc>
              <a:spcBef>
                <a:spcPts val="1280"/>
              </a:spcBef>
            </a:pPr>
            <a:r>
              <a:rPr dirty="0" sz="2000" spc="-55">
                <a:solidFill>
                  <a:srgbClr val="CBD5E1"/>
                </a:solidFill>
                <a:latin typeface="Microsoft Sans Serif"/>
                <a:cs typeface="Microsoft Sans Serif"/>
              </a:rPr>
              <a:t>Analyse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CBD5E1"/>
                </a:solidFill>
                <a:latin typeface="Microsoft Sans Serif"/>
                <a:cs typeface="Microsoft Sans Serif"/>
              </a:rPr>
              <a:t>marché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en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temps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réel</a:t>
            </a:r>
            <a:r>
              <a:rPr dirty="0" sz="2050" spc="-35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exécution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adaptative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et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apprentissage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continu</a:t>
            </a:r>
            <a:r>
              <a:rPr dirty="0" sz="20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639300" y="3733799"/>
            <a:ext cx="7734300" cy="628650"/>
            <a:chOff x="9639300" y="3733799"/>
            <a:chExt cx="7734300" cy="628650"/>
          </a:xfrm>
        </p:grpSpPr>
        <p:sp>
          <p:nvSpPr>
            <p:cNvPr id="20" name="object 20" descr=""/>
            <p:cNvSpPr/>
            <p:nvPr/>
          </p:nvSpPr>
          <p:spPr>
            <a:xfrm>
              <a:off x="9639300" y="3733799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100" y="628650"/>
                  </a:moveTo>
                  <a:lnTo>
                    <a:pt x="76200" y="628650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658100" y="0"/>
                  </a:lnTo>
                  <a:lnTo>
                    <a:pt x="7700441" y="12830"/>
                  </a:lnTo>
                  <a:lnTo>
                    <a:pt x="7728498" y="47039"/>
                  </a:lnTo>
                  <a:lnTo>
                    <a:pt x="7734300" y="76200"/>
                  </a:lnTo>
                  <a:lnTo>
                    <a:pt x="7734300" y="552450"/>
                  </a:lnTo>
                  <a:lnTo>
                    <a:pt x="7721469" y="594791"/>
                  </a:lnTo>
                  <a:lnTo>
                    <a:pt x="7687259" y="622849"/>
                  </a:lnTo>
                  <a:lnTo>
                    <a:pt x="7658100" y="628650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639300" y="3733799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099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58099" y="0"/>
                  </a:lnTo>
                  <a:lnTo>
                    <a:pt x="7665606" y="362"/>
                  </a:lnTo>
                  <a:lnTo>
                    <a:pt x="7694919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556827"/>
                  </a:lnTo>
                  <a:lnTo>
                    <a:pt x="9833" y="559956"/>
                  </a:lnTo>
                  <a:lnTo>
                    <a:pt x="9952" y="561163"/>
                  </a:lnTo>
                  <a:lnTo>
                    <a:pt x="25957" y="596500"/>
                  </a:lnTo>
                  <a:lnTo>
                    <a:pt x="58898" y="616989"/>
                  </a:lnTo>
                  <a:lnTo>
                    <a:pt x="71822" y="619124"/>
                  </a:lnTo>
                  <a:lnTo>
                    <a:pt x="7694918" y="619124"/>
                  </a:lnTo>
                  <a:lnTo>
                    <a:pt x="7694055" y="619641"/>
                  </a:lnTo>
                  <a:lnTo>
                    <a:pt x="7687259" y="622849"/>
                  </a:lnTo>
                  <a:lnTo>
                    <a:pt x="7680185" y="625386"/>
                  </a:lnTo>
                  <a:lnTo>
                    <a:pt x="7672968" y="627199"/>
                  </a:lnTo>
                  <a:lnTo>
                    <a:pt x="7665606" y="628287"/>
                  </a:lnTo>
                  <a:lnTo>
                    <a:pt x="7658099" y="628649"/>
                  </a:lnTo>
                  <a:close/>
                </a:path>
                <a:path w="7734300" h="628650">
                  <a:moveTo>
                    <a:pt x="7694918" y="619124"/>
                  </a:moveTo>
                  <a:lnTo>
                    <a:pt x="7662477" y="619124"/>
                  </a:lnTo>
                  <a:lnTo>
                    <a:pt x="7666813" y="618697"/>
                  </a:lnTo>
                  <a:lnTo>
                    <a:pt x="7675400" y="616989"/>
                  </a:lnTo>
                  <a:lnTo>
                    <a:pt x="7708340" y="596500"/>
                  </a:lnTo>
                  <a:lnTo>
                    <a:pt x="7724347" y="561163"/>
                  </a:lnTo>
                  <a:lnTo>
                    <a:pt x="7724774" y="556827"/>
                  </a:lnTo>
                  <a:lnTo>
                    <a:pt x="7724774" y="71822"/>
                  </a:lnTo>
                  <a:lnTo>
                    <a:pt x="7711104" y="35517"/>
                  </a:lnTo>
                  <a:lnTo>
                    <a:pt x="7679256" y="12830"/>
                  </a:lnTo>
                  <a:lnTo>
                    <a:pt x="7662477" y="9525"/>
                  </a:lnTo>
                  <a:lnTo>
                    <a:pt x="7694919" y="9525"/>
                  </a:lnTo>
                  <a:lnTo>
                    <a:pt x="7725290" y="40243"/>
                  </a:lnTo>
                  <a:lnTo>
                    <a:pt x="7734299" y="76199"/>
                  </a:lnTo>
                  <a:lnTo>
                    <a:pt x="7734299" y="552449"/>
                  </a:lnTo>
                  <a:lnTo>
                    <a:pt x="7721468" y="594791"/>
                  </a:lnTo>
                  <a:lnTo>
                    <a:pt x="7700568" y="615724"/>
                  </a:lnTo>
                  <a:lnTo>
                    <a:pt x="7694918" y="6191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788525" y="3852694"/>
            <a:ext cx="6608445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Optimisation </a:t>
            </a:r>
            <a:r>
              <a:rPr dirty="0" sz="2000" spc="-90" b="1">
                <a:solidFill>
                  <a:srgbClr val="FDE68A"/>
                </a:solidFill>
                <a:latin typeface="Arial"/>
                <a:cs typeface="Arial"/>
              </a:rPr>
              <a:t>des</a:t>
            </a:r>
            <a:r>
              <a:rPr dirty="0" sz="2000" spc="-10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spreads </a:t>
            </a:r>
            <a:r>
              <a:rPr dirty="0" sz="2000" spc="-35" b="1">
                <a:solidFill>
                  <a:srgbClr val="FDE68A"/>
                </a:solidFill>
                <a:latin typeface="Arial"/>
                <a:cs typeface="Arial"/>
              </a:rPr>
              <a:t>et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FDE68A"/>
                </a:solidFill>
                <a:latin typeface="Arial"/>
                <a:cs typeface="Arial"/>
              </a:rPr>
              <a:t>réduction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FDE68A"/>
                </a:solidFill>
                <a:latin typeface="Arial"/>
                <a:cs typeface="Arial"/>
              </a:rPr>
              <a:t>du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FDE68A"/>
                </a:solidFill>
                <a:latin typeface="Arial"/>
                <a:cs typeface="Arial"/>
              </a:rPr>
              <a:t>slippage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FDE68A"/>
                </a:solidFill>
                <a:latin typeface="Arial"/>
                <a:cs typeface="Arial"/>
              </a:rPr>
              <a:t>de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40" b="1">
                <a:solidFill>
                  <a:srgbClr val="FDE68A"/>
                </a:solidFill>
                <a:latin typeface="Arial"/>
                <a:cs typeface="Arial"/>
              </a:rPr>
              <a:t>35%.</a:t>
            </a:r>
            <a:endParaRPr sz="19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626600" y="4589430"/>
            <a:ext cx="4582795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75" i="1">
                <a:solidFill>
                  <a:srgbClr val="94A2B8"/>
                </a:solidFill>
                <a:latin typeface="Arial"/>
                <a:cs typeface="Arial"/>
              </a:rPr>
              <a:t>Avantage</a:t>
            </a:r>
            <a:r>
              <a:rPr dirty="0" sz="1700" spc="-3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20" i="1">
                <a:solidFill>
                  <a:srgbClr val="94A2B8"/>
                </a:solidFill>
                <a:latin typeface="Arial"/>
                <a:cs typeface="Arial"/>
              </a:rPr>
              <a:t>compétitif</a:t>
            </a:r>
            <a:r>
              <a:rPr dirty="0" sz="1700" spc="-3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40" i="1">
                <a:solidFill>
                  <a:srgbClr val="94A2B8"/>
                </a:solidFill>
                <a:latin typeface="Arial"/>
                <a:cs typeface="Arial"/>
              </a:rPr>
              <a:t>sur</a:t>
            </a:r>
            <a:r>
              <a:rPr dirty="0" sz="1700" spc="-3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70" i="1">
                <a:solidFill>
                  <a:srgbClr val="94A2B8"/>
                </a:solidFill>
                <a:latin typeface="Arial"/>
                <a:cs typeface="Arial"/>
              </a:rPr>
              <a:t>marchés</a:t>
            </a:r>
            <a:r>
              <a:rPr dirty="0" sz="1700" spc="-3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65" i="1">
                <a:solidFill>
                  <a:srgbClr val="94A2B8"/>
                </a:solidFill>
                <a:latin typeface="Arial"/>
                <a:cs typeface="Arial"/>
              </a:rPr>
              <a:t>haute</a:t>
            </a:r>
            <a:r>
              <a:rPr dirty="0" sz="1700" spc="-3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35" i="1">
                <a:solidFill>
                  <a:srgbClr val="94A2B8"/>
                </a:solidFill>
                <a:latin typeface="Arial"/>
                <a:cs typeface="Arial"/>
              </a:rPr>
              <a:t>fréquence</a:t>
            </a:r>
            <a:r>
              <a:rPr dirty="0" sz="1750" spc="-35" i="1">
                <a:solidFill>
                  <a:srgbClr val="94A2B8"/>
                </a:solidFill>
                <a:latin typeface="Rockwell"/>
                <a:cs typeface="Rockwell"/>
              </a:rPr>
              <a:t>.</a:t>
            </a:r>
            <a:endParaRPr sz="1750">
              <a:latin typeface="Rockwell"/>
              <a:cs typeface="Rockwel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09600" y="5505450"/>
            <a:ext cx="8382000" cy="3600450"/>
            <a:chOff x="609600" y="5505450"/>
            <a:chExt cx="8382000" cy="3600450"/>
          </a:xfrm>
        </p:grpSpPr>
        <p:sp>
          <p:nvSpPr>
            <p:cNvPr id="25" name="object 25" descr=""/>
            <p:cNvSpPr/>
            <p:nvPr/>
          </p:nvSpPr>
          <p:spPr>
            <a:xfrm>
              <a:off x="628649" y="5505450"/>
              <a:ext cx="8362950" cy="3600450"/>
            </a:xfrm>
            <a:custGeom>
              <a:avLst/>
              <a:gdLst/>
              <a:ahLst/>
              <a:cxnLst/>
              <a:rect l="l" t="t" r="r" b="b"/>
              <a:pathLst>
                <a:path w="8362950" h="3600450">
                  <a:moveTo>
                    <a:pt x="8210550" y="3600450"/>
                  </a:moveTo>
                  <a:lnTo>
                    <a:pt x="133350" y="3600450"/>
                  </a:lnTo>
                  <a:lnTo>
                    <a:pt x="126798" y="3600266"/>
                  </a:lnTo>
                  <a:lnTo>
                    <a:pt x="88432" y="3591545"/>
                  </a:lnTo>
                  <a:lnTo>
                    <a:pt x="53906" y="3570453"/>
                  </a:lnTo>
                  <a:lnTo>
                    <a:pt x="26246" y="3538841"/>
                  </a:lnTo>
                  <a:lnTo>
                    <a:pt x="7791" y="3499383"/>
                  </a:lnTo>
                  <a:lnTo>
                    <a:pt x="160" y="3455536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5740" y="108160"/>
                  </a:lnTo>
                  <a:lnTo>
                    <a:pt x="22473" y="67730"/>
                  </a:lnTo>
                  <a:lnTo>
                    <a:pt x="48752" y="34590"/>
                  </a:lnTo>
                  <a:lnTo>
                    <a:pt x="82319" y="11600"/>
                  </a:lnTo>
                  <a:lnTo>
                    <a:pt x="120279" y="732"/>
                  </a:lnTo>
                  <a:lnTo>
                    <a:pt x="133350" y="0"/>
                  </a:lnTo>
                  <a:lnTo>
                    <a:pt x="8210550" y="0"/>
                  </a:lnTo>
                  <a:lnTo>
                    <a:pt x="8254789" y="6560"/>
                  </a:lnTo>
                  <a:lnTo>
                    <a:pt x="8295218" y="25683"/>
                  </a:lnTo>
                  <a:lnTo>
                    <a:pt x="8328357" y="55716"/>
                  </a:lnTo>
                  <a:lnTo>
                    <a:pt x="8351348" y="94078"/>
                  </a:lnTo>
                  <a:lnTo>
                    <a:pt x="8362217" y="137461"/>
                  </a:lnTo>
                  <a:lnTo>
                    <a:pt x="8362950" y="152400"/>
                  </a:lnTo>
                  <a:lnTo>
                    <a:pt x="8362950" y="3448050"/>
                  </a:lnTo>
                  <a:lnTo>
                    <a:pt x="8356389" y="3492289"/>
                  </a:lnTo>
                  <a:lnTo>
                    <a:pt x="8337264" y="3532717"/>
                  </a:lnTo>
                  <a:lnTo>
                    <a:pt x="8307232" y="3565857"/>
                  </a:lnTo>
                  <a:lnTo>
                    <a:pt x="8268870" y="3588849"/>
                  </a:lnTo>
                  <a:lnTo>
                    <a:pt x="8225487" y="3599717"/>
                  </a:lnTo>
                  <a:lnTo>
                    <a:pt x="8210550" y="3600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09600" y="5505450"/>
              <a:ext cx="152400" cy="3600450"/>
            </a:xfrm>
            <a:custGeom>
              <a:avLst/>
              <a:gdLst/>
              <a:ahLst/>
              <a:cxnLst/>
              <a:rect l="l" t="t" r="r" b="b"/>
              <a:pathLst>
                <a:path w="152400" h="3600450">
                  <a:moveTo>
                    <a:pt x="152400" y="3600450"/>
                  </a:moveTo>
                  <a:lnTo>
                    <a:pt x="108226" y="3593924"/>
                  </a:lnTo>
                  <a:lnTo>
                    <a:pt x="67715" y="3574789"/>
                  </a:lnTo>
                  <a:lnTo>
                    <a:pt x="34533" y="3544684"/>
                  </a:lnTo>
                  <a:lnTo>
                    <a:pt x="11600" y="3506370"/>
                  </a:lnTo>
                  <a:lnTo>
                    <a:pt x="725" y="3463062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141140" y="725"/>
                  </a:lnTo>
                  <a:lnTo>
                    <a:pt x="130096" y="2900"/>
                  </a:lnTo>
                  <a:lnTo>
                    <a:pt x="88886" y="25660"/>
                  </a:lnTo>
                  <a:lnTo>
                    <a:pt x="64000" y="55765"/>
                  </a:lnTo>
                  <a:lnTo>
                    <a:pt x="46800" y="94079"/>
                  </a:lnTo>
                  <a:lnTo>
                    <a:pt x="38643" y="137387"/>
                  </a:lnTo>
                  <a:lnTo>
                    <a:pt x="38100" y="152400"/>
                  </a:lnTo>
                  <a:lnTo>
                    <a:pt x="38100" y="3448050"/>
                  </a:lnTo>
                  <a:lnTo>
                    <a:pt x="42994" y="3492223"/>
                  </a:lnTo>
                  <a:lnTo>
                    <a:pt x="57345" y="3532734"/>
                  </a:lnTo>
                  <a:lnTo>
                    <a:pt x="79924" y="3565915"/>
                  </a:lnTo>
                  <a:lnTo>
                    <a:pt x="119269" y="3593924"/>
                  </a:lnTo>
                  <a:lnTo>
                    <a:pt x="141140" y="3599724"/>
                  </a:lnTo>
                  <a:lnTo>
                    <a:pt x="152400" y="3600450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90242" y="5867135"/>
              <a:ext cx="381635" cy="343535"/>
            </a:xfrm>
            <a:custGeom>
              <a:avLst/>
              <a:gdLst/>
              <a:ahLst/>
              <a:cxnLst/>
              <a:rect l="l" t="t" r="r" b="b"/>
              <a:pathLst>
                <a:path w="381634" h="343535">
                  <a:moveTo>
                    <a:pt x="376214" y="286014"/>
                  </a:moveTo>
                  <a:lnTo>
                    <a:pt x="223814" y="19314"/>
                  </a:lnTo>
                  <a:lnTo>
                    <a:pt x="220431" y="13346"/>
                  </a:lnTo>
                  <a:lnTo>
                    <a:pt x="215776" y="8634"/>
                  </a:lnTo>
                  <a:lnTo>
                    <a:pt x="209849" y="5180"/>
                  </a:lnTo>
                  <a:lnTo>
                    <a:pt x="203921" y="1726"/>
                  </a:lnTo>
                  <a:lnTo>
                    <a:pt x="197527" y="0"/>
                  </a:lnTo>
                  <a:lnTo>
                    <a:pt x="190667" y="0"/>
                  </a:lnTo>
                  <a:lnTo>
                    <a:pt x="183806" y="0"/>
                  </a:lnTo>
                  <a:lnTo>
                    <a:pt x="177412" y="1726"/>
                  </a:lnTo>
                  <a:lnTo>
                    <a:pt x="171485" y="5180"/>
                  </a:lnTo>
                  <a:lnTo>
                    <a:pt x="165557" y="8634"/>
                  </a:lnTo>
                  <a:lnTo>
                    <a:pt x="160902" y="13346"/>
                  </a:lnTo>
                  <a:lnTo>
                    <a:pt x="157520" y="19314"/>
                  </a:lnTo>
                  <a:lnTo>
                    <a:pt x="5120" y="286014"/>
                  </a:lnTo>
                  <a:lnTo>
                    <a:pt x="1701" y="291935"/>
                  </a:lnTo>
                  <a:lnTo>
                    <a:pt x="0" y="298313"/>
                  </a:lnTo>
                  <a:lnTo>
                    <a:pt x="15" y="305150"/>
                  </a:lnTo>
                  <a:lnTo>
                    <a:pt x="30" y="311987"/>
                  </a:lnTo>
                  <a:lnTo>
                    <a:pt x="1760" y="318358"/>
                  </a:lnTo>
                  <a:lnTo>
                    <a:pt x="5205" y="324263"/>
                  </a:lnTo>
                  <a:lnTo>
                    <a:pt x="8649" y="330169"/>
                  </a:lnTo>
                  <a:lnTo>
                    <a:pt x="13344" y="334811"/>
                  </a:lnTo>
                  <a:lnTo>
                    <a:pt x="19287" y="338189"/>
                  </a:lnTo>
                  <a:lnTo>
                    <a:pt x="25231" y="341567"/>
                  </a:lnTo>
                  <a:lnTo>
                    <a:pt x="31621" y="343226"/>
                  </a:lnTo>
                  <a:lnTo>
                    <a:pt x="38457" y="343164"/>
                  </a:lnTo>
                  <a:lnTo>
                    <a:pt x="343257" y="343164"/>
                  </a:lnTo>
                  <a:lnTo>
                    <a:pt x="346600" y="343161"/>
                  </a:lnTo>
                  <a:lnTo>
                    <a:pt x="349885" y="342725"/>
                  </a:lnTo>
                  <a:lnTo>
                    <a:pt x="353112" y="341857"/>
                  </a:lnTo>
                  <a:lnTo>
                    <a:pt x="356340" y="340989"/>
                  </a:lnTo>
                  <a:lnTo>
                    <a:pt x="359400" y="339719"/>
                  </a:lnTo>
                  <a:lnTo>
                    <a:pt x="362294" y="338045"/>
                  </a:lnTo>
                  <a:lnTo>
                    <a:pt x="365187" y="336372"/>
                  </a:lnTo>
                  <a:lnTo>
                    <a:pt x="367814" y="334353"/>
                  </a:lnTo>
                  <a:lnTo>
                    <a:pt x="370176" y="331988"/>
                  </a:lnTo>
                  <a:lnTo>
                    <a:pt x="372538" y="329623"/>
                  </a:lnTo>
                  <a:lnTo>
                    <a:pt x="380024" y="314911"/>
                  </a:lnTo>
                  <a:lnTo>
                    <a:pt x="380888" y="311682"/>
                  </a:lnTo>
                  <a:lnTo>
                    <a:pt x="381319" y="308397"/>
                  </a:lnTo>
                  <a:lnTo>
                    <a:pt x="381318" y="305054"/>
                  </a:lnTo>
                  <a:lnTo>
                    <a:pt x="381317" y="301712"/>
                  </a:lnTo>
                  <a:lnTo>
                    <a:pt x="380884" y="298427"/>
                  </a:lnTo>
                  <a:lnTo>
                    <a:pt x="380019" y="295199"/>
                  </a:lnTo>
                  <a:lnTo>
                    <a:pt x="379153" y="291970"/>
                  </a:lnTo>
                  <a:lnTo>
                    <a:pt x="377885" y="288909"/>
                  </a:lnTo>
                  <a:lnTo>
                    <a:pt x="376214" y="286014"/>
                  </a:lnTo>
                </a:path>
                <a:path w="381634" h="343535">
                  <a:moveTo>
                    <a:pt x="190857" y="114564"/>
                  </a:moveTo>
                  <a:lnTo>
                    <a:pt x="190857" y="190764"/>
                  </a:lnTo>
                </a:path>
                <a:path w="381634" h="343535">
                  <a:moveTo>
                    <a:pt x="190857" y="266964"/>
                  </a:moveTo>
                  <a:lnTo>
                    <a:pt x="191048" y="266964"/>
                  </a:lnTo>
                </a:path>
              </a:pathLst>
            </a:custGeom>
            <a:ln w="38100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39800" y="5550310"/>
            <a:ext cx="6564630" cy="1925955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770"/>
              </a:spcBef>
            </a:pPr>
            <a:r>
              <a:rPr dirty="0" sz="3050" spc="-140" b="1">
                <a:solidFill>
                  <a:srgbClr val="FFFFFF"/>
                </a:solidFill>
                <a:latin typeface="Arial"/>
                <a:cs typeface="Arial"/>
              </a:rPr>
              <a:t>Détection</a:t>
            </a:r>
            <a:r>
              <a:rPr dirty="0" sz="305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4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305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85" b="1">
                <a:solidFill>
                  <a:srgbClr val="FFFFFF"/>
                </a:solidFill>
                <a:latin typeface="Arial"/>
                <a:cs typeface="Arial"/>
              </a:rPr>
              <a:t>Fraude</a:t>
            </a:r>
            <a:r>
              <a:rPr dirty="0" sz="305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5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3050" spc="-1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210" b="1">
                <a:solidFill>
                  <a:srgbClr val="FFFFFF"/>
                </a:solidFill>
                <a:latin typeface="Arial"/>
                <a:cs typeface="Arial"/>
              </a:rPr>
              <a:t>Temps</a:t>
            </a:r>
            <a:r>
              <a:rPr dirty="0" sz="3050" spc="-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35" b="1">
                <a:solidFill>
                  <a:srgbClr val="FFFFFF"/>
                </a:solidFill>
                <a:latin typeface="Arial"/>
                <a:cs typeface="Arial"/>
              </a:rPr>
              <a:t>Réel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000" spc="-114">
                <a:solidFill>
                  <a:srgbClr val="FDB973"/>
                </a:solidFill>
                <a:latin typeface="Microsoft Sans Serif"/>
                <a:cs typeface="Microsoft Sans Serif"/>
              </a:rPr>
              <a:t>Réseau</a:t>
            </a:r>
            <a:r>
              <a:rPr dirty="0" sz="2000" spc="-25">
                <a:solidFill>
                  <a:srgbClr val="FDB97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DB973"/>
                </a:solidFill>
                <a:latin typeface="Microsoft Sans Serif"/>
                <a:cs typeface="Microsoft Sans Serif"/>
              </a:rPr>
              <a:t>d</a:t>
            </a:r>
            <a:r>
              <a:rPr dirty="0" sz="2050" spc="-40">
                <a:solidFill>
                  <a:srgbClr val="FDB973"/>
                </a:solidFill>
                <a:latin typeface="Gungsuh"/>
                <a:cs typeface="Gungsuh"/>
              </a:rPr>
              <a:t>'</a:t>
            </a:r>
            <a:r>
              <a:rPr dirty="0" sz="2000" spc="-40">
                <a:solidFill>
                  <a:srgbClr val="FDB973"/>
                </a:solidFill>
                <a:latin typeface="Microsoft Sans Serif"/>
                <a:cs typeface="Microsoft Sans Serif"/>
              </a:rPr>
              <a:t>agents</a:t>
            </a:r>
            <a:r>
              <a:rPr dirty="0" sz="2000" spc="-80">
                <a:solidFill>
                  <a:srgbClr val="FDB973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FDB973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55">
                <a:solidFill>
                  <a:srgbClr val="FDB973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DB973"/>
                </a:solidFill>
                <a:latin typeface="Microsoft Sans Serif"/>
                <a:cs typeface="Microsoft Sans Serif"/>
              </a:rPr>
              <a:t>surveillance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400"/>
              </a:lnSpc>
              <a:spcBef>
                <a:spcPts val="1270"/>
              </a:spcBef>
            </a:pPr>
            <a:r>
              <a:rPr dirty="0" sz="2000" spc="-55">
                <a:solidFill>
                  <a:srgbClr val="CBD5E1"/>
                </a:solidFill>
                <a:latin typeface="Microsoft Sans Serif"/>
                <a:cs typeface="Microsoft Sans Serif"/>
              </a:rPr>
              <a:t>Analyse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comportementale</a:t>
            </a:r>
            <a:r>
              <a:rPr dirty="0" sz="2050" spc="-4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détection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d</a:t>
            </a:r>
            <a:r>
              <a:rPr dirty="0" sz="2050" spc="-35">
                <a:solidFill>
                  <a:srgbClr val="CBD5E1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anomalies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blocage 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automatisé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pour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investigation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rapide</a:t>
            </a:r>
            <a:r>
              <a:rPr dirty="0" sz="20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52500" y="7639050"/>
            <a:ext cx="7734300" cy="628650"/>
            <a:chOff x="952500" y="7639050"/>
            <a:chExt cx="7734300" cy="628650"/>
          </a:xfrm>
        </p:grpSpPr>
        <p:sp>
          <p:nvSpPr>
            <p:cNvPr id="30" name="object 30" descr=""/>
            <p:cNvSpPr/>
            <p:nvPr/>
          </p:nvSpPr>
          <p:spPr>
            <a:xfrm>
              <a:off x="952500" y="7639050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100" y="628650"/>
                  </a:moveTo>
                  <a:lnTo>
                    <a:pt x="76200" y="628650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658100" y="0"/>
                  </a:lnTo>
                  <a:lnTo>
                    <a:pt x="7700441" y="12829"/>
                  </a:lnTo>
                  <a:lnTo>
                    <a:pt x="7728498" y="47039"/>
                  </a:lnTo>
                  <a:lnTo>
                    <a:pt x="7734300" y="76200"/>
                  </a:lnTo>
                  <a:lnTo>
                    <a:pt x="7734300" y="552450"/>
                  </a:lnTo>
                  <a:lnTo>
                    <a:pt x="7721469" y="594792"/>
                  </a:lnTo>
                  <a:lnTo>
                    <a:pt x="7687259" y="622849"/>
                  </a:lnTo>
                  <a:lnTo>
                    <a:pt x="7658100" y="628650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52500" y="7639050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099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658099" y="0"/>
                  </a:lnTo>
                  <a:lnTo>
                    <a:pt x="7694919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556827"/>
                  </a:lnTo>
                  <a:lnTo>
                    <a:pt x="9833" y="559956"/>
                  </a:lnTo>
                  <a:lnTo>
                    <a:pt x="9952" y="561163"/>
                  </a:lnTo>
                  <a:lnTo>
                    <a:pt x="25957" y="596500"/>
                  </a:lnTo>
                  <a:lnTo>
                    <a:pt x="58898" y="616989"/>
                  </a:lnTo>
                  <a:lnTo>
                    <a:pt x="71822" y="619124"/>
                  </a:lnTo>
                  <a:lnTo>
                    <a:pt x="7694918" y="619124"/>
                  </a:lnTo>
                  <a:lnTo>
                    <a:pt x="7694055" y="619641"/>
                  </a:lnTo>
                  <a:lnTo>
                    <a:pt x="7687258" y="622849"/>
                  </a:lnTo>
                  <a:lnTo>
                    <a:pt x="7680185" y="625387"/>
                  </a:lnTo>
                  <a:lnTo>
                    <a:pt x="7672968" y="627199"/>
                  </a:lnTo>
                  <a:lnTo>
                    <a:pt x="7665606" y="628287"/>
                  </a:lnTo>
                  <a:lnTo>
                    <a:pt x="7658099" y="628649"/>
                  </a:lnTo>
                  <a:close/>
                </a:path>
                <a:path w="7734300" h="628650">
                  <a:moveTo>
                    <a:pt x="7694918" y="619124"/>
                  </a:moveTo>
                  <a:lnTo>
                    <a:pt x="7662477" y="619124"/>
                  </a:lnTo>
                  <a:lnTo>
                    <a:pt x="7666813" y="618697"/>
                  </a:lnTo>
                  <a:lnTo>
                    <a:pt x="7675400" y="616989"/>
                  </a:lnTo>
                  <a:lnTo>
                    <a:pt x="7708340" y="596500"/>
                  </a:lnTo>
                  <a:lnTo>
                    <a:pt x="7724347" y="561163"/>
                  </a:lnTo>
                  <a:lnTo>
                    <a:pt x="7724774" y="556827"/>
                  </a:lnTo>
                  <a:lnTo>
                    <a:pt x="7724774" y="71822"/>
                  </a:lnTo>
                  <a:lnTo>
                    <a:pt x="7711104" y="35517"/>
                  </a:lnTo>
                  <a:lnTo>
                    <a:pt x="7679256" y="12829"/>
                  </a:lnTo>
                  <a:lnTo>
                    <a:pt x="7662477" y="9525"/>
                  </a:lnTo>
                  <a:lnTo>
                    <a:pt x="7694919" y="9525"/>
                  </a:lnTo>
                  <a:lnTo>
                    <a:pt x="7725290" y="40243"/>
                  </a:lnTo>
                  <a:lnTo>
                    <a:pt x="7734299" y="76199"/>
                  </a:lnTo>
                  <a:lnTo>
                    <a:pt x="7734299" y="552449"/>
                  </a:lnTo>
                  <a:lnTo>
                    <a:pt x="7721468" y="594792"/>
                  </a:lnTo>
                  <a:lnTo>
                    <a:pt x="7700568" y="615725"/>
                  </a:lnTo>
                  <a:lnTo>
                    <a:pt x="7694918" y="6191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101725" y="7757944"/>
            <a:ext cx="4136390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80" b="1">
                <a:solidFill>
                  <a:srgbClr val="FDE68A"/>
                </a:solidFill>
                <a:latin typeface="Arial"/>
                <a:cs typeface="Arial"/>
              </a:rPr>
              <a:t>Détection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95" b="1">
                <a:solidFill>
                  <a:srgbClr val="FDE68A"/>
                </a:solidFill>
                <a:latin typeface="Arial"/>
                <a:cs typeface="Arial"/>
              </a:rPr>
              <a:t>+40%,</a:t>
            </a:r>
            <a:r>
              <a:rPr dirty="0" sz="1950" spc="-14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65" b="1">
                <a:solidFill>
                  <a:srgbClr val="FDE68A"/>
                </a:solidFill>
                <a:latin typeface="Arial"/>
                <a:cs typeface="Arial"/>
              </a:rPr>
              <a:t>faux</a:t>
            </a:r>
            <a:r>
              <a:rPr dirty="0" sz="2000" spc="-9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FDE68A"/>
                </a:solidFill>
                <a:latin typeface="Arial"/>
                <a:cs typeface="Arial"/>
              </a:rPr>
              <a:t>positifs</a:t>
            </a: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185" b="1">
                <a:solidFill>
                  <a:srgbClr val="FDE68A"/>
                </a:solidFill>
                <a:latin typeface="Arial"/>
                <a:cs typeface="Arial"/>
              </a:rPr>
              <a:t>-</a:t>
            </a:r>
            <a:r>
              <a:rPr dirty="0" sz="1950" spc="65" b="1">
                <a:solidFill>
                  <a:srgbClr val="FDE68A"/>
                </a:solidFill>
                <a:latin typeface="Arial"/>
                <a:cs typeface="Arial"/>
              </a:rPr>
              <a:t>60%.</a:t>
            </a:r>
            <a:endParaRPr sz="195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39800" y="8494680"/>
            <a:ext cx="4068445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Protection</a:t>
            </a:r>
            <a:r>
              <a:rPr dirty="0" sz="1700" spc="-6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40" i="1">
                <a:solidFill>
                  <a:srgbClr val="94A2B8"/>
                </a:solidFill>
                <a:latin typeface="Arial"/>
                <a:cs typeface="Arial"/>
              </a:rPr>
              <a:t>renforcée</a:t>
            </a:r>
            <a:r>
              <a:rPr dirty="0" sz="1700" spc="-5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i="1">
                <a:solidFill>
                  <a:srgbClr val="94A2B8"/>
                </a:solidFill>
                <a:latin typeface="Arial"/>
                <a:cs typeface="Arial"/>
              </a:rPr>
              <a:t>et</a:t>
            </a:r>
            <a:r>
              <a:rPr dirty="0" sz="1700" spc="-5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35" i="1">
                <a:solidFill>
                  <a:srgbClr val="94A2B8"/>
                </a:solidFill>
                <a:latin typeface="Arial"/>
                <a:cs typeface="Arial"/>
              </a:rPr>
              <a:t>réduction</a:t>
            </a:r>
            <a:r>
              <a:rPr dirty="0" sz="1700" spc="-5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60" i="1">
                <a:solidFill>
                  <a:srgbClr val="94A2B8"/>
                </a:solidFill>
                <a:latin typeface="Arial"/>
                <a:cs typeface="Arial"/>
              </a:rPr>
              <a:t>des</a:t>
            </a:r>
            <a:r>
              <a:rPr dirty="0" sz="1700" spc="-5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35" i="1">
                <a:solidFill>
                  <a:srgbClr val="94A2B8"/>
                </a:solidFill>
                <a:latin typeface="Arial"/>
                <a:cs typeface="Arial"/>
              </a:rPr>
              <a:t>pertes</a:t>
            </a:r>
            <a:r>
              <a:rPr dirty="0" sz="1750" spc="-35" i="1">
                <a:solidFill>
                  <a:srgbClr val="94A2B8"/>
                </a:solidFill>
                <a:latin typeface="Rockwell"/>
                <a:cs typeface="Rockwell"/>
              </a:rPr>
              <a:t>.</a:t>
            </a:r>
            <a:endParaRPr sz="1750">
              <a:latin typeface="Rockwell"/>
              <a:cs typeface="Rockwell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296400" y="5505450"/>
            <a:ext cx="8382000" cy="3600450"/>
            <a:chOff x="9296400" y="5505450"/>
            <a:chExt cx="8382000" cy="3600450"/>
          </a:xfrm>
        </p:grpSpPr>
        <p:sp>
          <p:nvSpPr>
            <p:cNvPr id="35" name="object 35" descr=""/>
            <p:cNvSpPr/>
            <p:nvPr/>
          </p:nvSpPr>
          <p:spPr>
            <a:xfrm>
              <a:off x="9315449" y="5505450"/>
              <a:ext cx="8362950" cy="3600450"/>
            </a:xfrm>
            <a:custGeom>
              <a:avLst/>
              <a:gdLst/>
              <a:ahLst/>
              <a:cxnLst/>
              <a:rect l="l" t="t" r="r" b="b"/>
              <a:pathLst>
                <a:path w="8362950" h="3600450">
                  <a:moveTo>
                    <a:pt x="8210550" y="3600450"/>
                  </a:moveTo>
                  <a:lnTo>
                    <a:pt x="133350" y="3600450"/>
                  </a:lnTo>
                  <a:lnTo>
                    <a:pt x="126798" y="3600266"/>
                  </a:lnTo>
                  <a:lnTo>
                    <a:pt x="88432" y="3591545"/>
                  </a:lnTo>
                  <a:lnTo>
                    <a:pt x="53906" y="3570453"/>
                  </a:lnTo>
                  <a:lnTo>
                    <a:pt x="26245" y="3538841"/>
                  </a:lnTo>
                  <a:lnTo>
                    <a:pt x="7790" y="3499383"/>
                  </a:lnTo>
                  <a:lnTo>
                    <a:pt x="160" y="3455536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5739" y="108160"/>
                  </a:lnTo>
                  <a:lnTo>
                    <a:pt x="22472" y="67730"/>
                  </a:lnTo>
                  <a:lnTo>
                    <a:pt x="48752" y="34590"/>
                  </a:lnTo>
                  <a:lnTo>
                    <a:pt x="82318" y="11600"/>
                  </a:lnTo>
                  <a:lnTo>
                    <a:pt x="120278" y="732"/>
                  </a:lnTo>
                  <a:lnTo>
                    <a:pt x="133350" y="0"/>
                  </a:lnTo>
                  <a:lnTo>
                    <a:pt x="8210550" y="0"/>
                  </a:lnTo>
                  <a:lnTo>
                    <a:pt x="8254788" y="6560"/>
                  </a:lnTo>
                  <a:lnTo>
                    <a:pt x="8295216" y="25683"/>
                  </a:lnTo>
                  <a:lnTo>
                    <a:pt x="8328356" y="55716"/>
                  </a:lnTo>
                  <a:lnTo>
                    <a:pt x="8351347" y="94078"/>
                  </a:lnTo>
                  <a:lnTo>
                    <a:pt x="8362216" y="137461"/>
                  </a:lnTo>
                  <a:lnTo>
                    <a:pt x="8362950" y="152400"/>
                  </a:lnTo>
                  <a:lnTo>
                    <a:pt x="8362950" y="3448050"/>
                  </a:lnTo>
                  <a:lnTo>
                    <a:pt x="8356386" y="3492289"/>
                  </a:lnTo>
                  <a:lnTo>
                    <a:pt x="8337262" y="3532717"/>
                  </a:lnTo>
                  <a:lnTo>
                    <a:pt x="8307231" y="3565857"/>
                  </a:lnTo>
                  <a:lnTo>
                    <a:pt x="8268868" y="3588849"/>
                  </a:lnTo>
                  <a:lnTo>
                    <a:pt x="8225487" y="3599717"/>
                  </a:lnTo>
                  <a:lnTo>
                    <a:pt x="8210550" y="3600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296400" y="5505450"/>
              <a:ext cx="152400" cy="3600450"/>
            </a:xfrm>
            <a:custGeom>
              <a:avLst/>
              <a:gdLst/>
              <a:ahLst/>
              <a:cxnLst/>
              <a:rect l="l" t="t" r="r" b="b"/>
              <a:pathLst>
                <a:path w="152400" h="3600450">
                  <a:moveTo>
                    <a:pt x="152400" y="3600450"/>
                  </a:moveTo>
                  <a:lnTo>
                    <a:pt x="108226" y="3593924"/>
                  </a:lnTo>
                  <a:lnTo>
                    <a:pt x="67715" y="3574789"/>
                  </a:lnTo>
                  <a:lnTo>
                    <a:pt x="34533" y="3544684"/>
                  </a:lnTo>
                  <a:lnTo>
                    <a:pt x="11600" y="3506370"/>
                  </a:lnTo>
                  <a:lnTo>
                    <a:pt x="725" y="3463062"/>
                  </a:lnTo>
                  <a:lnTo>
                    <a:pt x="0" y="3448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141140" y="725"/>
                  </a:lnTo>
                  <a:lnTo>
                    <a:pt x="130096" y="2900"/>
                  </a:lnTo>
                  <a:lnTo>
                    <a:pt x="88886" y="25660"/>
                  </a:lnTo>
                  <a:lnTo>
                    <a:pt x="64000" y="55765"/>
                  </a:lnTo>
                  <a:lnTo>
                    <a:pt x="46800" y="94079"/>
                  </a:lnTo>
                  <a:lnTo>
                    <a:pt x="38643" y="137387"/>
                  </a:lnTo>
                  <a:lnTo>
                    <a:pt x="38100" y="152400"/>
                  </a:lnTo>
                  <a:lnTo>
                    <a:pt x="38100" y="3448050"/>
                  </a:lnTo>
                  <a:lnTo>
                    <a:pt x="42994" y="3492223"/>
                  </a:lnTo>
                  <a:lnTo>
                    <a:pt x="57345" y="3532734"/>
                  </a:lnTo>
                  <a:lnTo>
                    <a:pt x="79924" y="3565915"/>
                  </a:lnTo>
                  <a:lnTo>
                    <a:pt x="119269" y="3593924"/>
                  </a:lnTo>
                  <a:lnTo>
                    <a:pt x="141140" y="3599724"/>
                  </a:lnTo>
                  <a:lnTo>
                    <a:pt x="152400" y="3600450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715499" y="584835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209550" y="0"/>
                  </a:moveTo>
                  <a:lnTo>
                    <a:pt x="38100" y="0"/>
                  </a:lnTo>
                  <a:lnTo>
                    <a:pt x="33047" y="0"/>
                  </a:lnTo>
                  <a:lnTo>
                    <a:pt x="28187" y="966"/>
                  </a:lnTo>
                  <a:lnTo>
                    <a:pt x="23519" y="2900"/>
                  </a:lnTo>
                  <a:lnTo>
                    <a:pt x="18851" y="4833"/>
                  </a:lnTo>
                  <a:lnTo>
                    <a:pt x="14731" y="7586"/>
                  </a:lnTo>
                  <a:lnTo>
                    <a:pt x="11159" y="11159"/>
                  </a:lnTo>
                  <a:lnTo>
                    <a:pt x="7586" y="14731"/>
                  </a:lnTo>
                  <a:lnTo>
                    <a:pt x="4833" y="18851"/>
                  </a:lnTo>
                  <a:lnTo>
                    <a:pt x="2900" y="23519"/>
                  </a:lnTo>
                  <a:lnTo>
                    <a:pt x="966" y="28187"/>
                  </a:lnTo>
                  <a:lnTo>
                    <a:pt x="0" y="33047"/>
                  </a:lnTo>
                  <a:lnTo>
                    <a:pt x="0" y="38100"/>
                  </a:lnTo>
                  <a:lnTo>
                    <a:pt x="0" y="342900"/>
                  </a:lnTo>
                  <a:lnTo>
                    <a:pt x="0" y="347952"/>
                  </a:lnTo>
                  <a:lnTo>
                    <a:pt x="966" y="352812"/>
                  </a:lnTo>
                  <a:lnTo>
                    <a:pt x="2900" y="357480"/>
                  </a:lnTo>
                  <a:lnTo>
                    <a:pt x="4833" y="362148"/>
                  </a:lnTo>
                  <a:lnTo>
                    <a:pt x="23519" y="378099"/>
                  </a:lnTo>
                  <a:lnTo>
                    <a:pt x="28187" y="380033"/>
                  </a:lnTo>
                  <a:lnTo>
                    <a:pt x="33047" y="380999"/>
                  </a:lnTo>
                  <a:lnTo>
                    <a:pt x="38100" y="381000"/>
                  </a:lnTo>
                  <a:lnTo>
                    <a:pt x="266700" y="381000"/>
                  </a:lnTo>
                  <a:lnTo>
                    <a:pt x="271752" y="380999"/>
                  </a:lnTo>
                  <a:lnTo>
                    <a:pt x="276612" y="380033"/>
                  </a:lnTo>
                  <a:lnTo>
                    <a:pt x="281280" y="378099"/>
                  </a:lnTo>
                  <a:lnTo>
                    <a:pt x="285948" y="376166"/>
                  </a:lnTo>
                  <a:lnTo>
                    <a:pt x="304800" y="342900"/>
                  </a:lnTo>
                  <a:lnTo>
                    <a:pt x="304800" y="95250"/>
                  </a:lnTo>
                  <a:lnTo>
                    <a:pt x="209550" y="0"/>
                  </a:lnTo>
                  <a:close/>
                </a:path>
              </a:pathLst>
            </a:custGeom>
            <a:ln w="381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86949" y="5829300"/>
              <a:ext cx="152400" cy="15240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9791699" y="59817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38100" y="0"/>
                  </a:moveTo>
                  <a:lnTo>
                    <a:pt x="0" y="0"/>
                  </a:lnTo>
                </a:path>
                <a:path w="152400" h="152400">
                  <a:moveTo>
                    <a:pt x="152400" y="76200"/>
                  </a:moveTo>
                  <a:lnTo>
                    <a:pt x="0" y="76200"/>
                  </a:lnTo>
                </a:path>
                <a:path w="152400" h="152400">
                  <a:moveTo>
                    <a:pt x="152400" y="152400"/>
                  </a:moveTo>
                  <a:lnTo>
                    <a:pt x="0" y="152400"/>
                  </a:lnTo>
                </a:path>
              </a:pathLst>
            </a:custGeom>
            <a:ln w="381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9626600" y="5527669"/>
            <a:ext cx="7573645" cy="1948814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1950"/>
              </a:spcBef>
            </a:pPr>
            <a:r>
              <a:rPr dirty="0" sz="3050" spc="-155" b="1">
                <a:solidFill>
                  <a:srgbClr val="FFFFFF"/>
                </a:solidFill>
                <a:latin typeface="Arial"/>
                <a:cs typeface="Arial"/>
              </a:rPr>
              <a:t>Conformité</a:t>
            </a:r>
            <a:r>
              <a:rPr dirty="0" sz="30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165" b="1">
                <a:solidFill>
                  <a:srgbClr val="FFFFFF"/>
                </a:solidFill>
                <a:latin typeface="Arial"/>
                <a:cs typeface="Arial"/>
              </a:rPr>
              <a:t>Réglementaire</a:t>
            </a:r>
            <a:r>
              <a:rPr dirty="0" sz="30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35" b="1">
                <a:solidFill>
                  <a:srgbClr val="FFFFFF"/>
                </a:solidFill>
                <a:latin typeface="Arial"/>
                <a:cs typeface="Arial"/>
              </a:rPr>
              <a:t>Dynamique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000" spc="-35">
                <a:solidFill>
                  <a:srgbClr val="D8B4FE"/>
                </a:solidFill>
                <a:latin typeface="Microsoft Sans Serif"/>
                <a:cs typeface="Microsoft Sans Serif"/>
              </a:rPr>
              <a:t>Agents</a:t>
            </a:r>
            <a:r>
              <a:rPr dirty="0" sz="2000" spc="-75">
                <a:solidFill>
                  <a:srgbClr val="D8B4FE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D8B4FE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0">
                <a:solidFill>
                  <a:srgbClr val="D8B4F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D8B4FE"/>
                </a:solidFill>
                <a:latin typeface="Microsoft Sans Serif"/>
                <a:cs typeface="Microsoft Sans Serif"/>
              </a:rPr>
              <a:t>conformité</a:t>
            </a:r>
            <a:r>
              <a:rPr dirty="0" sz="2000" spc="-75">
                <a:solidFill>
                  <a:srgbClr val="D8B4FE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D8B4FE"/>
                </a:solidFill>
                <a:latin typeface="Microsoft Sans Serif"/>
                <a:cs typeface="Microsoft Sans Serif"/>
              </a:rPr>
              <a:t>autonomes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ts val="2400"/>
              </a:lnSpc>
              <a:spcBef>
                <a:spcPts val="1280"/>
              </a:spcBef>
            </a:pP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Surveillance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réglementaire</a:t>
            </a:r>
            <a:r>
              <a:rPr dirty="0" sz="2050" spc="-45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20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validation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des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transactions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reporting</a:t>
            </a: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en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temps</a:t>
            </a:r>
            <a:r>
              <a:rPr dirty="0" sz="2000" spc="-10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réel</a:t>
            </a:r>
            <a:r>
              <a:rPr dirty="0" sz="2050" spc="-2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2050">
              <a:latin typeface="Microsoft Sans Serif"/>
              <a:cs typeface="Microsoft Sans Serif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639300" y="7639050"/>
            <a:ext cx="7734300" cy="628650"/>
            <a:chOff x="9639300" y="7639050"/>
            <a:chExt cx="7734300" cy="628650"/>
          </a:xfrm>
        </p:grpSpPr>
        <p:sp>
          <p:nvSpPr>
            <p:cNvPr id="42" name="object 42" descr=""/>
            <p:cNvSpPr/>
            <p:nvPr/>
          </p:nvSpPr>
          <p:spPr>
            <a:xfrm>
              <a:off x="9639300" y="7639050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100" y="628650"/>
                  </a:moveTo>
                  <a:lnTo>
                    <a:pt x="76200" y="628650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7658100" y="0"/>
                  </a:lnTo>
                  <a:lnTo>
                    <a:pt x="7700441" y="12829"/>
                  </a:lnTo>
                  <a:lnTo>
                    <a:pt x="7728498" y="47039"/>
                  </a:lnTo>
                  <a:lnTo>
                    <a:pt x="7734300" y="76200"/>
                  </a:lnTo>
                  <a:lnTo>
                    <a:pt x="7734300" y="552450"/>
                  </a:lnTo>
                  <a:lnTo>
                    <a:pt x="7721469" y="594792"/>
                  </a:lnTo>
                  <a:lnTo>
                    <a:pt x="7687259" y="622849"/>
                  </a:lnTo>
                  <a:lnTo>
                    <a:pt x="7658100" y="628650"/>
                  </a:lnTo>
                  <a:close/>
                </a:path>
              </a:pathLst>
            </a:custGeom>
            <a:solidFill>
              <a:srgbClr val="78340E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639300" y="7639050"/>
              <a:ext cx="7734300" cy="628650"/>
            </a:xfrm>
            <a:custGeom>
              <a:avLst/>
              <a:gdLst/>
              <a:ahLst/>
              <a:cxnLst/>
              <a:rect l="l" t="t" r="r" b="b"/>
              <a:pathLst>
                <a:path w="7734300" h="628650">
                  <a:moveTo>
                    <a:pt x="7658099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7658099" y="0"/>
                  </a:lnTo>
                  <a:lnTo>
                    <a:pt x="7694919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556827"/>
                  </a:lnTo>
                  <a:lnTo>
                    <a:pt x="23194" y="593132"/>
                  </a:lnTo>
                  <a:lnTo>
                    <a:pt x="54729" y="615725"/>
                  </a:lnTo>
                  <a:lnTo>
                    <a:pt x="71822" y="619124"/>
                  </a:lnTo>
                  <a:lnTo>
                    <a:pt x="7694918" y="619124"/>
                  </a:lnTo>
                  <a:lnTo>
                    <a:pt x="7694055" y="619641"/>
                  </a:lnTo>
                  <a:lnTo>
                    <a:pt x="7687258" y="622849"/>
                  </a:lnTo>
                  <a:lnTo>
                    <a:pt x="7680185" y="625387"/>
                  </a:lnTo>
                  <a:lnTo>
                    <a:pt x="7672968" y="627199"/>
                  </a:lnTo>
                  <a:lnTo>
                    <a:pt x="7665606" y="628287"/>
                  </a:lnTo>
                  <a:lnTo>
                    <a:pt x="7658099" y="628649"/>
                  </a:lnTo>
                  <a:close/>
                </a:path>
                <a:path w="7734300" h="628650">
                  <a:moveTo>
                    <a:pt x="7694918" y="619124"/>
                  </a:moveTo>
                  <a:lnTo>
                    <a:pt x="7662477" y="619124"/>
                  </a:lnTo>
                  <a:lnTo>
                    <a:pt x="7666813" y="618697"/>
                  </a:lnTo>
                  <a:lnTo>
                    <a:pt x="7675400" y="616989"/>
                  </a:lnTo>
                  <a:lnTo>
                    <a:pt x="7708340" y="596500"/>
                  </a:lnTo>
                  <a:lnTo>
                    <a:pt x="7724347" y="561163"/>
                  </a:lnTo>
                  <a:lnTo>
                    <a:pt x="7724774" y="556827"/>
                  </a:lnTo>
                  <a:lnTo>
                    <a:pt x="7724774" y="71822"/>
                  </a:lnTo>
                  <a:lnTo>
                    <a:pt x="7711104" y="35517"/>
                  </a:lnTo>
                  <a:lnTo>
                    <a:pt x="7679256" y="12829"/>
                  </a:lnTo>
                  <a:lnTo>
                    <a:pt x="7662477" y="9525"/>
                  </a:lnTo>
                  <a:lnTo>
                    <a:pt x="7694919" y="9525"/>
                  </a:lnTo>
                  <a:lnTo>
                    <a:pt x="7725290" y="40243"/>
                  </a:lnTo>
                  <a:lnTo>
                    <a:pt x="7734299" y="76199"/>
                  </a:lnTo>
                  <a:lnTo>
                    <a:pt x="7734299" y="552449"/>
                  </a:lnTo>
                  <a:lnTo>
                    <a:pt x="7721468" y="594792"/>
                  </a:lnTo>
                  <a:lnTo>
                    <a:pt x="7700568" y="615725"/>
                  </a:lnTo>
                  <a:lnTo>
                    <a:pt x="7694918" y="6191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788525" y="7757944"/>
            <a:ext cx="4835525" cy="3365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-95" b="1">
                <a:solidFill>
                  <a:srgbClr val="FDE68A"/>
                </a:solidFill>
                <a:latin typeface="Arial"/>
                <a:cs typeface="Arial"/>
              </a:rPr>
              <a:t>Coût</a:t>
            </a:r>
            <a:r>
              <a:rPr dirty="0" sz="2000" spc="-10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75" b="1">
                <a:solidFill>
                  <a:srgbClr val="FDE68A"/>
                </a:solidFill>
                <a:latin typeface="Arial"/>
                <a:cs typeface="Arial"/>
              </a:rPr>
              <a:t>de</a:t>
            </a:r>
            <a:r>
              <a:rPr dirty="0" sz="2000" spc="-10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FDE68A"/>
                </a:solidFill>
                <a:latin typeface="Arial"/>
                <a:cs typeface="Arial"/>
              </a:rPr>
              <a:t>conformité</a:t>
            </a:r>
            <a:r>
              <a:rPr dirty="0" sz="2000" spc="-10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1950" spc="185" b="1">
                <a:solidFill>
                  <a:srgbClr val="FDE68A"/>
                </a:solidFill>
                <a:latin typeface="Arial"/>
                <a:cs typeface="Arial"/>
              </a:rPr>
              <a:t>-</a:t>
            </a:r>
            <a:r>
              <a:rPr dirty="0" sz="1950" spc="75" b="1">
                <a:solidFill>
                  <a:srgbClr val="FDE68A"/>
                </a:solidFill>
                <a:latin typeface="Arial"/>
                <a:cs typeface="Arial"/>
              </a:rPr>
              <a:t>50%,</a:t>
            </a:r>
            <a:r>
              <a:rPr dirty="0" sz="1950" spc="-150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FDE68A"/>
                </a:solidFill>
                <a:latin typeface="Arial"/>
                <a:cs typeface="Arial"/>
              </a:rPr>
              <a:t>risque</a:t>
            </a:r>
            <a:r>
              <a:rPr dirty="0" sz="2000" spc="-105" b="1">
                <a:solidFill>
                  <a:srgbClr val="FDE68A"/>
                </a:solidFill>
                <a:latin typeface="Arial"/>
                <a:cs typeface="Arial"/>
              </a:rPr>
              <a:t> </a:t>
            </a:r>
            <a:r>
              <a:rPr dirty="0" sz="2000" spc="-55" b="1">
                <a:solidFill>
                  <a:srgbClr val="FDE68A"/>
                </a:solidFill>
                <a:latin typeface="Arial"/>
                <a:cs typeface="Arial"/>
              </a:rPr>
              <a:t>minimisé</a:t>
            </a:r>
            <a:r>
              <a:rPr dirty="0" sz="1950" spc="-55" b="1">
                <a:solidFill>
                  <a:srgbClr val="FDE68A"/>
                </a:solidFill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626600" y="8494680"/>
            <a:ext cx="3830954" cy="298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40" i="1">
                <a:solidFill>
                  <a:srgbClr val="94A2B8"/>
                </a:solidFill>
                <a:latin typeface="Arial"/>
                <a:cs typeface="Arial"/>
              </a:rPr>
              <a:t>Agilité</a:t>
            </a:r>
            <a:r>
              <a:rPr dirty="0" sz="1700" spc="-7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20" i="1">
                <a:solidFill>
                  <a:srgbClr val="94A2B8"/>
                </a:solidFill>
                <a:latin typeface="Arial"/>
                <a:cs typeface="Arial"/>
              </a:rPr>
              <a:t>face</a:t>
            </a:r>
            <a:r>
              <a:rPr dirty="0" sz="1700" spc="-60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70" i="1">
                <a:solidFill>
                  <a:srgbClr val="94A2B8"/>
                </a:solidFill>
                <a:latin typeface="Arial"/>
                <a:cs typeface="Arial"/>
              </a:rPr>
              <a:t>aux</a:t>
            </a:r>
            <a:r>
              <a:rPr dirty="0" sz="1700" spc="-5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45" i="1">
                <a:solidFill>
                  <a:srgbClr val="94A2B8"/>
                </a:solidFill>
                <a:latin typeface="Arial"/>
                <a:cs typeface="Arial"/>
              </a:rPr>
              <a:t>évolutions</a:t>
            </a:r>
            <a:r>
              <a:rPr dirty="0" sz="1700" spc="-65" i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700" spc="-50" i="1">
                <a:solidFill>
                  <a:srgbClr val="94A2B8"/>
                </a:solidFill>
                <a:latin typeface="Arial"/>
                <a:cs typeface="Arial"/>
              </a:rPr>
              <a:t>réglementaires</a:t>
            </a:r>
            <a:r>
              <a:rPr dirty="0" sz="1750" spc="-50" i="1">
                <a:solidFill>
                  <a:srgbClr val="94A2B8"/>
                </a:solidFill>
                <a:latin typeface="Rockwell"/>
                <a:cs typeface="Rockwell"/>
              </a:rPr>
              <a:t>.</a:t>
            </a:r>
            <a:endParaRPr sz="175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 sz="5100" spc="-305"/>
              <a:t>Proposition</a:t>
            </a:r>
            <a:r>
              <a:rPr dirty="0" sz="5100" spc="-340"/>
              <a:t> </a:t>
            </a:r>
            <a:r>
              <a:rPr dirty="0" sz="5100" spc="-235"/>
              <a:t>de</a:t>
            </a:r>
            <a:r>
              <a:rPr dirty="0" sz="5100" spc="-340"/>
              <a:t> </a:t>
            </a:r>
            <a:r>
              <a:rPr dirty="0" sz="5100" spc="-245"/>
              <a:t>Valeur</a:t>
            </a:r>
            <a:r>
              <a:rPr dirty="0" sz="5100" spc="-335"/>
              <a:t> </a:t>
            </a:r>
            <a:r>
              <a:rPr dirty="0" sz="5200" spc="-250"/>
              <a:t>:</a:t>
            </a:r>
            <a:r>
              <a:rPr dirty="0" sz="5200" spc="-365"/>
              <a:t> </a:t>
            </a:r>
            <a:r>
              <a:rPr dirty="0" sz="5100" spc="-370"/>
              <a:t>Les</a:t>
            </a:r>
            <a:r>
              <a:rPr dirty="0" sz="5100" spc="-335"/>
              <a:t> </a:t>
            </a:r>
            <a:r>
              <a:rPr dirty="0" sz="5100" spc="-315"/>
              <a:t>Trois</a:t>
            </a:r>
            <a:r>
              <a:rPr dirty="0" sz="5100" spc="-340"/>
              <a:t> </a:t>
            </a:r>
            <a:r>
              <a:rPr dirty="0" sz="5100" spc="-265"/>
              <a:t>Piliers</a:t>
            </a:r>
            <a:endParaRPr sz="5100"/>
          </a:p>
        </p:txBody>
      </p:sp>
      <p:sp>
        <p:nvSpPr>
          <p:cNvPr id="3" name="object 3" descr=""/>
          <p:cNvSpPr txBox="1"/>
          <p:nvPr/>
        </p:nvSpPr>
        <p:spPr>
          <a:xfrm>
            <a:off x="6113363" y="9590147"/>
            <a:ext cx="606171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Métriques</a:t>
            </a:r>
            <a:r>
              <a:rPr dirty="0" sz="1300" spc="-1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basées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sur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études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cas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et</a:t>
            </a:r>
            <a:r>
              <a:rPr dirty="0" sz="1300" spc="-1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implémentations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en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production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64738B"/>
                </a:solidFill>
                <a:latin typeface="Microsoft Sans Serif"/>
                <a:cs typeface="Microsoft Sans Serif"/>
              </a:rPr>
              <a:t>(2023-</a:t>
            </a:r>
            <a:r>
              <a:rPr dirty="0" sz="1300" spc="-10">
                <a:solidFill>
                  <a:srgbClr val="64738B"/>
                </a:solidFill>
                <a:latin typeface="Microsoft Sans Serif"/>
                <a:cs typeface="Microsoft Sans Serif"/>
              </a:rPr>
              <a:t>2025)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67199" y="1257299"/>
            <a:ext cx="9753600" cy="1162050"/>
            <a:chOff x="4267199" y="1257299"/>
            <a:chExt cx="9753600" cy="116205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9" y="1257299"/>
              <a:ext cx="9753600" cy="116205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267199" y="1257300"/>
              <a:ext cx="9753600" cy="1162050"/>
            </a:xfrm>
            <a:custGeom>
              <a:avLst/>
              <a:gdLst/>
              <a:ahLst/>
              <a:cxnLst/>
              <a:rect l="l" t="t" r="r" b="b"/>
              <a:pathLst>
                <a:path w="9753600" h="1162050">
                  <a:moveTo>
                    <a:pt x="9601199" y="1162049"/>
                  </a:moveTo>
                  <a:lnTo>
                    <a:pt x="152399" y="1162049"/>
                  </a:lnTo>
                  <a:lnTo>
                    <a:pt x="137387" y="1161324"/>
                  </a:lnTo>
                  <a:lnTo>
                    <a:pt x="94079" y="1150449"/>
                  </a:lnTo>
                  <a:lnTo>
                    <a:pt x="55765" y="1127515"/>
                  </a:lnTo>
                  <a:lnTo>
                    <a:pt x="25660" y="1094334"/>
                  </a:lnTo>
                  <a:lnTo>
                    <a:pt x="6525" y="1053823"/>
                  </a:lnTo>
                  <a:lnTo>
                    <a:pt x="0" y="100964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9601199" y="0"/>
                  </a:lnTo>
                  <a:lnTo>
                    <a:pt x="9616212" y="725"/>
                  </a:lnTo>
                  <a:lnTo>
                    <a:pt x="9630936" y="2900"/>
                  </a:lnTo>
                  <a:lnTo>
                    <a:pt x="9645372" y="6525"/>
                  </a:lnTo>
                  <a:lnTo>
                    <a:pt x="9653733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1009649"/>
                  </a:lnTo>
                  <a:lnTo>
                    <a:pt x="15675" y="1051124"/>
                  </a:lnTo>
                  <a:lnTo>
                    <a:pt x="33603" y="1089027"/>
                  </a:lnTo>
                  <a:lnTo>
                    <a:pt x="61759" y="1120095"/>
                  </a:lnTo>
                  <a:lnTo>
                    <a:pt x="97724" y="1141649"/>
                  </a:lnTo>
                  <a:lnTo>
                    <a:pt x="138395" y="1151838"/>
                  </a:lnTo>
                  <a:lnTo>
                    <a:pt x="152399" y="1152524"/>
                  </a:lnTo>
                  <a:lnTo>
                    <a:pt x="9653733" y="1152524"/>
                  </a:lnTo>
                  <a:lnTo>
                    <a:pt x="9645371" y="1155524"/>
                  </a:lnTo>
                  <a:lnTo>
                    <a:pt x="9630936" y="1159149"/>
                  </a:lnTo>
                  <a:lnTo>
                    <a:pt x="9616212" y="1161324"/>
                  </a:lnTo>
                  <a:lnTo>
                    <a:pt x="9601199" y="1162049"/>
                  </a:lnTo>
                  <a:close/>
                </a:path>
                <a:path w="9753600" h="1162050">
                  <a:moveTo>
                    <a:pt x="9653733" y="1152524"/>
                  </a:moveTo>
                  <a:lnTo>
                    <a:pt x="9601199" y="1152524"/>
                  </a:lnTo>
                  <a:lnTo>
                    <a:pt x="9608219" y="1152353"/>
                  </a:lnTo>
                  <a:lnTo>
                    <a:pt x="9615204" y="1151838"/>
                  </a:lnTo>
                  <a:lnTo>
                    <a:pt x="9655875" y="1141649"/>
                  </a:lnTo>
                  <a:lnTo>
                    <a:pt x="9691839" y="1120095"/>
                  </a:lnTo>
                  <a:lnTo>
                    <a:pt x="9719995" y="1089027"/>
                  </a:lnTo>
                  <a:lnTo>
                    <a:pt x="9737924" y="1051124"/>
                  </a:lnTo>
                  <a:lnTo>
                    <a:pt x="9743263" y="1024662"/>
                  </a:lnTo>
                  <a:lnTo>
                    <a:pt x="9743387" y="1023654"/>
                  </a:lnTo>
                  <a:lnTo>
                    <a:pt x="9743902" y="1016669"/>
                  </a:lnTo>
                  <a:lnTo>
                    <a:pt x="9744074" y="1009649"/>
                  </a:lnTo>
                  <a:lnTo>
                    <a:pt x="9744074" y="152399"/>
                  </a:lnTo>
                  <a:lnTo>
                    <a:pt x="9737923" y="110925"/>
                  </a:lnTo>
                  <a:lnTo>
                    <a:pt x="9719994" y="73022"/>
                  </a:lnTo>
                  <a:lnTo>
                    <a:pt x="9691839" y="41954"/>
                  </a:lnTo>
                  <a:lnTo>
                    <a:pt x="9655874" y="20400"/>
                  </a:lnTo>
                  <a:lnTo>
                    <a:pt x="9615204" y="10211"/>
                  </a:lnTo>
                  <a:lnTo>
                    <a:pt x="9601199" y="9524"/>
                  </a:lnTo>
                  <a:lnTo>
                    <a:pt x="9653733" y="9524"/>
                  </a:lnTo>
                  <a:lnTo>
                    <a:pt x="9697834" y="34533"/>
                  </a:lnTo>
                  <a:lnTo>
                    <a:pt x="9727938" y="67715"/>
                  </a:lnTo>
                  <a:lnTo>
                    <a:pt x="9747073" y="108226"/>
                  </a:lnTo>
                  <a:lnTo>
                    <a:pt x="9753599" y="152399"/>
                  </a:lnTo>
                  <a:lnTo>
                    <a:pt x="9753599" y="1009649"/>
                  </a:lnTo>
                  <a:lnTo>
                    <a:pt x="9752922" y="1023654"/>
                  </a:lnTo>
                  <a:lnTo>
                    <a:pt x="9752874" y="1024662"/>
                  </a:lnTo>
                  <a:lnTo>
                    <a:pt x="9741998" y="1067970"/>
                  </a:lnTo>
                  <a:lnTo>
                    <a:pt x="9719065" y="1106284"/>
                  </a:lnTo>
                  <a:lnTo>
                    <a:pt x="9685883" y="1136389"/>
                  </a:lnTo>
                  <a:lnTo>
                    <a:pt x="9659519" y="1150449"/>
                  </a:lnTo>
                  <a:lnTo>
                    <a:pt x="9653733" y="11525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57749" y="1647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1000" y="190500"/>
                  </a:moveTo>
                  <a:lnTo>
                    <a:pt x="375289" y="236798"/>
                  </a:lnTo>
                  <a:lnTo>
                    <a:pt x="358507" y="280302"/>
                  </a:lnTo>
                  <a:lnTo>
                    <a:pt x="331659" y="318424"/>
                  </a:lnTo>
                  <a:lnTo>
                    <a:pt x="296336" y="348894"/>
                  </a:lnTo>
                  <a:lnTo>
                    <a:pt x="254667" y="369869"/>
                  </a:lnTo>
                  <a:lnTo>
                    <a:pt x="209172" y="380084"/>
                  </a:lnTo>
                  <a:lnTo>
                    <a:pt x="190500" y="381000"/>
                  </a:lnTo>
                  <a:lnTo>
                    <a:pt x="181141" y="380771"/>
                  </a:lnTo>
                  <a:lnTo>
                    <a:pt x="135200" y="372799"/>
                  </a:lnTo>
                  <a:lnTo>
                    <a:pt x="92572" y="353904"/>
                  </a:lnTo>
                  <a:lnTo>
                    <a:pt x="55796" y="325203"/>
                  </a:lnTo>
                  <a:lnTo>
                    <a:pt x="27095" y="288427"/>
                  </a:lnTo>
                  <a:lnTo>
                    <a:pt x="8200" y="245799"/>
                  </a:lnTo>
                  <a:lnTo>
                    <a:pt x="228" y="199858"/>
                  </a:lnTo>
                  <a:lnTo>
                    <a:pt x="0" y="190500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500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1000" y="190500"/>
                  </a:lnTo>
                  <a:close/>
                </a:path>
                <a:path w="381000" h="381000">
                  <a:moveTo>
                    <a:pt x="304800" y="190500"/>
                  </a:moveTo>
                  <a:lnTo>
                    <a:pt x="304799" y="198005"/>
                  </a:lnTo>
                  <a:lnTo>
                    <a:pt x="304067" y="205437"/>
                  </a:lnTo>
                  <a:lnTo>
                    <a:pt x="302603" y="212798"/>
                  </a:lnTo>
                  <a:lnTo>
                    <a:pt x="301139" y="220159"/>
                  </a:lnTo>
                  <a:lnTo>
                    <a:pt x="285536" y="254001"/>
                  </a:lnTo>
                  <a:lnTo>
                    <a:pt x="281367" y="260241"/>
                  </a:lnTo>
                  <a:lnTo>
                    <a:pt x="254001" y="285536"/>
                  </a:lnTo>
                  <a:lnTo>
                    <a:pt x="247761" y="289706"/>
                  </a:lnTo>
                  <a:lnTo>
                    <a:pt x="212798" y="302603"/>
                  </a:lnTo>
                  <a:lnTo>
                    <a:pt x="205437" y="304067"/>
                  </a:lnTo>
                  <a:lnTo>
                    <a:pt x="198005" y="304799"/>
                  </a:lnTo>
                  <a:lnTo>
                    <a:pt x="190500" y="304800"/>
                  </a:lnTo>
                  <a:lnTo>
                    <a:pt x="182994" y="304799"/>
                  </a:lnTo>
                  <a:lnTo>
                    <a:pt x="175561" y="304067"/>
                  </a:lnTo>
                  <a:lnTo>
                    <a:pt x="168201" y="302603"/>
                  </a:lnTo>
                  <a:lnTo>
                    <a:pt x="160840" y="301139"/>
                  </a:lnTo>
                  <a:lnTo>
                    <a:pt x="126998" y="285536"/>
                  </a:lnTo>
                  <a:lnTo>
                    <a:pt x="120758" y="281367"/>
                  </a:lnTo>
                  <a:lnTo>
                    <a:pt x="95463" y="254001"/>
                  </a:lnTo>
                  <a:lnTo>
                    <a:pt x="91293" y="247761"/>
                  </a:lnTo>
                  <a:lnTo>
                    <a:pt x="78396" y="212798"/>
                  </a:lnTo>
                  <a:lnTo>
                    <a:pt x="76932" y="205437"/>
                  </a:lnTo>
                  <a:lnTo>
                    <a:pt x="76199" y="198005"/>
                  </a:lnTo>
                  <a:lnTo>
                    <a:pt x="76200" y="190500"/>
                  </a:lnTo>
                  <a:lnTo>
                    <a:pt x="76199" y="182994"/>
                  </a:lnTo>
                  <a:lnTo>
                    <a:pt x="87772" y="139825"/>
                  </a:lnTo>
                  <a:lnTo>
                    <a:pt x="109677" y="109677"/>
                  </a:lnTo>
                  <a:lnTo>
                    <a:pt x="114984" y="104370"/>
                  </a:lnTo>
                  <a:lnTo>
                    <a:pt x="120758" y="99632"/>
                  </a:lnTo>
                  <a:lnTo>
                    <a:pt x="126998" y="95463"/>
                  </a:lnTo>
                  <a:lnTo>
                    <a:pt x="133238" y="91293"/>
                  </a:lnTo>
                  <a:lnTo>
                    <a:pt x="175561" y="76932"/>
                  </a:lnTo>
                  <a:lnTo>
                    <a:pt x="182994" y="76200"/>
                  </a:lnTo>
                  <a:lnTo>
                    <a:pt x="190500" y="76200"/>
                  </a:lnTo>
                  <a:lnTo>
                    <a:pt x="198005" y="76200"/>
                  </a:lnTo>
                  <a:lnTo>
                    <a:pt x="241174" y="87772"/>
                  </a:lnTo>
                  <a:lnTo>
                    <a:pt x="254001" y="95463"/>
                  </a:lnTo>
                  <a:lnTo>
                    <a:pt x="260241" y="99632"/>
                  </a:lnTo>
                  <a:lnTo>
                    <a:pt x="285536" y="126998"/>
                  </a:lnTo>
                  <a:lnTo>
                    <a:pt x="289706" y="133238"/>
                  </a:lnTo>
                  <a:lnTo>
                    <a:pt x="302603" y="168201"/>
                  </a:lnTo>
                  <a:lnTo>
                    <a:pt x="304067" y="175561"/>
                  </a:lnTo>
                  <a:lnTo>
                    <a:pt x="304799" y="182994"/>
                  </a:lnTo>
                  <a:lnTo>
                    <a:pt x="304800" y="190500"/>
                  </a:lnTo>
                  <a:close/>
                </a:path>
              </a:pathLst>
            </a:custGeom>
            <a:ln w="38100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1099" y="1781175"/>
              <a:ext cx="114300" cy="11430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489921" y="1435286"/>
            <a:ext cx="7994015" cy="734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r>
              <a:rPr dirty="0" sz="255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14" b="1">
                <a:solidFill>
                  <a:srgbClr val="FFFFFF"/>
                </a:solidFill>
                <a:latin typeface="Arial"/>
                <a:cs typeface="Arial"/>
              </a:rPr>
              <a:t>radicale</a:t>
            </a:r>
            <a:r>
              <a:rPr dirty="0" sz="25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2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255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35" b="1">
                <a:solidFill>
                  <a:srgbClr val="FFFFFF"/>
                </a:solidFill>
                <a:latin typeface="Arial"/>
                <a:cs typeface="Arial"/>
              </a:rPr>
              <a:t>trois</a:t>
            </a:r>
            <a:r>
              <a:rPr dirty="0" sz="255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60" b="1">
                <a:solidFill>
                  <a:srgbClr val="FFFFFF"/>
                </a:solidFill>
                <a:latin typeface="Arial"/>
                <a:cs typeface="Arial"/>
              </a:rPr>
              <a:t>dimensions</a:t>
            </a:r>
            <a:r>
              <a:rPr dirty="0" sz="255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80" b="1">
                <a:solidFill>
                  <a:srgbClr val="FFFFFF"/>
                </a:solidFill>
                <a:latin typeface="Arial"/>
                <a:cs typeface="Arial"/>
              </a:rPr>
              <a:t>stratégiques</a:t>
            </a:r>
            <a:endParaRPr sz="25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dirty="0" sz="2000" spc="-180" b="1">
                <a:solidFill>
                  <a:srgbClr val="FBD34D"/>
                </a:solidFill>
                <a:latin typeface="Arial"/>
                <a:cs typeface="Arial"/>
              </a:rPr>
              <a:t>ROI</a:t>
            </a:r>
            <a:r>
              <a:rPr dirty="0" sz="2000" spc="-9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2000" spc="-80" b="1">
                <a:solidFill>
                  <a:srgbClr val="FBD34D"/>
                </a:solidFill>
                <a:latin typeface="Arial"/>
                <a:cs typeface="Arial"/>
              </a:rPr>
              <a:t>typique</a:t>
            </a:r>
            <a:r>
              <a:rPr dirty="0" sz="2000" spc="-9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950" spc="-85" b="1">
                <a:solidFill>
                  <a:srgbClr val="FBD34D"/>
                </a:solidFill>
                <a:latin typeface="Arial"/>
                <a:cs typeface="Arial"/>
              </a:rPr>
              <a:t>:</a:t>
            </a:r>
            <a:r>
              <a:rPr dirty="0" sz="1950" spc="-7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950" spc="-50" b="1">
                <a:solidFill>
                  <a:srgbClr val="FBD34D"/>
                </a:solidFill>
                <a:latin typeface="Arial"/>
                <a:cs typeface="Arial"/>
              </a:rPr>
              <a:t>18-</a:t>
            </a:r>
            <a:r>
              <a:rPr dirty="0" sz="1950" spc="55" b="1">
                <a:solidFill>
                  <a:srgbClr val="FBD34D"/>
                </a:solidFill>
                <a:latin typeface="Arial"/>
                <a:cs typeface="Arial"/>
              </a:rPr>
              <a:t>24</a:t>
            </a:r>
            <a:r>
              <a:rPr dirty="0" sz="1950" spc="-75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BD34D"/>
                </a:solidFill>
                <a:latin typeface="Arial"/>
                <a:cs typeface="Arial"/>
              </a:rPr>
              <a:t>mois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7200" y="2647949"/>
            <a:ext cx="5638800" cy="6724650"/>
            <a:chOff x="457200" y="2647949"/>
            <a:chExt cx="5638800" cy="6724650"/>
          </a:xfrm>
        </p:grpSpPr>
        <p:sp>
          <p:nvSpPr>
            <p:cNvPr id="11" name="object 11" descr=""/>
            <p:cNvSpPr/>
            <p:nvPr/>
          </p:nvSpPr>
          <p:spPr>
            <a:xfrm>
              <a:off x="457200" y="2647949"/>
              <a:ext cx="5638800" cy="6724650"/>
            </a:xfrm>
            <a:custGeom>
              <a:avLst/>
              <a:gdLst/>
              <a:ahLst/>
              <a:cxnLst/>
              <a:rect l="l" t="t" r="r" b="b"/>
              <a:pathLst>
                <a:path w="5638800" h="6724650">
                  <a:moveTo>
                    <a:pt x="5486400" y="6724650"/>
                  </a:moveTo>
                  <a:lnTo>
                    <a:pt x="152400" y="6724650"/>
                  </a:lnTo>
                  <a:lnTo>
                    <a:pt x="137387" y="6723924"/>
                  </a:lnTo>
                  <a:lnTo>
                    <a:pt x="94079" y="6713049"/>
                  </a:lnTo>
                  <a:lnTo>
                    <a:pt x="55765" y="6690115"/>
                  </a:lnTo>
                  <a:lnTo>
                    <a:pt x="25660" y="6656933"/>
                  </a:lnTo>
                  <a:lnTo>
                    <a:pt x="6525" y="6616422"/>
                  </a:lnTo>
                  <a:lnTo>
                    <a:pt x="0" y="65722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5486400" y="0"/>
                  </a:lnTo>
                  <a:lnTo>
                    <a:pt x="5530572" y="6525"/>
                  </a:lnTo>
                  <a:lnTo>
                    <a:pt x="5571084" y="25660"/>
                  </a:lnTo>
                  <a:lnTo>
                    <a:pt x="5604265" y="55765"/>
                  </a:lnTo>
                  <a:lnTo>
                    <a:pt x="5627198" y="94079"/>
                  </a:lnTo>
                  <a:lnTo>
                    <a:pt x="5638074" y="137387"/>
                  </a:lnTo>
                  <a:lnTo>
                    <a:pt x="5638800" y="152400"/>
                  </a:lnTo>
                  <a:lnTo>
                    <a:pt x="5638800" y="6572250"/>
                  </a:lnTo>
                  <a:lnTo>
                    <a:pt x="5632274" y="6616422"/>
                  </a:lnTo>
                  <a:lnTo>
                    <a:pt x="5613139" y="6656933"/>
                  </a:lnTo>
                  <a:lnTo>
                    <a:pt x="5583034" y="6690115"/>
                  </a:lnTo>
                  <a:lnTo>
                    <a:pt x="5544720" y="6713049"/>
                  </a:lnTo>
                  <a:lnTo>
                    <a:pt x="5501412" y="6723924"/>
                  </a:lnTo>
                  <a:lnTo>
                    <a:pt x="5486400" y="67246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200" y="2647950"/>
              <a:ext cx="5638800" cy="6724650"/>
            </a:xfrm>
            <a:custGeom>
              <a:avLst/>
              <a:gdLst/>
              <a:ahLst/>
              <a:cxnLst/>
              <a:rect l="l" t="t" r="r" b="b"/>
              <a:pathLst>
                <a:path w="5638800" h="6724650">
                  <a:moveTo>
                    <a:pt x="5486399" y="6724649"/>
                  </a:moveTo>
                  <a:lnTo>
                    <a:pt x="152399" y="6724649"/>
                  </a:lnTo>
                  <a:lnTo>
                    <a:pt x="137387" y="6723924"/>
                  </a:lnTo>
                  <a:lnTo>
                    <a:pt x="94079" y="6713048"/>
                  </a:lnTo>
                  <a:lnTo>
                    <a:pt x="55765" y="6690114"/>
                  </a:lnTo>
                  <a:lnTo>
                    <a:pt x="25660" y="6656933"/>
                  </a:lnTo>
                  <a:lnTo>
                    <a:pt x="6525" y="6616422"/>
                  </a:lnTo>
                  <a:lnTo>
                    <a:pt x="0" y="657224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5486399" y="0"/>
                  </a:lnTo>
                  <a:lnTo>
                    <a:pt x="5501412" y="725"/>
                  </a:lnTo>
                  <a:lnTo>
                    <a:pt x="5516136" y="2900"/>
                  </a:lnTo>
                  <a:lnTo>
                    <a:pt x="5530572" y="6525"/>
                  </a:lnTo>
                  <a:lnTo>
                    <a:pt x="553893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6572249"/>
                  </a:lnTo>
                  <a:lnTo>
                    <a:pt x="15675" y="6613724"/>
                  </a:lnTo>
                  <a:lnTo>
                    <a:pt x="33603" y="6651626"/>
                  </a:lnTo>
                  <a:lnTo>
                    <a:pt x="61759" y="6682694"/>
                  </a:lnTo>
                  <a:lnTo>
                    <a:pt x="97724" y="6704248"/>
                  </a:lnTo>
                  <a:lnTo>
                    <a:pt x="138395" y="6714438"/>
                  </a:lnTo>
                  <a:lnTo>
                    <a:pt x="152399" y="6715124"/>
                  </a:lnTo>
                  <a:lnTo>
                    <a:pt x="5538933" y="6715124"/>
                  </a:lnTo>
                  <a:lnTo>
                    <a:pt x="5530572" y="6718124"/>
                  </a:lnTo>
                  <a:lnTo>
                    <a:pt x="5516136" y="6721749"/>
                  </a:lnTo>
                  <a:lnTo>
                    <a:pt x="5501412" y="6723924"/>
                  </a:lnTo>
                  <a:lnTo>
                    <a:pt x="5486399" y="6724649"/>
                  </a:lnTo>
                  <a:close/>
                </a:path>
                <a:path w="5638800" h="6724650">
                  <a:moveTo>
                    <a:pt x="5538933" y="6715124"/>
                  </a:moveTo>
                  <a:lnTo>
                    <a:pt x="5486399" y="6715124"/>
                  </a:lnTo>
                  <a:lnTo>
                    <a:pt x="5493418" y="6714953"/>
                  </a:lnTo>
                  <a:lnTo>
                    <a:pt x="5500403" y="6714438"/>
                  </a:lnTo>
                  <a:lnTo>
                    <a:pt x="5541075" y="6704248"/>
                  </a:lnTo>
                  <a:lnTo>
                    <a:pt x="5577039" y="6682694"/>
                  </a:lnTo>
                  <a:lnTo>
                    <a:pt x="5605195" y="6651626"/>
                  </a:lnTo>
                  <a:lnTo>
                    <a:pt x="5623123" y="6613724"/>
                  </a:lnTo>
                  <a:lnTo>
                    <a:pt x="5629274" y="6572249"/>
                  </a:lnTo>
                  <a:lnTo>
                    <a:pt x="5629274" y="152399"/>
                  </a:lnTo>
                  <a:lnTo>
                    <a:pt x="5623123" y="110925"/>
                  </a:lnTo>
                  <a:lnTo>
                    <a:pt x="5605195" y="73022"/>
                  </a:lnTo>
                  <a:lnTo>
                    <a:pt x="5577039" y="41954"/>
                  </a:lnTo>
                  <a:lnTo>
                    <a:pt x="5541075" y="20400"/>
                  </a:lnTo>
                  <a:lnTo>
                    <a:pt x="5500403" y="10211"/>
                  </a:lnTo>
                  <a:lnTo>
                    <a:pt x="5486399" y="9524"/>
                  </a:lnTo>
                  <a:lnTo>
                    <a:pt x="5538934" y="9524"/>
                  </a:lnTo>
                  <a:lnTo>
                    <a:pt x="5583034" y="34533"/>
                  </a:lnTo>
                  <a:lnTo>
                    <a:pt x="5613139" y="67715"/>
                  </a:lnTo>
                  <a:lnTo>
                    <a:pt x="5632273" y="108226"/>
                  </a:lnTo>
                  <a:lnTo>
                    <a:pt x="5638799" y="152399"/>
                  </a:lnTo>
                  <a:lnTo>
                    <a:pt x="5638799" y="6572249"/>
                  </a:lnTo>
                  <a:lnTo>
                    <a:pt x="5638123" y="6586254"/>
                  </a:lnTo>
                  <a:lnTo>
                    <a:pt x="5638074" y="6587262"/>
                  </a:lnTo>
                  <a:lnTo>
                    <a:pt x="5627198" y="6630569"/>
                  </a:lnTo>
                  <a:lnTo>
                    <a:pt x="5604265" y="6668882"/>
                  </a:lnTo>
                  <a:lnTo>
                    <a:pt x="5571084" y="6698988"/>
                  </a:lnTo>
                  <a:lnTo>
                    <a:pt x="5544720" y="6713048"/>
                  </a:lnTo>
                  <a:lnTo>
                    <a:pt x="5538933" y="6715124"/>
                  </a:lnTo>
                  <a:close/>
                </a:path>
              </a:pathLst>
            </a:custGeom>
            <a:solidFill>
              <a:srgbClr val="3B81F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52109" y="2923879"/>
              <a:ext cx="344170" cy="381635"/>
            </a:xfrm>
            <a:custGeom>
              <a:avLst/>
              <a:gdLst/>
              <a:ahLst/>
              <a:cxnLst/>
              <a:rect l="l" t="t" r="r" b="b"/>
              <a:pathLst>
                <a:path w="344169" h="381635">
                  <a:moveTo>
                    <a:pt x="19415" y="228895"/>
                  </a:moveTo>
                  <a:lnTo>
                    <a:pt x="15736" y="228907"/>
                  </a:lnTo>
                  <a:lnTo>
                    <a:pt x="12338" y="227936"/>
                  </a:lnTo>
                  <a:lnTo>
                    <a:pt x="9222" y="225980"/>
                  </a:lnTo>
                  <a:lnTo>
                    <a:pt x="6106" y="224024"/>
                  </a:lnTo>
                  <a:lnTo>
                    <a:pt x="3754" y="221387"/>
                  </a:lnTo>
                  <a:lnTo>
                    <a:pt x="2166" y="218068"/>
                  </a:lnTo>
                  <a:lnTo>
                    <a:pt x="578" y="214749"/>
                  </a:lnTo>
                  <a:lnTo>
                    <a:pt x="0" y="211263"/>
                  </a:lnTo>
                  <a:lnTo>
                    <a:pt x="431" y="207609"/>
                  </a:lnTo>
                  <a:lnTo>
                    <a:pt x="863" y="203956"/>
                  </a:lnTo>
                  <a:lnTo>
                    <a:pt x="2238" y="200700"/>
                  </a:lnTo>
                  <a:lnTo>
                    <a:pt x="4556" y="197843"/>
                  </a:lnTo>
                  <a:lnTo>
                    <a:pt x="193151" y="3533"/>
                  </a:lnTo>
                  <a:lnTo>
                    <a:pt x="194607" y="1852"/>
                  </a:lnTo>
                  <a:lnTo>
                    <a:pt x="196430" y="809"/>
                  </a:lnTo>
                  <a:lnTo>
                    <a:pt x="198618" y="404"/>
                  </a:lnTo>
                  <a:lnTo>
                    <a:pt x="200805" y="0"/>
                  </a:lnTo>
                  <a:lnTo>
                    <a:pt x="202880" y="322"/>
                  </a:lnTo>
                  <a:lnTo>
                    <a:pt x="204842" y="1371"/>
                  </a:lnTo>
                  <a:lnTo>
                    <a:pt x="206804" y="2421"/>
                  </a:lnTo>
                  <a:lnTo>
                    <a:pt x="208224" y="3968"/>
                  </a:lnTo>
                  <a:lnTo>
                    <a:pt x="209102" y="6012"/>
                  </a:lnTo>
                  <a:lnTo>
                    <a:pt x="209980" y="8056"/>
                  </a:lnTo>
                  <a:lnTo>
                    <a:pt x="210124" y="10151"/>
                  </a:lnTo>
                  <a:lnTo>
                    <a:pt x="209534" y="12296"/>
                  </a:lnTo>
                  <a:lnTo>
                    <a:pt x="172958" y="126977"/>
                  </a:lnTo>
                  <a:lnTo>
                    <a:pt x="172418" y="128421"/>
                  </a:lnTo>
                  <a:lnTo>
                    <a:pt x="172059" y="129907"/>
                  </a:lnTo>
                  <a:lnTo>
                    <a:pt x="171881" y="131438"/>
                  </a:lnTo>
                  <a:lnTo>
                    <a:pt x="171702" y="132968"/>
                  </a:lnTo>
                  <a:lnTo>
                    <a:pt x="171709" y="134498"/>
                  </a:lnTo>
                  <a:lnTo>
                    <a:pt x="171902" y="136026"/>
                  </a:lnTo>
                  <a:lnTo>
                    <a:pt x="172095" y="137555"/>
                  </a:lnTo>
                  <a:lnTo>
                    <a:pt x="172467" y="139038"/>
                  </a:lnTo>
                  <a:lnTo>
                    <a:pt x="173020" y="140477"/>
                  </a:lnTo>
                  <a:lnTo>
                    <a:pt x="173572" y="141915"/>
                  </a:lnTo>
                  <a:lnTo>
                    <a:pt x="174289" y="143266"/>
                  </a:lnTo>
                  <a:lnTo>
                    <a:pt x="175169" y="144531"/>
                  </a:lnTo>
                  <a:lnTo>
                    <a:pt x="176049" y="145795"/>
                  </a:lnTo>
                  <a:lnTo>
                    <a:pt x="177068" y="146936"/>
                  </a:lnTo>
                  <a:lnTo>
                    <a:pt x="178225" y="147953"/>
                  </a:lnTo>
                  <a:lnTo>
                    <a:pt x="179383" y="148970"/>
                  </a:lnTo>
                  <a:lnTo>
                    <a:pt x="180645" y="149834"/>
                  </a:lnTo>
                  <a:lnTo>
                    <a:pt x="189324" y="152700"/>
                  </a:lnTo>
                  <a:lnTo>
                    <a:pt x="190865" y="152695"/>
                  </a:lnTo>
                  <a:lnTo>
                    <a:pt x="324215" y="152695"/>
                  </a:lnTo>
                  <a:lnTo>
                    <a:pt x="341463" y="163522"/>
                  </a:lnTo>
                  <a:lnTo>
                    <a:pt x="343051" y="166840"/>
                  </a:lnTo>
                  <a:lnTo>
                    <a:pt x="343630" y="170327"/>
                  </a:lnTo>
                  <a:lnTo>
                    <a:pt x="343198" y="173980"/>
                  </a:lnTo>
                  <a:lnTo>
                    <a:pt x="342766" y="177634"/>
                  </a:lnTo>
                  <a:lnTo>
                    <a:pt x="341391" y="180889"/>
                  </a:lnTo>
                  <a:lnTo>
                    <a:pt x="339074" y="183746"/>
                  </a:lnTo>
                  <a:lnTo>
                    <a:pt x="150479" y="378056"/>
                  </a:lnTo>
                  <a:lnTo>
                    <a:pt x="149022" y="379738"/>
                  </a:lnTo>
                  <a:lnTo>
                    <a:pt x="147199" y="380781"/>
                  </a:lnTo>
                  <a:lnTo>
                    <a:pt x="145012" y="381186"/>
                  </a:lnTo>
                  <a:lnTo>
                    <a:pt x="142824" y="381590"/>
                  </a:lnTo>
                  <a:lnTo>
                    <a:pt x="140749" y="381268"/>
                  </a:lnTo>
                  <a:lnTo>
                    <a:pt x="138787" y="380218"/>
                  </a:lnTo>
                  <a:lnTo>
                    <a:pt x="136825" y="379169"/>
                  </a:lnTo>
                  <a:lnTo>
                    <a:pt x="135405" y="377622"/>
                  </a:lnTo>
                  <a:lnTo>
                    <a:pt x="134527" y="375578"/>
                  </a:lnTo>
                  <a:lnTo>
                    <a:pt x="133649" y="373533"/>
                  </a:lnTo>
                  <a:lnTo>
                    <a:pt x="133506" y="371439"/>
                  </a:lnTo>
                  <a:lnTo>
                    <a:pt x="134096" y="369293"/>
                  </a:lnTo>
                  <a:lnTo>
                    <a:pt x="170672" y="254612"/>
                  </a:lnTo>
                  <a:lnTo>
                    <a:pt x="171211" y="253169"/>
                  </a:lnTo>
                  <a:lnTo>
                    <a:pt x="171570" y="251682"/>
                  </a:lnTo>
                  <a:lnTo>
                    <a:pt x="171748" y="250152"/>
                  </a:lnTo>
                  <a:lnTo>
                    <a:pt x="171927" y="248622"/>
                  </a:lnTo>
                  <a:lnTo>
                    <a:pt x="171920" y="247092"/>
                  </a:lnTo>
                  <a:lnTo>
                    <a:pt x="171727" y="245564"/>
                  </a:lnTo>
                  <a:lnTo>
                    <a:pt x="171535" y="244035"/>
                  </a:lnTo>
                  <a:lnTo>
                    <a:pt x="171162" y="242551"/>
                  </a:lnTo>
                  <a:lnTo>
                    <a:pt x="170609" y="241113"/>
                  </a:lnTo>
                  <a:lnTo>
                    <a:pt x="170057" y="239675"/>
                  </a:lnTo>
                  <a:lnTo>
                    <a:pt x="169340" y="238324"/>
                  </a:lnTo>
                  <a:lnTo>
                    <a:pt x="168460" y="237059"/>
                  </a:lnTo>
                  <a:lnTo>
                    <a:pt x="167580" y="235795"/>
                  </a:lnTo>
                  <a:lnTo>
                    <a:pt x="157321" y="229433"/>
                  </a:lnTo>
                  <a:lnTo>
                    <a:pt x="155824" y="229069"/>
                  </a:lnTo>
                  <a:lnTo>
                    <a:pt x="154305" y="228890"/>
                  </a:lnTo>
                  <a:lnTo>
                    <a:pt x="152765" y="228895"/>
                  </a:lnTo>
                  <a:lnTo>
                    <a:pt x="19415" y="228895"/>
                  </a:lnTo>
                  <a:close/>
                </a:path>
              </a:pathLst>
            </a:custGeom>
            <a:ln w="381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82625" y="3324621"/>
            <a:ext cx="4777740" cy="14566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-175" b="1">
                <a:solidFill>
                  <a:srgbClr val="FFFFFF"/>
                </a:solidFill>
                <a:latin typeface="Arial"/>
                <a:cs typeface="Arial"/>
              </a:rPr>
              <a:t>Hyper</a:t>
            </a:r>
            <a:r>
              <a:rPr dirty="0" sz="3100" spc="-175" b="1">
                <a:solidFill>
                  <a:srgbClr val="FFFFFF"/>
                </a:solidFill>
                <a:latin typeface="Berlin Sans FB"/>
                <a:cs typeface="Berlin Sans FB"/>
              </a:rPr>
              <a:t>-</a:t>
            </a:r>
            <a:r>
              <a:rPr dirty="0" sz="3050" spc="-10" b="1">
                <a:solidFill>
                  <a:srgbClr val="FFFFFF"/>
                </a:solidFill>
                <a:latin typeface="Arial"/>
                <a:cs typeface="Arial"/>
              </a:rPr>
              <a:t>Agilité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40">
                <a:solidFill>
                  <a:srgbClr val="93C4FD"/>
                </a:solidFill>
                <a:latin typeface="Microsoft Sans Serif"/>
                <a:cs typeface="Microsoft Sans Serif"/>
              </a:rPr>
              <a:t>Reconfiguration</a:t>
            </a:r>
            <a:r>
              <a:rPr dirty="0" sz="2000" spc="-55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93C4FD"/>
                </a:solidFill>
                <a:latin typeface="Microsoft Sans Serif"/>
                <a:cs typeface="Microsoft Sans Serif"/>
              </a:rPr>
              <a:t>Dynamique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3499"/>
              </a:lnSpc>
              <a:spcBef>
                <a:spcPts val="955"/>
              </a:spcBef>
            </a:pP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Adaptation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des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chaînes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valeur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en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temps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réel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sans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intervention</a:t>
            </a:r>
            <a:r>
              <a:rPr dirty="0" sz="1650" spc="-9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humaine</a:t>
            </a:r>
            <a:r>
              <a:rPr dirty="0" sz="170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695324" y="4943475"/>
            <a:ext cx="5162550" cy="1104900"/>
          </a:xfrm>
          <a:custGeom>
            <a:avLst/>
            <a:gdLst/>
            <a:ahLst/>
            <a:cxnLst/>
            <a:rect l="l" t="t" r="r" b="b"/>
            <a:pathLst>
              <a:path w="5162550" h="1104900">
                <a:moveTo>
                  <a:pt x="5091353" y="1104899"/>
                </a:moveTo>
                <a:lnTo>
                  <a:pt x="71196" y="1104899"/>
                </a:lnTo>
                <a:lnTo>
                  <a:pt x="66241" y="1104411"/>
                </a:lnTo>
                <a:lnTo>
                  <a:pt x="29705" y="1089277"/>
                </a:lnTo>
                <a:lnTo>
                  <a:pt x="3885" y="1053237"/>
                </a:lnTo>
                <a:lnTo>
                  <a:pt x="0" y="1033703"/>
                </a:lnTo>
                <a:lnTo>
                  <a:pt x="0" y="1028700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5091353" y="0"/>
                </a:lnTo>
                <a:lnTo>
                  <a:pt x="5132844" y="15620"/>
                </a:lnTo>
                <a:lnTo>
                  <a:pt x="5158662" y="51661"/>
                </a:lnTo>
                <a:lnTo>
                  <a:pt x="5162549" y="71196"/>
                </a:lnTo>
                <a:lnTo>
                  <a:pt x="5162549" y="1033703"/>
                </a:lnTo>
                <a:lnTo>
                  <a:pt x="5146928" y="1075194"/>
                </a:lnTo>
                <a:lnTo>
                  <a:pt x="5110887" y="1101012"/>
                </a:lnTo>
                <a:lnTo>
                  <a:pt x="5096308" y="1104411"/>
                </a:lnTo>
                <a:lnTo>
                  <a:pt x="5091353" y="1104899"/>
                </a:lnTo>
                <a:close/>
              </a:path>
            </a:pathLst>
          </a:custGeom>
          <a:solidFill>
            <a:srgbClr val="0E1729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96925" y="4984353"/>
            <a:ext cx="180467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dirty="0" sz="1650" spc="-30">
                <a:solidFill>
                  <a:srgbClr val="94A2B8"/>
                </a:solidFill>
                <a:latin typeface="Microsoft Sans Serif"/>
                <a:cs typeface="Microsoft Sans Serif"/>
              </a:rPr>
              <a:t>Time</a:t>
            </a:r>
            <a:r>
              <a:rPr dirty="0" sz="1650" spc="-5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94A2B8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5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94A2B8"/>
                </a:solidFill>
                <a:latin typeface="Microsoft Sans Serif"/>
                <a:cs typeface="Microsoft Sans Serif"/>
              </a:rPr>
              <a:t>Market</a:t>
            </a:r>
            <a:r>
              <a:rPr dirty="0" sz="1700" spc="-10">
                <a:solidFill>
                  <a:srgbClr val="94A2B8"/>
                </a:solidFill>
                <a:latin typeface="Viner Hand ITC"/>
                <a:cs typeface="Viner Hand ITC"/>
              </a:rPr>
              <a:t>: </a:t>
            </a:r>
            <a:r>
              <a:rPr dirty="0" sz="1650" spc="-10">
                <a:solidFill>
                  <a:srgbClr val="94A2B8"/>
                </a:solidFill>
                <a:latin typeface="Microsoft Sans Serif"/>
                <a:cs typeface="Microsoft Sans Serif"/>
              </a:rPr>
              <a:t>Adaptabilité</a:t>
            </a:r>
            <a:r>
              <a:rPr dirty="0" sz="1700" spc="-10">
                <a:solidFill>
                  <a:srgbClr val="94A2B8"/>
                </a:solidFill>
                <a:latin typeface="Viner Hand ITC"/>
                <a:cs typeface="Viner Hand ITC"/>
              </a:rPr>
              <a:t>:</a:t>
            </a:r>
            <a:r>
              <a:rPr dirty="0" sz="1700" spc="500">
                <a:solidFill>
                  <a:srgbClr val="94A2B8"/>
                </a:solidFill>
                <a:latin typeface="Viner Hand ITC"/>
                <a:cs typeface="Viner Hand ITC"/>
              </a:rPr>
              <a:t> </a:t>
            </a:r>
            <a:r>
              <a:rPr dirty="0" sz="1650" spc="-65">
                <a:solidFill>
                  <a:srgbClr val="94A2B8"/>
                </a:solidFill>
                <a:latin typeface="Microsoft Sans Serif"/>
                <a:cs typeface="Microsoft Sans Serif"/>
              </a:rPr>
              <a:t>Temps</a:t>
            </a:r>
            <a:r>
              <a:rPr dirty="0" sz="1650" spc="-4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94A2B8"/>
                </a:solidFill>
                <a:latin typeface="Microsoft Sans Serif"/>
                <a:cs typeface="Microsoft Sans Serif"/>
              </a:rPr>
              <a:t>de</a:t>
            </a:r>
            <a:r>
              <a:rPr dirty="0" sz="1650" spc="-7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60">
                <a:solidFill>
                  <a:srgbClr val="94A2B8"/>
                </a:solidFill>
                <a:latin typeface="Microsoft Sans Serif"/>
                <a:cs typeface="Microsoft Sans Serif"/>
              </a:rPr>
              <a:t>Réponse</a:t>
            </a:r>
            <a:r>
              <a:rPr dirty="0" sz="1700" spc="-60">
                <a:solidFill>
                  <a:srgbClr val="94A2B8"/>
                </a:solidFill>
                <a:latin typeface="Viner Hand ITC"/>
                <a:cs typeface="Viner Hand ITC"/>
              </a:rPr>
              <a:t>:</a:t>
            </a:r>
            <a:endParaRPr sz="1700">
              <a:latin typeface="Viner Hand ITC"/>
              <a:cs typeface="Viner Hand IT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976465" y="4981677"/>
            <a:ext cx="780415" cy="94170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1650" spc="525" b="1">
                <a:solidFill>
                  <a:srgbClr val="4ADE80"/>
                </a:solidFill>
                <a:latin typeface="Arial"/>
                <a:cs typeface="Arial"/>
              </a:rPr>
              <a:t>↓</a:t>
            </a:r>
            <a:r>
              <a:rPr dirty="0" sz="1650" spc="-10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spc="-25" b="1">
                <a:solidFill>
                  <a:srgbClr val="4ADE80"/>
                </a:solidFill>
                <a:latin typeface="Arial"/>
                <a:cs typeface="Arial"/>
              </a:rPr>
              <a:t>70%</a:t>
            </a: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650" b="1">
                <a:solidFill>
                  <a:srgbClr val="60A5FA"/>
                </a:solidFill>
                <a:latin typeface="Arial"/>
                <a:cs typeface="Arial"/>
              </a:rPr>
              <a:t>×</a:t>
            </a:r>
            <a:r>
              <a:rPr dirty="0" sz="1650" spc="-6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25" b="1">
                <a:solidFill>
                  <a:srgbClr val="60A5FA"/>
                </a:solidFill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70"/>
              </a:spcBef>
            </a:pPr>
            <a:r>
              <a:rPr dirty="0" sz="1700" spc="-60" b="1">
                <a:solidFill>
                  <a:srgbClr val="FABE24"/>
                </a:solidFill>
                <a:latin typeface="Arial"/>
                <a:cs typeface="Arial"/>
              </a:rPr>
              <a:t>Minutes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2625" y="6180335"/>
            <a:ext cx="440817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Réactivité 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accrue</a:t>
            </a: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au</a:t>
            </a: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CBD5E1"/>
                </a:solidFill>
                <a:latin typeface="Microsoft Sans Serif"/>
                <a:cs typeface="Microsoft Sans Serif"/>
              </a:rPr>
              <a:t>marché</a:t>
            </a: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CBD5E1"/>
                </a:solidFill>
                <a:latin typeface="Microsoft Sans Serif"/>
                <a:cs typeface="Microsoft Sans Serif"/>
              </a:rPr>
              <a:t>mitigation</a:t>
            </a: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des</a:t>
            </a: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risques</a:t>
            </a:r>
            <a:r>
              <a:rPr dirty="0" sz="15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95324" y="8353425"/>
            <a:ext cx="5162550" cy="781050"/>
            <a:chOff x="695324" y="8353425"/>
            <a:chExt cx="5162550" cy="781050"/>
          </a:xfrm>
        </p:grpSpPr>
        <p:sp>
          <p:nvSpPr>
            <p:cNvPr id="20" name="object 20" descr=""/>
            <p:cNvSpPr/>
            <p:nvPr/>
          </p:nvSpPr>
          <p:spPr>
            <a:xfrm>
              <a:off x="695325" y="8353425"/>
              <a:ext cx="5162550" cy="781050"/>
            </a:xfrm>
            <a:custGeom>
              <a:avLst/>
              <a:gdLst/>
              <a:ahLst/>
              <a:cxnLst/>
              <a:rect l="l" t="t" r="r" b="b"/>
              <a:pathLst>
                <a:path w="5162550" h="781050">
                  <a:moveTo>
                    <a:pt x="5086350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86350" y="0"/>
                  </a:lnTo>
                  <a:lnTo>
                    <a:pt x="5128691" y="12829"/>
                  </a:lnTo>
                  <a:lnTo>
                    <a:pt x="5156749" y="47039"/>
                  </a:lnTo>
                  <a:lnTo>
                    <a:pt x="5162550" y="76200"/>
                  </a:lnTo>
                  <a:lnTo>
                    <a:pt x="5162550" y="704850"/>
                  </a:lnTo>
                  <a:lnTo>
                    <a:pt x="5149719" y="747191"/>
                  </a:lnTo>
                  <a:lnTo>
                    <a:pt x="5115509" y="775249"/>
                  </a:lnTo>
                  <a:lnTo>
                    <a:pt x="5086350" y="781050"/>
                  </a:lnTo>
                  <a:close/>
                </a:path>
              </a:pathLst>
            </a:custGeom>
            <a:solidFill>
              <a:srgbClr val="1D3A8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95324" y="8353425"/>
              <a:ext cx="5162550" cy="781050"/>
            </a:xfrm>
            <a:custGeom>
              <a:avLst/>
              <a:gdLst/>
              <a:ahLst/>
              <a:cxnLst/>
              <a:rect l="l" t="t" r="r" b="b"/>
              <a:pathLst>
                <a:path w="5162550" h="781050">
                  <a:moveTo>
                    <a:pt x="5086349" y="781049"/>
                  </a:moveTo>
                  <a:lnTo>
                    <a:pt x="76199" y="781049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2" y="726936"/>
                  </a:lnTo>
                  <a:lnTo>
                    <a:pt x="0" y="7048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086349" y="0"/>
                  </a:lnTo>
                  <a:lnTo>
                    <a:pt x="512317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709228"/>
                  </a:lnTo>
                  <a:lnTo>
                    <a:pt x="23194" y="745532"/>
                  </a:lnTo>
                  <a:lnTo>
                    <a:pt x="54729" y="768125"/>
                  </a:lnTo>
                  <a:lnTo>
                    <a:pt x="71822" y="771525"/>
                  </a:lnTo>
                  <a:lnTo>
                    <a:pt x="5123168" y="771525"/>
                  </a:lnTo>
                  <a:lnTo>
                    <a:pt x="5122305" y="772041"/>
                  </a:lnTo>
                  <a:lnTo>
                    <a:pt x="5115509" y="775249"/>
                  </a:lnTo>
                  <a:lnTo>
                    <a:pt x="5108435" y="777786"/>
                  </a:lnTo>
                  <a:lnTo>
                    <a:pt x="5101218" y="779599"/>
                  </a:lnTo>
                  <a:lnTo>
                    <a:pt x="5093856" y="780687"/>
                  </a:lnTo>
                  <a:lnTo>
                    <a:pt x="5086349" y="781049"/>
                  </a:lnTo>
                  <a:close/>
                </a:path>
                <a:path w="5162550" h="781050">
                  <a:moveTo>
                    <a:pt x="5123168" y="771525"/>
                  </a:moveTo>
                  <a:lnTo>
                    <a:pt x="5090727" y="771525"/>
                  </a:lnTo>
                  <a:lnTo>
                    <a:pt x="5095063" y="771098"/>
                  </a:lnTo>
                  <a:lnTo>
                    <a:pt x="5103650" y="769389"/>
                  </a:lnTo>
                  <a:lnTo>
                    <a:pt x="5136591" y="748900"/>
                  </a:lnTo>
                  <a:lnTo>
                    <a:pt x="5152597" y="713563"/>
                  </a:lnTo>
                  <a:lnTo>
                    <a:pt x="5153024" y="709228"/>
                  </a:lnTo>
                  <a:lnTo>
                    <a:pt x="5153024" y="71822"/>
                  </a:lnTo>
                  <a:lnTo>
                    <a:pt x="5139354" y="35517"/>
                  </a:lnTo>
                  <a:lnTo>
                    <a:pt x="5107505" y="12829"/>
                  </a:lnTo>
                  <a:lnTo>
                    <a:pt x="5090727" y="9525"/>
                  </a:lnTo>
                  <a:lnTo>
                    <a:pt x="5123170" y="9525"/>
                  </a:lnTo>
                  <a:lnTo>
                    <a:pt x="5153541" y="40242"/>
                  </a:lnTo>
                  <a:lnTo>
                    <a:pt x="5162549" y="76199"/>
                  </a:lnTo>
                  <a:lnTo>
                    <a:pt x="5162549" y="704849"/>
                  </a:lnTo>
                  <a:lnTo>
                    <a:pt x="5149719" y="747191"/>
                  </a:lnTo>
                  <a:lnTo>
                    <a:pt x="5128818" y="768125"/>
                  </a:lnTo>
                  <a:lnTo>
                    <a:pt x="5123168" y="771525"/>
                  </a:lnTo>
                  <a:close/>
                </a:path>
              </a:pathLst>
            </a:custGeom>
            <a:solidFill>
              <a:srgbClr val="3B81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06450" y="8419425"/>
            <a:ext cx="4840605" cy="5664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14"/>
              </a:spcBef>
            </a:pPr>
            <a:r>
              <a:rPr dirty="0" sz="1450" spc="-55" b="1">
                <a:solidFill>
                  <a:srgbClr val="BEDAFE"/>
                </a:solidFill>
                <a:latin typeface="Arial"/>
                <a:cs typeface="Arial"/>
              </a:rPr>
              <a:t>Exemple</a:t>
            </a:r>
            <a:r>
              <a:rPr dirty="0" sz="1550" spc="-55" b="1">
                <a:solidFill>
                  <a:srgbClr val="BEDAFE"/>
                </a:solidFill>
                <a:latin typeface="Arial"/>
                <a:cs typeface="Arial"/>
              </a:rPr>
              <a:t>: </a:t>
            </a:r>
            <a:r>
              <a:rPr dirty="0" sz="1500" spc="-55">
                <a:solidFill>
                  <a:srgbClr val="BEDAFE"/>
                </a:solidFill>
                <a:latin typeface="Microsoft Sans Serif"/>
                <a:cs typeface="Microsoft Sans Serif"/>
              </a:rPr>
              <a:t>Réacheminement</a:t>
            </a:r>
            <a:r>
              <a:rPr dirty="0" sz="1500" spc="-4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BEDAFE"/>
                </a:solidFill>
                <a:latin typeface="Microsoft Sans Serif"/>
                <a:cs typeface="Microsoft Sans Serif"/>
              </a:rPr>
              <a:t>logistique</a:t>
            </a:r>
            <a:r>
              <a:rPr dirty="0" sz="1500" spc="-3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BEDAFE"/>
                </a:solidFill>
                <a:latin typeface="Microsoft Sans Serif"/>
                <a:cs typeface="Microsoft Sans Serif"/>
              </a:rPr>
              <a:t>auto</a:t>
            </a:r>
            <a:r>
              <a:rPr dirty="0" sz="1450" spc="-20">
                <a:solidFill>
                  <a:srgbClr val="BEDAFE"/>
                </a:solidFill>
                <a:latin typeface="Microsoft Sans Serif"/>
                <a:cs typeface="Microsoft Sans Serif"/>
              </a:rPr>
              <a:t>, </a:t>
            </a:r>
            <a:r>
              <a:rPr dirty="0" sz="1450" spc="85">
                <a:solidFill>
                  <a:srgbClr val="BEDAFE"/>
                </a:solidFill>
                <a:latin typeface="Microsoft Sans Serif"/>
                <a:cs typeface="Microsoft Sans Serif"/>
              </a:rPr>
              <a:t>-</a:t>
            </a:r>
            <a:r>
              <a:rPr dirty="0" sz="1450">
                <a:solidFill>
                  <a:srgbClr val="BEDAFE"/>
                </a:solidFill>
                <a:latin typeface="Microsoft Sans Serif"/>
                <a:cs typeface="Microsoft Sans Serif"/>
              </a:rPr>
              <a:t>20%</a:t>
            </a:r>
            <a:r>
              <a:rPr dirty="0" sz="1450" spc="-2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BEDAFE"/>
                </a:solidFill>
                <a:latin typeface="Microsoft Sans Serif"/>
                <a:cs typeface="Microsoft Sans Serif"/>
              </a:rPr>
              <a:t>sur</a:t>
            </a:r>
            <a:r>
              <a:rPr dirty="0" sz="1500" spc="-3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BEDAFE"/>
                </a:solidFill>
                <a:latin typeface="Microsoft Sans Serif"/>
                <a:cs typeface="Microsoft Sans Serif"/>
              </a:rPr>
              <a:t>coûts d</a:t>
            </a:r>
            <a:r>
              <a:rPr dirty="0" sz="1450" spc="-10">
                <a:solidFill>
                  <a:srgbClr val="BEDAFE"/>
                </a:solidFill>
                <a:latin typeface="Microsoft Sans Serif"/>
                <a:cs typeface="Microsoft Sans Serif"/>
              </a:rPr>
              <a:t>'</a:t>
            </a:r>
            <a:r>
              <a:rPr dirty="0" sz="1500" spc="-10">
                <a:solidFill>
                  <a:srgbClr val="BEDAFE"/>
                </a:solidFill>
                <a:latin typeface="Microsoft Sans Serif"/>
                <a:cs typeface="Microsoft Sans Serif"/>
              </a:rPr>
              <a:t>urgence</a:t>
            </a:r>
            <a:r>
              <a:rPr dirty="0" sz="1450" spc="-10">
                <a:solidFill>
                  <a:srgbClr val="BEDAFE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2647949"/>
            <a:ext cx="5638800" cy="672465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6550025" y="3332703"/>
            <a:ext cx="4523740" cy="144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-160" b="1">
                <a:solidFill>
                  <a:srgbClr val="FFFFFF"/>
                </a:solidFill>
                <a:latin typeface="Arial"/>
                <a:cs typeface="Arial"/>
              </a:rPr>
              <a:t>Automatisation</a:t>
            </a:r>
            <a:r>
              <a:rPr dirty="0" sz="305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50" spc="-35" b="1">
                <a:solidFill>
                  <a:srgbClr val="FFFFFF"/>
                </a:solidFill>
                <a:latin typeface="Arial"/>
                <a:cs typeface="Arial"/>
              </a:rPr>
              <a:t>Radicale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-65">
                <a:solidFill>
                  <a:srgbClr val="FBD34D"/>
                </a:solidFill>
                <a:latin typeface="Microsoft Sans Serif"/>
                <a:cs typeface="Microsoft Sans Serif"/>
              </a:rPr>
              <a:t>Travail</a:t>
            </a:r>
            <a:r>
              <a:rPr dirty="0" sz="2000" spc="-60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BD34D"/>
                </a:solidFill>
                <a:latin typeface="Microsoft Sans Serif"/>
                <a:cs typeface="Microsoft Sans Serif"/>
              </a:rPr>
              <a:t>Cognitif</a:t>
            </a:r>
            <a:r>
              <a:rPr dirty="0" sz="2000" spc="-60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BD34D"/>
                </a:solidFill>
                <a:latin typeface="Microsoft Sans Serif"/>
                <a:cs typeface="Microsoft Sans Serif"/>
              </a:rPr>
              <a:t>Complexe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899"/>
              </a:lnSpc>
              <a:spcBef>
                <a:spcPts val="920"/>
              </a:spcBef>
            </a:pP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Délégation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tâches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à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haute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valeur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700">
                <a:solidFill>
                  <a:srgbClr val="CBD5E1"/>
                </a:solidFill>
                <a:latin typeface="Microsoft Sans Serif"/>
                <a:cs typeface="Microsoft Sans Serif"/>
              </a:rPr>
              <a:t>:</a:t>
            </a:r>
            <a:r>
              <a:rPr dirty="0" sz="17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négociation</a:t>
            </a:r>
            <a:r>
              <a:rPr dirty="0" sz="1700" spc="-10">
                <a:solidFill>
                  <a:srgbClr val="CBD5E1"/>
                </a:solidFill>
                <a:latin typeface="Microsoft Sans Serif"/>
                <a:cs typeface="Microsoft Sans Serif"/>
              </a:rPr>
              <a:t>,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planification</a:t>
            </a:r>
            <a:r>
              <a:rPr dirty="0" sz="1700" spc="-1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17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optimisation</a:t>
            </a:r>
            <a:r>
              <a:rPr dirty="0" sz="170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64325" y="4984353"/>
            <a:ext cx="129349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79730">
              <a:lnSpc>
                <a:spcPct val="117600"/>
              </a:lnSpc>
              <a:spcBef>
                <a:spcPts val="95"/>
              </a:spcBef>
            </a:pPr>
            <a:r>
              <a:rPr dirty="0" sz="1650" spc="-30">
                <a:solidFill>
                  <a:srgbClr val="94A2B8"/>
                </a:solidFill>
                <a:latin typeface="Microsoft Sans Serif"/>
                <a:cs typeface="Microsoft Sans Serif"/>
              </a:rPr>
              <a:t>Efficacité</a:t>
            </a:r>
            <a:r>
              <a:rPr dirty="0" sz="1700" spc="-30">
                <a:solidFill>
                  <a:srgbClr val="94A2B8"/>
                </a:solidFill>
                <a:latin typeface="Viner Hand ITC"/>
                <a:cs typeface="Viner Hand ITC"/>
              </a:rPr>
              <a:t>: </a:t>
            </a:r>
            <a:r>
              <a:rPr dirty="0" sz="1650" spc="-10">
                <a:solidFill>
                  <a:srgbClr val="94A2B8"/>
                </a:solidFill>
                <a:latin typeface="Microsoft Sans Serif"/>
                <a:cs typeface="Microsoft Sans Serif"/>
              </a:rPr>
              <a:t>Vitesse</a:t>
            </a:r>
            <a:r>
              <a:rPr dirty="0" sz="1700" spc="-10">
                <a:solidFill>
                  <a:srgbClr val="94A2B8"/>
                </a:solidFill>
                <a:latin typeface="Viner Hand ITC"/>
                <a:cs typeface="Viner Hand ITC"/>
              </a:rPr>
              <a:t>:</a:t>
            </a:r>
            <a:endParaRPr sz="1700">
              <a:latin typeface="Viner Hand ITC"/>
              <a:cs typeface="Viner Hand ITC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650" spc="-65">
                <a:solidFill>
                  <a:srgbClr val="94A2B8"/>
                </a:solidFill>
                <a:latin typeface="Microsoft Sans Serif"/>
                <a:cs typeface="Microsoft Sans Serif"/>
              </a:rPr>
              <a:t>Taux</a:t>
            </a:r>
            <a:r>
              <a:rPr dirty="0" sz="1650" spc="-40">
                <a:solidFill>
                  <a:srgbClr val="94A2B8"/>
                </a:solidFill>
                <a:latin typeface="Microsoft Sans Serif"/>
                <a:cs typeface="Microsoft Sans Serif"/>
              </a:rPr>
              <a:t> d</a:t>
            </a:r>
            <a:r>
              <a:rPr dirty="0" sz="1700" spc="-40">
                <a:solidFill>
                  <a:srgbClr val="94A2B8"/>
                </a:solidFill>
                <a:latin typeface="Viner Hand ITC"/>
                <a:cs typeface="Viner Hand ITC"/>
              </a:rPr>
              <a:t>'</a:t>
            </a:r>
            <a:r>
              <a:rPr dirty="0" sz="1650" spc="-40">
                <a:solidFill>
                  <a:srgbClr val="94A2B8"/>
                </a:solidFill>
                <a:latin typeface="Microsoft Sans Serif"/>
                <a:cs typeface="Microsoft Sans Serif"/>
              </a:rPr>
              <a:t>Erreur</a:t>
            </a:r>
            <a:r>
              <a:rPr dirty="0" sz="1700" spc="-40">
                <a:solidFill>
                  <a:srgbClr val="94A2B8"/>
                </a:solidFill>
                <a:latin typeface="Viner Hand ITC"/>
                <a:cs typeface="Viner Hand ITC"/>
              </a:rPr>
              <a:t>:</a:t>
            </a:r>
            <a:endParaRPr sz="1700">
              <a:latin typeface="Viner Hand ITC"/>
              <a:cs typeface="Viner Hand IT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332491" y="4981677"/>
            <a:ext cx="1291590" cy="94043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1650" spc="525" b="1">
                <a:solidFill>
                  <a:srgbClr val="4ADE80"/>
                </a:solidFill>
                <a:latin typeface="Arial"/>
                <a:cs typeface="Arial"/>
              </a:rPr>
              <a:t>↑</a:t>
            </a:r>
            <a:r>
              <a:rPr dirty="0" sz="1650" spc="-8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spc="85" b="1">
                <a:solidFill>
                  <a:srgbClr val="4ADE80"/>
                </a:solidFill>
                <a:latin typeface="Arial"/>
                <a:cs typeface="Arial"/>
              </a:rPr>
              <a:t>300-</a:t>
            </a:r>
            <a:r>
              <a:rPr dirty="0" sz="1650" spc="50" b="1">
                <a:solidFill>
                  <a:srgbClr val="4ADE80"/>
                </a:solidFill>
                <a:latin typeface="Arial"/>
                <a:cs typeface="Arial"/>
              </a:rPr>
              <a:t>400%</a:t>
            </a: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650" b="1">
                <a:solidFill>
                  <a:srgbClr val="60A5FA"/>
                </a:solidFill>
                <a:latin typeface="Arial"/>
                <a:cs typeface="Arial"/>
              </a:rPr>
              <a:t>×</a:t>
            </a:r>
            <a:r>
              <a:rPr dirty="0" sz="1650" spc="-6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25" b="1">
                <a:solidFill>
                  <a:srgbClr val="60A5FA"/>
                </a:solidFill>
                <a:latin typeface="Arial"/>
                <a:cs typeface="Arial"/>
              </a:rPr>
              <a:t>100</a:t>
            </a: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650" spc="525" b="1">
                <a:solidFill>
                  <a:srgbClr val="FABE24"/>
                </a:solidFill>
                <a:latin typeface="Arial"/>
                <a:cs typeface="Arial"/>
              </a:rPr>
              <a:t>↓</a:t>
            </a:r>
            <a:r>
              <a:rPr dirty="0" sz="1650" spc="-105" b="1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1650" spc="-25" b="1">
                <a:solidFill>
                  <a:srgbClr val="FABE24"/>
                </a:solidFill>
                <a:latin typeface="Arial"/>
                <a:cs typeface="Arial"/>
              </a:rPr>
              <a:t>85%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550025" y="6180335"/>
            <a:ext cx="472440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Libération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CBD5E1"/>
                </a:solidFill>
                <a:latin typeface="Microsoft Sans Serif"/>
                <a:cs typeface="Microsoft Sans Serif"/>
              </a:rPr>
              <a:t>du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capital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45">
                <a:solidFill>
                  <a:srgbClr val="CBD5E1"/>
                </a:solidFill>
                <a:latin typeface="Microsoft Sans Serif"/>
                <a:cs typeface="Microsoft Sans Serif"/>
              </a:rPr>
              <a:t>humain </a:t>
            </a:r>
            <a:r>
              <a:rPr dirty="0" sz="1500">
                <a:solidFill>
                  <a:srgbClr val="CBD5E1"/>
                </a:solidFill>
                <a:latin typeface="Microsoft Sans Serif"/>
                <a:cs typeface="Microsoft Sans Serif"/>
              </a:rPr>
              <a:t>pour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l</a:t>
            </a:r>
            <a:r>
              <a:rPr dirty="0" sz="1550" spc="-20">
                <a:solidFill>
                  <a:srgbClr val="CBD5E1"/>
                </a:solidFill>
                <a:latin typeface="Microsoft Sans Serif"/>
                <a:cs typeface="Microsoft Sans Serif"/>
              </a:rPr>
              <a:t>'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innovation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stratégique</a:t>
            </a:r>
            <a:r>
              <a:rPr dirty="0" sz="15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673850" y="8723510"/>
            <a:ext cx="462343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55" b="1">
                <a:solidFill>
                  <a:srgbClr val="FDE68A"/>
                </a:solidFill>
                <a:latin typeface="Arial"/>
                <a:cs typeface="Arial"/>
              </a:rPr>
              <a:t>Exemple</a:t>
            </a:r>
            <a:r>
              <a:rPr dirty="0" sz="1550" spc="-55" b="1">
                <a:solidFill>
                  <a:srgbClr val="FDE68A"/>
                </a:solidFill>
                <a:latin typeface="Arial"/>
                <a:cs typeface="Arial"/>
              </a:rPr>
              <a:t>: </a:t>
            </a:r>
            <a:r>
              <a:rPr dirty="0" sz="1450" spc="-85">
                <a:solidFill>
                  <a:srgbClr val="FDE68A"/>
                </a:solidFill>
                <a:latin typeface="Microsoft Sans Serif"/>
                <a:cs typeface="Microsoft Sans Serif"/>
              </a:rPr>
              <a:t>10</a:t>
            </a:r>
            <a:r>
              <a:rPr dirty="0" sz="1500" spc="-85">
                <a:solidFill>
                  <a:srgbClr val="FDE68A"/>
                </a:solidFill>
                <a:latin typeface="Microsoft Sans Serif"/>
                <a:cs typeface="Microsoft Sans Serif"/>
              </a:rPr>
              <a:t>x</a:t>
            </a:r>
            <a:r>
              <a:rPr dirty="0" sz="1500" spc="-20">
                <a:solidFill>
                  <a:srgbClr val="FDE68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FDE68A"/>
                </a:solidFill>
                <a:latin typeface="Microsoft Sans Serif"/>
                <a:cs typeface="Microsoft Sans Serif"/>
              </a:rPr>
              <a:t>plus</a:t>
            </a:r>
            <a:r>
              <a:rPr dirty="0" sz="1500" spc="-65">
                <a:solidFill>
                  <a:srgbClr val="FDE68A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FDE68A"/>
                </a:solidFill>
                <a:latin typeface="Microsoft Sans Serif"/>
                <a:cs typeface="Microsoft Sans Serif"/>
              </a:rPr>
              <a:t>de</a:t>
            </a:r>
            <a:r>
              <a:rPr dirty="0" sz="1500" spc="-35">
                <a:solidFill>
                  <a:srgbClr val="FDE68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FDE68A"/>
                </a:solidFill>
                <a:latin typeface="Microsoft Sans Serif"/>
                <a:cs typeface="Microsoft Sans Serif"/>
              </a:rPr>
              <a:t>dossiers</a:t>
            </a:r>
            <a:r>
              <a:rPr dirty="0" sz="1500" spc="-35">
                <a:solidFill>
                  <a:srgbClr val="FDE68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FDE68A"/>
                </a:solidFill>
                <a:latin typeface="Microsoft Sans Serif"/>
                <a:cs typeface="Microsoft Sans Serif"/>
              </a:rPr>
              <a:t>traités</a:t>
            </a:r>
            <a:r>
              <a:rPr dirty="0" sz="1450" spc="-20">
                <a:solidFill>
                  <a:srgbClr val="FDE68A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-25">
                <a:solidFill>
                  <a:srgbClr val="FDE68A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FDE68A"/>
                </a:solidFill>
                <a:latin typeface="Microsoft Sans Serif"/>
                <a:cs typeface="Microsoft Sans Serif"/>
              </a:rPr>
              <a:t>+35%</a:t>
            </a:r>
            <a:r>
              <a:rPr dirty="0" sz="1450" spc="-25">
                <a:solidFill>
                  <a:srgbClr val="FDE68A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FDE68A"/>
                </a:solidFill>
                <a:latin typeface="Microsoft Sans Serif"/>
                <a:cs typeface="Microsoft Sans Serif"/>
              </a:rPr>
              <a:t>de</a:t>
            </a:r>
            <a:r>
              <a:rPr dirty="0" sz="1500" spc="-35">
                <a:solidFill>
                  <a:srgbClr val="FDE68A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FDE68A"/>
                </a:solidFill>
                <a:latin typeface="Microsoft Sans Serif"/>
                <a:cs typeface="Microsoft Sans Serif"/>
              </a:rPr>
              <a:t>revenus</a:t>
            </a:r>
            <a:r>
              <a:rPr dirty="0" sz="1450" spc="-25">
                <a:solidFill>
                  <a:srgbClr val="FDE68A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2192000" y="2647949"/>
            <a:ext cx="5638800" cy="6724650"/>
            <a:chOff x="12192000" y="2647949"/>
            <a:chExt cx="5638800" cy="6724650"/>
          </a:xfrm>
        </p:grpSpPr>
        <p:sp>
          <p:nvSpPr>
            <p:cNvPr id="30" name="object 30" descr=""/>
            <p:cNvSpPr/>
            <p:nvPr/>
          </p:nvSpPr>
          <p:spPr>
            <a:xfrm>
              <a:off x="12192000" y="2647949"/>
              <a:ext cx="5638800" cy="6724650"/>
            </a:xfrm>
            <a:custGeom>
              <a:avLst/>
              <a:gdLst/>
              <a:ahLst/>
              <a:cxnLst/>
              <a:rect l="l" t="t" r="r" b="b"/>
              <a:pathLst>
                <a:path w="5638800" h="6724650">
                  <a:moveTo>
                    <a:pt x="5486400" y="6724650"/>
                  </a:moveTo>
                  <a:lnTo>
                    <a:pt x="152400" y="6724650"/>
                  </a:lnTo>
                  <a:lnTo>
                    <a:pt x="137387" y="6723924"/>
                  </a:lnTo>
                  <a:lnTo>
                    <a:pt x="94079" y="6713049"/>
                  </a:lnTo>
                  <a:lnTo>
                    <a:pt x="55765" y="6690115"/>
                  </a:lnTo>
                  <a:lnTo>
                    <a:pt x="25660" y="6656933"/>
                  </a:lnTo>
                  <a:lnTo>
                    <a:pt x="6525" y="6616422"/>
                  </a:lnTo>
                  <a:lnTo>
                    <a:pt x="0" y="65722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5486400" y="0"/>
                  </a:lnTo>
                  <a:lnTo>
                    <a:pt x="5530572" y="6525"/>
                  </a:lnTo>
                  <a:lnTo>
                    <a:pt x="5571084" y="25660"/>
                  </a:lnTo>
                  <a:lnTo>
                    <a:pt x="5604265" y="55765"/>
                  </a:lnTo>
                  <a:lnTo>
                    <a:pt x="5627198" y="94079"/>
                  </a:lnTo>
                  <a:lnTo>
                    <a:pt x="5638074" y="137387"/>
                  </a:lnTo>
                  <a:lnTo>
                    <a:pt x="5638800" y="152400"/>
                  </a:lnTo>
                  <a:lnTo>
                    <a:pt x="5638800" y="6572250"/>
                  </a:lnTo>
                  <a:lnTo>
                    <a:pt x="5632274" y="6616422"/>
                  </a:lnTo>
                  <a:lnTo>
                    <a:pt x="5613139" y="6656933"/>
                  </a:lnTo>
                  <a:lnTo>
                    <a:pt x="5583034" y="6690115"/>
                  </a:lnTo>
                  <a:lnTo>
                    <a:pt x="5544720" y="6713049"/>
                  </a:lnTo>
                  <a:lnTo>
                    <a:pt x="5501412" y="6723924"/>
                  </a:lnTo>
                  <a:lnTo>
                    <a:pt x="5486400" y="67246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2192000" y="2647950"/>
              <a:ext cx="5638800" cy="6724650"/>
            </a:xfrm>
            <a:custGeom>
              <a:avLst/>
              <a:gdLst/>
              <a:ahLst/>
              <a:cxnLst/>
              <a:rect l="l" t="t" r="r" b="b"/>
              <a:pathLst>
                <a:path w="5638800" h="6724650">
                  <a:moveTo>
                    <a:pt x="5486399" y="6724649"/>
                  </a:moveTo>
                  <a:lnTo>
                    <a:pt x="152399" y="6724649"/>
                  </a:lnTo>
                  <a:lnTo>
                    <a:pt x="137387" y="6723924"/>
                  </a:lnTo>
                  <a:lnTo>
                    <a:pt x="94079" y="6713048"/>
                  </a:lnTo>
                  <a:lnTo>
                    <a:pt x="55765" y="6690114"/>
                  </a:lnTo>
                  <a:lnTo>
                    <a:pt x="25660" y="6656933"/>
                  </a:lnTo>
                  <a:lnTo>
                    <a:pt x="6525" y="6616422"/>
                  </a:lnTo>
                  <a:lnTo>
                    <a:pt x="0" y="657224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5486399" y="0"/>
                  </a:lnTo>
                  <a:lnTo>
                    <a:pt x="5501412" y="725"/>
                  </a:lnTo>
                  <a:lnTo>
                    <a:pt x="5516136" y="2900"/>
                  </a:lnTo>
                  <a:lnTo>
                    <a:pt x="5530572" y="6525"/>
                  </a:lnTo>
                  <a:lnTo>
                    <a:pt x="553893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6572249"/>
                  </a:lnTo>
                  <a:lnTo>
                    <a:pt x="15675" y="6613724"/>
                  </a:lnTo>
                  <a:lnTo>
                    <a:pt x="33603" y="6651626"/>
                  </a:lnTo>
                  <a:lnTo>
                    <a:pt x="61759" y="6682694"/>
                  </a:lnTo>
                  <a:lnTo>
                    <a:pt x="97724" y="6704248"/>
                  </a:lnTo>
                  <a:lnTo>
                    <a:pt x="138395" y="6714438"/>
                  </a:lnTo>
                  <a:lnTo>
                    <a:pt x="152399" y="6715124"/>
                  </a:lnTo>
                  <a:lnTo>
                    <a:pt x="5538933" y="6715124"/>
                  </a:lnTo>
                  <a:lnTo>
                    <a:pt x="5530572" y="6718124"/>
                  </a:lnTo>
                  <a:lnTo>
                    <a:pt x="5516136" y="6721749"/>
                  </a:lnTo>
                  <a:lnTo>
                    <a:pt x="5501412" y="6723924"/>
                  </a:lnTo>
                  <a:lnTo>
                    <a:pt x="5486399" y="6724649"/>
                  </a:lnTo>
                  <a:close/>
                </a:path>
                <a:path w="5638800" h="6724650">
                  <a:moveTo>
                    <a:pt x="5538933" y="6715124"/>
                  </a:moveTo>
                  <a:lnTo>
                    <a:pt x="5486399" y="6715124"/>
                  </a:lnTo>
                  <a:lnTo>
                    <a:pt x="5493418" y="6714953"/>
                  </a:lnTo>
                  <a:lnTo>
                    <a:pt x="5500403" y="6714438"/>
                  </a:lnTo>
                  <a:lnTo>
                    <a:pt x="5541075" y="6704248"/>
                  </a:lnTo>
                  <a:lnTo>
                    <a:pt x="5577039" y="6682694"/>
                  </a:lnTo>
                  <a:lnTo>
                    <a:pt x="5605195" y="6651626"/>
                  </a:lnTo>
                  <a:lnTo>
                    <a:pt x="5623123" y="6613724"/>
                  </a:lnTo>
                  <a:lnTo>
                    <a:pt x="5628463" y="6587262"/>
                  </a:lnTo>
                  <a:lnTo>
                    <a:pt x="5628588" y="6586254"/>
                  </a:lnTo>
                  <a:lnTo>
                    <a:pt x="5629103" y="6579269"/>
                  </a:lnTo>
                  <a:lnTo>
                    <a:pt x="5629274" y="6572249"/>
                  </a:lnTo>
                  <a:lnTo>
                    <a:pt x="5629274" y="152399"/>
                  </a:lnTo>
                  <a:lnTo>
                    <a:pt x="5623123" y="110925"/>
                  </a:lnTo>
                  <a:lnTo>
                    <a:pt x="5605195" y="73022"/>
                  </a:lnTo>
                  <a:lnTo>
                    <a:pt x="5577039" y="41954"/>
                  </a:lnTo>
                  <a:lnTo>
                    <a:pt x="5541075" y="20400"/>
                  </a:lnTo>
                  <a:lnTo>
                    <a:pt x="5500403" y="10211"/>
                  </a:lnTo>
                  <a:lnTo>
                    <a:pt x="5486399" y="9524"/>
                  </a:lnTo>
                  <a:lnTo>
                    <a:pt x="5538934" y="9524"/>
                  </a:lnTo>
                  <a:lnTo>
                    <a:pt x="5583034" y="34533"/>
                  </a:lnTo>
                  <a:lnTo>
                    <a:pt x="5613139" y="67715"/>
                  </a:lnTo>
                  <a:lnTo>
                    <a:pt x="5632273" y="108226"/>
                  </a:lnTo>
                  <a:lnTo>
                    <a:pt x="5638799" y="152399"/>
                  </a:lnTo>
                  <a:lnTo>
                    <a:pt x="5638799" y="6572249"/>
                  </a:lnTo>
                  <a:lnTo>
                    <a:pt x="5638123" y="6586254"/>
                  </a:lnTo>
                  <a:lnTo>
                    <a:pt x="5638074" y="6587262"/>
                  </a:lnTo>
                  <a:lnTo>
                    <a:pt x="5627198" y="6630569"/>
                  </a:lnTo>
                  <a:lnTo>
                    <a:pt x="5604265" y="6668882"/>
                  </a:lnTo>
                  <a:lnTo>
                    <a:pt x="5571084" y="6698988"/>
                  </a:lnTo>
                  <a:lnTo>
                    <a:pt x="5544720" y="6713048"/>
                  </a:lnTo>
                  <a:lnTo>
                    <a:pt x="5538933" y="6715124"/>
                  </a:lnTo>
                  <a:close/>
                </a:path>
              </a:pathLst>
            </a:custGeom>
            <a:solidFill>
              <a:srgbClr val="21C45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15875" y="3171825"/>
              <a:ext cx="152400" cy="15240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49175" y="3171825"/>
              <a:ext cx="152400" cy="15240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82525" y="2905125"/>
              <a:ext cx="152400" cy="15240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2525375" y="3038475"/>
              <a:ext cx="266700" cy="152400"/>
            </a:xfrm>
            <a:custGeom>
              <a:avLst/>
              <a:gdLst/>
              <a:ahLst/>
              <a:cxnLst/>
              <a:rect l="l" t="t" r="r" b="b"/>
              <a:pathLst>
                <a:path w="266700" h="152400">
                  <a:moveTo>
                    <a:pt x="0" y="152400"/>
                  </a:moveTo>
                  <a:lnTo>
                    <a:pt x="0" y="95250"/>
                  </a:lnTo>
                  <a:lnTo>
                    <a:pt x="0" y="92723"/>
                  </a:lnTo>
                  <a:lnTo>
                    <a:pt x="483" y="90293"/>
                  </a:lnTo>
                  <a:lnTo>
                    <a:pt x="1450" y="87959"/>
                  </a:lnTo>
                  <a:lnTo>
                    <a:pt x="2416" y="85625"/>
                  </a:lnTo>
                  <a:lnTo>
                    <a:pt x="16523" y="76200"/>
                  </a:lnTo>
                  <a:lnTo>
                    <a:pt x="19050" y="76200"/>
                  </a:lnTo>
                  <a:lnTo>
                    <a:pt x="247650" y="76200"/>
                  </a:lnTo>
                  <a:lnTo>
                    <a:pt x="250176" y="76200"/>
                  </a:lnTo>
                  <a:lnTo>
                    <a:pt x="252606" y="76683"/>
                  </a:lnTo>
                  <a:lnTo>
                    <a:pt x="254940" y="77650"/>
                  </a:lnTo>
                  <a:lnTo>
                    <a:pt x="257273" y="78616"/>
                  </a:lnTo>
                  <a:lnTo>
                    <a:pt x="265249" y="87959"/>
                  </a:lnTo>
                  <a:lnTo>
                    <a:pt x="266216" y="90293"/>
                  </a:lnTo>
                  <a:lnTo>
                    <a:pt x="266699" y="92723"/>
                  </a:lnTo>
                  <a:lnTo>
                    <a:pt x="266700" y="95250"/>
                  </a:lnTo>
                  <a:lnTo>
                    <a:pt x="266700" y="152400"/>
                  </a:lnTo>
                </a:path>
                <a:path w="266700" h="152400">
                  <a:moveTo>
                    <a:pt x="133350" y="76200"/>
                  </a:moveTo>
                  <a:lnTo>
                    <a:pt x="133350" y="0"/>
                  </a:lnTo>
                </a:path>
              </a:pathLst>
            </a:custGeom>
            <a:ln w="381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12417425" y="3332703"/>
            <a:ext cx="4784725" cy="144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50" spc="-130" b="1">
                <a:solidFill>
                  <a:srgbClr val="FFFFFF"/>
                </a:solidFill>
                <a:latin typeface="Arial"/>
                <a:cs typeface="Arial"/>
              </a:rPr>
              <a:t>Intelligence </a:t>
            </a:r>
            <a:r>
              <a:rPr dirty="0" sz="3050" spc="-50" b="1">
                <a:solidFill>
                  <a:srgbClr val="FFFFFF"/>
                </a:solidFill>
                <a:latin typeface="Arial"/>
                <a:cs typeface="Arial"/>
              </a:rPr>
              <a:t>Décentralisée</a:t>
            </a: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000" spc="-65">
                <a:solidFill>
                  <a:srgbClr val="86EFAB"/>
                </a:solidFill>
                <a:latin typeface="Microsoft Sans Serif"/>
                <a:cs typeface="Microsoft Sans Serif"/>
              </a:rPr>
              <a:t>Résilience</a:t>
            </a:r>
            <a:r>
              <a:rPr dirty="0" sz="2000" spc="-50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86EFAB"/>
                </a:solidFill>
                <a:latin typeface="Microsoft Sans Serif"/>
                <a:cs typeface="Microsoft Sans Serif"/>
              </a:rPr>
              <a:t>Systémique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3499"/>
              </a:lnSpc>
              <a:spcBef>
                <a:spcPts val="955"/>
              </a:spcBef>
            </a:pP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Distribution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de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la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décision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pour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éliminer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les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points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de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défaillance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uniques</a:t>
            </a:r>
            <a:r>
              <a:rPr dirty="0" sz="170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12430125" y="4943475"/>
            <a:ext cx="5162550" cy="1104900"/>
          </a:xfrm>
          <a:custGeom>
            <a:avLst/>
            <a:gdLst/>
            <a:ahLst/>
            <a:cxnLst/>
            <a:rect l="l" t="t" r="r" b="b"/>
            <a:pathLst>
              <a:path w="5162550" h="1104900">
                <a:moveTo>
                  <a:pt x="5091353" y="1104899"/>
                </a:moveTo>
                <a:lnTo>
                  <a:pt x="71195" y="1104899"/>
                </a:lnTo>
                <a:lnTo>
                  <a:pt x="66240" y="1104411"/>
                </a:lnTo>
                <a:lnTo>
                  <a:pt x="29703" y="1089277"/>
                </a:lnTo>
                <a:lnTo>
                  <a:pt x="3884" y="1053237"/>
                </a:lnTo>
                <a:lnTo>
                  <a:pt x="0" y="1033703"/>
                </a:lnTo>
                <a:lnTo>
                  <a:pt x="0" y="1028700"/>
                </a:lnTo>
                <a:lnTo>
                  <a:pt x="0" y="71196"/>
                </a:lnTo>
                <a:lnTo>
                  <a:pt x="15621" y="29704"/>
                </a:lnTo>
                <a:lnTo>
                  <a:pt x="51660" y="3885"/>
                </a:lnTo>
                <a:lnTo>
                  <a:pt x="71195" y="0"/>
                </a:lnTo>
                <a:lnTo>
                  <a:pt x="5091353" y="0"/>
                </a:lnTo>
                <a:lnTo>
                  <a:pt x="5132845" y="15620"/>
                </a:lnTo>
                <a:lnTo>
                  <a:pt x="5158662" y="51661"/>
                </a:lnTo>
                <a:lnTo>
                  <a:pt x="5162549" y="71196"/>
                </a:lnTo>
                <a:lnTo>
                  <a:pt x="5162549" y="1033703"/>
                </a:lnTo>
                <a:lnTo>
                  <a:pt x="5146927" y="1075194"/>
                </a:lnTo>
                <a:lnTo>
                  <a:pt x="5110888" y="1101012"/>
                </a:lnTo>
                <a:lnTo>
                  <a:pt x="5096308" y="1104411"/>
                </a:lnTo>
                <a:lnTo>
                  <a:pt x="5091353" y="1104899"/>
                </a:lnTo>
                <a:close/>
              </a:path>
            </a:pathLst>
          </a:custGeom>
          <a:solidFill>
            <a:srgbClr val="0E1729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12531725" y="4984353"/>
            <a:ext cx="14274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5"/>
              </a:spcBef>
            </a:pPr>
            <a:r>
              <a:rPr dirty="0" sz="1650" spc="-10">
                <a:solidFill>
                  <a:srgbClr val="94A2B8"/>
                </a:solidFill>
                <a:latin typeface="Microsoft Sans Serif"/>
                <a:cs typeface="Microsoft Sans Serif"/>
              </a:rPr>
              <a:t>Uptime</a:t>
            </a:r>
            <a:r>
              <a:rPr dirty="0" sz="1700" spc="-10">
                <a:solidFill>
                  <a:srgbClr val="94A2B8"/>
                </a:solidFill>
                <a:latin typeface="Viner Hand ITC"/>
                <a:cs typeface="Viner Hand ITC"/>
              </a:rPr>
              <a:t>: </a:t>
            </a:r>
            <a:r>
              <a:rPr dirty="0" sz="1650" spc="-10">
                <a:solidFill>
                  <a:srgbClr val="94A2B8"/>
                </a:solidFill>
                <a:latin typeface="Microsoft Sans Serif"/>
                <a:cs typeface="Microsoft Sans Serif"/>
              </a:rPr>
              <a:t>Résilience</a:t>
            </a:r>
            <a:r>
              <a:rPr dirty="0" sz="1700" spc="-10">
                <a:solidFill>
                  <a:srgbClr val="94A2B8"/>
                </a:solidFill>
                <a:latin typeface="Viner Hand ITC"/>
                <a:cs typeface="Viner Hand ITC"/>
              </a:rPr>
              <a:t>: </a:t>
            </a:r>
            <a:r>
              <a:rPr dirty="0" sz="1650" spc="-45">
                <a:solidFill>
                  <a:srgbClr val="94A2B8"/>
                </a:solidFill>
                <a:latin typeface="Microsoft Sans Serif"/>
                <a:cs typeface="Microsoft Sans Serif"/>
              </a:rPr>
              <a:t>Recovery</a:t>
            </a:r>
            <a:r>
              <a:rPr dirty="0" sz="1650" spc="-3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5">
                <a:solidFill>
                  <a:srgbClr val="94A2B8"/>
                </a:solidFill>
                <a:latin typeface="Microsoft Sans Serif"/>
                <a:cs typeface="Microsoft Sans Serif"/>
              </a:rPr>
              <a:t>Time</a:t>
            </a:r>
            <a:r>
              <a:rPr dirty="0" sz="1700" spc="-45">
                <a:solidFill>
                  <a:srgbClr val="94A2B8"/>
                </a:solidFill>
                <a:latin typeface="Viner Hand ITC"/>
                <a:cs typeface="Viner Hand ITC"/>
              </a:rPr>
              <a:t>:</a:t>
            </a:r>
            <a:endParaRPr sz="1700">
              <a:latin typeface="Viner Hand ITC"/>
              <a:cs typeface="Viner Hand ITC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6504096" y="4981677"/>
            <a:ext cx="987425" cy="94170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1650" spc="525" b="1">
                <a:solidFill>
                  <a:srgbClr val="4ADE80"/>
                </a:solidFill>
                <a:latin typeface="Arial"/>
                <a:cs typeface="Arial"/>
              </a:rPr>
              <a:t>↑</a:t>
            </a:r>
            <a:r>
              <a:rPr dirty="0" sz="1650" spc="-10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4ADE80"/>
                </a:solidFill>
                <a:latin typeface="Arial"/>
                <a:cs typeface="Arial"/>
              </a:rPr>
              <a:t>99.99%</a:t>
            </a: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20"/>
              </a:spcBef>
            </a:pPr>
            <a:r>
              <a:rPr dirty="0" sz="1650" b="1">
                <a:solidFill>
                  <a:srgbClr val="60A5FA"/>
                </a:solidFill>
                <a:latin typeface="Arial"/>
                <a:cs typeface="Arial"/>
              </a:rPr>
              <a:t>×</a:t>
            </a:r>
            <a:r>
              <a:rPr dirty="0" sz="1650" spc="-6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25" b="1">
                <a:solidFill>
                  <a:srgbClr val="60A5FA"/>
                </a:solidFill>
                <a:latin typeface="Arial"/>
                <a:cs typeface="Arial"/>
              </a:rPr>
              <a:t>50</a:t>
            </a:r>
            <a:endParaRPr sz="16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370"/>
              </a:spcBef>
            </a:pPr>
            <a:r>
              <a:rPr dirty="0" sz="1650" b="1">
                <a:solidFill>
                  <a:srgbClr val="FABE24"/>
                </a:solidFill>
                <a:latin typeface="Arial"/>
                <a:cs typeface="Arial"/>
              </a:rPr>
              <a:t>&lt;</a:t>
            </a:r>
            <a:r>
              <a:rPr dirty="0" sz="1650" spc="-60" b="1">
                <a:solidFill>
                  <a:srgbClr val="FABE24"/>
                </a:solidFill>
                <a:latin typeface="Arial"/>
                <a:cs typeface="Arial"/>
              </a:rPr>
              <a:t> </a:t>
            </a:r>
            <a:r>
              <a:rPr dirty="0" sz="1650" spc="-25" b="1">
                <a:solidFill>
                  <a:srgbClr val="FABE24"/>
                </a:solidFill>
                <a:latin typeface="Arial"/>
                <a:cs typeface="Arial"/>
              </a:rPr>
              <a:t>1</a:t>
            </a:r>
            <a:r>
              <a:rPr dirty="0" sz="1700" spc="-25" b="1">
                <a:solidFill>
                  <a:srgbClr val="FABE24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2417425" y="6180335"/>
            <a:ext cx="486283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Continuité</a:t>
            </a:r>
            <a:r>
              <a:rPr dirty="0" sz="15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des</a:t>
            </a:r>
            <a:r>
              <a:rPr dirty="0" sz="15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CBD5E1"/>
                </a:solidFill>
                <a:latin typeface="Microsoft Sans Serif"/>
                <a:cs typeface="Microsoft Sans Serif"/>
              </a:rPr>
              <a:t>opérations</a:t>
            </a:r>
            <a:r>
              <a:rPr dirty="0" sz="15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critiques</a:t>
            </a:r>
            <a:r>
              <a:rPr dirty="0" sz="15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15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conformité</a:t>
            </a:r>
            <a:r>
              <a:rPr dirty="0" sz="15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renforcée</a:t>
            </a:r>
            <a:r>
              <a:rPr dirty="0" sz="15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550">
              <a:latin typeface="Microsoft Sans Serif"/>
              <a:cs typeface="Microsoft Sans Serif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2430125" y="8353425"/>
            <a:ext cx="5162550" cy="781050"/>
            <a:chOff x="12430125" y="8353425"/>
            <a:chExt cx="5162550" cy="781050"/>
          </a:xfrm>
        </p:grpSpPr>
        <p:sp>
          <p:nvSpPr>
            <p:cNvPr id="42" name="object 42" descr=""/>
            <p:cNvSpPr/>
            <p:nvPr/>
          </p:nvSpPr>
          <p:spPr>
            <a:xfrm>
              <a:off x="12430125" y="8353425"/>
              <a:ext cx="5162550" cy="781050"/>
            </a:xfrm>
            <a:custGeom>
              <a:avLst/>
              <a:gdLst/>
              <a:ahLst/>
              <a:cxnLst/>
              <a:rect l="l" t="t" r="r" b="b"/>
              <a:pathLst>
                <a:path w="5162550" h="781050">
                  <a:moveTo>
                    <a:pt x="5086350" y="781050"/>
                  </a:moveTo>
                  <a:lnTo>
                    <a:pt x="76200" y="781050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2" y="726936"/>
                  </a:lnTo>
                  <a:lnTo>
                    <a:pt x="0" y="70485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5086350" y="0"/>
                  </a:lnTo>
                  <a:lnTo>
                    <a:pt x="5128691" y="12829"/>
                  </a:lnTo>
                  <a:lnTo>
                    <a:pt x="5156749" y="47039"/>
                  </a:lnTo>
                  <a:lnTo>
                    <a:pt x="5162550" y="76200"/>
                  </a:lnTo>
                  <a:lnTo>
                    <a:pt x="5162550" y="704850"/>
                  </a:lnTo>
                  <a:lnTo>
                    <a:pt x="5149719" y="747191"/>
                  </a:lnTo>
                  <a:lnTo>
                    <a:pt x="5115509" y="775249"/>
                  </a:lnTo>
                  <a:lnTo>
                    <a:pt x="5086350" y="781050"/>
                  </a:lnTo>
                  <a:close/>
                </a:path>
              </a:pathLst>
            </a:custGeom>
            <a:solidFill>
              <a:srgbClr val="13532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430125" y="8353425"/>
              <a:ext cx="5162550" cy="781050"/>
            </a:xfrm>
            <a:custGeom>
              <a:avLst/>
              <a:gdLst/>
              <a:ahLst/>
              <a:cxnLst/>
              <a:rect l="l" t="t" r="r" b="b"/>
              <a:pathLst>
                <a:path w="5162550" h="781050">
                  <a:moveTo>
                    <a:pt x="5086349" y="781049"/>
                  </a:moveTo>
                  <a:lnTo>
                    <a:pt x="76199" y="781049"/>
                  </a:lnTo>
                  <a:lnTo>
                    <a:pt x="68693" y="780687"/>
                  </a:lnTo>
                  <a:lnTo>
                    <a:pt x="27882" y="763782"/>
                  </a:lnTo>
                  <a:lnTo>
                    <a:pt x="3262" y="726936"/>
                  </a:lnTo>
                  <a:lnTo>
                    <a:pt x="0" y="70484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086349" y="0"/>
                  </a:lnTo>
                  <a:lnTo>
                    <a:pt x="5123170" y="9525"/>
                  </a:lnTo>
                  <a:lnTo>
                    <a:pt x="71822" y="9525"/>
                  </a:lnTo>
                  <a:lnTo>
                    <a:pt x="67486" y="9952"/>
                  </a:lnTo>
                  <a:lnTo>
                    <a:pt x="32149" y="25958"/>
                  </a:lnTo>
                  <a:lnTo>
                    <a:pt x="11660" y="58898"/>
                  </a:lnTo>
                  <a:lnTo>
                    <a:pt x="9525" y="71822"/>
                  </a:lnTo>
                  <a:lnTo>
                    <a:pt x="9525" y="709228"/>
                  </a:lnTo>
                  <a:lnTo>
                    <a:pt x="23194" y="745532"/>
                  </a:lnTo>
                  <a:lnTo>
                    <a:pt x="54729" y="768125"/>
                  </a:lnTo>
                  <a:lnTo>
                    <a:pt x="71822" y="771525"/>
                  </a:lnTo>
                  <a:lnTo>
                    <a:pt x="5123168" y="771525"/>
                  </a:lnTo>
                  <a:lnTo>
                    <a:pt x="5122305" y="772041"/>
                  </a:lnTo>
                  <a:lnTo>
                    <a:pt x="5115509" y="775249"/>
                  </a:lnTo>
                  <a:lnTo>
                    <a:pt x="5108435" y="777786"/>
                  </a:lnTo>
                  <a:lnTo>
                    <a:pt x="5101218" y="779599"/>
                  </a:lnTo>
                  <a:lnTo>
                    <a:pt x="5093856" y="780687"/>
                  </a:lnTo>
                  <a:lnTo>
                    <a:pt x="5086349" y="781049"/>
                  </a:lnTo>
                  <a:close/>
                </a:path>
                <a:path w="5162550" h="781050">
                  <a:moveTo>
                    <a:pt x="5123168" y="771525"/>
                  </a:moveTo>
                  <a:lnTo>
                    <a:pt x="5090727" y="771525"/>
                  </a:lnTo>
                  <a:lnTo>
                    <a:pt x="5095063" y="771098"/>
                  </a:lnTo>
                  <a:lnTo>
                    <a:pt x="5103650" y="769389"/>
                  </a:lnTo>
                  <a:lnTo>
                    <a:pt x="5136591" y="748900"/>
                  </a:lnTo>
                  <a:lnTo>
                    <a:pt x="5152597" y="713563"/>
                  </a:lnTo>
                  <a:lnTo>
                    <a:pt x="5153024" y="709228"/>
                  </a:lnTo>
                  <a:lnTo>
                    <a:pt x="5153024" y="71822"/>
                  </a:lnTo>
                  <a:lnTo>
                    <a:pt x="5139354" y="35517"/>
                  </a:lnTo>
                  <a:lnTo>
                    <a:pt x="5107505" y="12829"/>
                  </a:lnTo>
                  <a:lnTo>
                    <a:pt x="5090727" y="9525"/>
                  </a:lnTo>
                  <a:lnTo>
                    <a:pt x="5123170" y="9525"/>
                  </a:lnTo>
                  <a:lnTo>
                    <a:pt x="5153541" y="40242"/>
                  </a:lnTo>
                  <a:lnTo>
                    <a:pt x="5162549" y="76199"/>
                  </a:lnTo>
                  <a:lnTo>
                    <a:pt x="5162549" y="704849"/>
                  </a:lnTo>
                  <a:lnTo>
                    <a:pt x="5149719" y="747191"/>
                  </a:lnTo>
                  <a:lnTo>
                    <a:pt x="5128818" y="768125"/>
                  </a:lnTo>
                  <a:lnTo>
                    <a:pt x="5123168" y="771525"/>
                  </a:lnTo>
                  <a:close/>
                </a:path>
              </a:pathLst>
            </a:custGeom>
            <a:solidFill>
              <a:srgbClr val="21C45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2541250" y="8427997"/>
            <a:ext cx="451167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900"/>
              </a:lnSpc>
              <a:spcBef>
                <a:spcPts val="95"/>
              </a:spcBef>
            </a:pPr>
            <a:r>
              <a:rPr dirty="0" sz="1450" spc="-55" b="1">
                <a:solidFill>
                  <a:srgbClr val="BAF6D0"/>
                </a:solidFill>
                <a:latin typeface="Arial"/>
                <a:cs typeface="Arial"/>
              </a:rPr>
              <a:t>Exemple</a:t>
            </a:r>
            <a:r>
              <a:rPr dirty="0" sz="1550" spc="-55" b="1">
                <a:solidFill>
                  <a:srgbClr val="BAF6D0"/>
                </a:solidFill>
                <a:latin typeface="Arial"/>
                <a:cs typeface="Arial"/>
              </a:rPr>
              <a:t>: </a:t>
            </a:r>
            <a:r>
              <a:rPr dirty="0" sz="1500" spc="-30">
                <a:solidFill>
                  <a:srgbClr val="BAF6D0"/>
                </a:solidFill>
                <a:latin typeface="Microsoft Sans Serif"/>
                <a:cs typeface="Microsoft Sans Serif"/>
              </a:rPr>
              <a:t>Zéro</a:t>
            </a:r>
            <a:r>
              <a:rPr dirty="0" sz="1500" spc="-70">
                <a:solidFill>
                  <a:srgbClr val="BAF6D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BAF6D0"/>
                </a:solidFill>
                <a:latin typeface="Microsoft Sans Serif"/>
                <a:cs typeface="Microsoft Sans Serif"/>
              </a:rPr>
              <a:t>downtime</a:t>
            </a:r>
            <a:r>
              <a:rPr dirty="0" sz="1500" spc="-45">
                <a:solidFill>
                  <a:srgbClr val="BAF6D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BAF6D0"/>
                </a:solidFill>
                <a:latin typeface="Microsoft Sans Serif"/>
                <a:cs typeface="Microsoft Sans Serif"/>
              </a:rPr>
              <a:t>coûteux</a:t>
            </a:r>
            <a:r>
              <a:rPr dirty="0" sz="1500" spc="-45">
                <a:solidFill>
                  <a:srgbClr val="BAF6D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BAF6D0"/>
                </a:solidFill>
                <a:latin typeface="Microsoft Sans Serif"/>
                <a:cs typeface="Microsoft Sans Serif"/>
              </a:rPr>
              <a:t>en</a:t>
            </a:r>
            <a:r>
              <a:rPr dirty="0" sz="1500" spc="-45">
                <a:solidFill>
                  <a:srgbClr val="BAF6D0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BAF6D0"/>
                </a:solidFill>
                <a:latin typeface="Microsoft Sans Serif"/>
                <a:cs typeface="Microsoft Sans Serif"/>
              </a:rPr>
              <a:t>trading</a:t>
            </a:r>
            <a:r>
              <a:rPr dirty="0" sz="1500" spc="-45">
                <a:solidFill>
                  <a:srgbClr val="BAF6D0"/>
                </a:solidFill>
                <a:latin typeface="Microsoft Sans Serif"/>
                <a:cs typeface="Microsoft Sans Serif"/>
              </a:rPr>
              <a:t> malgré </a:t>
            </a:r>
            <a:r>
              <a:rPr dirty="0" sz="1500" spc="-25">
                <a:solidFill>
                  <a:srgbClr val="BAF6D0"/>
                </a:solidFill>
                <a:latin typeface="Microsoft Sans Serif"/>
                <a:cs typeface="Microsoft Sans Serif"/>
              </a:rPr>
              <a:t>les </a:t>
            </a:r>
            <a:r>
              <a:rPr dirty="0" sz="1500" spc="-10">
                <a:solidFill>
                  <a:srgbClr val="BAF6D0"/>
                </a:solidFill>
                <a:latin typeface="Microsoft Sans Serif"/>
                <a:cs typeface="Microsoft Sans Serif"/>
              </a:rPr>
              <a:t>pannes</a:t>
            </a:r>
            <a:r>
              <a:rPr dirty="0" sz="1550" spc="-10">
                <a:solidFill>
                  <a:srgbClr val="BAF6D0"/>
                </a:solidFill>
                <a:latin typeface="Britannic Bold"/>
                <a:cs typeface="Britannic Bold"/>
              </a:rPr>
              <a:t>.</a:t>
            </a:r>
            <a:endParaRPr sz="1550">
              <a:latin typeface="Britannic Bold"/>
              <a:cs typeface="Britannic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59840">
              <a:lnSpc>
                <a:spcPct val="100000"/>
              </a:lnSpc>
              <a:spcBef>
                <a:spcPts val="95"/>
              </a:spcBef>
            </a:pPr>
            <a:r>
              <a:rPr dirty="0" sz="5100" spc="-229"/>
              <a:t>Architecture</a:t>
            </a:r>
            <a:r>
              <a:rPr dirty="0" sz="5100" spc="-330"/>
              <a:t> </a:t>
            </a:r>
            <a:r>
              <a:rPr dirty="0" sz="5100" spc="-125"/>
              <a:t>et</a:t>
            </a:r>
            <a:r>
              <a:rPr dirty="0" sz="5100" spc="-325"/>
              <a:t> </a:t>
            </a:r>
            <a:r>
              <a:rPr dirty="0" sz="5100" spc="-285"/>
              <a:t>Approche</a:t>
            </a:r>
            <a:r>
              <a:rPr dirty="0" sz="5100" spc="-325"/>
              <a:t> </a:t>
            </a:r>
            <a:r>
              <a:rPr dirty="0" sz="5100" spc="-235"/>
              <a:t>de</a:t>
            </a:r>
            <a:r>
              <a:rPr dirty="0" sz="5100" spc="-325"/>
              <a:t> </a:t>
            </a:r>
            <a:r>
              <a:rPr dirty="0" sz="5100" spc="-204"/>
              <a:t>Mise</a:t>
            </a:r>
            <a:r>
              <a:rPr dirty="0" sz="5100" spc="-330"/>
              <a:t> </a:t>
            </a:r>
            <a:r>
              <a:rPr dirty="0" sz="5100" spc="-260"/>
              <a:t>en</a:t>
            </a:r>
            <a:r>
              <a:rPr dirty="0" sz="5100" spc="-325"/>
              <a:t> </a:t>
            </a:r>
            <a:r>
              <a:rPr dirty="0" sz="5100" spc="-310"/>
              <a:t>Œuvre</a:t>
            </a:r>
            <a:endParaRPr sz="5100"/>
          </a:p>
        </p:txBody>
      </p:sp>
      <p:sp>
        <p:nvSpPr>
          <p:cNvPr id="3" name="object 3" descr=""/>
          <p:cNvSpPr txBox="1"/>
          <p:nvPr/>
        </p:nvSpPr>
        <p:spPr>
          <a:xfrm>
            <a:off x="6524128" y="9549872"/>
            <a:ext cx="5240020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00" spc="-45">
                <a:solidFill>
                  <a:srgbClr val="64738B"/>
                </a:solidFill>
                <a:latin typeface="Microsoft Sans Serif"/>
                <a:cs typeface="Microsoft Sans Serif"/>
              </a:rPr>
              <a:t>Partenaires</a:t>
            </a:r>
            <a:r>
              <a:rPr dirty="0" sz="1500" spc="-3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64738B"/>
                </a:solidFill>
                <a:latin typeface="Microsoft Sans Serif"/>
                <a:cs typeface="Microsoft Sans Serif"/>
              </a:rPr>
              <a:t>technologiques</a:t>
            </a:r>
            <a:r>
              <a:rPr dirty="0" sz="1500" spc="-3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64738B"/>
                </a:solidFill>
                <a:latin typeface="Microsoft Sans Serif"/>
                <a:cs typeface="Microsoft Sans Serif"/>
              </a:rPr>
              <a:t>et</a:t>
            </a:r>
            <a:r>
              <a:rPr dirty="0" sz="1500" spc="-3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5">
                <a:solidFill>
                  <a:srgbClr val="64738B"/>
                </a:solidFill>
                <a:latin typeface="Microsoft Sans Serif"/>
                <a:cs typeface="Microsoft Sans Serif"/>
              </a:rPr>
              <a:t>intégrateurs</a:t>
            </a:r>
            <a:r>
              <a:rPr dirty="0" sz="1500" spc="-30">
                <a:solidFill>
                  <a:srgbClr val="64738B"/>
                </a:solidFill>
                <a:latin typeface="Microsoft Sans Serif"/>
                <a:cs typeface="Microsoft Sans Serif"/>
              </a:rPr>
              <a:t> éprouvés</a:t>
            </a:r>
            <a:r>
              <a:rPr dirty="0" sz="1500" spc="-3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64738B"/>
                </a:solidFill>
                <a:latin typeface="Microsoft Sans Serif"/>
                <a:cs typeface="Microsoft Sans Serif"/>
              </a:rPr>
              <a:t>disponibles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57300"/>
            <a:ext cx="6829425" cy="80772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01725" y="1454336"/>
            <a:ext cx="3747135" cy="1210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Principes</a:t>
            </a:r>
            <a:r>
              <a:rPr dirty="0" sz="25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45" b="1">
                <a:solidFill>
                  <a:srgbClr val="FFFFFF"/>
                </a:solidFill>
                <a:latin typeface="Arial"/>
                <a:cs typeface="Arial"/>
              </a:rPr>
              <a:t>Architecturaux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2000" spc="-125" b="1">
                <a:solidFill>
                  <a:srgbClr val="FFFFFF"/>
                </a:solidFill>
                <a:latin typeface="Arial"/>
                <a:cs typeface="Arial"/>
              </a:rPr>
              <a:t>Non</a:t>
            </a:r>
            <a:r>
              <a:rPr dirty="0" sz="2050" spc="-125" b="1">
                <a:solidFill>
                  <a:srgbClr val="FFFFFF"/>
                </a:solidFill>
                <a:latin typeface="Berlin Sans FB"/>
                <a:cs typeface="Berlin Sans FB"/>
              </a:rPr>
              <a:t>-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Intrusion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Superposition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sur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les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systèmes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existants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01725" y="2825404"/>
            <a:ext cx="3378835" cy="601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Interopérabilité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Standards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ouverts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couplage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lâche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01725" y="3587404"/>
            <a:ext cx="3374390" cy="601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Sécurité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Chiffrement</a:t>
            </a:r>
            <a:r>
              <a:rPr dirty="0" sz="1600" spc="-2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authentification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audit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01725" y="4349404"/>
            <a:ext cx="3259454" cy="601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Observabilité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Traçabilité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monitoring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temps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réel</a:t>
            </a:r>
            <a:r>
              <a:rPr dirty="0" sz="1600" spc="-2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06983" y="8672909"/>
            <a:ext cx="472821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BEDAFE"/>
                </a:solidFill>
                <a:latin typeface="Microsoft Sans Serif"/>
                <a:cs typeface="Microsoft Sans Serif"/>
              </a:rPr>
              <a:t>Architecture</a:t>
            </a:r>
            <a:r>
              <a:rPr dirty="0" sz="1650" spc="-5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BEDAFE"/>
                </a:solidFill>
                <a:latin typeface="Microsoft Sans Serif"/>
                <a:cs typeface="Microsoft Sans Serif"/>
              </a:rPr>
              <a:t>évolutive</a:t>
            </a:r>
            <a:r>
              <a:rPr dirty="0" sz="1650" spc="-5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BEDAFE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45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BEDAFE"/>
                </a:solidFill>
                <a:latin typeface="Microsoft Sans Serif"/>
                <a:cs typeface="Microsoft Sans Serif"/>
              </a:rPr>
              <a:t>compatible</a:t>
            </a:r>
            <a:r>
              <a:rPr dirty="0" sz="1650" spc="-5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BEDAFE"/>
                </a:solidFill>
                <a:latin typeface="Microsoft Sans Serif"/>
                <a:cs typeface="Microsoft Sans Serif"/>
              </a:rPr>
              <a:t>avec</a:t>
            </a:r>
            <a:r>
              <a:rPr dirty="0" sz="1650" spc="-50">
                <a:solidFill>
                  <a:srgbClr val="BEDAFE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BEDAFE"/>
                </a:solidFill>
                <a:latin typeface="Microsoft Sans Serif"/>
                <a:cs typeface="Microsoft Sans Serif"/>
              </a:rPr>
              <a:t>l</a:t>
            </a:r>
            <a:r>
              <a:rPr dirty="0" sz="1700" spc="-10">
                <a:solidFill>
                  <a:srgbClr val="BEDAFE"/>
                </a:solidFill>
                <a:latin typeface="MS PMincho"/>
                <a:cs typeface="MS PMincho"/>
              </a:rPr>
              <a:t>'</a:t>
            </a:r>
            <a:r>
              <a:rPr dirty="0" sz="1650" spc="-10">
                <a:solidFill>
                  <a:srgbClr val="BEDAFE"/>
                </a:solidFill>
                <a:latin typeface="Microsoft Sans Serif"/>
                <a:cs typeface="Microsoft Sans Serif"/>
              </a:rPr>
              <a:t>existant</a:t>
            </a:r>
            <a:r>
              <a:rPr dirty="0" sz="1700" spc="-10">
                <a:solidFill>
                  <a:srgbClr val="BEDAFE"/>
                </a:solidFill>
                <a:latin typeface="MS PMincho"/>
                <a:cs typeface="MS PMincho"/>
              </a:rPr>
              <a:t>.</a:t>
            </a:r>
            <a:endParaRPr sz="1700">
              <a:latin typeface="MS PMincho"/>
              <a:cs typeface="MS PMinch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591425" y="1257299"/>
            <a:ext cx="10239375" cy="3524250"/>
            <a:chOff x="7591425" y="1257299"/>
            <a:chExt cx="10239375" cy="3524250"/>
          </a:xfrm>
        </p:grpSpPr>
        <p:sp>
          <p:nvSpPr>
            <p:cNvPr id="11" name="object 11" descr=""/>
            <p:cNvSpPr/>
            <p:nvPr/>
          </p:nvSpPr>
          <p:spPr>
            <a:xfrm>
              <a:off x="7591425" y="1257299"/>
              <a:ext cx="10239375" cy="3524250"/>
            </a:xfrm>
            <a:custGeom>
              <a:avLst/>
              <a:gdLst/>
              <a:ahLst/>
              <a:cxnLst/>
              <a:rect l="l" t="t" r="r" b="b"/>
              <a:pathLst>
                <a:path w="10239375" h="3524250">
                  <a:moveTo>
                    <a:pt x="10086975" y="3524250"/>
                  </a:moveTo>
                  <a:lnTo>
                    <a:pt x="152400" y="3524250"/>
                  </a:lnTo>
                  <a:lnTo>
                    <a:pt x="137387" y="3523524"/>
                  </a:lnTo>
                  <a:lnTo>
                    <a:pt x="94079" y="3512649"/>
                  </a:lnTo>
                  <a:lnTo>
                    <a:pt x="55765" y="3489716"/>
                  </a:lnTo>
                  <a:lnTo>
                    <a:pt x="25660" y="3456534"/>
                  </a:lnTo>
                  <a:lnTo>
                    <a:pt x="6525" y="3416022"/>
                  </a:lnTo>
                  <a:lnTo>
                    <a:pt x="0" y="33718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10086975" y="0"/>
                  </a:lnTo>
                  <a:lnTo>
                    <a:pt x="10131148" y="6525"/>
                  </a:lnTo>
                  <a:lnTo>
                    <a:pt x="10171658" y="25660"/>
                  </a:lnTo>
                  <a:lnTo>
                    <a:pt x="10204840" y="55765"/>
                  </a:lnTo>
                  <a:lnTo>
                    <a:pt x="10227773" y="94079"/>
                  </a:lnTo>
                  <a:lnTo>
                    <a:pt x="10238649" y="137387"/>
                  </a:lnTo>
                  <a:lnTo>
                    <a:pt x="10239375" y="152400"/>
                  </a:lnTo>
                  <a:lnTo>
                    <a:pt x="10239375" y="3371850"/>
                  </a:lnTo>
                  <a:lnTo>
                    <a:pt x="10232848" y="3416022"/>
                  </a:lnTo>
                  <a:lnTo>
                    <a:pt x="10213713" y="3456534"/>
                  </a:lnTo>
                  <a:lnTo>
                    <a:pt x="10183608" y="3489716"/>
                  </a:lnTo>
                  <a:lnTo>
                    <a:pt x="10145295" y="3512649"/>
                  </a:lnTo>
                  <a:lnTo>
                    <a:pt x="10101987" y="3523524"/>
                  </a:lnTo>
                  <a:lnTo>
                    <a:pt x="10086975" y="35242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591425" y="1257300"/>
              <a:ext cx="10239375" cy="3524250"/>
            </a:xfrm>
            <a:custGeom>
              <a:avLst/>
              <a:gdLst/>
              <a:ahLst/>
              <a:cxnLst/>
              <a:rect l="l" t="t" r="r" b="b"/>
              <a:pathLst>
                <a:path w="10239375" h="3524250">
                  <a:moveTo>
                    <a:pt x="10086974" y="3524249"/>
                  </a:moveTo>
                  <a:lnTo>
                    <a:pt x="152399" y="3524249"/>
                  </a:lnTo>
                  <a:lnTo>
                    <a:pt x="137387" y="3523524"/>
                  </a:lnTo>
                  <a:lnTo>
                    <a:pt x="94079" y="3512648"/>
                  </a:lnTo>
                  <a:lnTo>
                    <a:pt x="55765" y="3489715"/>
                  </a:lnTo>
                  <a:lnTo>
                    <a:pt x="25660" y="3456534"/>
                  </a:lnTo>
                  <a:lnTo>
                    <a:pt x="6525" y="3416022"/>
                  </a:lnTo>
                  <a:lnTo>
                    <a:pt x="0" y="337184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10086974" y="0"/>
                  </a:lnTo>
                  <a:lnTo>
                    <a:pt x="10101987" y="725"/>
                  </a:lnTo>
                  <a:lnTo>
                    <a:pt x="10116711" y="2900"/>
                  </a:lnTo>
                  <a:lnTo>
                    <a:pt x="10131147" y="6525"/>
                  </a:lnTo>
                  <a:lnTo>
                    <a:pt x="10139509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3371849"/>
                  </a:lnTo>
                  <a:lnTo>
                    <a:pt x="15675" y="3413324"/>
                  </a:lnTo>
                  <a:lnTo>
                    <a:pt x="33603" y="3451227"/>
                  </a:lnTo>
                  <a:lnTo>
                    <a:pt x="61759" y="3482294"/>
                  </a:lnTo>
                  <a:lnTo>
                    <a:pt x="97724" y="3503849"/>
                  </a:lnTo>
                  <a:lnTo>
                    <a:pt x="138395" y="3514038"/>
                  </a:lnTo>
                  <a:lnTo>
                    <a:pt x="152399" y="3514724"/>
                  </a:lnTo>
                  <a:lnTo>
                    <a:pt x="10139508" y="3514724"/>
                  </a:lnTo>
                  <a:lnTo>
                    <a:pt x="10131147" y="3517724"/>
                  </a:lnTo>
                  <a:lnTo>
                    <a:pt x="10116711" y="3521349"/>
                  </a:lnTo>
                  <a:lnTo>
                    <a:pt x="10101987" y="3523524"/>
                  </a:lnTo>
                  <a:lnTo>
                    <a:pt x="10086974" y="3524249"/>
                  </a:lnTo>
                  <a:close/>
                </a:path>
                <a:path w="10239375" h="3524250">
                  <a:moveTo>
                    <a:pt x="10139508" y="3514724"/>
                  </a:moveTo>
                  <a:lnTo>
                    <a:pt x="10086974" y="3514724"/>
                  </a:lnTo>
                  <a:lnTo>
                    <a:pt x="10093993" y="3514553"/>
                  </a:lnTo>
                  <a:lnTo>
                    <a:pt x="10100978" y="3514038"/>
                  </a:lnTo>
                  <a:lnTo>
                    <a:pt x="10141649" y="3503849"/>
                  </a:lnTo>
                  <a:lnTo>
                    <a:pt x="10177614" y="3482294"/>
                  </a:lnTo>
                  <a:lnTo>
                    <a:pt x="10205769" y="3451227"/>
                  </a:lnTo>
                  <a:lnTo>
                    <a:pt x="10223698" y="3413324"/>
                  </a:lnTo>
                  <a:lnTo>
                    <a:pt x="10229038" y="3386862"/>
                  </a:lnTo>
                  <a:lnTo>
                    <a:pt x="10229162" y="3385854"/>
                  </a:lnTo>
                  <a:lnTo>
                    <a:pt x="10229677" y="3378868"/>
                  </a:lnTo>
                  <a:lnTo>
                    <a:pt x="10229849" y="3371849"/>
                  </a:lnTo>
                  <a:lnTo>
                    <a:pt x="10229849" y="152399"/>
                  </a:lnTo>
                  <a:lnTo>
                    <a:pt x="10223698" y="110925"/>
                  </a:lnTo>
                  <a:lnTo>
                    <a:pt x="10205769" y="73022"/>
                  </a:lnTo>
                  <a:lnTo>
                    <a:pt x="10177614" y="41954"/>
                  </a:lnTo>
                  <a:lnTo>
                    <a:pt x="10141649" y="20400"/>
                  </a:lnTo>
                  <a:lnTo>
                    <a:pt x="10100978" y="10211"/>
                  </a:lnTo>
                  <a:lnTo>
                    <a:pt x="10086974" y="9524"/>
                  </a:lnTo>
                  <a:lnTo>
                    <a:pt x="10139509" y="9524"/>
                  </a:lnTo>
                  <a:lnTo>
                    <a:pt x="10183607" y="34533"/>
                  </a:lnTo>
                  <a:lnTo>
                    <a:pt x="10213713" y="67715"/>
                  </a:lnTo>
                  <a:lnTo>
                    <a:pt x="10232848" y="108226"/>
                  </a:lnTo>
                  <a:lnTo>
                    <a:pt x="10239374" y="152399"/>
                  </a:lnTo>
                  <a:lnTo>
                    <a:pt x="10239374" y="3371849"/>
                  </a:lnTo>
                  <a:lnTo>
                    <a:pt x="10238697" y="3385854"/>
                  </a:lnTo>
                  <a:lnTo>
                    <a:pt x="10238649" y="3386862"/>
                  </a:lnTo>
                  <a:lnTo>
                    <a:pt x="10227773" y="3430170"/>
                  </a:lnTo>
                  <a:lnTo>
                    <a:pt x="10204839" y="3468484"/>
                  </a:lnTo>
                  <a:lnTo>
                    <a:pt x="10171657" y="3498589"/>
                  </a:lnTo>
                  <a:lnTo>
                    <a:pt x="10145294" y="3512648"/>
                  </a:lnTo>
                  <a:lnTo>
                    <a:pt x="10139508" y="35147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829537" y="2028824"/>
              <a:ext cx="9763125" cy="2514600"/>
            </a:xfrm>
            <a:custGeom>
              <a:avLst/>
              <a:gdLst/>
              <a:ahLst/>
              <a:cxnLst/>
              <a:rect l="l" t="t" r="r" b="b"/>
              <a:pathLst>
                <a:path w="9763125" h="2514600">
                  <a:moveTo>
                    <a:pt x="9763125" y="1823808"/>
                  </a:moveTo>
                  <a:lnTo>
                    <a:pt x="9747504" y="1782305"/>
                  </a:lnTo>
                  <a:lnTo>
                    <a:pt x="9711474" y="1756486"/>
                  </a:lnTo>
                  <a:lnTo>
                    <a:pt x="9691929" y="1752600"/>
                  </a:lnTo>
                  <a:lnTo>
                    <a:pt x="71208" y="1752600"/>
                  </a:lnTo>
                  <a:lnTo>
                    <a:pt x="29705" y="1768221"/>
                  </a:lnTo>
                  <a:lnTo>
                    <a:pt x="3886" y="1804263"/>
                  </a:lnTo>
                  <a:lnTo>
                    <a:pt x="0" y="1823808"/>
                  </a:lnTo>
                  <a:lnTo>
                    <a:pt x="12" y="2438400"/>
                  </a:lnTo>
                  <a:lnTo>
                    <a:pt x="0" y="2443403"/>
                  </a:lnTo>
                  <a:lnTo>
                    <a:pt x="15621" y="2484894"/>
                  </a:lnTo>
                  <a:lnTo>
                    <a:pt x="51663" y="2510713"/>
                  </a:lnTo>
                  <a:lnTo>
                    <a:pt x="71208" y="2514600"/>
                  </a:lnTo>
                  <a:lnTo>
                    <a:pt x="9691929" y="2514600"/>
                  </a:lnTo>
                  <a:lnTo>
                    <a:pt x="9733432" y="2498979"/>
                  </a:lnTo>
                  <a:lnTo>
                    <a:pt x="9759239" y="2462949"/>
                  </a:lnTo>
                  <a:lnTo>
                    <a:pt x="9763125" y="2443403"/>
                  </a:lnTo>
                  <a:lnTo>
                    <a:pt x="9763125" y="1823808"/>
                  </a:lnTo>
                  <a:close/>
                </a:path>
                <a:path w="9763125" h="2514600">
                  <a:moveTo>
                    <a:pt x="9763125" y="947508"/>
                  </a:moveTo>
                  <a:lnTo>
                    <a:pt x="9747504" y="906005"/>
                  </a:lnTo>
                  <a:lnTo>
                    <a:pt x="9711474" y="880186"/>
                  </a:lnTo>
                  <a:lnTo>
                    <a:pt x="9691929" y="876300"/>
                  </a:lnTo>
                  <a:lnTo>
                    <a:pt x="71208" y="876300"/>
                  </a:lnTo>
                  <a:lnTo>
                    <a:pt x="29705" y="891933"/>
                  </a:lnTo>
                  <a:lnTo>
                    <a:pt x="3886" y="927963"/>
                  </a:lnTo>
                  <a:lnTo>
                    <a:pt x="0" y="947508"/>
                  </a:lnTo>
                  <a:lnTo>
                    <a:pt x="12" y="1562100"/>
                  </a:lnTo>
                  <a:lnTo>
                    <a:pt x="0" y="1567103"/>
                  </a:lnTo>
                  <a:lnTo>
                    <a:pt x="15621" y="1608594"/>
                  </a:lnTo>
                  <a:lnTo>
                    <a:pt x="51663" y="1634413"/>
                  </a:lnTo>
                  <a:lnTo>
                    <a:pt x="71208" y="1638300"/>
                  </a:lnTo>
                  <a:lnTo>
                    <a:pt x="9691929" y="1638300"/>
                  </a:lnTo>
                  <a:lnTo>
                    <a:pt x="9733432" y="1622679"/>
                  </a:lnTo>
                  <a:lnTo>
                    <a:pt x="9759239" y="1586649"/>
                  </a:lnTo>
                  <a:lnTo>
                    <a:pt x="9763125" y="1567103"/>
                  </a:lnTo>
                  <a:lnTo>
                    <a:pt x="9763125" y="947508"/>
                  </a:lnTo>
                  <a:close/>
                </a:path>
                <a:path w="9763125" h="2514600">
                  <a:moveTo>
                    <a:pt x="9763125" y="71208"/>
                  </a:moveTo>
                  <a:lnTo>
                    <a:pt x="9747504" y="29705"/>
                  </a:lnTo>
                  <a:lnTo>
                    <a:pt x="9711474" y="3886"/>
                  </a:lnTo>
                  <a:lnTo>
                    <a:pt x="9691929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12" y="685800"/>
                  </a:lnTo>
                  <a:lnTo>
                    <a:pt x="0" y="690803"/>
                  </a:lnTo>
                  <a:lnTo>
                    <a:pt x="15621" y="732294"/>
                  </a:lnTo>
                  <a:lnTo>
                    <a:pt x="51663" y="758113"/>
                  </a:lnTo>
                  <a:lnTo>
                    <a:pt x="71208" y="762000"/>
                  </a:lnTo>
                  <a:lnTo>
                    <a:pt x="9691929" y="762000"/>
                  </a:lnTo>
                  <a:lnTo>
                    <a:pt x="9733432" y="746379"/>
                  </a:lnTo>
                  <a:lnTo>
                    <a:pt x="9759239" y="710349"/>
                  </a:lnTo>
                  <a:lnTo>
                    <a:pt x="9763125" y="690803"/>
                  </a:lnTo>
                  <a:lnTo>
                    <a:pt x="9763125" y="71208"/>
                  </a:lnTo>
                  <a:close/>
                </a:path>
              </a:pathLst>
            </a:custGeom>
            <a:solidFill>
              <a:srgbClr val="0E1729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53362" y="1511299"/>
              <a:ext cx="341312" cy="341312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8348315" y="1454336"/>
            <a:ext cx="324866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50" b="1">
                <a:solidFill>
                  <a:srgbClr val="FFFFFF"/>
                </a:solidFill>
                <a:latin typeface="Arial"/>
                <a:cs typeface="Arial"/>
              </a:rPr>
              <a:t>Approche</a:t>
            </a:r>
            <a:r>
              <a:rPr dirty="0" sz="25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Pragmatique</a:t>
            </a:r>
            <a:endParaRPr sz="25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6745049" y="2129898"/>
            <a:ext cx="746125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65">
                <a:solidFill>
                  <a:srgbClr val="FBD34D"/>
                </a:solidFill>
                <a:latin typeface="Microsoft Sans Serif"/>
                <a:cs typeface="Microsoft Sans Serif"/>
              </a:rPr>
              <a:t>2-</a:t>
            </a:r>
            <a:r>
              <a:rPr dirty="0" sz="1450">
                <a:solidFill>
                  <a:srgbClr val="FBD34D"/>
                </a:solidFill>
                <a:latin typeface="Microsoft Sans Serif"/>
                <a:cs typeface="Microsoft Sans Serif"/>
              </a:rPr>
              <a:t>3</a:t>
            </a:r>
            <a:r>
              <a:rPr dirty="0" sz="1450" spc="15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FBD34D"/>
                </a:solidFill>
                <a:latin typeface="Microsoft Sans Serif"/>
                <a:cs typeface="Microsoft Sans Serif"/>
              </a:rPr>
              <a:t>mois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29215" y="2088702"/>
            <a:ext cx="2701925" cy="5626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650" spc="-120" b="1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dirty="0" sz="165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FFFFFF"/>
                </a:solidFill>
                <a:latin typeface="Arial"/>
                <a:cs typeface="Arial"/>
              </a:rPr>
              <a:t>Preuve</a:t>
            </a:r>
            <a:r>
              <a:rPr dirty="0" sz="17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7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Concept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500" spc="-70">
                <a:solidFill>
                  <a:srgbClr val="CBD5E1"/>
                </a:solidFill>
                <a:latin typeface="Microsoft Sans Serif"/>
                <a:cs typeface="Microsoft Sans Serif"/>
              </a:rPr>
              <a:t>Cas</a:t>
            </a: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d</a:t>
            </a:r>
            <a:r>
              <a:rPr dirty="0" sz="1450" spc="-10">
                <a:solidFill>
                  <a:srgbClr val="CBD5E1"/>
                </a:solidFill>
                <a:latin typeface="Microsoft Sans Serif"/>
                <a:cs typeface="Microsoft Sans Serif"/>
              </a:rPr>
              <a:t>'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usage</a:t>
            </a:r>
            <a:r>
              <a:rPr dirty="0" sz="15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ciblé</a:t>
            </a:r>
            <a:r>
              <a:rPr dirty="0" sz="15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0">
                <a:solidFill>
                  <a:srgbClr val="CBD5E1"/>
                </a:solidFill>
                <a:latin typeface="Microsoft Sans Serif"/>
                <a:cs typeface="Microsoft Sans Serif"/>
              </a:rPr>
              <a:t>à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CBD5E1"/>
                </a:solidFill>
                <a:latin typeface="Microsoft Sans Serif"/>
                <a:cs typeface="Microsoft Sans Serif"/>
              </a:rPr>
              <a:t>haute</a:t>
            </a:r>
            <a:r>
              <a:rPr dirty="0" sz="15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valeur</a:t>
            </a:r>
            <a:r>
              <a:rPr dirty="0" sz="1450" spc="-3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6736417" y="3006198"/>
            <a:ext cx="755015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100">
                <a:solidFill>
                  <a:srgbClr val="FBD34D"/>
                </a:solidFill>
                <a:latin typeface="Microsoft Sans Serif"/>
                <a:cs typeface="Microsoft Sans Serif"/>
              </a:rPr>
              <a:t>4-</a:t>
            </a:r>
            <a:r>
              <a:rPr dirty="0" sz="1450">
                <a:solidFill>
                  <a:srgbClr val="FBD34D"/>
                </a:solidFill>
                <a:latin typeface="Microsoft Sans Serif"/>
                <a:cs typeface="Microsoft Sans Serif"/>
              </a:rPr>
              <a:t>6</a:t>
            </a:r>
            <a:r>
              <a:rPr dirty="0" sz="1450" spc="15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FBD34D"/>
                </a:solidFill>
                <a:latin typeface="Microsoft Sans Serif"/>
                <a:cs typeface="Microsoft Sans Serif"/>
              </a:rPr>
              <a:t>mois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929215" y="2965002"/>
            <a:ext cx="3613150" cy="5626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dirty="0" sz="165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90" b="1">
                <a:solidFill>
                  <a:srgbClr val="FFFFFF"/>
                </a:solidFill>
                <a:latin typeface="Arial"/>
                <a:cs typeface="Arial"/>
              </a:rPr>
              <a:t>Pilote</a:t>
            </a:r>
            <a:r>
              <a:rPr dirty="0" sz="17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Contrôlé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Déploiement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CBD5E1"/>
                </a:solidFill>
                <a:latin typeface="Microsoft Sans Serif"/>
                <a:cs typeface="Microsoft Sans Serif"/>
              </a:rPr>
              <a:t>départemental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avec</a:t>
            </a:r>
            <a:r>
              <a:rPr dirty="0" sz="15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métriques</a:t>
            </a:r>
            <a:r>
              <a:rPr dirty="0" sz="145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603364" y="3882497"/>
            <a:ext cx="887730" cy="254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45">
                <a:solidFill>
                  <a:srgbClr val="FBD34D"/>
                </a:solidFill>
                <a:latin typeface="Microsoft Sans Serif"/>
                <a:cs typeface="Microsoft Sans Serif"/>
              </a:rPr>
              <a:t>12-</a:t>
            </a:r>
            <a:r>
              <a:rPr dirty="0" sz="1450" spc="-125">
                <a:solidFill>
                  <a:srgbClr val="FBD34D"/>
                </a:solidFill>
                <a:latin typeface="Microsoft Sans Serif"/>
                <a:cs typeface="Microsoft Sans Serif"/>
              </a:rPr>
              <a:t>18</a:t>
            </a:r>
            <a:r>
              <a:rPr dirty="0" sz="1450" spc="30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5">
                <a:solidFill>
                  <a:srgbClr val="FBD34D"/>
                </a:solidFill>
                <a:latin typeface="Microsoft Sans Serif"/>
                <a:cs typeface="Microsoft Sans Serif"/>
              </a:rPr>
              <a:t>mois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929215" y="3841302"/>
            <a:ext cx="3519804" cy="56261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650" b="1">
                <a:solidFill>
                  <a:srgbClr val="FFFFFF"/>
                </a:solidFill>
                <a:latin typeface="Arial"/>
                <a:cs typeface="Arial"/>
              </a:rPr>
              <a:t>3.</a:t>
            </a:r>
            <a:r>
              <a:rPr dirty="0" sz="16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FFFFFF"/>
                </a:solidFill>
                <a:latin typeface="Arial"/>
                <a:cs typeface="Arial"/>
              </a:rPr>
              <a:t>Déploiement</a:t>
            </a:r>
            <a:r>
              <a:rPr dirty="0" sz="17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Arial"/>
                <a:cs typeface="Arial"/>
              </a:rPr>
              <a:t>Progressif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Extension</a:t>
            </a:r>
            <a:r>
              <a:rPr dirty="0" sz="15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90">
                <a:solidFill>
                  <a:srgbClr val="CBD5E1"/>
                </a:solidFill>
                <a:latin typeface="Microsoft Sans Serif"/>
                <a:cs typeface="Microsoft Sans Serif"/>
              </a:rPr>
              <a:t>à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l</a:t>
            </a:r>
            <a:r>
              <a:rPr dirty="0" sz="1450" spc="-10">
                <a:solidFill>
                  <a:srgbClr val="CBD5E1"/>
                </a:solidFill>
                <a:latin typeface="Microsoft Sans Serif"/>
                <a:cs typeface="Microsoft Sans Serif"/>
              </a:rPr>
              <a:t>'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entreprise</a:t>
            </a:r>
            <a:r>
              <a:rPr dirty="0" sz="15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avec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gouvernance</a:t>
            </a:r>
            <a:r>
              <a:rPr dirty="0" sz="1450" spc="-2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7591425" y="5010150"/>
            <a:ext cx="10239375" cy="4324350"/>
            <a:chOff x="7591425" y="5010150"/>
            <a:chExt cx="10239375" cy="4324350"/>
          </a:xfrm>
        </p:grpSpPr>
        <p:sp>
          <p:nvSpPr>
            <p:cNvPr id="23" name="object 23" descr=""/>
            <p:cNvSpPr/>
            <p:nvPr/>
          </p:nvSpPr>
          <p:spPr>
            <a:xfrm>
              <a:off x="7596187" y="5014912"/>
              <a:ext cx="10229850" cy="4314825"/>
            </a:xfrm>
            <a:custGeom>
              <a:avLst/>
              <a:gdLst/>
              <a:ahLst/>
              <a:cxnLst/>
              <a:rect l="l" t="t" r="r" b="b"/>
              <a:pathLst>
                <a:path w="10229850" h="4314825">
                  <a:moveTo>
                    <a:pt x="10082212" y="4314825"/>
                  </a:moveTo>
                  <a:lnTo>
                    <a:pt x="147637" y="4314825"/>
                  </a:lnTo>
                  <a:lnTo>
                    <a:pt x="140384" y="4314647"/>
                  </a:lnTo>
                  <a:lnTo>
                    <a:pt x="97906" y="4306196"/>
                  </a:lnTo>
                  <a:lnTo>
                    <a:pt x="59681" y="4285765"/>
                  </a:lnTo>
                  <a:lnTo>
                    <a:pt x="29057" y="4255141"/>
                  </a:lnTo>
                  <a:lnTo>
                    <a:pt x="8626" y="4216916"/>
                  </a:lnTo>
                  <a:lnTo>
                    <a:pt x="177" y="4174440"/>
                  </a:lnTo>
                  <a:lnTo>
                    <a:pt x="0" y="4167187"/>
                  </a:lnTo>
                  <a:lnTo>
                    <a:pt x="0" y="147637"/>
                  </a:lnTo>
                  <a:lnTo>
                    <a:pt x="6355" y="104779"/>
                  </a:lnTo>
                  <a:lnTo>
                    <a:pt x="24880" y="65613"/>
                  </a:lnTo>
                  <a:lnTo>
                    <a:pt x="53975" y="33510"/>
                  </a:lnTo>
                  <a:lnTo>
                    <a:pt x="91138" y="11237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10082212" y="0"/>
                  </a:lnTo>
                  <a:lnTo>
                    <a:pt x="10125067" y="6355"/>
                  </a:lnTo>
                  <a:lnTo>
                    <a:pt x="10164233" y="24881"/>
                  </a:lnTo>
                  <a:lnTo>
                    <a:pt x="10196337" y="53976"/>
                  </a:lnTo>
                  <a:lnTo>
                    <a:pt x="10218610" y="91138"/>
                  </a:lnTo>
                  <a:lnTo>
                    <a:pt x="10229139" y="133166"/>
                  </a:lnTo>
                  <a:lnTo>
                    <a:pt x="10229850" y="147637"/>
                  </a:lnTo>
                  <a:lnTo>
                    <a:pt x="10229850" y="4167187"/>
                  </a:lnTo>
                  <a:lnTo>
                    <a:pt x="10223492" y="4210043"/>
                  </a:lnTo>
                  <a:lnTo>
                    <a:pt x="10204966" y="4249208"/>
                  </a:lnTo>
                  <a:lnTo>
                    <a:pt x="10175872" y="4281313"/>
                  </a:lnTo>
                  <a:lnTo>
                    <a:pt x="10138709" y="4303585"/>
                  </a:lnTo>
                  <a:lnTo>
                    <a:pt x="10096682" y="4314115"/>
                  </a:lnTo>
                  <a:lnTo>
                    <a:pt x="10082212" y="4314825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596187" y="5014912"/>
              <a:ext cx="10229850" cy="4314825"/>
            </a:xfrm>
            <a:custGeom>
              <a:avLst/>
              <a:gdLst/>
              <a:ahLst/>
              <a:cxnLst/>
              <a:rect l="l" t="t" r="r" b="b"/>
              <a:pathLst>
                <a:path w="10229850" h="4314825">
                  <a:moveTo>
                    <a:pt x="0" y="41671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7" y="59681"/>
                  </a:lnTo>
                  <a:lnTo>
                    <a:pt x="59681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10082212" y="0"/>
                  </a:lnTo>
                  <a:lnTo>
                    <a:pt x="10125067" y="6355"/>
                  </a:lnTo>
                  <a:lnTo>
                    <a:pt x="10164233" y="24881"/>
                  </a:lnTo>
                  <a:lnTo>
                    <a:pt x="10196337" y="53976"/>
                  </a:lnTo>
                  <a:lnTo>
                    <a:pt x="10218610" y="91138"/>
                  </a:lnTo>
                  <a:lnTo>
                    <a:pt x="10229139" y="133166"/>
                  </a:lnTo>
                  <a:lnTo>
                    <a:pt x="10229850" y="147637"/>
                  </a:lnTo>
                  <a:lnTo>
                    <a:pt x="10229850" y="4167187"/>
                  </a:lnTo>
                  <a:lnTo>
                    <a:pt x="10223492" y="4210043"/>
                  </a:lnTo>
                  <a:lnTo>
                    <a:pt x="10204966" y="4249208"/>
                  </a:lnTo>
                  <a:lnTo>
                    <a:pt x="10175872" y="4281313"/>
                  </a:lnTo>
                  <a:lnTo>
                    <a:pt x="10138709" y="4303585"/>
                  </a:lnTo>
                  <a:lnTo>
                    <a:pt x="10096682" y="4314115"/>
                  </a:lnTo>
                  <a:lnTo>
                    <a:pt x="10082212" y="4314825"/>
                  </a:lnTo>
                  <a:lnTo>
                    <a:pt x="147637" y="4314825"/>
                  </a:lnTo>
                  <a:lnTo>
                    <a:pt x="104779" y="4308467"/>
                  </a:lnTo>
                  <a:lnTo>
                    <a:pt x="65613" y="4289942"/>
                  </a:lnTo>
                  <a:lnTo>
                    <a:pt x="33510" y="4260847"/>
                  </a:lnTo>
                  <a:lnTo>
                    <a:pt x="11237" y="4223684"/>
                  </a:lnTo>
                  <a:lnTo>
                    <a:pt x="709" y="4181657"/>
                  </a:lnTo>
                  <a:lnTo>
                    <a:pt x="0" y="41671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861300" y="5343525"/>
              <a:ext cx="317500" cy="190500"/>
            </a:xfrm>
            <a:custGeom>
              <a:avLst/>
              <a:gdLst/>
              <a:ahLst/>
              <a:cxnLst/>
              <a:rect l="l" t="t" r="r" b="b"/>
              <a:pathLst>
                <a:path w="317500" h="190500">
                  <a:moveTo>
                    <a:pt x="222249" y="190499"/>
                  </a:moveTo>
                  <a:lnTo>
                    <a:pt x="317499" y="95249"/>
                  </a:lnTo>
                  <a:lnTo>
                    <a:pt x="222249" y="0"/>
                  </a:lnTo>
                </a:path>
                <a:path w="317500" h="190500">
                  <a:moveTo>
                    <a:pt x="95249" y="0"/>
                  </a:moveTo>
                  <a:lnTo>
                    <a:pt x="0" y="95249"/>
                  </a:lnTo>
                  <a:lnTo>
                    <a:pt x="95249" y="190499"/>
                  </a:lnTo>
                </a:path>
              </a:pathLst>
            </a:custGeom>
            <a:ln w="31749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348315" y="5207186"/>
            <a:ext cx="2962910" cy="414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50" spc="-125" b="1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2550" spc="-1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140" b="1">
                <a:solidFill>
                  <a:srgbClr val="FFFFFF"/>
                </a:solidFill>
                <a:latin typeface="Arial"/>
                <a:cs typeface="Arial"/>
              </a:rPr>
              <a:t>Technologique</a:t>
            </a:r>
            <a:endParaRPr sz="25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814915" y="5652597"/>
            <a:ext cx="1632585" cy="132334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600" spc="-10" b="1">
                <a:solidFill>
                  <a:srgbClr val="93C4FD"/>
                </a:solidFill>
                <a:latin typeface="Arial"/>
                <a:cs typeface="Arial"/>
              </a:rPr>
              <a:t>Infrastructure</a:t>
            </a:r>
            <a:endParaRPr sz="16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805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40">
                <a:solidFill>
                  <a:srgbClr val="CBD5E1"/>
                </a:solidFill>
                <a:latin typeface="Microsoft Sans Serif"/>
                <a:cs typeface="Microsoft Sans Serif"/>
              </a:rPr>
              <a:t>Kafka</a:t>
            </a:r>
            <a:r>
              <a:rPr dirty="0" sz="15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30">
                <a:solidFill>
                  <a:srgbClr val="CBD5E1"/>
                </a:solidFill>
                <a:latin typeface="Microsoft Sans Serif"/>
                <a:cs typeface="Microsoft Sans Serif"/>
              </a:rPr>
              <a:t>(</a:t>
            </a: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Streaming</a:t>
            </a:r>
            <a:r>
              <a:rPr dirty="0" sz="1450" spc="-30">
                <a:solidFill>
                  <a:srgbClr val="CBD5E1"/>
                </a:solidFill>
                <a:latin typeface="Microsoft Sans Serif"/>
                <a:cs typeface="Microsoft Sans Serif"/>
              </a:rPr>
              <a:t>)</a:t>
            </a:r>
            <a:endParaRPr sz="145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Kubernetes</a:t>
            </a:r>
            <a:endParaRPr sz="15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25">
                <a:solidFill>
                  <a:srgbClr val="CBD5E1"/>
                </a:solidFill>
                <a:latin typeface="Microsoft Sans Serif"/>
                <a:cs typeface="Microsoft Sans Serif"/>
              </a:rPr>
              <a:t>Service</a:t>
            </a:r>
            <a:r>
              <a:rPr dirty="0" sz="15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Mesh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146135" y="5652597"/>
            <a:ext cx="1899920" cy="132334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1600" spc="-10" b="1">
                <a:solidFill>
                  <a:srgbClr val="FBD34D"/>
                </a:solidFill>
                <a:latin typeface="Arial"/>
                <a:cs typeface="Arial"/>
              </a:rPr>
              <a:t>Agents</a:t>
            </a:r>
            <a:endParaRPr sz="16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805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55">
                <a:solidFill>
                  <a:srgbClr val="CBD5E1"/>
                </a:solidFill>
                <a:latin typeface="Microsoft Sans Serif"/>
                <a:cs typeface="Microsoft Sans Serif"/>
              </a:rPr>
              <a:t>LangChain</a:t>
            </a:r>
            <a:r>
              <a:rPr dirty="0" sz="15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80">
                <a:solidFill>
                  <a:srgbClr val="CBD5E1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AutoGen</a:t>
            </a:r>
            <a:endParaRPr sz="15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55">
                <a:solidFill>
                  <a:srgbClr val="CBD5E1"/>
                </a:solidFill>
                <a:latin typeface="Microsoft Sans Serif"/>
                <a:cs typeface="Microsoft Sans Serif"/>
              </a:rPr>
              <a:t>LLMs</a:t>
            </a:r>
            <a:r>
              <a:rPr dirty="0" sz="15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70">
                <a:solidFill>
                  <a:srgbClr val="CBD5E1"/>
                </a:solidFill>
                <a:latin typeface="Microsoft Sans Serif"/>
                <a:cs typeface="Microsoft Sans Serif"/>
              </a:rPr>
              <a:t>(</a:t>
            </a:r>
            <a:r>
              <a:rPr dirty="0" sz="1500" spc="-70">
                <a:solidFill>
                  <a:srgbClr val="CBD5E1"/>
                </a:solidFill>
                <a:latin typeface="Microsoft Sans Serif"/>
                <a:cs typeface="Microsoft Sans Serif"/>
              </a:rPr>
              <a:t>GPT</a:t>
            </a:r>
            <a:r>
              <a:rPr dirty="0" sz="1450" spc="-70">
                <a:solidFill>
                  <a:srgbClr val="CBD5E1"/>
                </a:solidFill>
                <a:latin typeface="Microsoft Sans Serif"/>
                <a:cs typeface="Microsoft Sans Serif"/>
              </a:rPr>
              <a:t>-</a:t>
            </a:r>
            <a:r>
              <a:rPr dirty="0" sz="1450">
                <a:solidFill>
                  <a:srgbClr val="CBD5E1"/>
                </a:solidFill>
                <a:latin typeface="Microsoft Sans Serif"/>
                <a:cs typeface="Microsoft Sans Serif"/>
              </a:rPr>
              <a:t>4,</a:t>
            </a:r>
            <a:r>
              <a:rPr dirty="0" sz="145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20">
                <a:solidFill>
                  <a:srgbClr val="CBD5E1"/>
                </a:solidFill>
                <a:latin typeface="Microsoft Sans Serif"/>
                <a:cs typeface="Microsoft Sans Serif"/>
              </a:rPr>
              <a:t>etc</a:t>
            </a:r>
            <a:r>
              <a:rPr dirty="0" sz="1450" spc="-20">
                <a:solidFill>
                  <a:srgbClr val="CBD5E1"/>
                </a:solidFill>
                <a:latin typeface="Microsoft Sans Serif"/>
                <a:cs typeface="Microsoft Sans Serif"/>
              </a:rPr>
              <a:t>.)</a:t>
            </a:r>
            <a:endParaRPr sz="145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25">
                <a:solidFill>
                  <a:srgbClr val="CBD5E1"/>
                </a:solidFill>
                <a:latin typeface="Microsoft Sans Serif"/>
                <a:cs typeface="Microsoft Sans Serif"/>
              </a:rPr>
              <a:t>Vector</a:t>
            </a:r>
            <a:r>
              <a:rPr dirty="0" sz="15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Databases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477355" y="5641180"/>
            <a:ext cx="2279015" cy="133477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700" spc="-80" b="1">
                <a:solidFill>
                  <a:srgbClr val="86EFAB"/>
                </a:solidFill>
                <a:latin typeface="Arial"/>
                <a:cs typeface="Arial"/>
              </a:rPr>
              <a:t>Sécurité</a:t>
            </a:r>
            <a:r>
              <a:rPr dirty="0" sz="1700" spc="-10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650" spc="-125" b="1">
                <a:solidFill>
                  <a:srgbClr val="86EFAB"/>
                </a:solidFill>
                <a:latin typeface="Century Gothic"/>
                <a:cs typeface="Century Gothic"/>
              </a:rPr>
              <a:t>&amp;</a:t>
            </a:r>
            <a:r>
              <a:rPr dirty="0" sz="1650" spc="-90" b="1">
                <a:solidFill>
                  <a:srgbClr val="86EFAB"/>
                </a:solidFill>
                <a:latin typeface="Century Gothic"/>
                <a:cs typeface="Century Gothic"/>
              </a:rPr>
              <a:t> </a:t>
            </a:r>
            <a:r>
              <a:rPr dirty="0" sz="1700" spc="-90" b="1">
                <a:solidFill>
                  <a:srgbClr val="86EFAB"/>
                </a:solidFill>
                <a:latin typeface="Arial"/>
                <a:cs typeface="Arial"/>
              </a:rPr>
              <a:t>Gouvernance</a:t>
            </a:r>
            <a:endParaRPr sz="1700">
              <a:latin typeface="Arial"/>
              <a:cs typeface="Arial"/>
            </a:endParaRPr>
          </a:p>
          <a:p>
            <a:pPr marL="157480" indent="-144780">
              <a:lnSpc>
                <a:spcPct val="100000"/>
              </a:lnSpc>
              <a:spcBef>
                <a:spcPts val="785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45">
                <a:solidFill>
                  <a:srgbClr val="CBD5E1"/>
                </a:solidFill>
                <a:latin typeface="Microsoft Sans Serif"/>
                <a:cs typeface="Microsoft Sans Serif"/>
              </a:rPr>
              <a:t>IAM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Enterprise</a:t>
            </a:r>
            <a:endParaRPr sz="150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Audit</a:t>
            </a:r>
            <a:r>
              <a:rPr dirty="0" sz="15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35">
                <a:solidFill>
                  <a:srgbClr val="CBD5E1"/>
                </a:solidFill>
                <a:latin typeface="Microsoft Sans Serif"/>
                <a:cs typeface="Microsoft Sans Serif"/>
              </a:rPr>
              <a:t>(</a:t>
            </a:r>
            <a:r>
              <a:rPr dirty="0" sz="1500" spc="-35">
                <a:solidFill>
                  <a:srgbClr val="CBD5E1"/>
                </a:solidFill>
                <a:latin typeface="Microsoft Sans Serif"/>
                <a:cs typeface="Microsoft Sans Serif"/>
              </a:rPr>
              <a:t>Blockchain</a:t>
            </a:r>
            <a:r>
              <a:rPr dirty="0" sz="15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opt</a:t>
            </a:r>
            <a:r>
              <a:rPr dirty="0" sz="1450" spc="-10">
                <a:solidFill>
                  <a:srgbClr val="CBD5E1"/>
                </a:solidFill>
                <a:latin typeface="Microsoft Sans Serif"/>
                <a:cs typeface="Microsoft Sans Serif"/>
              </a:rPr>
              <a:t>.)</a:t>
            </a:r>
            <a:endParaRPr sz="1450">
              <a:latin typeface="Microsoft Sans Serif"/>
              <a:cs typeface="Microsoft Sans Serif"/>
            </a:endParaRPr>
          </a:p>
          <a:p>
            <a:pPr marL="157480" indent="-144780">
              <a:lnSpc>
                <a:spcPct val="100000"/>
              </a:lnSpc>
              <a:spcBef>
                <a:spcPts val="600"/>
              </a:spcBef>
              <a:buSzPct val="96666"/>
              <a:buChar char="•"/>
              <a:tabLst>
                <a:tab pos="157480" algn="l"/>
              </a:tabLst>
            </a:pPr>
            <a:r>
              <a:rPr dirty="0" sz="1500" spc="-10">
                <a:solidFill>
                  <a:srgbClr val="CBD5E1"/>
                </a:solidFill>
                <a:latin typeface="Microsoft Sans Serif"/>
                <a:cs typeface="Microsoft Sans Serif"/>
              </a:rPr>
              <a:t>Monitoring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4116" y="444873"/>
            <a:ext cx="9719945" cy="8026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100" spc="-345"/>
              <a:t>Risques</a:t>
            </a:r>
            <a:r>
              <a:rPr dirty="0" sz="5100" spc="-325"/>
              <a:t> </a:t>
            </a:r>
            <a:r>
              <a:rPr dirty="0" sz="5100" spc="-125"/>
              <a:t>et</a:t>
            </a:r>
            <a:r>
              <a:rPr dirty="0" sz="5100" spc="-325"/>
              <a:t> </a:t>
            </a:r>
            <a:r>
              <a:rPr dirty="0" sz="5100" spc="-235"/>
              <a:t>Stratégies</a:t>
            </a:r>
            <a:r>
              <a:rPr dirty="0" sz="5100" spc="-325"/>
              <a:t> </a:t>
            </a:r>
            <a:r>
              <a:rPr dirty="0" sz="5100" spc="-235"/>
              <a:t>de</a:t>
            </a:r>
            <a:r>
              <a:rPr dirty="0" sz="5100" spc="-325"/>
              <a:t> </a:t>
            </a:r>
            <a:r>
              <a:rPr dirty="0" sz="5100" spc="-160"/>
              <a:t>Mitigation</a:t>
            </a:r>
            <a:endParaRPr sz="5100"/>
          </a:p>
        </p:txBody>
      </p:sp>
      <p:sp>
        <p:nvSpPr>
          <p:cNvPr id="3" name="object 3" descr=""/>
          <p:cNvSpPr txBox="1"/>
          <p:nvPr/>
        </p:nvSpPr>
        <p:spPr>
          <a:xfrm>
            <a:off x="5915421" y="9385772"/>
            <a:ext cx="6457315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45">
                <a:solidFill>
                  <a:srgbClr val="64738B"/>
                </a:solidFill>
                <a:latin typeface="Microsoft Sans Serif"/>
                <a:cs typeface="Microsoft Sans Serif"/>
              </a:rPr>
              <a:t>Cadre</a:t>
            </a:r>
            <a:r>
              <a:rPr dirty="0" sz="1650" spc="-6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64738B"/>
                </a:solidFill>
                <a:latin typeface="Microsoft Sans Serif"/>
                <a:cs typeface="Microsoft Sans Serif"/>
              </a:rPr>
              <a:t>de</a:t>
            </a:r>
            <a:r>
              <a:rPr dirty="0" sz="1650" spc="-11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64738B"/>
                </a:solidFill>
                <a:latin typeface="Microsoft Sans Serif"/>
                <a:cs typeface="Microsoft Sans Serif"/>
              </a:rPr>
              <a:t>gestion</a:t>
            </a:r>
            <a:r>
              <a:rPr dirty="0" sz="1650" spc="-6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64738B"/>
                </a:solidFill>
                <a:latin typeface="Microsoft Sans Serif"/>
                <a:cs typeface="Microsoft Sans Serif"/>
              </a:rPr>
              <a:t>des</a:t>
            </a:r>
            <a:r>
              <a:rPr dirty="0" sz="1650" spc="-5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risques</a:t>
            </a:r>
            <a:r>
              <a:rPr dirty="0" sz="1650" spc="-5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64738B"/>
                </a:solidFill>
                <a:latin typeface="Microsoft Sans Serif"/>
                <a:cs typeface="Microsoft Sans Serif"/>
              </a:rPr>
              <a:t>aligné</a:t>
            </a:r>
            <a:r>
              <a:rPr dirty="0" sz="1650" spc="-5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aux</a:t>
            </a:r>
            <a:r>
              <a:rPr dirty="0" sz="1650" spc="-5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64738B"/>
                </a:solidFill>
                <a:latin typeface="Microsoft Sans Serif"/>
                <a:cs typeface="Microsoft Sans Serif"/>
              </a:rPr>
              <a:t>standards</a:t>
            </a:r>
            <a:r>
              <a:rPr dirty="0" sz="1650" spc="-5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20">
                <a:solidFill>
                  <a:srgbClr val="64738B"/>
                </a:solidFill>
                <a:latin typeface="Microsoft Sans Serif"/>
                <a:cs typeface="Microsoft Sans Serif"/>
              </a:rPr>
              <a:t>ISO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75">
                <a:solidFill>
                  <a:srgbClr val="64738B"/>
                </a:solidFill>
                <a:latin typeface="Microsoft Sans Serif"/>
                <a:cs typeface="Microsoft Sans Serif"/>
              </a:rPr>
              <a:t>27001</a:t>
            </a:r>
            <a:r>
              <a:rPr dirty="0" sz="1650" spc="-35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64738B"/>
                </a:solidFill>
                <a:latin typeface="Microsoft Sans Serif"/>
                <a:cs typeface="Microsoft Sans Serif"/>
              </a:rPr>
              <a:t>et</a:t>
            </a:r>
            <a:r>
              <a:rPr dirty="0" sz="1650" spc="-5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40">
                <a:solidFill>
                  <a:srgbClr val="64738B"/>
                </a:solidFill>
                <a:latin typeface="Microsoft Sans Serif"/>
                <a:cs typeface="Microsoft Sans Serif"/>
              </a:rPr>
              <a:t>SOC</a:t>
            </a:r>
            <a:r>
              <a:rPr dirty="0" sz="1650" spc="-20">
                <a:solidFill>
                  <a:srgbClr val="64738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64738B"/>
                </a:solidFill>
                <a:latin typeface="Microsoft Sans Serif"/>
                <a:cs typeface="Microsoft Sans Serif"/>
              </a:rPr>
              <a:t>2.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600" y="1333499"/>
            <a:ext cx="8420100" cy="2543175"/>
            <a:chOff x="609600" y="1333499"/>
            <a:chExt cx="8420100" cy="2543175"/>
          </a:xfrm>
        </p:grpSpPr>
        <p:sp>
          <p:nvSpPr>
            <p:cNvPr id="5" name="object 5" descr=""/>
            <p:cNvSpPr/>
            <p:nvPr/>
          </p:nvSpPr>
          <p:spPr>
            <a:xfrm>
              <a:off x="628649" y="1333499"/>
              <a:ext cx="8401050" cy="2543175"/>
            </a:xfrm>
            <a:custGeom>
              <a:avLst/>
              <a:gdLst/>
              <a:ahLst/>
              <a:cxnLst/>
              <a:rect l="l" t="t" r="r" b="b"/>
              <a:pathLst>
                <a:path w="8401050" h="2543175">
                  <a:moveTo>
                    <a:pt x="8294254" y="2543174"/>
                  </a:moveTo>
                  <a:lnTo>
                    <a:pt x="88995" y="2543174"/>
                  </a:lnTo>
                  <a:lnTo>
                    <a:pt x="82801" y="2542442"/>
                  </a:lnTo>
                  <a:lnTo>
                    <a:pt x="37131" y="2519742"/>
                  </a:lnTo>
                  <a:lnTo>
                    <a:pt x="12577" y="2486136"/>
                  </a:lnTo>
                  <a:lnTo>
                    <a:pt x="610" y="2443812"/>
                  </a:lnTo>
                  <a:lnTo>
                    <a:pt x="0" y="2436379"/>
                  </a:lnTo>
                  <a:lnTo>
                    <a:pt x="0" y="2428875"/>
                  </a:lnTo>
                  <a:lnTo>
                    <a:pt x="0" y="106794"/>
                  </a:lnTo>
                  <a:lnTo>
                    <a:pt x="9643" y="63625"/>
                  </a:lnTo>
                  <a:lnTo>
                    <a:pt x="32320" y="28170"/>
                  </a:lnTo>
                  <a:lnTo>
                    <a:pt x="64577" y="5828"/>
                  </a:lnTo>
                  <a:lnTo>
                    <a:pt x="88995" y="0"/>
                  </a:lnTo>
                  <a:lnTo>
                    <a:pt x="8294254" y="0"/>
                  </a:lnTo>
                  <a:lnTo>
                    <a:pt x="8337423" y="11572"/>
                  </a:lnTo>
                  <a:lnTo>
                    <a:pt x="8372877" y="38784"/>
                  </a:lnTo>
                  <a:lnTo>
                    <a:pt x="8395220" y="77492"/>
                  </a:lnTo>
                  <a:lnTo>
                    <a:pt x="8401049" y="106794"/>
                  </a:lnTo>
                  <a:lnTo>
                    <a:pt x="8401049" y="2436379"/>
                  </a:lnTo>
                  <a:lnTo>
                    <a:pt x="8389475" y="2479549"/>
                  </a:lnTo>
                  <a:lnTo>
                    <a:pt x="8362264" y="2515004"/>
                  </a:lnTo>
                  <a:lnTo>
                    <a:pt x="8323555" y="2537346"/>
                  </a:lnTo>
                  <a:lnTo>
                    <a:pt x="8301687" y="2542442"/>
                  </a:lnTo>
                  <a:lnTo>
                    <a:pt x="8294254" y="254317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600" y="1333499"/>
              <a:ext cx="114300" cy="2543175"/>
            </a:xfrm>
            <a:custGeom>
              <a:avLst/>
              <a:gdLst/>
              <a:ahLst/>
              <a:cxnLst/>
              <a:rect l="l" t="t" r="r" b="b"/>
              <a:pathLst>
                <a:path w="114300" h="2543175">
                  <a:moveTo>
                    <a:pt x="114300" y="2543175"/>
                  </a:moveTo>
                  <a:lnTo>
                    <a:pt x="70559" y="2534473"/>
                  </a:lnTo>
                  <a:lnTo>
                    <a:pt x="33477" y="2509697"/>
                  </a:lnTo>
                  <a:lnTo>
                    <a:pt x="8700" y="2472615"/>
                  </a:lnTo>
                  <a:lnTo>
                    <a:pt x="0" y="24288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2428875"/>
                  </a:lnTo>
                  <a:lnTo>
                    <a:pt x="43900" y="2472615"/>
                  </a:lnTo>
                  <a:lnTo>
                    <a:pt x="60418" y="2509697"/>
                  </a:lnTo>
                  <a:lnTo>
                    <a:pt x="92213" y="2538280"/>
                  </a:lnTo>
                  <a:lnTo>
                    <a:pt x="106793" y="2542631"/>
                  </a:lnTo>
                  <a:lnTo>
                    <a:pt x="114300" y="2543175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449" y="1514468"/>
              <a:ext cx="228600" cy="286385"/>
            </a:xfrm>
            <a:custGeom>
              <a:avLst/>
              <a:gdLst/>
              <a:ahLst/>
              <a:cxnLst/>
              <a:rect l="l" t="t" r="r" b="b"/>
              <a:pathLst>
                <a:path w="228600" h="286385">
                  <a:moveTo>
                    <a:pt x="228600" y="157168"/>
                  </a:moveTo>
                  <a:lnTo>
                    <a:pt x="219857" y="204373"/>
                  </a:lnTo>
                  <a:lnTo>
                    <a:pt x="196167" y="240125"/>
                  </a:lnTo>
                  <a:lnTo>
                    <a:pt x="161332" y="266367"/>
                  </a:lnTo>
                  <a:lnTo>
                    <a:pt x="119157" y="285042"/>
                  </a:lnTo>
                  <a:lnTo>
                    <a:pt x="115949" y="286129"/>
                  </a:lnTo>
                  <a:lnTo>
                    <a:pt x="112759" y="286081"/>
                  </a:lnTo>
                  <a:lnTo>
                    <a:pt x="67327" y="266307"/>
                  </a:lnTo>
                  <a:lnTo>
                    <a:pt x="32450" y="240107"/>
                  </a:lnTo>
                  <a:lnTo>
                    <a:pt x="8744" y="204371"/>
                  </a:lnTo>
                  <a:lnTo>
                    <a:pt x="0" y="157168"/>
                  </a:lnTo>
                  <a:lnTo>
                    <a:pt x="0" y="57156"/>
                  </a:lnTo>
                  <a:lnTo>
                    <a:pt x="0" y="55261"/>
                  </a:lnTo>
                  <a:lnTo>
                    <a:pt x="4184" y="47053"/>
                  </a:lnTo>
                  <a:lnTo>
                    <a:pt x="5524" y="45713"/>
                  </a:lnTo>
                  <a:lnTo>
                    <a:pt x="7069" y="44681"/>
                  </a:lnTo>
                  <a:lnTo>
                    <a:pt x="8819" y="43956"/>
                  </a:lnTo>
                  <a:lnTo>
                    <a:pt x="10570" y="43231"/>
                  </a:lnTo>
                  <a:lnTo>
                    <a:pt x="12392" y="42868"/>
                  </a:lnTo>
                  <a:lnTo>
                    <a:pt x="14287" y="42868"/>
                  </a:lnTo>
                  <a:lnTo>
                    <a:pt x="36776" y="39850"/>
                  </a:lnTo>
                  <a:lnTo>
                    <a:pt x="60257" y="31581"/>
                  </a:lnTo>
                  <a:lnTo>
                    <a:pt x="83041" y="19240"/>
                  </a:lnTo>
                  <a:lnTo>
                    <a:pt x="103441" y="4006"/>
                  </a:lnTo>
                  <a:lnTo>
                    <a:pt x="106568" y="1335"/>
                  </a:lnTo>
                  <a:lnTo>
                    <a:pt x="110187" y="0"/>
                  </a:lnTo>
                  <a:lnTo>
                    <a:pt x="114300" y="0"/>
                  </a:lnTo>
                  <a:lnTo>
                    <a:pt x="118412" y="0"/>
                  </a:lnTo>
                  <a:lnTo>
                    <a:pt x="122031" y="1335"/>
                  </a:lnTo>
                  <a:lnTo>
                    <a:pt x="168396" y="31635"/>
                  </a:lnTo>
                  <a:lnTo>
                    <a:pt x="214312" y="42868"/>
                  </a:lnTo>
                  <a:lnTo>
                    <a:pt x="216207" y="42868"/>
                  </a:lnTo>
                  <a:lnTo>
                    <a:pt x="218029" y="43231"/>
                  </a:lnTo>
                  <a:lnTo>
                    <a:pt x="219780" y="43956"/>
                  </a:lnTo>
                  <a:lnTo>
                    <a:pt x="221530" y="44681"/>
                  </a:lnTo>
                  <a:lnTo>
                    <a:pt x="223075" y="45713"/>
                  </a:lnTo>
                  <a:lnTo>
                    <a:pt x="228600" y="57156"/>
                  </a:lnTo>
                  <a:lnTo>
                    <a:pt x="228600" y="157168"/>
                  </a:lnTo>
                  <a:close/>
                </a:path>
                <a:path w="228600" h="286385">
                  <a:moveTo>
                    <a:pt x="114300" y="85731"/>
                  </a:moveTo>
                  <a:lnTo>
                    <a:pt x="114300" y="142881"/>
                  </a:lnTo>
                </a:path>
                <a:path w="228600" h="286385">
                  <a:moveTo>
                    <a:pt x="114300" y="200031"/>
                  </a:moveTo>
                  <a:lnTo>
                    <a:pt x="114442" y="200031"/>
                  </a:lnTo>
                </a:path>
              </a:pathLst>
            </a:custGeom>
            <a:ln w="28575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63600" y="1359632"/>
            <a:ext cx="4381500" cy="15240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620"/>
              </a:spcBef>
            </a:pPr>
            <a:r>
              <a:rPr dirty="0" sz="2550" spc="-95" b="1">
                <a:solidFill>
                  <a:srgbClr val="FFFFFF"/>
                </a:solidFill>
                <a:latin typeface="Trebuchet MS"/>
                <a:cs typeface="Trebuchet MS"/>
              </a:rPr>
              <a:t>Gouvernance</a:t>
            </a:r>
            <a:r>
              <a:rPr dirty="0" sz="25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-15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2450" spc="-10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Trebuchet MS"/>
                <a:cs typeface="Trebuchet MS"/>
              </a:rPr>
              <a:t>Contrôle</a:t>
            </a:r>
            <a:endParaRPr sz="2550">
              <a:latin typeface="Trebuchet MS"/>
              <a:cs typeface="Trebuchet MS"/>
            </a:endParaRPr>
          </a:p>
          <a:p>
            <a:pPr marL="206375" indent="-193675">
              <a:lnSpc>
                <a:spcPct val="100000"/>
              </a:lnSpc>
              <a:spcBef>
                <a:spcPts val="414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Décisions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E2E7F0"/>
                </a:solidFill>
                <a:latin typeface="Microsoft Sans Serif"/>
                <a:cs typeface="Microsoft Sans Serif"/>
              </a:rPr>
              <a:t>autonomes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non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supervisées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Perte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traçabilité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60">
                <a:solidFill>
                  <a:srgbClr val="E2E7F0"/>
                </a:solidFill>
                <a:latin typeface="Microsoft Sans Serif"/>
                <a:cs typeface="Microsoft Sans Serif"/>
              </a:rPr>
              <a:t>Responsabilité</a:t>
            </a: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légale</a:t>
            </a: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floue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258300" y="1333499"/>
            <a:ext cx="8420100" cy="2543175"/>
            <a:chOff x="9258300" y="1333499"/>
            <a:chExt cx="8420100" cy="2543175"/>
          </a:xfrm>
        </p:grpSpPr>
        <p:sp>
          <p:nvSpPr>
            <p:cNvPr id="10" name="object 10" descr=""/>
            <p:cNvSpPr/>
            <p:nvPr/>
          </p:nvSpPr>
          <p:spPr>
            <a:xfrm>
              <a:off x="9277349" y="1333499"/>
              <a:ext cx="8401050" cy="2543175"/>
            </a:xfrm>
            <a:custGeom>
              <a:avLst/>
              <a:gdLst/>
              <a:ahLst/>
              <a:cxnLst/>
              <a:rect l="l" t="t" r="r" b="b"/>
              <a:pathLst>
                <a:path w="8401050" h="2543175">
                  <a:moveTo>
                    <a:pt x="8294256" y="2543174"/>
                  </a:moveTo>
                  <a:lnTo>
                    <a:pt x="88995" y="2543174"/>
                  </a:lnTo>
                  <a:lnTo>
                    <a:pt x="82801" y="2542442"/>
                  </a:lnTo>
                  <a:lnTo>
                    <a:pt x="37131" y="2519742"/>
                  </a:lnTo>
                  <a:lnTo>
                    <a:pt x="12576" y="2486136"/>
                  </a:lnTo>
                  <a:lnTo>
                    <a:pt x="609" y="2443812"/>
                  </a:lnTo>
                  <a:lnTo>
                    <a:pt x="0" y="2436379"/>
                  </a:lnTo>
                  <a:lnTo>
                    <a:pt x="0" y="2428875"/>
                  </a:lnTo>
                  <a:lnTo>
                    <a:pt x="0" y="106794"/>
                  </a:lnTo>
                  <a:lnTo>
                    <a:pt x="9642" y="63625"/>
                  </a:lnTo>
                  <a:lnTo>
                    <a:pt x="32319" y="28170"/>
                  </a:lnTo>
                  <a:lnTo>
                    <a:pt x="64576" y="5828"/>
                  </a:lnTo>
                  <a:lnTo>
                    <a:pt x="88995" y="0"/>
                  </a:lnTo>
                  <a:lnTo>
                    <a:pt x="8294256" y="0"/>
                  </a:lnTo>
                  <a:lnTo>
                    <a:pt x="8337423" y="11572"/>
                  </a:lnTo>
                  <a:lnTo>
                    <a:pt x="8372879" y="38784"/>
                  </a:lnTo>
                  <a:lnTo>
                    <a:pt x="8395219" y="77492"/>
                  </a:lnTo>
                  <a:lnTo>
                    <a:pt x="8401049" y="106794"/>
                  </a:lnTo>
                  <a:lnTo>
                    <a:pt x="8401049" y="2436379"/>
                  </a:lnTo>
                  <a:lnTo>
                    <a:pt x="8389475" y="2479549"/>
                  </a:lnTo>
                  <a:lnTo>
                    <a:pt x="8362263" y="2515004"/>
                  </a:lnTo>
                  <a:lnTo>
                    <a:pt x="8323554" y="2537346"/>
                  </a:lnTo>
                  <a:lnTo>
                    <a:pt x="8301687" y="2542442"/>
                  </a:lnTo>
                  <a:lnTo>
                    <a:pt x="8294256" y="254317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258300" y="1333499"/>
              <a:ext cx="114300" cy="2543175"/>
            </a:xfrm>
            <a:custGeom>
              <a:avLst/>
              <a:gdLst/>
              <a:ahLst/>
              <a:cxnLst/>
              <a:rect l="l" t="t" r="r" b="b"/>
              <a:pathLst>
                <a:path w="114300" h="2543175">
                  <a:moveTo>
                    <a:pt x="114300" y="2543175"/>
                  </a:moveTo>
                  <a:lnTo>
                    <a:pt x="70559" y="2534473"/>
                  </a:lnTo>
                  <a:lnTo>
                    <a:pt x="33477" y="2509697"/>
                  </a:lnTo>
                  <a:lnTo>
                    <a:pt x="8700" y="2472615"/>
                  </a:lnTo>
                  <a:lnTo>
                    <a:pt x="0" y="24288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2428875"/>
                  </a:lnTo>
                  <a:lnTo>
                    <a:pt x="43900" y="2472615"/>
                  </a:lnTo>
                  <a:lnTo>
                    <a:pt x="60418" y="2509697"/>
                  </a:lnTo>
                  <a:lnTo>
                    <a:pt x="92213" y="2538280"/>
                  </a:lnTo>
                  <a:lnTo>
                    <a:pt x="106793" y="2542631"/>
                  </a:lnTo>
                  <a:lnTo>
                    <a:pt x="114300" y="254317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53528" y="1514326"/>
              <a:ext cx="286385" cy="286385"/>
            </a:xfrm>
            <a:custGeom>
              <a:avLst/>
              <a:gdLst/>
              <a:ahLst/>
              <a:cxnLst/>
              <a:rect l="l" t="t" r="r" b="b"/>
              <a:pathLst>
                <a:path w="286384" h="286385">
                  <a:moveTo>
                    <a:pt x="282953" y="114448"/>
                  </a:moveTo>
                  <a:lnTo>
                    <a:pt x="284031" y="119739"/>
                  </a:lnTo>
                  <a:lnTo>
                    <a:pt x="284807" y="125075"/>
                  </a:lnTo>
                  <a:lnTo>
                    <a:pt x="285280" y="130454"/>
                  </a:lnTo>
                  <a:lnTo>
                    <a:pt x="285753" y="135833"/>
                  </a:lnTo>
                  <a:lnTo>
                    <a:pt x="285921" y="141222"/>
                  </a:lnTo>
                  <a:lnTo>
                    <a:pt x="285783" y="146620"/>
                  </a:lnTo>
                  <a:lnTo>
                    <a:pt x="285645" y="152018"/>
                  </a:lnTo>
                  <a:lnTo>
                    <a:pt x="285203" y="157392"/>
                  </a:lnTo>
                  <a:lnTo>
                    <a:pt x="284456" y="162740"/>
                  </a:lnTo>
                  <a:lnTo>
                    <a:pt x="283709" y="168088"/>
                  </a:lnTo>
                  <a:lnTo>
                    <a:pt x="282662" y="173377"/>
                  </a:lnTo>
                  <a:lnTo>
                    <a:pt x="281315" y="178606"/>
                  </a:lnTo>
                  <a:lnTo>
                    <a:pt x="279968" y="183835"/>
                  </a:lnTo>
                  <a:lnTo>
                    <a:pt x="261528" y="222683"/>
                  </a:lnTo>
                  <a:lnTo>
                    <a:pt x="258516" y="227165"/>
                  </a:lnTo>
                  <a:lnTo>
                    <a:pt x="228182" y="257646"/>
                  </a:lnTo>
                  <a:lnTo>
                    <a:pt x="223848" y="260867"/>
                  </a:lnTo>
                  <a:lnTo>
                    <a:pt x="200250" y="273858"/>
                  </a:lnTo>
                  <a:lnTo>
                    <a:pt x="195303" y="276024"/>
                  </a:lnTo>
                  <a:lnTo>
                    <a:pt x="190250" y="277903"/>
                  </a:lnTo>
                  <a:lnTo>
                    <a:pt x="185090" y="279495"/>
                  </a:lnTo>
                  <a:lnTo>
                    <a:pt x="179930" y="281088"/>
                  </a:lnTo>
                  <a:lnTo>
                    <a:pt x="153351" y="285471"/>
                  </a:lnTo>
                  <a:lnTo>
                    <a:pt x="147965" y="285864"/>
                  </a:lnTo>
                  <a:lnTo>
                    <a:pt x="142575" y="285951"/>
                  </a:lnTo>
                  <a:lnTo>
                    <a:pt x="137179" y="285733"/>
                  </a:lnTo>
                  <a:lnTo>
                    <a:pt x="131783" y="285515"/>
                  </a:lnTo>
                  <a:lnTo>
                    <a:pt x="89929" y="275645"/>
                  </a:lnTo>
                  <a:lnTo>
                    <a:pt x="84914" y="273641"/>
                  </a:lnTo>
                  <a:lnTo>
                    <a:pt x="61486" y="260346"/>
                  </a:lnTo>
                  <a:lnTo>
                    <a:pt x="57050" y="257267"/>
                  </a:lnTo>
                  <a:lnTo>
                    <a:pt x="52802" y="253947"/>
                  </a:lnTo>
                  <a:lnTo>
                    <a:pt x="48742" y="250386"/>
                  </a:lnTo>
                  <a:lnTo>
                    <a:pt x="44682" y="246826"/>
                  </a:lnTo>
                  <a:lnTo>
                    <a:pt x="40837" y="243047"/>
                  </a:lnTo>
                  <a:lnTo>
                    <a:pt x="37206" y="239050"/>
                  </a:lnTo>
                  <a:lnTo>
                    <a:pt x="33575" y="235053"/>
                  </a:lnTo>
                  <a:lnTo>
                    <a:pt x="30181" y="230864"/>
                  </a:lnTo>
                  <a:lnTo>
                    <a:pt x="27025" y="226482"/>
                  </a:lnTo>
                  <a:lnTo>
                    <a:pt x="23868" y="222101"/>
                  </a:lnTo>
                  <a:lnTo>
                    <a:pt x="20970" y="217555"/>
                  </a:lnTo>
                  <a:lnTo>
                    <a:pt x="18329" y="212844"/>
                  </a:lnTo>
                  <a:lnTo>
                    <a:pt x="15688" y="208134"/>
                  </a:lnTo>
                  <a:lnTo>
                    <a:pt x="13322" y="203290"/>
                  </a:lnTo>
                  <a:lnTo>
                    <a:pt x="11231" y="198311"/>
                  </a:lnTo>
                  <a:lnTo>
                    <a:pt x="9139" y="193333"/>
                  </a:lnTo>
                  <a:lnTo>
                    <a:pt x="7336" y="188252"/>
                  </a:lnTo>
                  <a:lnTo>
                    <a:pt x="5821" y="183069"/>
                  </a:lnTo>
                  <a:lnTo>
                    <a:pt x="4305" y="177886"/>
                  </a:lnTo>
                  <a:lnTo>
                    <a:pt x="3087" y="172634"/>
                  </a:lnTo>
                  <a:lnTo>
                    <a:pt x="2168" y="167313"/>
                  </a:lnTo>
                  <a:lnTo>
                    <a:pt x="1248" y="161992"/>
                  </a:lnTo>
                  <a:lnTo>
                    <a:pt x="632" y="156635"/>
                  </a:lnTo>
                  <a:lnTo>
                    <a:pt x="319" y="151245"/>
                  </a:lnTo>
                  <a:lnTo>
                    <a:pt x="6" y="145854"/>
                  </a:lnTo>
                  <a:lnTo>
                    <a:pt x="0" y="140462"/>
                  </a:lnTo>
                  <a:lnTo>
                    <a:pt x="298" y="135070"/>
                  </a:lnTo>
                  <a:lnTo>
                    <a:pt x="597" y="129679"/>
                  </a:lnTo>
                  <a:lnTo>
                    <a:pt x="1199" y="124321"/>
                  </a:lnTo>
                  <a:lnTo>
                    <a:pt x="2106" y="118998"/>
                  </a:lnTo>
                  <a:lnTo>
                    <a:pt x="3012" y="113674"/>
                  </a:lnTo>
                  <a:lnTo>
                    <a:pt x="11089" y="87976"/>
                  </a:lnTo>
                  <a:lnTo>
                    <a:pt x="13168" y="82992"/>
                  </a:lnTo>
                  <a:lnTo>
                    <a:pt x="36960" y="47171"/>
                  </a:lnTo>
                  <a:lnTo>
                    <a:pt x="48467" y="35805"/>
                  </a:lnTo>
                  <a:lnTo>
                    <a:pt x="52518" y="32233"/>
                  </a:lnTo>
                  <a:lnTo>
                    <a:pt x="74951" y="17321"/>
                  </a:lnTo>
                  <a:lnTo>
                    <a:pt x="79700" y="14751"/>
                  </a:lnTo>
                  <a:lnTo>
                    <a:pt x="104910" y="5258"/>
                  </a:lnTo>
                  <a:lnTo>
                    <a:pt x="110115" y="3820"/>
                  </a:lnTo>
                  <a:lnTo>
                    <a:pt x="142208" y="0"/>
                  </a:lnTo>
                  <a:lnTo>
                    <a:pt x="147599" y="73"/>
                  </a:lnTo>
                  <a:lnTo>
                    <a:pt x="152986" y="452"/>
                  </a:lnTo>
                  <a:lnTo>
                    <a:pt x="158372" y="831"/>
                  </a:lnTo>
                  <a:lnTo>
                    <a:pt x="163720" y="1514"/>
                  </a:lnTo>
                  <a:lnTo>
                    <a:pt x="169030" y="2499"/>
                  </a:lnTo>
                  <a:lnTo>
                    <a:pt x="174339" y="3485"/>
                  </a:lnTo>
                  <a:lnTo>
                    <a:pt x="179576" y="4767"/>
                  </a:lnTo>
                  <a:lnTo>
                    <a:pt x="184739" y="6346"/>
                  </a:lnTo>
                  <a:lnTo>
                    <a:pt x="189903" y="7926"/>
                  </a:lnTo>
                  <a:lnTo>
                    <a:pt x="194962" y="9792"/>
                  </a:lnTo>
                  <a:lnTo>
                    <a:pt x="199914" y="11944"/>
                  </a:lnTo>
                  <a:lnTo>
                    <a:pt x="204866" y="14097"/>
                  </a:lnTo>
                  <a:lnTo>
                    <a:pt x="209681" y="16523"/>
                  </a:lnTo>
                  <a:lnTo>
                    <a:pt x="214358" y="19222"/>
                  </a:lnTo>
                </a:path>
                <a:path w="286384" h="286385">
                  <a:moveTo>
                    <a:pt x="100058" y="128735"/>
                  </a:moveTo>
                  <a:lnTo>
                    <a:pt x="142921" y="171598"/>
                  </a:lnTo>
                  <a:lnTo>
                    <a:pt x="285796" y="28723"/>
                  </a:lnTo>
                </a:path>
              </a:pathLst>
            </a:custGeom>
            <a:ln w="285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9512300" y="1359632"/>
            <a:ext cx="4527550" cy="18669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ctr" marR="396240">
              <a:lnSpc>
                <a:spcPct val="100000"/>
              </a:lnSpc>
              <a:spcBef>
                <a:spcPts val="620"/>
              </a:spcBef>
            </a:pPr>
            <a:r>
              <a:rPr dirty="0" sz="2550" spc="-25" b="1">
                <a:solidFill>
                  <a:srgbClr val="FFFFFF"/>
                </a:solidFill>
                <a:latin typeface="Trebuchet MS"/>
                <a:cs typeface="Trebuchet MS"/>
              </a:rPr>
              <a:t>Mesures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1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Trebuchet MS"/>
                <a:cs typeface="Trebuchet MS"/>
              </a:rPr>
              <a:t>Mitigation</a:t>
            </a:r>
            <a:endParaRPr sz="2550">
              <a:latin typeface="Trebuchet MS"/>
              <a:cs typeface="Trebuchet MS"/>
            </a:endParaRPr>
          </a:p>
          <a:p>
            <a:pPr marL="206375" indent="-193675">
              <a:lnSpc>
                <a:spcPct val="100000"/>
              </a:lnSpc>
              <a:spcBef>
                <a:spcPts val="414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60">
                <a:solidFill>
                  <a:srgbClr val="E2E7F0"/>
                </a:solidFill>
                <a:latin typeface="Microsoft Sans Serif"/>
                <a:cs typeface="Microsoft Sans Serif"/>
              </a:rPr>
              <a:t>Framework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gouvernance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agentique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Audit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trail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complet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10">
                <a:solidFill>
                  <a:srgbClr val="E2E7F0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blockchain</a:t>
            </a:r>
            <a:r>
              <a:rPr dirty="0" sz="1950" spc="-10">
                <a:solidFill>
                  <a:srgbClr val="E2E7F0"/>
                </a:solidFill>
                <a:latin typeface="Microsoft Sans Serif"/>
                <a:cs typeface="Microsoft Sans Serif"/>
              </a:rPr>
              <a:t>)</a:t>
            </a:r>
            <a:endParaRPr sz="195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110">
                <a:solidFill>
                  <a:srgbClr val="E2E7F0"/>
                </a:solidFill>
                <a:latin typeface="Microsoft Sans Serif"/>
                <a:cs typeface="Microsoft Sans Serif"/>
              </a:rPr>
              <a:t>Revue</a:t>
            </a: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60">
                <a:solidFill>
                  <a:srgbClr val="E2E7F0"/>
                </a:solidFill>
                <a:latin typeface="Microsoft Sans Serif"/>
                <a:cs typeface="Microsoft Sans Serif"/>
              </a:rPr>
              <a:t>humaine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pour</a:t>
            </a:r>
            <a:r>
              <a:rPr dirty="0" sz="2000" spc="-9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décisions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critiques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Cadre</a:t>
            </a: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5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responsabilité</a:t>
            </a:r>
            <a:r>
              <a:rPr dirty="0" sz="2000" spc="-5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défini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09600" y="4029075"/>
            <a:ext cx="8420100" cy="2533650"/>
            <a:chOff x="609600" y="4029075"/>
            <a:chExt cx="8420100" cy="2533650"/>
          </a:xfrm>
        </p:grpSpPr>
        <p:sp>
          <p:nvSpPr>
            <p:cNvPr id="15" name="object 15" descr=""/>
            <p:cNvSpPr/>
            <p:nvPr/>
          </p:nvSpPr>
          <p:spPr>
            <a:xfrm>
              <a:off x="628649" y="4029075"/>
              <a:ext cx="8401050" cy="2533650"/>
            </a:xfrm>
            <a:custGeom>
              <a:avLst/>
              <a:gdLst/>
              <a:ahLst/>
              <a:cxnLst/>
              <a:rect l="l" t="t" r="r" b="b"/>
              <a:pathLst>
                <a:path w="8401050" h="2533650">
                  <a:moveTo>
                    <a:pt x="8294254" y="2533649"/>
                  </a:moveTo>
                  <a:lnTo>
                    <a:pt x="88995" y="2533649"/>
                  </a:lnTo>
                  <a:lnTo>
                    <a:pt x="82801" y="2532917"/>
                  </a:lnTo>
                  <a:lnTo>
                    <a:pt x="37131" y="2510216"/>
                  </a:lnTo>
                  <a:lnTo>
                    <a:pt x="12577" y="2476611"/>
                  </a:lnTo>
                  <a:lnTo>
                    <a:pt x="610" y="2434287"/>
                  </a:lnTo>
                  <a:lnTo>
                    <a:pt x="0" y="2426854"/>
                  </a:lnTo>
                  <a:lnTo>
                    <a:pt x="0" y="2419350"/>
                  </a:lnTo>
                  <a:lnTo>
                    <a:pt x="0" y="106795"/>
                  </a:lnTo>
                  <a:lnTo>
                    <a:pt x="9643" y="63624"/>
                  </a:lnTo>
                  <a:lnTo>
                    <a:pt x="32320" y="28170"/>
                  </a:lnTo>
                  <a:lnTo>
                    <a:pt x="64577" y="5828"/>
                  </a:lnTo>
                  <a:lnTo>
                    <a:pt x="88995" y="0"/>
                  </a:lnTo>
                  <a:lnTo>
                    <a:pt x="8294254" y="0"/>
                  </a:lnTo>
                  <a:lnTo>
                    <a:pt x="8337423" y="11572"/>
                  </a:lnTo>
                  <a:lnTo>
                    <a:pt x="8372877" y="38784"/>
                  </a:lnTo>
                  <a:lnTo>
                    <a:pt x="8395220" y="77492"/>
                  </a:lnTo>
                  <a:lnTo>
                    <a:pt x="8401049" y="106795"/>
                  </a:lnTo>
                  <a:lnTo>
                    <a:pt x="8401049" y="2426854"/>
                  </a:lnTo>
                  <a:lnTo>
                    <a:pt x="8389475" y="2470023"/>
                  </a:lnTo>
                  <a:lnTo>
                    <a:pt x="8362264" y="2505478"/>
                  </a:lnTo>
                  <a:lnTo>
                    <a:pt x="8323555" y="2527821"/>
                  </a:lnTo>
                  <a:lnTo>
                    <a:pt x="8301687" y="2532917"/>
                  </a:lnTo>
                  <a:lnTo>
                    <a:pt x="8294254" y="253364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9600" y="4029075"/>
              <a:ext cx="114300" cy="2533650"/>
            </a:xfrm>
            <a:custGeom>
              <a:avLst/>
              <a:gdLst/>
              <a:ahLst/>
              <a:cxnLst/>
              <a:rect l="l" t="t" r="r" b="b"/>
              <a:pathLst>
                <a:path w="114300" h="2533650">
                  <a:moveTo>
                    <a:pt x="114300" y="2533650"/>
                  </a:moveTo>
                  <a:lnTo>
                    <a:pt x="70559" y="2524948"/>
                  </a:lnTo>
                  <a:lnTo>
                    <a:pt x="33477" y="2500172"/>
                  </a:lnTo>
                  <a:lnTo>
                    <a:pt x="8700" y="2463090"/>
                  </a:lnTo>
                  <a:lnTo>
                    <a:pt x="0" y="24193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2419350"/>
                  </a:lnTo>
                  <a:lnTo>
                    <a:pt x="43900" y="2463090"/>
                  </a:lnTo>
                  <a:lnTo>
                    <a:pt x="60418" y="2500172"/>
                  </a:lnTo>
                  <a:lnTo>
                    <a:pt x="92213" y="2528755"/>
                  </a:lnTo>
                  <a:lnTo>
                    <a:pt x="106793" y="2533106"/>
                  </a:lnTo>
                  <a:lnTo>
                    <a:pt x="114300" y="2533650"/>
                  </a:lnTo>
                  <a:close/>
                </a:path>
              </a:pathLst>
            </a:custGeom>
            <a:solidFill>
              <a:srgbClr val="F973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19162" y="4338637"/>
              <a:ext cx="257175" cy="157480"/>
            </a:xfrm>
            <a:custGeom>
              <a:avLst/>
              <a:gdLst/>
              <a:ahLst/>
              <a:cxnLst/>
              <a:rect l="l" t="t" r="r" b="b"/>
              <a:pathLst>
                <a:path w="257175" h="157479">
                  <a:moveTo>
                    <a:pt x="28575" y="0"/>
                  </a:moveTo>
                  <a:lnTo>
                    <a:pt x="228600" y="0"/>
                  </a:lnTo>
                  <a:lnTo>
                    <a:pt x="232389" y="0"/>
                  </a:lnTo>
                  <a:lnTo>
                    <a:pt x="236034" y="725"/>
                  </a:lnTo>
                  <a:lnTo>
                    <a:pt x="257175" y="28575"/>
                  </a:lnTo>
                  <a:lnTo>
                    <a:pt x="257175" y="128587"/>
                  </a:lnTo>
                  <a:lnTo>
                    <a:pt x="228600" y="157162"/>
                  </a:lnTo>
                  <a:lnTo>
                    <a:pt x="28575" y="157162"/>
                  </a:lnTo>
                  <a:lnTo>
                    <a:pt x="24785" y="157162"/>
                  </a:lnTo>
                  <a:lnTo>
                    <a:pt x="21140" y="156437"/>
                  </a:lnTo>
                  <a:lnTo>
                    <a:pt x="17639" y="154987"/>
                  </a:lnTo>
                  <a:lnTo>
                    <a:pt x="14138" y="153537"/>
                  </a:lnTo>
                  <a:lnTo>
                    <a:pt x="2175" y="139522"/>
                  </a:lnTo>
                  <a:lnTo>
                    <a:pt x="725" y="136021"/>
                  </a:lnTo>
                  <a:lnTo>
                    <a:pt x="0" y="132376"/>
                  </a:lnTo>
                  <a:lnTo>
                    <a:pt x="0" y="128587"/>
                  </a:lnTo>
                  <a:lnTo>
                    <a:pt x="0" y="28575"/>
                  </a:lnTo>
                  <a:lnTo>
                    <a:pt x="0" y="24785"/>
                  </a:lnTo>
                  <a:lnTo>
                    <a:pt x="725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89" y="11048"/>
                  </a:lnTo>
                  <a:lnTo>
                    <a:pt x="8369" y="8369"/>
                  </a:lnTo>
                  <a:lnTo>
                    <a:pt x="11048" y="5689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5"/>
                  </a:lnTo>
                  <a:lnTo>
                    <a:pt x="24785" y="0"/>
                  </a:lnTo>
                  <a:lnTo>
                    <a:pt x="28575" y="0"/>
                  </a:lnTo>
                  <a:close/>
                </a:path>
              </a:pathLst>
            </a:custGeom>
            <a:ln w="28575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4" y="4195762"/>
              <a:ext cx="171450" cy="157162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863600" y="4055207"/>
            <a:ext cx="4079875" cy="15240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620"/>
              </a:spcBef>
            </a:pPr>
            <a:r>
              <a:rPr dirty="0" sz="2550" spc="-100" b="1">
                <a:solidFill>
                  <a:srgbClr val="FFFFFF"/>
                </a:solidFill>
                <a:latin typeface="Trebuchet MS"/>
                <a:cs typeface="Trebuchet MS"/>
              </a:rPr>
              <a:t>Sécurité</a:t>
            </a:r>
            <a:r>
              <a:rPr dirty="0" sz="255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-15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2450" spc="-1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550" spc="-100" b="1">
                <a:solidFill>
                  <a:srgbClr val="FFFFFF"/>
                </a:solidFill>
                <a:latin typeface="Trebuchet MS"/>
                <a:cs typeface="Trebuchet MS"/>
              </a:rPr>
              <a:t>Confidentialité</a:t>
            </a:r>
            <a:endParaRPr sz="2550">
              <a:latin typeface="Trebuchet MS"/>
              <a:cs typeface="Trebuchet MS"/>
            </a:endParaRPr>
          </a:p>
          <a:p>
            <a:pPr marL="206375" indent="-193675">
              <a:lnSpc>
                <a:spcPct val="100000"/>
              </a:lnSpc>
              <a:spcBef>
                <a:spcPts val="414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Surface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</a:t>
            </a:r>
            <a:r>
              <a:rPr dirty="0" sz="1950" spc="-10">
                <a:solidFill>
                  <a:srgbClr val="E2E7F0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attaque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élargie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Fuites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10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données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via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agents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Manipulation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</a:t>
            </a:r>
            <a:r>
              <a:rPr dirty="0" sz="1950" spc="-10">
                <a:solidFill>
                  <a:srgbClr val="E2E7F0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agents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malveillants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258300" y="4029075"/>
            <a:ext cx="8420100" cy="2533650"/>
            <a:chOff x="9258300" y="4029075"/>
            <a:chExt cx="8420100" cy="2533650"/>
          </a:xfrm>
        </p:grpSpPr>
        <p:sp>
          <p:nvSpPr>
            <p:cNvPr id="21" name="object 21" descr=""/>
            <p:cNvSpPr/>
            <p:nvPr/>
          </p:nvSpPr>
          <p:spPr>
            <a:xfrm>
              <a:off x="9277349" y="4029075"/>
              <a:ext cx="8401050" cy="2533650"/>
            </a:xfrm>
            <a:custGeom>
              <a:avLst/>
              <a:gdLst/>
              <a:ahLst/>
              <a:cxnLst/>
              <a:rect l="l" t="t" r="r" b="b"/>
              <a:pathLst>
                <a:path w="8401050" h="2533650">
                  <a:moveTo>
                    <a:pt x="8294256" y="2533649"/>
                  </a:moveTo>
                  <a:lnTo>
                    <a:pt x="88995" y="2533649"/>
                  </a:lnTo>
                  <a:lnTo>
                    <a:pt x="82801" y="2532917"/>
                  </a:lnTo>
                  <a:lnTo>
                    <a:pt x="37131" y="2510216"/>
                  </a:lnTo>
                  <a:lnTo>
                    <a:pt x="12576" y="2476611"/>
                  </a:lnTo>
                  <a:lnTo>
                    <a:pt x="609" y="2434287"/>
                  </a:lnTo>
                  <a:lnTo>
                    <a:pt x="0" y="2426854"/>
                  </a:lnTo>
                  <a:lnTo>
                    <a:pt x="0" y="2419350"/>
                  </a:lnTo>
                  <a:lnTo>
                    <a:pt x="0" y="106795"/>
                  </a:lnTo>
                  <a:lnTo>
                    <a:pt x="9642" y="63624"/>
                  </a:lnTo>
                  <a:lnTo>
                    <a:pt x="32319" y="28170"/>
                  </a:lnTo>
                  <a:lnTo>
                    <a:pt x="64576" y="5828"/>
                  </a:lnTo>
                  <a:lnTo>
                    <a:pt x="88995" y="0"/>
                  </a:lnTo>
                  <a:lnTo>
                    <a:pt x="8294256" y="0"/>
                  </a:lnTo>
                  <a:lnTo>
                    <a:pt x="8337423" y="11572"/>
                  </a:lnTo>
                  <a:lnTo>
                    <a:pt x="8372879" y="38784"/>
                  </a:lnTo>
                  <a:lnTo>
                    <a:pt x="8395219" y="77492"/>
                  </a:lnTo>
                  <a:lnTo>
                    <a:pt x="8401049" y="106795"/>
                  </a:lnTo>
                  <a:lnTo>
                    <a:pt x="8401049" y="2426854"/>
                  </a:lnTo>
                  <a:lnTo>
                    <a:pt x="8389475" y="2470023"/>
                  </a:lnTo>
                  <a:lnTo>
                    <a:pt x="8362263" y="2505478"/>
                  </a:lnTo>
                  <a:lnTo>
                    <a:pt x="8323554" y="2527821"/>
                  </a:lnTo>
                  <a:lnTo>
                    <a:pt x="8301687" y="2532917"/>
                  </a:lnTo>
                  <a:lnTo>
                    <a:pt x="8294256" y="253364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258300" y="4029075"/>
              <a:ext cx="114300" cy="2533650"/>
            </a:xfrm>
            <a:custGeom>
              <a:avLst/>
              <a:gdLst/>
              <a:ahLst/>
              <a:cxnLst/>
              <a:rect l="l" t="t" r="r" b="b"/>
              <a:pathLst>
                <a:path w="114300" h="2533650">
                  <a:moveTo>
                    <a:pt x="114300" y="2533650"/>
                  </a:moveTo>
                  <a:lnTo>
                    <a:pt x="70559" y="2524948"/>
                  </a:lnTo>
                  <a:lnTo>
                    <a:pt x="33477" y="2500172"/>
                  </a:lnTo>
                  <a:lnTo>
                    <a:pt x="8700" y="2463090"/>
                  </a:lnTo>
                  <a:lnTo>
                    <a:pt x="0" y="2419350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2419350"/>
                  </a:lnTo>
                  <a:lnTo>
                    <a:pt x="43900" y="2463090"/>
                  </a:lnTo>
                  <a:lnTo>
                    <a:pt x="60418" y="2500172"/>
                  </a:lnTo>
                  <a:lnTo>
                    <a:pt x="92213" y="2528755"/>
                  </a:lnTo>
                  <a:lnTo>
                    <a:pt x="106793" y="2533106"/>
                  </a:lnTo>
                  <a:lnTo>
                    <a:pt x="114300" y="2533650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82149" y="4210043"/>
              <a:ext cx="228600" cy="286385"/>
            </a:xfrm>
            <a:custGeom>
              <a:avLst/>
              <a:gdLst/>
              <a:ahLst/>
              <a:cxnLst/>
              <a:rect l="l" t="t" r="r" b="b"/>
              <a:pathLst>
                <a:path w="228600" h="286385">
                  <a:moveTo>
                    <a:pt x="228600" y="157168"/>
                  </a:moveTo>
                  <a:lnTo>
                    <a:pt x="219857" y="204373"/>
                  </a:lnTo>
                  <a:lnTo>
                    <a:pt x="196167" y="240125"/>
                  </a:lnTo>
                  <a:lnTo>
                    <a:pt x="161332" y="266367"/>
                  </a:lnTo>
                  <a:lnTo>
                    <a:pt x="119157" y="285042"/>
                  </a:lnTo>
                  <a:lnTo>
                    <a:pt x="115949" y="286129"/>
                  </a:lnTo>
                  <a:lnTo>
                    <a:pt x="112759" y="286081"/>
                  </a:lnTo>
                  <a:lnTo>
                    <a:pt x="67327" y="266307"/>
                  </a:lnTo>
                  <a:lnTo>
                    <a:pt x="32450" y="240107"/>
                  </a:lnTo>
                  <a:lnTo>
                    <a:pt x="8744" y="204371"/>
                  </a:lnTo>
                  <a:lnTo>
                    <a:pt x="0" y="157168"/>
                  </a:lnTo>
                  <a:lnTo>
                    <a:pt x="0" y="57156"/>
                  </a:lnTo>
                  <a:lnTo>
                    <a:pt x="0" y="55261"/>
                  </a:lnTo>
                  <a:lnTo>
                    <a:pt x="4184" y="47053"/>
                  </a:lnTo>
                  <a:lnTo>
                    <a:pt x="5524" y="45713"/>
                  </a:lnTo>
                  <a:lnTo>
                    <a:pt x="7069" y="44681"/>
                  </a:lnTo>
                  <a:lnTo>
                    <a:pt x="8819" y="43956"/>
                  </a:lnTo>
                  <a:lnTo>
                    <a:pt x="10570" y="43231"/>
                  </a:lnTo>
                  <a:lnTo>
                    <a:pt x="12392" y="42868"/>
                  </a:lnTo>
                  <a:lnTo>
                    <a:pt x="14287" y="42868"/>
                  </a:lnTo>
                  <a:lnTo>
                    <a:pt x="36776" y="39850"/>
                  </a:lnTo>
                  <a:lnTo>
                    <a:pt x="60257" y="31581"/>
                  </a:lnTo>
                  <a:lnTo>
                    <a:pt x="83041" y="19240"/>
                  </a:lnTo>
                  <a:lnTo>
                    <a:pt x="103441" y="4006"/>
                  </a:lnTo>
                  <a:lnTo>
                    <a:pt x="106568" y="1335"/>
                  </a:lnTo>
                  <a:lnTo>
                    <a:pt x="110187" y="0"/>
                  </a:lnTo>
                  <a:lnTo>
                    <a:pt x="114300" y="0"/>
                  </a:lnTo>
                  <a:lnTo>
                    <a:pt x="118412" y="0"/>
                  </a:lnTo>
                  <a:lnTo>
                    <a:pt x="122031" y="1335"/>
                  </a:lnTo>
                  <a:lnTo>
                    <a:pt x="168396" y="31635"/>
                  </a:lnTo>
                  <a:lnTo>
                    <a:pt x="214312" y="42868"/>
                  </a:lnTo>
                  <a:lnTo>
                    <a:pt x="216207" y="42868"/>
                  </a:lnTo>
                  <a:lnTo>
                    <a:pt x="218029" y="43231"/>
                  </a:lnTo>
                  <a:lnTo>
                    <a:pt x="219780" y="43956"/>
                  </a:lnTo>
                  <a:lnTo>
                    <a:pt x="221530" y="44681"/>
                  </a:lnTo>
                  <a:lnTo>
                    <a:pt x="223075" y="45713"/>
                  </a:lnTo>
                  <a:lnTo>
                    <a:pt x="228600" y="57156"/>
                  </a:lnTo>
                  <a:lnTo>
                    <a:pt x="228600" y="157168"/>
                  </a:lnTo>
                  <a:close/>
                </a:path>
              </a:pathLst>
            </a:custGeom>
            <a:ln w="285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9512300" y="4055207"/>
            <a:ext cx="3628390" cy="18669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ctr" marL="495300">
              <a:lnSpc>
                <a:spcPct val="100000"/>
              </a:lnSpc>
              <a:spcBef>
                <a:spcPts val="620"/>
              </a:spcBef>
            </a:pPr>
            <a:r>
              <a:rPr dirty="0" sz="2550" spc="-25" b="1">
                <a:solidFill>
                  <a:srgbClr val="FFFFFF"/>
                </a:solidFill>
                <a:latin typeface="Trebuchet MS"/>
                <a:cs typeface="Trebuchet MS"/>
              </a:rPr>
              <a:t>Mesures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1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55" b="1">
                <a:solidFill>
                  <a:srgbClr val="FFFFFF"/>
                </a:solidFill>
                <a:latin typeface="Trebuchet MS"/>
                <a:cs typeface="Trebuchet MS"/>
              </a:rPr>
              <a:t>Mitigation</a:t>
            </a:r>
            <a:endParaRPr sz="2550">
              <a:latin typeface="Trebuchet MS"/>
              <a:cs typeface="Trebuchet MS"/>
            </a:endParaRPr>
          </a:p>
          <a:p>
            <a:pPr marL="206375" indent="-193675">
              <a:lnSpc>
                <a:spcPct val="100000"/>
              </a:lnSpc>
              <a:spcBef>
                <a:spcPts val="414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Architecture</a:t>
            </a:r>
            <a:r>
              <a:rPr dirty="0" sz="2000" spc="-1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Zero</a:t>
            </a:r>
            <a:r>
              <a:rPr dirty="0" sz="1950" spc="-45">
                <a:solidFill>
                  <a:srgbClr val="E2E7F0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Trust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Chiffrement</a:t>
            </a:r>
            <a:r>
              <a:rPr dirty="0" sz="2000" spc="13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end</a:t>
            </a:r>
            <a:r>
              <a:rPr dirty="0" sz="1950">
                <a:solidFill>
                  <a:srgbClr val="E2E7F0"/>
                </a:solidFill>
                <a:latin typeface="Microsoft Sans Serif"/>
                <a:cs typeface="Microsoft Sans Serif"/>
              </a:rPr>
              <a:t>-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to</a:t>
            </a:r>
            <a:r>
              <a:rPr dirty="0" sz="1950">
                <a:solidFill>
                  <a:srgbClr val="E2E7F0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end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Sandboxing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des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agents</a:t>
            </a: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150">
                <a:solidFill>
                  <a:srgbClr val="E2E7F0"/>
                </a:solidFill>
                <a:latin typeface="Microsoft Sans Serif"/>
                <a:cs typeface="Microsoft Sans Serif"/>
              </a:rPr>
              <a:t>&amp;</a:t>
            </a:r>
            <a:r>
              <a:rPr dirty="0" sz="1950" spc="-1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MFA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Tests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pénétration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continus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09600" y="6715125"/>
            <a:ext cx="8420100" cy="2543175"/>
            <a:chOff x="609600" y="6715125"/>
            <a:chExt cx="8420100" cy="2543175"/>
          </a:xfrm>
        </p:grpSpPr>
        <p:sp>
          <p:nvSpPr>
            <p:cNvPr id="26" name="object 26" descr=""/>
            <p:cNvSpPr/>
            <p:nvPr/>
          </p:nvSpPr>
          <p:spPr>
            <a:xfrm>
              <a:off x="628649" y="6715125"/>
              <a:ext cx="8401050" cy="2543175"/>
            </a:xfrm>
            <a:custGeom>
              <a:avLst/>
              <a:gdLst/>
              <a:ahLst/>
              <a:cxnLst/>
              <a:rect l="l" t="t" r="r" b="b"/>
              <a:pathLst>
                <a:path w="8401050" h="2543175">
                  <a:moveTo>
                    <a:pt x="8294254" y="2543174"/>
                  </a:moveTo>
                  <a:lnTo>
                    <a:pt x="88995" y="2543174"/>
                  </a:lnTo>
                  <a:lnTo>
                    <a:pt x="82801" y="2542442"/>
                  </a:lnTo>
                  <a:lnTo>
                    <a:pt x="37131" y="2519742"/>
                  </a:lnTo>
                  <a:lnTo>
                    <a:pt x="12577" y="2486135"/>
                  </a:lnTo>
                  <a:lnTo>
                    <a:pt x="610" y="2443813"/>
                  </a:lnTo>
                  <a:lnTo>
                    <a:pt x="0" y="2436379"/>
                  </a:lnTo>
                  <a:lnTo>
                    <a:pt x="0" y="2428875"/>
                  </a:lnTo>
                  <a:lnTo>
                    <a:pt x="0" y="106794"/>
                  </a:lnTo>
                  <a:lnTo>
                    <a:pt x="9643" y="63624"/>
                  </a:lnTo>
                  <a:lnTo>
                    <a:pt x="32320" y="28169"/>
                  </a:lnTo>
                  <a:lnTo>
                    <a:pt x="64577" y="5827"/>
                  </a:lnTo>
                  <a:lnTo>
                    <a:pt x="88995" y="0"/>
                  </a:lnTo>
                  <a:lnTo>
                    <a:pt x="8294254" y="0"/>
                  </a:lnTo>
                  <a:lnTo>
                    <a:pt x="8337423" y="11571"/>
                  </a:lnTo>
                  <a:lnTo>
                    <a:pt x="8372877" y="38783"/>
                  </a:lnTo>
                  <a:lnTo>
                    <a:pt x="8395220" y="77491"/>
                  </a:lnTo>
                  <a:lnTo>
                    <a:pt x="8401049" y="106794"/>
                  </a:lnTo>
                  <a:lnTo>
                    <a:pt x="8401049" y="2436379"/>
                  </a:lnTo>
                  <a:lnTo>
                    <a:pt x="8389475" y="2479548"/>
                  </a:lnTo>
                  <a:lnTo>
                    <a:pt x="8362264" y="2515003"/>
                  </a:lnTo>
                  <a:lnTo>
                    <a:pt x="8323555" y="2537345"/>
                  </a:lnTo>
                  <a:lnTo>
                    <a:pt x="8301687" y="2542442"/>
                  </a:lnTo>
                  <a:lnTo>
                    <a:pt x="8294254" y="254317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09600" y="6715125"/>
              <a:ext cx="114300" cy="2543175"/>
            </a:xfrm>
            <a:custGeom>
              <a:avLst/>
              <a:gdLst/>
              <a:ahLst/>
              <a:cxnLst/>
              <a:rect l="l" t="t" r="r" b="b"/>
              <a:pathLst>
                <a:path w="114300" h="2543175">
                  <a:moveTo>
                    <a:pt x="114300" y="2543175"/>
                  </a:moveTo>
                  <a:lnTo>
                    <a:pt x="70559" y="2534473"/>
                  </a:lnTo>
                  <a:lnTo>
                    <a:pt x="33477" y="2509697"/>
                  </a:lnTo>
                  <a:lnTo>
                    <a:pt x="8700" y="2472615"/>
                  </a:lnTo>
                  <a:lnTo>
                    <a:pt x="0" y="24288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2428875"/>
                  </a:lnTo>
                  <a:lnTo>
                    <a:pt x="43900" y="2472615"/>
                  </a:lnTo>
                  <a:lnTo>
                    <a:pt x="60418" y="2509697"/>
                  </a:lnTo>
                  <a:lnTo>
                    <a:pt x="92213" y="2538280"/>
                  </a:lnTo>
                  <a:lnTo>
                    <a:pt x="106793" y="2542631"/>
                  </a:lnTo>
                  <a:lnTo>
                    <a:pt x="114300" y="2543175"/>
                  </a:lnTo>
                  <a:close/>
                </a:path>
              </a:pathLst>
            </a:custGeom>
            <a:solidFill>
              <a:srgbClr val="E9B3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04874" y="689610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142875"/>
                  </a:moveTo>
                  <a:lnTo>
                    <a:pt x="279599" y="184349"/>
                  </a:lnTo>
                  <a:lnTo>
                    <a:pt x="261671" y="222252"/>
                  </a:lnTo>
                  <a:lnTo>
                    <a:pt x="233514" y="253320"/>
                  </a:lnTo>
                  <a:lnTo>
                    <a:pt x="197550" y="274874"/>
                  </a:lnTo>
                  <a:lnTo>
                    <a:pt x="156879" y="285063"/>
                  </a:lnTo>
                  <a:lnTo>
                    <a:pt x="142875" y="285750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7" y="257628"/>
                  </a:lnTo>
                  <a:lnTo>
                    <a:pt x="28121" y="227992"/>
                  </a:lnTo>
                  <a:lnTo>
                    <a:pt x="8348" y="191000"/>
                  </a:lnTo>
                  <a:lnTo>
                    <a:pt x="171" y="149894"/>
                  </a:lnTo>
                  <a:lnTo>
                    <a:pt x="0" y="142875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5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50" y="142875"/>
                  </a:lnTo>
                  <a:close/>
                </a:path>
                <a:path w="285750" h="285750">
                  <a:moveTo>
                    <a:pt x="142875" y="85725"/>
                  </a:moveTo>
                  <a:lnTo>
                    <a:pt x="142875" y="142875"/>
                  </a:lnTo>
                </a:path>
                <a:path w="285750" h="285750">
                  <a:moveTo>
                    <a:pt x="142875" y="200025"/>
                  </a:moveTo>
                  <a:lnTo>
                    <a:pt x="143017" y="200025"/>
                  </a:lnTo>
                </a:path>
              </a:pathLst>
            </a:custGeom>
            <a:ln w="2857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63600" y="6741257"/>
            <a:ext cx="4445635" cy="15240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620"/>
              </a:spcBef>
            </a:pPr>
            <a:r>
              <a:rPr dirty="0" sz="2550" spc="-130" b="1">
                <a:solidFill>
                  <a:srgbClr val="FFFFFF"/>
                </a:solidFill>
                <a:latin typeface="Trebuchet MS"/>
                <a:cs typeface="Trebuchet MS"/>
              </a:rPr>
              <a:t>Éthique</a:t>
            </a:r>
            <a:r>
              <a:rPr dirty="0" sz="2550" spc="-2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50" spc="-155" b="1">
                <a:solidFill>
                  <a:srgbClr val="FFFFFF"/>
                </a:solidFill>
                <a:latin typeface="Century Gothic"/>
                <a:cs typeface="Century Gothic"/>
              </a:rPr>
              <a:t>&amp;</a:t>
            </a:r>
            <a:r>
              <a:rPr dirty="0" sz="2450" spc="-13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Trebuchet MS"/>
                <a:cs typeface="Trebuchet MS"/>
              </a:rPr>
              <a:t>Biais</a:t>
            </a:r>
            <a:endParaRPr sz="2550">
              <a:latin typeface="Trebuchet MS"/>
              <a:cs typeface="Trebuchet MS"/>
            </a:endParaRPr>
          </a:p>
          <a:p>
            <a:pPr marL="206375" indent="-193675">
              <a:lnSpc>
                <a:spcPct val="100000"/>
              </a:lnSpc>
              <a:spcBef>
                <a:spcPts val="414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Biais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E2E7F0"/>
                </a:solidFill>
                <a:latin typeface="Microsoft Sans Serif"/>
                <a:cs typeface="Microsoft Sans Serif"/>
              </a:rPr>
              <a:t>algorithmiques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dans</a:t>
            </a:r>
            <a:r>
              <a:rPr dirty="0" sz="2000" spc="-7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les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décisions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Discrimination</a:t>
            </a:r>
            <a:r>
              <a:rPr dirty="0" sz="2000" spc="-8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non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intentionnelle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Opacité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des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décisions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10">
                <a:solidFill>
                  <a:srgbClr val="E2E7F0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boîte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noire</a:t>
            </a:r>
            <a:r>
              <a:rPr dirty="0" sz="1950" spc="-10">
                <a:solidFill>
                  <a:srgbClr val="E2E7F0"/>
                </a:solidFill>
                <a:latin typeface="Microsoft Sans Serif"/>
                <a:cs typeface="Microsoft Sans Serif"/>
              </a:rPr>
              <a:t>)</a:t>
            </a:r>
            <a:endParaRPr sz="1950">
              <a:latin typeface="Microsoft Sans Serif"/>
              <a:cs typeface="Microsoft Sans Serif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258300" y="6715125"/>
            <a:ext cx="8420100" cy="2543175"/>
            <a:chOff x="9258300" y="6715125"/>
            <a:chExt cx="8420100" cy="2543175"/>
          </a:xfrm>
        </p:grpSpPr>
        <p:sp>
          <p:nvSpPr>
            <p:cNvPr id="31" name="object 31" descr=""/>
            <p:cNvSpPr/>
            <p:nvPr/>
          </p:nvSpPr>
          <p:spPr>
            <a:xfrm>
              <a:off x="9277349" y="6715125"/>
              <a:ext cx="8401050" cy="2543175"/>
            </a:xfrm>
            <a:custGeom>
              <a:avLst/>
              <a:gdLst/>
              <a:ahLst/>
              <a:cxnLst/>
              <a:rect l="l" t="t" r="r" b="b"/>
              <a:pathLst>
                <a:path w="8401050" h="2543175">
                  <a:moveTo>
                    <a:pt x="8294256" y="2543174"/>
                  </a:moveTo>
                  <a:lnTo>
                    <a:pt x="88995" y="2543174"/>
                  </a:lnTo>
                  <a:lnTo>
                    <a:pt x="82801" y="2542442"/>
                  </a:lnTo>
                  <a:lnTo>
                    <a:pt x="37131" y="2519742"/>
                  </a:lnTo>
                  <a:lnTo>
                    <a:pt x="12576" y="2486135"/>
                  </a:lnTo>
                  <a:lnTo>
                    <a:pt x="609" y="2443813"/>
                  </a:lnTo>
                  <a:lnTo>
                    <a:pt x="0" y="2436379"/>
                  </a:lnTo>
                  <a:lnTo>
                    <a:pt x="0" y="2428875"/>
                  </a:lnTo>
                  <a:lnTo>
                    <a:pt x="0" y="106794"/>
                  </a:lnTo>
                  <a:lnTo>
                    <a:pt x="9642" y="63624"/>
                  </a:lnTo>
                  <a:lnTo>
                    <a:pt x="32319" y="28169"/>
                  </a:lnTo>
                  <a:lnTo>
                    <a:pt x="64576" y="5827"/>
                  </a:lnTo>
                  <a:lnTo>
                    <a:pt x="88995" y="0"/>
                  </a:lnTo>
                  <a:lnTo>
                    <a:pt x="8294256" y="0"/>
                  </a:lnTo>
                  <a:lnTo>
                    <a:pt x="8337423" y="11571"/>
                  </a:lnTo>
                  <a:lnTo>
                    <a:pt x="8372879" y="38783"/>
                  </a:lnTo>
                  <a:lnTo>
                    <a:pt x="8395219" y="77491"/>
                  </a:lnTo>
                  <a:lnTo>
                    <a:pt x="8401049" y="106794"/>
                  </a:lnTo>
                  <a:lnTo>
                    <a:pt x="8401049" y="2436379"/>
                  </a:lnTo>
                  <a:lnTo>
                    <a:pt x="8389475" y="2479548"/>
                  </a:lnTo>
                  <a:lnTo>
                    <a:pt x="8362263" y="2515003"/>
                  </a:lnTo>
                  <a:lnTo>
                    <a:pt x="8323554" y="2537345"/>
                  </a:lnTo>
                  <a:lnTo>
                    <a:pt x="8301687" y="2542442"/>
                  </a:lnTo>
                  <a:lnTo>
                    <a:pt x="8294256" y="2543174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258300" y="6715125"/>
              <a:ext cx="114300" cy="2543175"/>
            </a:xfrm>
            <a:custGeom>
              <a:avLst/>
              <a:gdLst/>
              <a:ahLst/>
              <a:cxnLst/>
              <a:rect l="l" t="t" r="r" b="b"/>
              <a:pathLst>
                <a:path w="114300" h="2543175">
                  <a:moveTo>
                    <a:pt x="114300" y="2543175"/>
                  </a:moveTo>
                  <a:lnTo>
                    <a:pt x="70559" y="2534473"/>
                  </a:lnTo>
                  <a:lnTo>
                    <a:pt x="33477" y="2509697"/>
                  </a:lnTo>
                  <a:lnTo>
                    <a:pt x="8700" y="2472615"/>
                  </a:lnTo>
                  <a:lnTo>
                    <a:pt x="0" y="2428875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2428875"/>
                  </a:lnTo>
                  <a:lnTo>
                    <a:pt x="43900" y="2472615"/>
                  </a:lnTo>
                  <a:lnTo>
                    <a:pt x="60418" y="2509697"/>
                  </a:lnTo>
                  <a:lnTo>
                    <a:pt x="92213" y="2538280"/>
                  </a:lnTo>
                  <a:lnTo>
                    <a:pt x="106793" y="2542631"/>
                  </a:lnTo>
                  <a:lnTo>
                    <a:pt x="114300" y="2543175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553574" y="6910387"/>
              <a:ext cx="285750" cy="257175"/>
            </a:xfrm>
            <a:custGeom>
              <a:avLst/>
              <a:gdLst/>
              <a:ahLst/>
              <a:cxnLst/>
              <a:rect l="l" t="t" r="r" b="b"/>
              <a:pathLst>
                <a:path w="285750" h="257175">
                  <a:moveTo>
                    <a:pt x="200025" y="257175"/>
                  </a:moveTo>
                  <a:lnTo>
                    <a:pt x="200025" y="228600"/>
                  </a:lnTo>
                  <a:lnTo>
                    <a:pt x="200024" y="224847"/>
                  </a:lnTo>
                  <a:lnTo>
                    <a:pt x="199658" y="221131"/>
                  </a:lnTo>
                  <a:lnTo>
                    <a:pt x="198926" y="217450"/>
                  </a:lnTo>
                  <a:lnTo>
                    <a:pt x="198194" y="213770"/>
                  </a:lnTo>
                  <a:lnTo>
                    <a:pt x="174625" y="181081"/>
                  </a:lnTo>
                  <a:lnTo>
                    <a:pt x="171505" y="178996"/>
                  </a:lnTo>
                  <a:lnTo>
                    <a:pt x="146627" y="171450"/>
                  </a:lnTo>
                  <a:lnTo>
                    <a:pt x="142875" y="171450"/>
                  </a:lnTo>
                  <a:lnTo>
                    <a:pt x="57150" y="171450"/>
                  </a:lnTo>
                  <a:lnTo>
                    <a:pt x="53397" y="171450"/>
                  </a:lnTo>
                  <a:lnTo>
                    <a:pt x="49681" y="171816"/>
                  </a:lnTo>
                  <a:lnTo>
                    <a:pt x="16738" y="188188"/>
                  </a:lnTo>
                  <a:lnTo>
                    <a:pt x="14085" y="190842"/>
                  </a:lnTo>
                  <a:lnTo>
                    <a:pt x="1098" y="217450"/>
                  </a:lnTo>
                  <a:lnTo>
                    <a:pt x="366" y="221131"/>
                  </a:lnTo>
                  <a:lnTo>
                    <a:pt x="0" y="224847"/>
                  </a:lnTo>
                  <a:lnTo>
                    <a:pt x="0" y="228600"/>
                  </a:lnTo>
                  <a:lnTo>
                    <a:pt x="0" y="257175"/>
                  </a:lnTo>
                </a:path>
                <a:path w="285750" h="257175">
                  <a:moveTo>
                    <a:pt x="157162" y="57150"/>
                  </a:moveTo>
                  <a:lnTo>
                    <a:pt x="147530" y="88900"/>
                  </a:lnTo>
                  <a:lnTo>
                    <a:pt x="145446" y="92020"/>
                  </a:lnTo>
                  <a:lnTo>
                    <a:pt x="143077" y="94907"/>
                  </a:lnTo>
                  <a:lnTo>
                    <a:pt x="140423" y="97561"/>
                  </a:lnTo>
                  <a:lnTo>
                    <a:pt x="137770" y="100214"/>
                  </a:lnTo>
                  <a:lnTo>
                    <a:pt x="100012" y="114300"/>
                  </a:lnTo>
                  <a:lnTo>
                    <a:pt x="96259" y="114299"/>
                  </a:lnTo>
                  <a:lnTo>
                    <a:pt x="59601" y="97561"/>
                  </a:lnTo>
                  <a:lnTo>
                    <a:pt x="56947" y="94907"/>
                  </a:lnTo>
                  <a:lnTo>
                    <a:pt x="54578" y="92020"/>
                  </a:lnTo>
                  <a:lnTo>
                    <a:pt x="52494" y="88900"/>
                  </a:lnTo>
                  <a:lnTo>
                    <a:pt x="50409" y="85780"/>
                  </a:lnTo>
                  <a:lnTo>
                    <a:pt x="43960" y="68299"/>
                  </a:lnTo>
                  <a:lnTo>
                    <a:pt x="43228" y="64618"/>
                  </a:lnTo>
                  <a:lnTo>
                    <a:pt x="42862" y="60902"/>
                  </a:lnTo>
                  <a:lnTo>
                    <a:pt x="42862" y="57150"/>
                  </a:lnTo>
                  <a:lnTo>
                    <a:pt x="42862" y="53397"/>
                  </a:lnTo>
                  <a:lnTo>
                    <a:pt x="43228" y="49681"/>
                  </a:lnTo>
                  <a:lnTo>
                    <a:pt x="43960" y="46000"/>
                  </a:lnTo>
                  <a:lnTo>
                    <a:pt x="44692" y="42320"/>
                  </a:lnTo>
                  <a:lnTo>
                    <a:pt x="59601" y="16738"/>
                  </a:lnTo>
                  <a:lnTo>
                    <a:pt x="62254" y="14085"/>
                  </a:lnTo>
                  <a:lnTo>
                    <a:pt x="88863" y="1098"/>
                  </a:lnTo>
                  <a:lnTo>
                    <a:pt x="92543" y="366"/>
                  </a:lnTo>
                  <a:lnTo>
                    <a:pt x="96259" y="0"/>
                  </a:lnTo>
                  <a:lnTo>
                    <a:pt x="100012" y="0"/>
                  </a:lnTo>
                  <a:lnTo>
                    <a:pt x="103765" y="0"/>
                  </a:lnTo>
                  <a:lnTo>
                    <a:pt x="121882" y="4350"/>
                  </a:lnTo>
                  <a:lnTo>
                    <a:pt x="125349" y="5786"/>
                  </a:lnTo>
                  <a:lnTo>
                    <a:pt x="140423" y="16738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57150"/>
                  </a:lnTo>
                  <a:close/>
                </a:path>
                <a:path w="285750" h="257175">
                  <a:moveTo>
                    <a:pt x="285750" y="257175"/>
                  </a:moveTo>
                  <a:lnTo>
                    <a:pt x="285750" y="228600"/>
                  </a:lnTo>
                  <a:lnTo>
                    <a:pt x="285745" y="222268"/>
                  </a:lnTo>
                  <a:lnTo>
                    <a:pt x="284716" y="216108"/>
                  </a:lnTo>
                  <a:lnTo>
                    <a:pt x="282664" y="210118"/>
                  </a:lnTo>
                  <a:lnTo>
                    <a:pt x="280612" y="204129"/>
                  </a:lnTo>
                  <a:lnTo>
                    <a:pt x="249017" y="174890"/>
                  </a:lnTo>
                  <a:lnTo>
                    <a:pt x="242887" y="173307"/>
                  </a:lnTo>
                </a:path>
                <a:path w="285750" h="257175">
                  <a:moveTo>
                    <a:pt x="200025" y="1857"/>
                  </a:moveTo>
                  <a:lnTo>
                    <a:pt x="206171" y="3431"/>
                  </a:lnTo>
                  <a:lnTo>
                    <a:pt x="211897" y="5958"/>
                  </a:lnTo>
                  <a:lnTo>
                    <a:pt x="217202" y="9439"/>
                  </a:lnTo>
                  <a:lnTo>
                    <a:pt x="222506" y="12920"/>
                  </a:lnTo>
                  <a:lnTo>
                    <a:pt x="227104" y="17166"/>
                  </a:lnTo>
                  <a:lnTo>
                    <a:pt x="230995" y="22178"/>
                  </a:lnTo>
                  <a:lnTo>
                    <a:pt x="234885" y="27190"/>
                  </a:lnTo>
                  <a:lnTo>
                    <a:pt x="242999" y="57221"/>
                  </a:lnTo>
                  <a:lnTo>
                    <a:pt x="242999" y="63566"/>
                  </a:lnTo>
                  <a:lnTo>
                    <a:pt x="230995" y="92264"/>
                  </a:lnTo>
                  <a:lnTo>
                    <a:pt x="227104" y="97276"/>
                  </a:lnTo>
                  <a:lnTo>
                    <a:pt x="222506" y="101522"/>
                  </a:lnTo>
                  <a:lnTo>
                    <a:pt x="217202" y="105003"/>
                  </a:lnTo>
                  <a:lnTo>
                    <a:pt x="211897" y="108484"/>
                  </a:lnTo>
                  <a:lnTo>
                    <a:pt x="206171" y="111011"/>
                  </a:lnTo>
                  <a:lnTo>
                    <a:pt x="200025" y="112585"/>
                  </a:lnTo>
                </a:path>
              </a:pathLst>
            </a:custGeom>
            <a:ln w="285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9512300" y="6741257"/>
            <a:ext cx="4177029" cy="18669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ctr" marR="45720">
              <a:lnSpc>
                <a:spcPct val="100000"/>
              </a:lnSpc>
              <a:spcBef>
                <a:spcPts val="620"/>
              </a:spcBef>
            </a:pPr>
            <a:r>
              <a:rPr dirty="0" sz="2550" spc="-25" b="1">
                <a:solidFill>
                  <a:srgbClr val="FFFFFF"/>
                </a:solidFill>
                <a:latin typeface="Trebuchet MS"/>
                <a:cs typeface="Trebuchet MS"/>
              </a:rPr>
              <a:t>Mesures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1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50" spc="-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0" b="1">
                <a:solidFill>
                  <a:srgbClr val="FFFFFF"/>
                </a:solidFill>
                <a:latin typeface="Trebuchet MS"/>
                <a:cs typeface="Trebuchet MS"/>
              </a:rPr>
              <a:t>Mitigation</a:t>
            </a:r>
            <a:endParaRPr sz="2550">
              <a:latin typeface="Trebuchet MS"/>
              <a:cs typeface="Trebuchet MS"/>
            </a:endParaRPr>
          </a:p>
          <a:p>
            <a:pPr marL="206375" indent="-193675">
              <a:lnSpc>
                <a:spcPct val="100000"/>
              </a:lnSpc>
              <a:spcBef>
                <a:spcPts val="414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Comité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</a:t>
            </a:r>
            <a:r>
              <a:rPr dirty="0" sz="1950" spc="-10">
                <a:solidFill>
                  <a:srgbClr val="E2E7F0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éthique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6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l</a:t>
            </a:r>
            <a:r>
              <a:rPr dirty="0" sz="1950" spc="-20">
                <a:solidFill>
                  <a:srgbClr val="E2E7F0"/>
                </a:solidFill>
                <a:latin typeface="Microsoft Sans Serif"/>
                <a:cs typeface="Microsoft Sans Serif"/>
              </a:rPr>
              <a:t>'</a:t>
            </a:r>
            <a:r>
              <a:rPr dirty="0" sz="2000" spc="-20">
                <a:solidFill>
                  <a:srgbClr val="E2E7F0"/>
                </a:solidFill>
                <a:latin typeface="Microsoft Sans Serif"/>
                <a:cs typeface="Microsoft Sans Serif"/>
              </a:rPr>
              <a:t>IA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25">
                <a:solidFill>
                  <a:srgbClr val="E2E7F0"/>
                </a:solidFill>
                <a:latin typeface="Microsoft Sans Serif"/>
                <a:cs typeface="Microsoft Sans Serif"/>
              </a:rPr>
              <a:t>Audits</a:t>
            </a:r>
            <a:r>
              <a:rPr dirty="0" sz="2000" spc="-10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E2E7F0"/>
                </a:solidFill>
                <a:latin typeface="Microsoft Sans Serif"/>
                <a:cs typeface="Microsoft Sans Serif"/>
              </a:rPr>
              <a:t>de</a:t>
            </a:r>
            <a:r>
              <a:rPr dirty="0" sz="2000" spc="-10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biais</a:t>
            </a:r>
            <a:r>
              <a:rPr dirty="0" sz="2000" spc="-10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réguliers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Explainability</a:t>
            </a:r>
            <a:r>
              <a:rPr dirty="0" sz="2000" spc="-5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45">
                <a:solidFill>
                  <a:srgbClr val="E2E7F0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45">
                <a:solidFill>
                  <a:srgbClr val="E2E7F0"/>
                </a:solidFill>
                <a:latin typeface="Microsoft Sans Serif"/>
                <a:cs typeface="Microsoft Sans Serif"/>
              </a:rPr>
              <a:t>XAI</a:t>
            </a:r>
            <a:r>
              <a:rPr dirty="0" sz="1950" spc="-45">
                <a:solidFill>
                  <a:srgbClr val="E2E7F0"/>
                </a:solidFill>
                <a:latin typeface="Microsoft Sans Serif"/>
                <a:cs typeface="Microsoft Sans Serif"/>
              </a:rPr>
              <a:t>)</a:t>
            </a:r>
            <a:r>
              <a:rPr dirty="0" sz="1950" spc="-2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150">
                <a:solidFill>
                  <a:srgbClr val="E2E7F0"/>
                </a:solidFill>
                <a:latin typeface="Microsoft Sans Serif"/>
                <a:cs typeface="Microsoft Sans Serif"/>
              </a:rPr>
              <a:t>&amp;</a:t>
            </a:r>
            <a:r>
              <a:rPr dirty="0" sz="1950" spc="-1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data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diversifiée</a:t>
            </a:r>
            <a:endParaRPr sz="2000">
              <a:latin typeface="Microsoft Sans Serif"/>
              <a:cs typeface="Microsoft Sans Serif"/>
            </a:endParaRPr>
          </a:p>
          <a:p>
            <a:pPr marL="206375" indent="-193675">
              <a:lnSpc>
                <a:spcPct val="100000"/>
              </a:lnSpc>
              <a:spcBef>
                <a:spcPts val="300"/>
              </a:spcBef>
              <a:buSzPct val="97500"/>
              <a:buChar char="•"/>
              <a:tabLst>
                <a:tab pos="206375" algn="l"/>
              </a:tabLst>
            </a:pPr>
            <a:r>
              <a:rPr dirty="0" sz="2000" spc="-40">
                <a:solidFill>
                  <a:srgbClr val="E2E7F0"/>
                </a:solidFill>
                <a:latin typeface="Microsoft Sans Serif"/>
                <a:cs typeface="Microsoft Sans Serif"/>
              </a:rPr>
              <a:t>Contraintes</a:t>
            </a:r>
            <a:r>
              <a:rPr dirty="0" sz="2000" spc="-80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E2E7F0"/>
                </a:solidFill>
                <a:latin typeface="Microsoft Sans Serif"/>
                <a:cs typeface="Microsoft Sans Serif"/>
              </a:rPr>
              <a:t>éthiques</a:t>
            </a:r>
            <a:r>
              <a:rPr dirty="0" sz="2000" spc="-75">
                <a:solidFill>
                  <a:srgbClr val="E2E7F0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E2E7F0"/>
                </a:solidFill>
                <a:latin typeface="Microsoft Sans Serif"/>
                <a:cs typeface="Microsoft Sans Serif"/>
              </a:rPr>
              <a:t>codifiées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692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90"/>
              </a:spcBef>
            </a:pPr>
            <a:r>
              <a:rPr dirty="0" spc="-320"/>
              <a:t>Feuille</a:t>
            </a:r>
            <a:r>
              <a:rPr dirty="0" spc="-409"/>
              <a:t> </a:t>
            </a:r>
            <a:r>
              <a:rPr dirty="0" spc="-270"/>
              <a:t>de</a:t>
            </a:r>
            <a:r>
              <a:rPr dirty="0" spc="-405"/>
              <a:t> </a:t>
            </a:r>
            <a:r>
              <a:rPr dirty="0" spc="-420"/>
              <a:t>Route</a:t>
            </a:r>
            <a:r>
              <a:rPr dirty="0" spc="-405"/>
              <a:t> </a:t>
            </a:r>
            <a:r>
              <a:rPr dirty="0" spc="-260"/>
              <a:t>vers</a:t>
            </a:r>
            <a:r>
              <a:rPr dirty="0" spc="-405"/>
              <a:t> </a:t>
            </a:r>
            <a:r>
              <a:rPr dirty="0" spc="-300"/>
              <a:t>l</a:t>
            </a:r>
            <a:r>
              <a:rPr dirty="0" sz="6250" spc="-300">
                <a:latin typeface="Verdana"/>
                <a:cs typeface="Verdana"/>
              </a:rPr>
              <a:t>'</a:t>
            </a:r>
            <a:r>
              <a:rPr dirty="0" spc="-300"/>
              <a:t>Entreprise</a:t>
            </a:r>
            <a:r>
              <a:rPr dirty="0" spc="-405"/>
              <a:t> </a:t>
            </a:r>
            <a:r>
              <a:rPr dirty="0" spc="-305"/>
              <a:t>Agentique</a:t>
            </a:r>
            <a:endParaRPr sz="625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099099" y="9367155"/>
            <a:ext cx="8089900" cy="3028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55">
                <a:solidFill>
                  <a:srgbClr val="94A2B8"/>
                </a:solidFill>
                <a:latin typeface="Microsoft Sans Serif"/>
                <a:cs typeface="Microsoft Sans Serif"/>
              </a:rPr>
              <a:t>Durée</a:t>
            </a:r>
            <a:r>
              <a:rPr dirty="0" sz="1650" spc="-2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94A2B8"/>
                </a:solidFill>
                <a:latin typeface="Microsoft Sans Serif"/>
                <a:cs typeface="Microsoft Sans Serif"/>
              </a:rPr>
              <a:t>totale</a:t>
            </a:r>
            <a:r>
              <a:rPr dirty="0" sz="1650" spc="-1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94A2B8"/>
                </a:solidFill>
                <a:latin typeface="Microsoft Sans Serif"/>
                <a:cs typeface="Microsoft Sans Serif"/>
              </a:rPr>
              <a:t>estimée</a:t>
            </a:r>
            <a:r>
              <a:rPr dirty="0" sz="1650" spc="-1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94A2B8"/>
                </a:solidFill>
                <a:latin typeface="Segoe UI Symbol"/>
                <a:cs typeface="Segoe UI Symbol"/>
              </a:rPr>
              <a:t>:</a:t>
            </a:r>
            <a:r>
              <a:rPr dirty="0" sz="1800" spc="-70">
                <a:solidFill>
                  <a:srgbClr val="94A2B8"/>
                </a:solidFill>
                <a:latin typeface="Segoe UI Symbol"/>
                <a:cs typeface="Segoe UI Symbol"/>
              </a:rPr>
              <a:t> </a:t>
            </a:r>
            <a:r>
              <a:rPr dirty="0" sz="1650" spc="-60" b="1">
                <a:solidFill>
                  <a:srgbClr val="FBD34D"/>
                </a:solidFill>
                <a:latin typeface="Arial"/>
                <a:cs typeface="Arial"/>
              </a:rPr>
              <a:t>12-</a:t>
            </a:r>
            <a:r>
              <a:rPr dirty="0" sz="1650" b="1">
                <a:solidFill>
                  <a:srgbClr val="FBD34D"/>
                </a:solidFill>
                <a:latin typeface="Arial"/>
                <a:cs typeface="Arial"/>
              </a:rPr>
              <a:t>24</a:t>
            </a:r>
            <a:r>
              <a:rPr dirty="0" sz="1650" spc="-85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650" spc="-105" b="1">
                <a:solidFill>
                  <a:srgbClr val="FBD34D"/>
                </a:solidFill>
                <a:latin typeface="Arial"/>
                <a:cs typeface="Arial"/>
              </a:rPr>
              <a:t>mois</a:t>
            </a:r>
            <a:r>
              <a:rPr dirty="0" sz="1650" spc="-35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650">
                <a:solidFill>
                  <a:srgbClr val="94A2B8"/>
                </a:solidFill>
                <a:latin typeface="Microsoft Sans Serif"/>
                <a:cs typeface="Microsoft Sans Serif"/>
              </a:rPr>
              <a:t>pour</a:t>
            </a:r>
            <a:r>
              <a:rPr dirty="0" sz="1650" spc="-1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94A2B8"/>
                </a:solidFill>
                <a:latin typeface="Microsoft Sans Serif"/>
                <a:cs typeface="Microsoft Sans Serif"/>
              </a:rPr>
              <a:t>transformation complète</a:t>
            </a:r>
            <a:r>
              <a:rPr dirty="0" sz="1650" spc="-1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5">
                <a:solidFill>
                  <a:srgbClr val="94A2B8"/>
                </a:solidFill>
                <a:latin typeface="Segoe UI Symbol"/>
                <a:cs typeface="Segoe UI Symbol"/>
              </a:rPr>
              <a:t>|</a:t>
            </a:r>
            <a:r>
              <a:rPr dirty="0" sz="1800" spc="-110">
                <a:solidFill>
                  <a:srgbClr val="94A2B8"/>
                </a:solidFill>
                <a:latin typeface="Segoe UI Symbol"/>
                <a:cs typeface="Segoe UI Symbol"/>
              </a:rPr>
              <a:t> </a:t>
            </a:r>
            <a:r>
              <a:rPr dirty="0" sz="1650" spc="-140" b="1">
                <a:solidFill>
                  <a:srgbClr val="86EFAB"/>
                </a:solidFill>
                <a:latin typeface="Arial"/>
                <a:cs typeface="Arial"/>
              </a:rPr>
              <a:t>ROI</a:t>
            </a:r>
            <a:r>
              <a:rPr dirty="0" sz="1650" spc="-8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650" spc="-65" b="1">
                <a:solidFill>
                  <a:srgbClr val="86EFAB"/>
                </a:solidFill>
                <a:latin typeface="Arial"/>
                <a:cs typeface="Arial"/>
              </a:rPr>
              <a:t>visible</a:t>
            </a:r>
            <a:r>
              <a:rPr dirty="0" sz="1650" spc="-85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86EFAB"/>
                </a:solidFill>
                <a:latin typeface="Arial"/>
                <a:cs typeface="Arial"/>
              </a:rPr>
              <a:t>dès</a:t>
            </a:r>
            <a:r>
              <a:rPr dirty="0" sz="1650" spc="-8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650" spc="-90" b="1">
                <a:solidFill>
                  <a:srgbClr val="86EFAB"/>
                </a:solidFill>
                <a:latin typeface="Arial"/>
                <a:cs typeface="Arial"/>
              </a:rPr>
              <a:t>Phase</a:t>
            </a:r>
            <a:r>
              <a:rPr dirty="0" sz="1650" spc="-80" b="1">
                <a:solidFill>
                  <a:srgbClr val="86EFAB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86EFAB"/>
                </a:solidFill>
                <a:latin typeface="Georgia"/>
                <a:cs typeface="Georgia"/>
              </a:rPr>
              <a:t>2</a:t>
            </a:r>
            <a:endParaRPr sz="1650">
              <a:latin typeface="Georgia"/>
              <a:cs typeface="Georg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600" y="1600200"/>
            <a:ext cx="17068800" cy="1314450"/>
            <a:chOff x="609600" y="1600200"/>
            <a:chExt cx="17068800" cy="1314450"/>
          </a:xfrm>
        </p:grpSpPr>
        <p:sp>
          <p:nvSpPr>
            <p:cNvPr id="5" name="object 5" descr=""/>
            <p:cNvSpPr/>
            <p:nvPr/>
          </p:nvSpPr>
          <p:spPr>
            <a:xfrm>
              <a:off x="614362" y="1604962"/>
              <a:ext cx="17059275" cy="1304925"/>
            </a:xfrm>
            <a:custGeom>
              <a:avLst/>
              <a:gdLst/>
              <a:ahLst/>
              <a:cxnLst/>
              <a:rect l="l" t="t" r="r" b="b"/>
              <a:pathLst>
                <a:path w="17059275" h="1304925">
                  <a:moveTo>
                    <a:pt x="16911637" y="1304925"/>
                  </a:moveTo>
                  <a:lnTo>
                    <a:pt x="147637" y="1304925"/>
                  </a:lnTo>
                  <a:lnTo>
                    <a:pt x="140384" y="1304747"/>
                  </a:lnTo>
                  <a:lnTo>
                    <a:pt x="97907" y="1296298"/>
                  </a:lnTo>
                  <a:lnTo>
                    <a:pt x="59682" y="1275866"/>
                  </a:lnTo>
                  <a:lnTo>
                    <a:pt x="29058" y="1245242"/>
                  </a:lnTo>
                  <a:lnTo>
                    <a:pt x="8626" y="1207017"/>
                  </a:lnTo>
                  <a:lnTo>
                    <a:pt x="177" y="1164540"/>
                  </a:lnTo>
                  <a:lnTo>
                    <a:pt x="0" y="1157287"/>
                  </a:lnTo>
                  <a:lnTo>
                    <a:pt x="0" y="147637"/>
                  </a:lnTo>
                  <a:lnTo>
                    <a:pt x="6355" y="104780"/>
                  </a:lnTo>
                  <a:lnTo>
                    <a:pt x="24881" y="65614"/>
                  </a:lnTo>
                  <a:lnTo>
                    <a:pt x="53976" y="33510"/>
                  </a:lnTo>
                  <a:lnTo>
                    <a:pt x="91139" y="11238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16911637" y="0"/>
                  </a:lnTo>
                  <a:lnTo>
                    <a:pt x="16954492" y="6355"/>
                  </a:lnTo>
                  <a:lnTo>
                    <a:pt x="16993659" y="24881"/>
                  </a:lnTo>
                  <a:lnTo>
                    <a:pt x="17025762" y="53976"/>
                  </a:lnTo>
                  <a:lnTo>
                    <a:pt x="17048035" y="91138"/>
                  </a:lnTo>
                  <a:lnTo>
                    <a:pt x="17058564" y="133166"/>
                  </a:lnTo>
                  <a:lnTo>
                    <a:pt x="17059275" y="147637"/>
                  </a:lnTo>
                  <a:lnTo>
                    <a:pt x="17059275" y="1157287"/>
                  </a:lnTo>
                  <a:lnTo>
                    <a:pt x="17052917" y="1200144"/>
                  </a:lnTo>
                  <a:lnTo>
                    <a:pt x="17034390" y="1239310"/>
                  </a:lnTo>
                  <a:lnTo>
                    <a:pt x="17005298" y="1271414"/>
                  </a:lnTo>
                  <a:lnTo>
                    <a:pt x="16968134" y="1293686"/>
                  </a:lnTo>
                  <a:lnTo>
                    <a:pt x="16926107" y="1304215"/>
                  </a:lnTo>
                  <a:lnTo>
                    <a:pt x="16911637" y="1304925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4362" y="1604962"/>
              <a:ext cx="17059275" cy="1304925"/>
            </a:xfrm>
            <a:custGeom>
              <a:avLst/>
              <a:gdLst/>
              <a:ahLst/>
              <a:cxnLst/>
              <a:rect l="l" t="t" r="r" b="b"/>
              <a:pathLst>
                <a:path w="17059275" h="1304925">
                  <a:moveTo>
                    <a:pt x="0" y="115728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2"/>
                  </a:lnTo>
                  <a:lnTo>
                    <a:pt x="59682" y="29058"/>
                  </a:lnTo>
                  <a:lnTo>
                    <a:pt x="97907" y="8626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16911637" y="0"/>
                  </a:lnTo>
                  <a:lnTo>
                    <a:pt x="16954492" y="6355"/>
                  </a:lnTo>
                  <a:lnTo>
                    <a:pt x="16993659" y="24881"/>
                  </a:lnTo>
                  <a:lnTo>
                    <a:pt x="17025762" y="53976"/>
                  </a:lnTo>
                  <a:lnTo>
                    <a:pt x="17048035" y="91138"/>
                  </a:lnTo>
                  <a:lnTo>
                    <a:pt x="17058564" y="133166"/>
                  </a:lnTo>
                  <a:lnTo>
                    <a:pt x="17059275" y="147637"/>
                  </a:lnTo>
                  <a:lnTo>
                    <a:pt x="17059275" y="1157287"/>
                  </a:lnTo>
                  <a:lnTo>
                    <a:pt x="17052917" y="1200144"/>
                  </a:lnTo>
                  <a:lnTo>
                    <a:pt x="17034390" y="1239310"/>
                  </a:lnTo>
                  <a:lnTo>
                    <a:pt x="17005298" y="1271414"/>
                  </a:lnTo>
                  <a:lnTo>
                    <a:pt x="16968134" y="1293686"/>
                  </a:lnTo>
                  <a:lnTo>
                    <a:pt x="16926107" y="1304215"/>
                  </a:lnTo>
                  <a:lnTo>
                    <a:pt x="16911637" y="1304925"/>
                  </a:lnTo>
                  <a:lnTo>
                    <a:pt x="147637" y="1304925"/>
                  </a:lnTo>
                  <a:lnTo>
                    <a:pt x="104780" y="1298569"/>
                  </a:lnTo>
                  <a:lnTo>
                    <a:pt x="65614" y="1280043"/>
                  </a:lnTo>
                  <a:lnTo>
                    <a:pt x="33510" y="1250948"/>
                  </a:lnTo>
                  <a:lnTo>
                    <a:pt x="11238" y="1213785"/>
                  </a:lnTo>
                  <a:lnTo>
                    <a:pt x="709" y="1171758"/>
                  </a:lnTo>
                  <a:lnTo>
                    <a:pt x="0" y="1157287"/>
                  </a:lnTo>
                  <a:close/>
                </a:path>
              </a:pathLst>
            </a:custGeom>
            <a:ln w="9524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905621" y="1889696"/>
              <a:ext cx="285750" cy="278765"/>
            </a:xfrm>
            <a:custGeom>
              <a:avLst/>
              <a:gdLst/>
              <a:ahLst/>
              <a:cxnLst/>
              <a:rect l="l" t="t" r="r" b="b"/>
              <a:pathLst>
                <a:path w="285750" h="278764">
                  <a:moveTo>
                    <a:pt x="176311" y="36782"/>
                  </a:moveTo>
                  <a:lnTo>
                    <a:pt x="180778" y="39014"/>
                  </a:lnTo>
                  <a:lnTo>
                    <a:pt x="185509" y="40130"/>
                  </a:lnTo>
                  <a:lnTo>
                    <a:pt x="190503" y="40130"/>
                  </a:lnTo>
                  <a:lnTo>
                    <a:pt x="195497" y="40130"/>
                  </a:lnTo>
                  <a:lnTo>
                    <a:pt x="200228" y="39014"/>
                  </a:lnTo>
                  <a:lnTo>
                    <a:pt x="204695" y="36782"/>
                  </a:lnTo>
                  <a:lnTo>
                    <a:pt x="262782" y="7731"/>
                  </a:lnTo>
                  <a:lnTo>
                    <a:pt x="263993" y="7125"/>
                  </a:lnTo>
                  <a:lnTo>
                    <a:pt x="265260" y="6682"/>
                  </a:lnTo>
                  <a:lnTo>
                    <a:pt x="266585" y="6402"/>
                  </a:lnTo>
                  <a:lnTo>
                    <a:pt x="267909" y="6121"/>
                  </a:lnTo>
                  <a:lnTo>
                    <a:pt x="269248" y="6011"/>
                  </a:lnTo>
                  <a:lnTo>
                    <a:pt x="270600" y="6073"/>
                  </a:lnTo>
                  <a:lnTo>
                    <a:pt x="271952" y="6134"/>
                  </a:lnTo>
                  <a:lnTo>
                    <a:pt x="273275" y="6365"/>
                  </a:lnTo>
                  <a:lnTo>
                    <a:pt x="274569" y="6765"/>
                  </a:lnTo>
                  <a:lnTo>
                    <a:pt x="275862" y="7165"/>
                  </a:lnTo>
                  <a:lnTo>
                    <a:pt x="277084" y="7722"/>
                  </a:lnTo>
                  <a:lnTo>
                    <a:pt x="278235" y="8434"/>
                  </a:lnTo>
                  <a:lnTo>
                    <a:pt x="279386" y="9147"/>
                  </a:lnTo>
                  <a:lnTo>
                    <a:pt x="280429" y="9993"/>
                  </a:lnTo>
                  <a:lnTo>
                    <a:pt x="281364" y="10973"/>
                  </a:lnTo>
                  <a:lnTo>
                    <a:pt x="282298" y="11952"/>
                  </a:lnTo>
                  <a:lnTo>
                    <a:pt x="283094" y="13034"/>
                  </a:lnTo>
                  <a:lnTo>
                    <a:pt x="283752" y="14217"/>
                  </a:lnTo>
                  <a:lnTo>
                    <a:pt x="284410" y="15400"/>
                  </a:lnTo>
                  <a:lnTo>
                    <a:pt x="284909" y="16647"/>
                  </a:lnTo>
                  <a:lnTo>
                    <a:pt x="285248" y="17958"/>
                  </a:lnTo>
                  <a:lnTo>
                    <a:pt x="285586" y="19269"/>
                  </a:lnTo>
                  <a:lnTo>
                    <a:pt x="285755" y="20601"/>
                  </a:lnTo>
                  <a:lnTo>
                    <a:pt x="285753" y="21955"/>
                  </a:lnTo>
                  <a:lnTo>
                    <a:pt x="285753" y="224583"/>
                  </a:lnTo>
                  <a:lnTo>
                    <a:pt x="276974" y="238775"/>
                  </a:lnTo>
                  <a:lnTo>
                    <a:pt x="204695" y="274923"/>
                  </a:lnTo>
                  <a:lnTo>
                    <a:pt x="200228" y="277155"/>
                  </a:lnTo>
                  <a:lnTo>
                    <a:pt x="195497" y="278271"/>
                  </a:lnTo>
                  <a:lnTo>
                    <a:pt x="190503" y="278271"/>
                  </a:lnTo>
                  <a:lnTo>
                    <a:pt x="185509" y="278271"/>
                  </a:lnTo>
                  <a:lnTo>
                    <a:pt x="180778" y="277155"/>
                  </a:lnTo>
                  <a:lnTo>
                    <a:pt x="176311" y="274923"/>
                  </a:lnTo>
                  <a:lnTo>
                    <a:pt x="109445" y="241490"/>
                  </a:lnTo>
                  <a:lnTo>
                    <a:pt x="104978" y="239258"/>
                  </a:lnTo>
                  <a:lnTo>
                    <a:pt x="100247" y="238141"/>
                  </a:lnTo>
                  <a:lnTo>
                    <a:pt x="95253" y="238141"/>
                  </a:lnTo>
                  <a:lnTo>
                    <a:pt x="90259" y="238141"/>
                  </a:lnTo>
                  <a:lnTo>
                    <a:pt x="85528" y="239258"/>
                  </a:lnTo>
                  <a:lnTo>
                    <a:pt x="81061" y="241490"/>
                  </a:lnTo>
                  <a:lnTo>
                    <a:pt x="22974" y="270541"/>
                  </a:lnTo>
                  <a:lnTo>
                    <a:pt x="21762" y="271147"/>
                  </a:lnTo>
                  <a:lnTo>
                    <a:pt x="20494" y="271590"/>
                  </a:lnTo>
                  <a:lnTo>
                    <a:pt x="19169" y="271871"/>
                  </a:lnTo>
                  <a:lnTo>
                    <a:pt x="17844" y="272151"/>
                  </a:lnTo>
                  <a:lnTo>
                    <a:pt x="16505" y="272261"/>
                  </a:lnTo>
                  <a:lnTo>
                    <a:pt x="15152" y="272199"/>
                  </a:lnTo>
                  <a:lnTo>
                    <a:pt x="13799" y="272137"/>
                  </a:lnTo>
                  <a:lnTo>
                    <a:pt x="12475" y="271906"/>
                  </a:lnTo>
                  <a:lnTo>
                    <a:pt x="11181" y="271505"/>
                  </a:lnTo>
                  <a:lnTo>
                    <a:pt x="9887" y="271104"/>
                  </a:lnTo>
                  <a:lnTo>
                    <a:pt x="0" y="257656"/>
                  </a:lnTo>
                  <a:lnTo>
                    <a:pt x="3" y="256301"/>
                  </a:lnTo>
                  <a:lnTo>
                    <a:pt x="3" y="53689"/>
                  </a:lnTo>
                  <a:lnTo>
                    <a:pt x="8782" y="39496"/>
                  </a:lnTo>
                  <a:lnTo>
                    <a:pt x="81061" y="3349"/>
                  </a:lnTo>
                  <a:lnTo>
                    <a:pt x="85528" y="1117"/>
                  </a:lnTo>
                  <a:lnTo>
                    <a:pt x="90259" y="1"/>
                  </a:lnTo>
                  <a:lnTo>
                    <a:pt x="95253" y="1"/>
                  </a:lnTo>
                  <a:lnTo>
                    <a:pt x="100247" y="1"/>
                  </a:lnTo>
                  <a:lnTo>
                    <a:pt x="104978" y="1117"/>
                  </a:lnTo>
                  <a:lnTo>
                    <a:pt x="109445" y="3349"/>
                  </a:lnTo>
                  <a:lnTo>
                    <a:pt x="176311" y="36782"/>
                  </a:lnTo>
                  <a:close/>
                </a:path>
                <a:path w="285750" h="278764">
                  <a:moveTo>
                    <a:pt x="190503" y="40131"/>
                  </a:moveTo>
                  <a:lnTo>
                    <a:pt x="190503" y="278256"/>
                  </a:lnTo>
                </a:path>
                <a:path w="285750" h="278764">
                  <a:moveTo>
                    <a:pt x="95253" y="0"/>
                  </a:moveTo>
                  <a:lnTo>
                    <a:pt x="95253" y="238124"/>
                  </a:lnTo>
                </a:path>
              </a:pathLst>
            </a:custGeom>
            <a:ln w="31749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273175" y="1628652"/>
            <a:ext cx="15741650" cy="1037590"/>
          </a:xfrm>
          <a:prstGeom prst="rect">
            <a:avLst/>
          </a:prstGeom>
        </p:spPr>
        <p:txBody>
          <a:bodyPr wrap="square" lIns="0" tIns="180975" rIns="0" bIns="0" rtlCol="0" vert="horz">
            <a:spAutoFit/>
          </a:bodyPr>
          <a:lstStyle/>
          <a:p>
            <a:pPr algn="ctr" marL="609600">
              <a:lnSpc>
                <a:spcPct val="100000"/>
              </a:lnSpc>
              <a:spcBef>
                <a:spcPts val="1425"/>
              </a:spcBef>
            </a:pPr>
            <a:r>
              <a:rPr dirty="0" sz="2550" spc="-85" b="1">
                <a:solidFill>
                  <a:srgbClr val="FFFFFF"/>
                </a:solidFill>
                <a:latin typeface="Trebuchet MS"/>
                <a:cs typeface="Trebuchet MS"/>
              </a:rPr>
              <a:t>Principes</a:t>
            </a:r>
            <a:r>
              <a:rPr dirty="0" sz="255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11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550" spc="-1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-35" b="1">
                <a:solidFill>
                  <a:srgbClr val="FFFFFF"/>
                </a:solidFill>
                <a:latin typeface="Trebuchet MS"/>
                <a:cs typeface="Trebuchet MS"/>
              </a:rPr>
              <a:t>Transformation</a:t>
            </a:r>
            <a:endParaRPr sz="2550">
              <a:latin typeface="Trebuchet MS"/>
              <a:cs typeface="Trebuchet MS"/>
            </a:endParaRPr>
          </a:p>
          <a:p>
            <a:pPr marL="206375" indent="-193675">
              <a:lnSpc>
                <a:spcPct val="100000"/>
              </a:lnSpc>
              <a:spcBef>
                <a:spcPts val="1115"/>
              </a:spcBef>
              <a:buSzPct val="102500"/>
              <a:buFont typeface="Gungsuh"/>
              <a:buChar char="•"/>
              <a:tabLst>
                <a:tab pos="206375" algn="l"/>
                <a:tab pos="4497705" algn="l"/>
                <a:tab pos="8710930" algn="l"/>
                <a:tab pos="12890500" algn="l"/>
              </a:tabLst>
            </a:pPr>
            <a:r>
              <a:rPr dirty="0" sz="2000" spc="-20">
                <a:solidFill>
                  <a:srgbClr val="CBD5E1"/>
                </a:solidFill>
                <a:latin typeface="Trebuchet MS"/>
                <a:cs typeface="Trebuchet MS"/>
              </a:rPr>
              <a:t>Approche</a:t>
            </a:r>
            <a:r>
              <a:rPr dirty="0" sz="2000" spc="-9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CBD5E1"/>
                </a:solidFill>
                <a:latin typeface="Trebuchet MS"/>
                <a:cs typeface="Trebuchet MS"/>
              </a:rPr>
              <a:t>incrémentale</a:t>
            </a:r>
            <a:r>
              <a:rPr dirty="0" sz="2000" spc="-8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solidFill>
                  <a:srgbClr val="CBD5E1"/>
                </a:solidFill>
                <a:latin typeface="Trebuchet MS"/>
                <a:cs typeface="Trebuchet MS"/>
              </a:rPr>
              <a:t>et</a:t>
            </a:r>
            <a:r>
              <a:rPr dirty="0" sz="2000" spc="-7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Trebuchet MS"/>
                <a:cs typeface="Trebuchet MS"/>
              </a:rPr>
              <a:t>mesurable</a:t>
            </a:r>
            <a:r>
              <a:rPr dirty="0" sz="2000">
                <a:solidFill>
                  <a:srgbClr val="CBD5E1"/>
                </a:solidFill>
                <a:latin typeface="Trebuchet MS"/>
                <a:cs typeface="Trebuchet MS"/>
              </a:rPr>
              <a:t>	</a:t>
            </a:r>
            <a:r>
              <a:rPr dirty="0" sz="2050" spc="240">
                <a:solidFill>
                  <a:srgbClr val="CBD5E1"/>
                </a:solidFill>
                <a:latin typeface="Gungsuh"/>
                <a:cs typeface="Gungsuh"/>
              </a:rPr>
              <a:t>•</a:t>
            </a:r>
            <a:r>
              <a:rPr dirty="0" sz="2050" spc="-165">
                <a:solidFill>
                  <a:srgbClr val="CBD5E1"/>
                </a:solidFill>
                <a:latin typeface="Gungsuh"/>
                <a:cs typeface="Gungsuh"/>
              </a:rPr>
              <a:t> </a:t>
            </a:r>
            <a:r>
              <a:rPr dirty="0" sz="2000">
                <a:solidFill>
                  <a:srgbClr val="CBD5E1"/>
                </a:solidFill>
                <a:latin typeface="Trebuchet MS"/>
                <a:cs typeface="Trebuchet MS"/>
              </a:rPr>
              <a:t>Focus</a:t>
            </a:r>
            <a:r>
              <a:rPr dirty="0" sz="2000" spc="-8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CBD5E1"/>
                </a:solidFill>
                <a:latin typeface="Trebuchet MS"/>
                <a:cs typeface="Trebuchet MS"/>
              </a:rPr>
              <a:t>sur</a:t>
            </a:r>
            <a:r>
              <a:rPr dirty="0" sz="2000" spc="-8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65">
                <a:solidFill>
                  <a:srgbClr val="CBD5E1"/>
                </a:solidFill>
                <a:latin typeface="Trebuchet MS"/>
                <a:cs typeface="Trebuchet MS"/>
              </a:rPr>
              <a:t>valeur</a:t>
            </a:r>
            <a:r>
              <a:rPr dirty="0" sz="2000" spc="-8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CBD5E1"/>
                </a:solidFill>
                <a:latin typeface="Trebuchet MS"/>
                <a:cs typeface="Trebuchet MS"/>
              </a:rPr>
              <a:t>métier</a:t>
            </a:r>
            <a:r>
              <a:rPr dirty="0" sz="2000" spc="-8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Trebuchet MS"/>
                <a:cs typeface="Trebuchet MS"/>
              </a:rPr>
              <a:t>immédiate</a:t>
            </a:r>
            <a:r>
              <a:rPr dirty="0" sz="2000">
                <a:solidFill>
                  <a:srgbClr val="CBD5E1"/>
                </a:solidFill>
                <a:latin typeface="Trebuchet MS"/>
                <a:cs typeface="Trebuchet MS"/>
              </a:rPr>
              <a:t>	</a:t>
            </a:r>
            <a:r>
              <a:rPr dirty="0" sz="2050" spc="240">
                <a:solidFill>
                  <a:srgbClr val="CBD5E1"/>
                </a:solidFill>
                <a:latin typeface="Gungsuh"/>
                <a:cs typeface="Gungsuh"/>
              </a:rPr>
              <a:t>•</a:t>
            </a:r>
            <a:r>
              <a:rPr dirty="0" sz="2050" spc="-165">
                <a:solidFill>
                  <a:srgbClr val="CBD5E1"/>
                </a:solidFill>
                <a:latin typeface="Gungsuh"/>
                <a:cs typeface="Gungsuh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Trebuchet MS"/>
                <a:cs typeface="Trebuchet MS"/>
              </a:rPr>
              <a:t>Montée</a:t>
            </a:r>
            <a:r>
              <a:rPr dirty="0" sz="2000" spc="-8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CBD5E1"/>
                </a:solidFill>
                <a:latin typeface="Trebuchet MS"/>
                <a:cs typeface="Trebuchet MS"/>
              </a:rPr>
              <a:t>en</a:t>
            </a:r>
            <a:r>
              <a:rPr dirty="0" sz="2000" spc="-8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Trebuchet MS"/>
                <a:cs typeface="Trebuchet MS"/>
              </a:rPr>
              <a:t>compétences</a:t>
            </a:r>
            <a:r>
              <a:rPr dirty="0" sz="2000" spc="-8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Trebuchet MS"/>
                <a:cs typeface="Trebuchet MS"/>
              </a:rPr>
              <a:t>continue</a:t>
            </a:r>
            <a:r>
              <a:rPr dirty="0" sz="2000">
                <a:solidFill>
                  <a:srgbClr val="CBD5E1"/>
                </a:solidFill>
                <a:latin typeface="Trebuchet MS"/>
                <a:cs typeface="Trebuchet MS"/>
              </a:rPr>
              <a:t>	</a:t>
            </a:r>
            <a:r>
              <a:rPr dirty="0" sz="2050" spc="240">
                <a:solidFill>
                  <a:srgbClr val="CBD5E1"/>
                </a:solidFill>
                <a:latin typeface="Gungsuh"/>
                <a:cs typeface="Gungsuh"/>
              </a:rPr>
              <a:t>•</a:t>
            </a:r>
            <a:r>
              <a:rPr dirty="0" sz="2050" spc="-165">
                <a:solidFill>
                  <a:srgbClr val="CBD5E1"/>
                </a:solidFill>
                <a:latin typeface="Gungsuh"/>
                <a:cs typeface="Gungsuh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Trebuchet MS"/>
                <a:cs typeface="Trebuchet MS"/>
              </a:rPr>
              <a:t>Gouvernance</a:t>
            </a:r>
            <a:r>
              <a:rPr dirty="0" sz="2000" spc="-8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2000" spc="-60">
                <a:solidFill>
                  <a:srgbClr val="CBD5E1"/>
                </a:solidFill>
                <a:latin typeface="Trebuchet MS"/>
                <a:cs typeface="Trebuchet MS"/>
              </a:rPr>
              <a:t>adaptative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9600" y="3219449"/>
            <a:ext cx="4095750" cy="5886450"/>
            <a:chOff x="609600" y="3219449"/>
            <a:chExt cx="4095750" cy="5886450"/>
          </a:xfrm>
        </p:grpSpPr>
        <p:sp>
          <p:nvSpPr>
            <p:cNvPr id="10" name="object 10" descr=""/>
            <p:cNvSpPr/>
            <p:nvPr/>
          </p:nvSpPr>
          <p:spPr>
            <a:xfrm>
              <a:off x="609600" y="3219449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50" y="5886450"/>
                  </a:moveTo>
                  <a:lnTo>
                    <a:pt x="152400" y="5886450"/>
                  </a:lnTo>
                  <a:lnTo>
                    <a:pt x="137387" y="5885724"/>
                  </a:lnTo>
                  <a:lnTo>
                    <a:pt x="94079" y="5874849"/>
                  </a:lnTo>
                  <a:lnTo>
                    <a:pt x="55765" y="5851916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3943350" y="0"/>
                  </a:lnTo>
                  <a:lnTo>
                    <a:pt x="3987523" y="6525"/>
                  </a:lnTo>
                  <a:lnTo>
                    <a:pt x="4028034" y="25660"/>
                  </a:lnTo>
                  <a:lnTo>
                    <a:pt x="4061216" y="55765"/>
                  </a:lnTo>
                  <a:lnTo>
                    <a:pt x="4084149" y="94079"/>
                  </a:lnTo>
                  <a:lnTo>
                    <a:pt x="4095024" y="137387"/>
                  </a:lnTo>
                  <a:lnTo>
                    <a:pt x="4095750" y="152400"/>
                  </a:lnTo>
                  <a:lnTo>
                    <a:pt x="4095750" y="5734050"/>
                  </a:lnTo>
                  <a:lnTo>
                    <a:pt x="4089224" y="5778222"/>
                  </a:lnTo>
                  <a:lnTo>
                    <a:pt x="4070089" y="5818734"/>
                  </a:lnTo>
                  <a:lnTo>
                    <a:pt x="4039984" y="5851916"/>
                  </a:lnTo>
                  <a:lnTo>
                    <a:pt x="4001670" y="5874849"/>
                  </a:lnTo>
                  <a:lnTo>
                    <a:pt x="3958362" y="5885724"/>
                  </a:lnTo>
                  <a:lnTo>
                    <a:pt x="3943350" y="5886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600" y="3219450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49" y="5886449"/>
                  </a:moveTo>
                  <a:lnTo>
                    <a:pt x="152399" y="5886449"/>
                  </a:lnTo>
                  <a:lnTo>
                    <a:pt x="137387" y="5885724"/>
                  </a:lnTo>
                  <a:lnTo>
                    <a:pt x="94079" y="5874848"/>
                  </a:lnTo>
                  <a:lnTo>
                    <a:pt x="55765" y="5851915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49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3943349" y="0"/>
                  </a:lnTo>
                  <a:lnTo>
                    <a:pt x="3958362" y="725"/>
                  </a:lnTo>
                  <a:lnTo>
                    <a:pt x="3973087" y="2900"/>
                  </a:lnTo>
                  <a:lnTo>
                    <a:pt x="3987522" y="6525"/>
                  </a:lnTo>
                  <a:lnTo>
                    <a:pt x="399588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5734049"/>
                  </a:lnTo>
                  <a:lnTo>
                    <a:pt x="15675" y="5775523"/>
                  </a:lnTo>
                  <a:lnTo>
                    <a:pt x="33603" y="5813425"/>
                  </a:lnTo>
                  <a:lnTo>
                    <a:pt x="61759" y="5844494"/>
                  </a:lnTo>
                  <a:lnTo>
                    <a:pt x="97724" y="5866048"/>
                  </a:lnTo>
                  <a:lnTo>
                    <a:pt x="138395" y="5876238"/>
                  </a:lnTo>
                  <a:lnTo>
                    <a:pt x="152399" y="5876924"/>
                  </a:lnTo>
                  <a:lnTo>
                    <a:pt x="3995883" y="5876924"/>
                  </a:lnTo>
                  <a:lnTo>
                    <a:pt x="3987522" y="5879924"/>
                  </a:lnTo>
                  <a:lnTo>
                    <a:pt x="3973087" y="5883549"/>
                  </a:lnTo>
                  <a:lnTo>
                    <a:pt x="3958362" y="5885724"/>
                  </a:lnTo>
                  <a:lnTo>
                    <a:pt x="3943349" y="5886449"/>
                  </a:lnTo>
                  <a:close/>
                </a:path>
                <a:path w="4095750" h="5886450">
                  <a:moveTo>
                    <a:pt x="3995883" y="5876924"/>
                  </a:moveTo>
                  <a:lnTo>
                    <a:pt x="3943349" y="5876924"/>
                  </a:lnTo>
                  <a:lnTo>
                    <a:pt x="3950369" y="5876753"/>
                  </a:lnTo>
                  <a:lnTo>
                    <a:pt x="3957354" y="5876238"/>
                  </a:lnTo>
                  <a:lnTo>
                    <a:pt x="3998025" y="5866048"/>
                  </a:lnTo>
                  <a:lnTo>
                    <a:pt x="4033989" y="5844494"/>
                  </a:lnTo>
                  <a:lnTo>
                    <a:pt x="4062145" y="5813425"/>
                  </a:lnTo>
                  <a:lnTo>
                    <a:pt x="4080074" y="5775523"/>
                  </a:lnTo>
                  <a:lnTo>
                    <a:pt x="4086224" y="5734049"/>
                  </a:lnTo>
                  <a:lnTo>
                    <a:pt x="4086224" y="152399"/>
                  </a:lnTo>
                  <a:lnTo>
                    <a:pt x="4080074" y="110925"/>
                  </a:lnTo>
                  <a:lnTo>
                    <a:pt x="4062145" y="73022"/>
                  </a:lnTo>
                  <a:lnTo>
                    <a:pt x="4033989" y="41954"/>
                  </a:lnTo>
                  <a:lnTo>
                    <a:pt x="3998025" y="20400"/>
                  </a:lnTo>
                  <a:lnTo>
                    <a:pt x="3957354" y="10211"/>
                  </a:lnTo>
                  <a:lnTo>
                    <a:pt x="3943349" y="9524"/>
                  </a:lnTo>
                  <a:lnTo>
                    <a:pt x="3995884" y="9524"/>
                  </a:lnTo>
                  <a:lnTo>
                    <a:pt x="4039984" y="34533"/>
                  </a:lnTo>
                  <a:lnTo>
                    <a:pt x="4070089" y="67715"/>
                  </a:lnTo>
                  <a:lnTo>
                    <a:pt x="4089224" y="108226"/>
                  </a:lnTo>
                  <a:lnTo>
                    <a:pt x="4095749" y="152399"/>
                  </a:lnTo>
                  <a:lnTo>
                    <a:pt x="4095749" y="5734049"/>
                  </a:lnTo>
                  <a:lnTo>
                    <a:pt x="4095073" y="5748053"/>
                  </a:lnTo>
                  <a:lnTo>
                    <a:pt x="4095024" y="5749062"/>
                  </a:lnTo>
                  <a:lnTo>
                    <a:pt x="4084148" y="5792370"/>
                  </a:lnTo>
                  <a:lnTo>
                    <a:pt x="4061215" y="5830684"/>
                  </a:lnTo>
                  <a:lnTo>
                    <a:pt x="4028034" y="5860789"/>
                  </a:lnTo>
                  <a:lnTo>
                    <a:pt x="4001670" y="5874848"/>
                  </a:lnTo>
                  <a:lnTo>
                    <a:pt x="3995883" y="5876924"/>
                  </a:lnTo>
                  <a:close/>
                </a:path>
              </a:pathLst>
            </a:custGeom>
            <a:solidFill>
              <a:srgbClr val="3B81F5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67000" y="354330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3999" y="126999"/>
                  </a:moveTo>
                  <a:lnTo>
                    <a:pt x="247523" y="167896"/>
                  </a:lnTo>
                  <a:lnTo>
                    <a:pt x="244332" y="175600"/>
                  </a:lnTo>
                  <a:lnTo>
                    <a:pt x="241141" y="183304"/>
                  </a:lnTo>
                  <a:lnTo>
                    <a:pt x="216802" y="216802"/>
                  </a:lnTo>
                  <a:lnTo>
                    <a:pt x="183304" y="241141"/>
                  </a:lnTo>
                  <a:lnTo>
                    <a:pt x="175600" y="244332"/>
                  </a:lnTo>
                  <a:lnTo>
                    <a:pt x="167896" y="247523"/>
                  </a:lnTo>
                  <a:lnTo>
                    <a:pt x="159955" y="249932"/>
                  </a:lnTo>
                  <a:lnTo>
                    <a:pt x="151776" y="251559"/>
                  </a:lnTo>
                  <a:lnTo>
                    <a:pt x="143597" y="253186"/>
                  </a:lnTo>
                  <a:lnTo>
                    <a:pt x="135338" y="253999"/>
                  </a:lnTo>
                  <a:lnTo>
                    <a:pt x="126999" y="253999"/>
                  </a:lnTo>
                  <a:lnTo>
                    <a:pt x="118661" y="253999"/>
                  </a:lnTo>
                  <a:lnTo>
                    <a:pt x="110402" y="253186"/>
                  </a:lnTo>
                  <a:lnTo>
                    <a:pt x="102223" y="251559"/>
                  </a:lnTo>
                  <a:lnTo>
                    <a:pt x="94044" y="249932"/>
                  </a:lnTo>
                  <a:lnTo>
                    <a:pt x="86103" y="247523"/>
                  </a:lnTo>
                  <a:lnTo>
                    <a:pt x="78399" y="244332"/>
                  </a:lnTo>
                  <a:lnTo>
                    <a:pt x="70695" y="241141"/>
                  </a:lnTo>
                  <a:lnTo>
                    <a:pt x="37197" y="216802"/>
                  </a:lnTo>
                  <a:lnTo>
                    <a:pt x="12858" y="183304"/>
                  </a:lnTo>
                  <a:lnTo>
                    <a:pt x="9667" y="175600"/>
                  </a:lnTo>
                  <a:lnTo>
                    <a:pt x="6476" y="167896"/>
                  </a:lnTo>
                  <a:lnTo>
                    <a:pt x="4067" y="159955"/>
                  </a:lnTo>
                  <a:lnTo>
                    <a:pt x="2440" y="151776"/>
                  </a:lnTo>
                  <a:lnTo>
                    <a:pt x="813" y="143597"/>
                  </a:lnTo>
                  <a:lnTo>
                    <a:pt x="0" y="135338"/>
                  </a:lnTo>
                  <a:lnTo>
                    <a:pt x="0" y="126999"/>
                  </a:lnTo>
                  <a:lnTo>
                    <a:pt x="0" y="118661"/>
                  </a:lnTo>
                  <a:lnTo>
                    <a:pt x="9667" y="78399"/>
                  </a:lnTo>
                  <a:lnTo>
                    <a:pt x="12858" y="70695"/>
                  </a:lnTo>
                  <a:lnTo>
                    <a:pt x="37197" y="37197"/>
                  </a:lnTo>
                  <a:lnTo>
                    <a:pt x="43093" y="31300"/>
                  </a:lnTo>
                  <a:lnTo>
                    <a:pt x="49508" y="26036"/>
                  </a:lnTo>
                  <a:lnTo>
                    <a:pt x="56442" y="21403"/>
                  </a:lnTo>
                  <a:lnTo>
                    <a:pt x="63376" y="16770"/>
                  </a:lnTo>
                  <a:lnTo>
                    <a:pt x="70695" y="12858"/>
                  </a:lnTo>
                  <a:lnTo>
                    <a:pt x="78399" y="9667"/>
                  </a:lnTo>
                  <a:lnTo>
                    <a:pt x="86103" y="6476"/>
                  </a:lnTo>
                  <a:lnTo>
                    <a:pt x="94044" y="4067"/>
                  </a:lnTo>
                  <a:lnTo>
                    <a:pt x="102223" y="2440"/>
                  </a:lnTo>
                  <a:lnTo>
                    <a:pt x="110402" y="813"/>
                  </a:lnTo>
                  <a:lnTo>
                    <a:pt x="118661" y="0"/>
                  </a:lnTo>
                  <a:lnTo>
                    <a:pt x="126999" y="0"/>
                  </a:lnTo>
                  <a:lnTo>
                    <a:pt x="135338" y="0"/>
                  </a:lnTo>
                  <a:lnTo>
                    <a:pt x="143597" y="813"/>
                  </a:lnTo>
                  <a:lnTo>
                    <a:pt x="151776" y="2440"/>
                  </a:lnTo>
                  <a:lnTo>
                    <a:pt x="159955" y="4067"/>
                  </a:lnTo>
                  <a:lnTo>
                    <a:pt x="167896" y="6476"/>
                  </a:lnTo>
                  <a:lnTo>
                    <a:pt x="175600" y="9667"/>
                  </a:lnTo>
                  <a:lnTo>
                    <a:pt x="183304" y="12858"/>
                  </a:lnTo>
                  <a:lnTo>
                    <a:pt x="216802" y="37197"/>
                  </a:lnTo>
                  <a:lnTo>
                    <a:pt x="241141" y="70695"/>
                  </a:lnTo>
                  <a:lnTo>
                    <a:pt x="244332" y="78399"/>
                  </a:lnTo>
                  <a:lnTo>
                    <a:pt x="247523" y="86103"/>
                  </a:lnTo>
                  <a:lnTo>
                    <a:pt x="249932" y="94044"/>
                  </a:lnTo>
                  <a:lnTo>
                    <a:pt x="251559" y="102223"/>
                  </a:lnTo>
                  <a:lnTo>
                    <a:pt x="253186" y="110402"/>
                  </a:lnTo>
                  <a:lnTo>
                    <a:pt x="253999" y="118661"/>
                  </a:lnTo>
                  <a:lnTo>
                    <a:pt x="253999" y="126999"/>
                  </a:lnTo>
                  <a:close/>
                </a:path>
                <a:path w="285750" h="285750">
                  <a:moveTo>
                    <a:pt x="285749" y="285749"/>
                  </a:moveTo>
                  <a:lnTo>
                    <a:pt x="217487" y="217487"/>
                  </a:lnTo>
                </a:path>
              </a:pathLst>
            </a:custGeom>
            <a:ln w="31749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912540" y="3227636"/>
            <a:ext cx="1490345" cy="15138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398145">
              <a:lnSpc>
                <a:spcPct val="100000"/>
              </a:lnSpc>
              <a:spcBef>
                <a:spcPts val="985"/>
              </a:spcBef>
            </a:pPr>
            <a:r>
              <a:rPr dirty="0" sz="3900" spc="-50" b="1">
                <a:solidFill>
                  <a:srgbClr val="60A5FA"/>
                </a:solidFill>
                <a:latin typeface="Tw Cen MT Condensed"/>
                <a:cs typeface="Tw Cen MT Condensed"/>
              </a:rPr>
              <a:t>1</a:t>
            </a:r>
            <a:endParaRPr sz="3900">
              <a:latin typeface="Tw Cen MT Condensed"/>
              <a:cs typeface="Tw Cen MT Condensed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550" spc="-90" b="1">
                <a:solidFill>
                  <a:srgbClr val="FFFFFF"/>
                </a:solidFill>
                <a:latin typeface="Trebuchet MS"/>
                <a:cs typeface="Trebuchet MS"/>
              </a:rPr>
              <a:t>Évaluation</a:t>
            </a:r>
            <a:endParaRPr sz="2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650" spc="-120">
                <a:solidFill>
                  <a:srgbClr val="93C4FD"/>
                </a:solidFill>
                <a:latin typeface="Microsoft Sans Serif"/>
                <a:cs typeface="Microsoft Sans Serif"/>
              </a:rPr>
              <a:t>1-</a:t>
            </a:r>
            <a:r>
              <a:rPr dirty="0" sz="1650">
                <a:solidFill>
                  <a:srgbClr val="93C4FD"/>
                </a:solidFill>
                <a:latin typeface="Microsoft Sans Serif"/>
                <a:cs typeface="Microsoft Sans Serif"/>
              </a:rPr>
              <a:t>2</a:t>
            </a:r>
            <a:r>
              <a:rPr dirty="0" sz="1650" spc="-20">
                <a:solidFill>
                  <a:srgbClr val="93C4FD"/>
                </a:solidFill>
                <a:latin typeface="Microsoft Sans Serif"/>
                <a:cs typeface="Microsoft Sans Serif"/>
              </a:rPr>
              <a:t> mois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5025" y="4801113"/>
            <a:ext cx="2503170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Objectifs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97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60">
                <a:solidFill>
                  <a:srgbClr val="CBD5E1"/>
                </a:solidFill>
                <a:latin typeface="Trebuchet MS"/>
                <a:cs typeface="Trebuchet MS"/>
              </a:rPr>
              <a:t>Audit</a:t>
            </a:r>
            <a:r>
              <a:rPr dirty="0" sz="1650" spc="-8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de</a:t>
            </a:r>
            <a:r>
              <a:rPr dirty="0" sz="1650" spc="-7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l</a:t>
            </a:r>
            <a:r>
              <a:rPr dirty="0" sz="1700" spc="-10">
                <a:solidFill>
                  <a:srgbClr val="CBD5E1"/>
                </a:solidFill>
                <a:latin typeface="Gungsuh"/>
                <a:cs typeface="Gungsuh"/>
              </a:rPr>
              <a:t>'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existant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66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65">
                <a:solidFill>
                  <a:srgbClr val="CBD5E1"/>
                </a:solidFill>
                <a:latin typeface="Trebuchet MS"/>
                <a:cs typeface="Trebuchet MS"/>
              </a:rPr>
              <a:t>Identification</a:t>
            </a:r>
            <a:r>
              <a:rPr dirty="0" sz="1650" spc="3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cas</a:t>
            </a:r>
            <a:r>
              <a:rPr dirty="0" sz="1650" spc="3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d</a:t>
            </a:r>
            <a:r>
              <a:rPr dirty="0" sz="1700" spc="-10">
                <a:solidFill>
                  <a:srgbClr val="CBD5E1"/>
                </a:solidFill>
                <a:latin typeface="Gungsuh"/>
                <a:cs typeface="Gungsuh"/>
              </a:rPr>
              <a:t>'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usage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1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50">
                <a:solidFill>
                  <a:srgbClr val="CBD5E1"/>
                </a:solidFill>
                <a:latin typeface="Trebuchet MS"/>
                <a:cs typeface="Trebuchet MS"/>
              </a:rPr>
              <a:t>Évaluation</a:t>
            </a:r>
            <a:r>
              <a:rPr dirty="0" sz="1650" spc="-4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maturité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35025" y="6401313"/>
            <a:ext cx="2512060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Livrables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97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40">
                <a:solidFill>
                  <a:srgbClr val="CBD5E1"/>
                </a:solidFill>
                <a:latin typeface="Trebuchet MS"/>
                <a:cs typeface="Trebuchet MS"/>
              </a:rPr>
              <a:t>Rapport</a:t>
            </a:r>
            <a:r>
              <a:rPr dirty="0" sz="1650" spc="-7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d</a:t>
            </a:r>
            <a:r>
              <a:rPr dirty="0" sz="1700" spc="-10">
                <a:solidFill>
                  <a:srgbClr val="CBD5E1"/>
                </a:solidFill>
                <a:latin typeface="Gungsuh"/>
                <a:cs typeface="Gungsuh"/>
              </a:rPr>
              <a:t>'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opportunités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1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Business</a:t>
            </a:r>
            <a:r>
              <a:rPr dirty="0" sz="1650" spc="6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case</a:t>
            </a:r>
            <a:r>
              <a:rPr dirty="0" sz="1650" spc="7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détaillé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70">
                <a:solidFill>
                  <a:srgbClr val="CBD5E1"/>
                </a:solidFill>
                <a:latin typeface="Trebuchet MS"/>
                <a:cs typeface="Trebuchet MS"/>
              </a:rPr>
              <a:t>Feuille</a:t>
            </a:r>
            <a:r>
              <a:rPr dirty="0" sz="1650" spc="-7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de</a:t>
            </a:r>
            <a:r>
              <a:rPr dirty="0" sz="1650" spc="-7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75">
                <a:solidFill>
                  <a:srgbClr val="CBD5E1"/>
                </a:solidFill>
                <a:latin typeface="Trebuchet MS"/>
                <a:cs typeface="Trebuchet MS"/>
              </a:rPr>
              <a:t>route </a:t>
            </a:r>
            <a:r>
              <a:rPr dirty="0" sz="1650" spc="-30">
                <a:solidFill>
                  <a:srgbClr val="CBD5E1"/>
                </a:solidFill>
                <a:latin typeface="Trebuchet MS"/>
                <a:cs typeface="Trebuchet MS"/>
              </a:rPr>
              <a:t>technique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975048" y="8576147"/>
            <a:ext cx="136525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50">
                <a:solidFill>
                  <a:srgbClr val="FBD34D"/>
                </a:solidFill>
                <a:latin typeface="Microsoft Sans Serif"/>
                <a:cs typeface="Microsoft Sans Serif"/>
              </a:rPr>
              <a:t>Faible </a:t>
            </a:r>
            <a:r>
              <a:rPr dirty="0" sz="1650" spc="-10">
                <a:solidFill>
                  <a:srgbClr val="FBD34D"/>
                </a:solidFill>
                <a:latin typeface="Microsoft Sans Serif"/>
                <a:cs typeface="Microsoft Sans Serif"/>
              </a:rPr>
              <a:t>(études)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933949" y="3219449"/>
            <a:ext cx="4095750" cy="5886450"/>
            <a:chOff x="4933949" y="3219449"/>
            <a:chExt cx="4095750" cy="5886450"/>
          </a:xfrm>
        </p:grpSpPr>
        <p:sp>
          <p:nvSpPr>
            <p:cNvPr id="18" name="object 18" descr=""/>
            <p:cNvSpPr/>
            <p:nvPr/>
          </p:nvSpPr>
          <p:spPr>
            <a:xfrm>
              <a:off x="4933950" y="3219449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50" y="5886450"/>
                  </a:moveTo>
                  <a:lnTo>
                    <a:pt x="152400" y="5886450"/>
                  </a:lnTo>
                  <a:lnTo>
                    <a:pt x="137387" y="5885724"/>
                  </a:lnTo>
                  <a:lnTo>
                    <a:pt x="94079" y="5874849"/>
                  </a:lnTo>
                  <a:lnTo>
                    <a:pt x="55765" y="5851916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3943350" y="0"/>
                  </a:lnTo>
                  <a:lnTo>
                    <a:pt x="3987522" y="6525"/>
                  </a:lnTo>
                  <a:lnTo>
                    <a:pt x="4028034" y="25660"/>
                  </a:lnTo>
                  <a:lnTo>
                    <a:pt x="4061215" y="55765"/>
                  </a:lnTo>
                  <a:lnTo>
                    <a:pt x="4084148" y="94079"/>
                  </a:lnTo>
                  <a:lnTo>
                    <a:pt x="4095024" y="137387"/>
                  </a:lnTo>
                  <a:lnTo>
                    <a:pt x="4095750" y="152400"/>
                  </a:lnTo>
                  <a:lnTo>
                    <a:pt x="4095750" y="5734050"/>
                  </a:lnTo>
                  <a:lnTo>
                    <a:pt x="4089224" y="5778222"/>
                  </a:lnTo>
                  <a:lnTo>
                    <a:pt x="4070089" y="5818734"/>
                  </a:lnTo>
                  <a:lnTo>
                    <a:pt x="4039984" y="5851916"/>
                  </a:lnTo>
                  <a:lnTo>
                    <a:pt x="4001670" y="5874849"/>
                  </a:lnTo>
                  <a:lnTo>
                    <a:pt x="3958362" y="5885724"/>
                  </a:lnTo>
                  <a:lnTo>
                    <a:pt x="3943350" y="5886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933949" y="3219450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49" y="5886449"/>
                  </a:moveTo>
                  <a:lnTo>
                    <a:pt x="152399" y="5886449"/>
                  </a:lnTo>
                  <a:lnTo>
                    <a:pt x="137387" y="5885724"/>
                  </a:lnTo>
                  <a:lnTo>
                    <a:pt x="94079" y="5874848"/>
                  </a:lnTo>
                  <a:lnTo>
                    <a:pt x="55765" y="5851915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49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3943349" y="0"/>
                  </a:lnTo>
                  <a:lnTo>
                    <a:pt x="3958362" y="725"/>
                  </a:lnTo>
                  <a:lnTo>
                    <a:pt x="3973086" y="2900"/>
                  </a:lnTo>
                  <a:lnTo>
                    <a:pt x="3987522" y="6525"/>
                  </a:lnTo>
                  <a:lnTo>
                    <a:pt x="399588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5734049"/>
                  </a:lnTo>
                  <a:lnTo>
                    <a:pt x="15675" y="5775523"/>
                  </a:lnTo>
                  <a:lnTo>
                    <a:pt x="33603" y="5813425"/>
                  </a:lnTo>
                  <a:lnTo>
                    <a:pt x="61760" y="5844494"/>
                  </a:lnTo>
                  <a:lnTo>
                    <a:pt x="97724" y="5866048"/>
                  </a:lnTo>
                  <a:lnTo>
                    <a:pt x="138395" y="5876238"/>
                  </a:lnTo>
                  <a:lnTo>
                    <a:pt x="152399" y="5876924"/>
                  </a:lnTo>
                  <a:lnTo>
                    <a:pt x="3995883" y="5876924"/>
                  </a:lnTo>
                  <a:lnTo>
                    <a:pt x="3987522" y="5879924"/>
                  </a:lnTo>
                  <a:lnTo>
                    <a:pt x="3973086" y="5883549"/>
                  </a:lnTo>
                  <a:lnTo>
                    <a:pt x="3958362" y="5885724"/>
                  </a:lnTo>
                  <a:lnTo>
                    <a:pt x="3943349" y="5886449"/>
                  </a:lnTo>
                  <a:close/>
                </a:path>
                <a:path w="4095750" h="5886450">
                  <a:moveTo>
                    <a:pt x="3995883" y="5876924"/>
                  </a:moveTo>
                  <a:lnTo>
                    <a:pt x="3943349" y="5876924"/>
                  </a:lnTo>
                  <a:lnTo>
                    <a:pt x="3950369" y="5876753"/>
                  </a:lnTo>
                  <a:lnTo>
                    <a:pt x="3957354" y="5876238"/>
                  </a:lnTo>
                  <a:lnTo>
                    <a:pt x="3998025" y="5866048"/>
                  </a:lnTo>
                  <a:lnTo>
                    <a:pt x="4033989" y="5844494"/>
                  </a:lnTo>
                  <a:lnTo>
                    <a:pt x="4062145" y="5813425"/>
                  </a:lnTo>
                  <a:lnTo>
                    <a:pt x="4080073" y="5775523"/>
                  </a:lnTo>
                  <a:lnTo>
                    <a:pt x="4086224" y="5734049"/>
                  </a:lnTo>
                  <a:lnTo>
                    <a:pt x="4086224" y="152399"/>
                  </a:lnTo>
                  <a:lnTo>
                    <a:pt x="4080073" y="110925"/>
                  </a:lnTo>
                  <a:lnTo>
                    <a:pt x="4062145" y="73022"/>
                  </a:lnTo>
                  <a:lnTo>
                    <a:pt x="4033989" y="41954"/>
                  </a:lnTo>
                  <a:lnTo>
                    <a:pt x="3998025" y="20400"/>
                  </a:lnTo>
                  <a:lnTo>
                    <a:pt x="3957354" y="10211"/>
                  </a:lnTo>
                  <a:lnTo>
                    <a:pt x="3943349" y="9524"/>
                  </a:lnTo>
                  <a:lnTo>
                    <a:pt x="3995884" y="9524"/>
                  </a:lnTo>
                  <a:lnTo>
                    <a:pt x="4039984" y="34533"/>
                  </a:lnTo>
                  <a:lnTo>
                    <a:pt x="4070089" y="67715"/>
                  </a:lnTo>
                  <a:lnTo>
                    <a:pt x="4089223" y="108226"/>
                  </a:lnTo>
                  <a:lnTo>
                    <a:pt x="4095749" y="152399"/>
                  </a:lnTo>
                  <a:lnTo>
                    <a:pt x="4095749" y="5734049"/>
                  </a:lnTo>
                  <a:lnTo>
                    <a:pt x="4095073" y="5748053"/>
                  </a:lnTo>
                  <a:lnTo>
                    <a:pt x="4095024" y="5749062"/>
                  </a:lnTo>
                  <a:lnTo>
                    <a:pt x="4084148" y="5792370"/>
                  </a:lnTo>
                  <a:lnTo>
                    <a:pt x="4061215" y="5830684"/>
                  </a:lnTo>
                  <a:lnTo>
                    <a:pt x="4028034" y="5860789"/>
                  </a:lnTo>
                  <a:lnTo>
                    <a:pt x="4001670" y="5874848"/>
                  </a:lnTo>
                  <a:lnTo>
                    <a:pt x="3995883" y="5876924"/>
                  </a:lnTo>
                  <a:close/>
                </a:path>
              </a:pathLst>
            </a:custGeom>
            <a:solidFill>
              <a:srgbClr val="21C45D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62787" y="3543300"/>
              <a:ext cx="238125" cy="285750"/>
            </a:xfrm>
            <a:custGeom>
              <a:avLst/>
              <a:gdLst/>
              <a:ahLst/>
              <a:cxnLst/>
              <a:rect l="l" t="t" r="r" b="b"/>
              <a:pathLst>
                <a:path w="238125" h="285750">
                  <a:moveTo>
                    <a:pt x="0" y="0"/>
                  </a:moveTo>
                  <a:lnTo>
                    <a:pt x="238124" y="0"/>
                  </a:lnTo>
                </a:path>
                <a:path w="238125" h="285750">
                  <a:moveTo>
                    <a:pt x="23812" y="0"/>
                  </a:moveTo>
                  <a:lnTo>
                    <a:pt x="23812" y="253999"/>
                  </a:lnTo>
                  <a:lnTo>
                    <a:pt x="23812" y="258210"/>
                  </a:lnTo>
                  <a:lnTo>
                    <a:pt x="24618" y="262260"/>
                  </a:lnTo>
                  <a:lnTo>
                    <a:pt x="26229" y="266150"/>
                  </a:lnTo>
                  <a:lnTo>
                    <a:pt x="27840" y="270039"/>
                  </a:lnTo>
                  <a:lnTo>
                    <a:pt x="30134" y="273473"/>
                  </a:lnTo>
                  <a:lnTo>
                    <a:pt x="55562" y="285749"/>
                  </a:lnTo>
                  <a:lnTo>
                    <a:pt x="182562" y="285749"/>
                  </a:lnTo>
                  <a:lnTo>
                    <a:pt x="213506" y="262260"/>
                  </a:lnTo>
                  <a:lnTo>
                    <a:pt x="214312" y="253999"/>
                  </a:lnTo>
                  <a:lnTo>
                    <a:pt x="214312" y="0"/>
                  </a:lnTo>
                </a:path>
                <a:path w="238125" h="285750">
                  <a:moveTo>
                    <a:pt x="23812" y="174624"/>
                  </a:moveTo>
                  <a:lnTo>
                    <a:pt x="214312" y="174624"/>
                  </a:lnTo>
                </a:path>
              </a:pathLst>
            </a:custGeom>
            <a:ln w="31749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566693" y="3222948"/>
            <a:ext cx="830580" cy="15189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969"/>
              </a:spcBef>
            </a:pPr>
            <a:r>
              <a:rPr dirty="0" sz="3950" spc="-330" b="1">
                <a:solidFill>
                  <a:srgbClr val="4ADE80"/>
                </a:solidFill>
                <a:latin typeface="Lucida Sans"/>
                <a:cs typeface="Lucida Sans"/>
              </a:rPr>
              <a:t>2</a:t>
            </a:r>
            <a:endParaRPr sz="3950">
              <a:latin typeface="Lucida Sans"/>
              <a:cs typeface="Lucida Sans"/>
            </a:endParaRPr>
          </a:p>
          <a:p>
            <a:pPr marL="20955">
              <a:lnSpc>
                <a:spcPct val="100000"/>
              </a:lnSpc>
              <a:spcBef>
                <a:spcPts val="560"/>
              </a:spcBef>
            </a:pPr>
            <a:r>
              <a:rPr dirty="0" sz="2550" spc="-100" b="1">
                <a:solidFill>
                  <a:srgbClr val="FFFFFF"/>
                </a:solidFill>
                <a:latin typeface="Trebuchet MS"/>
                <a:cs typeface="Trebuchet MS"/>
              </a:rPr>
              <a:t>Pilote</a:t>
            </a:r>
            <a:endParaRPr sz="2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650" spc="65">
                <a:solidFill>
                  <a:srgbClr val="86EFAB"/>
                </a:solidFill>
                <a:latin typeface="Microsoft Sans Serif"/>
                <a:cs typeface="Microsoft Sans Serif"/>
              </a:rPr>
              <a:t>3-</a:t>
            </a:r>
            <a:r>
              <a:rPr dirty="0" sz="1650">
                <a:solidFill>
                  <a:srgbClr val="86EFAB"/>
                </a:solidFill>
                <a:latin typeface="Microsoft Sans Serif"/>
                <a:cs typeface="Microsoft Sans Serif"/>
              </a:rPr>
              <a:t>6</a:t>
            </a:r>
            <a:r>
              <a:rPr dirty="0" sz="1650" spc="-15">
                <a:solidFill>
                  <a:srgbClr val="86EFAB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86EFAB"/>
                </a:solidFill>
                <a:latin typeface="Microsoft Sans Serif"/>
                <a:cs typeface="Microsoft Sans Serif"/>
              </a:rPr>
              <a:t>mois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159375" y="4801113"/>
            <a:ext cx="2011680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Objectifs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02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65">
                <a:solidFill>
                  <a:srgbClr val="CBD5E1"/>
                </a:solidFill>
                <a:latin typeface="Trebuchet MS"/>
                <a:cs typeface="Trebuchet MS"/>
              </a:rPr>
              <a:t>Implémentation</a:t>
            </a:r>
            <a:r>
              <a:rPr dirty="0" sz="1650" spc="-5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Trebuchet MS"/>
                <a:cs typeface="Trebuchet MS"/>
              </a:rPr>
              <a:t>PoC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60">
                <a:solidFill>
                  <a:srgbClr val="CBD5E1"/>
                </a:solidFill>
                <a:latin typeface="Trebuchet MS"/>
                <a:cs typeface="Trebuchet MS"/>
              </a:rPr>
              <a:t>Validation</a:t>
            </a:r>
            <a:r>
              <a:rPr dirty="0" sz="1650" spc="-7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Trebuchet MS"/>
                <a:cs typeface="Trebuchet MS"/>
              </a:rPr>
              <a:t>technique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Mesure</a:t>
            </a:r>
            <a:r>
              <a:rPr dirty="0" sz="1650" spc="-2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KPI</a:t>
            </a:r>
            <a:r>
              <a:rPr dirty="0" sz="1650" spc="-1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initiaux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159375" y="6401313"/>
            <a:ext cx="2573020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Livrables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02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Système</a:t>
            </a:r>
            <a:r>
              <a:rPr dirty="0" sz="1650" spc="-6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80">
                <a:solidFill>
                  <a:srgbClr val="CBD5E1"/>
                </a:solidFill>
                <a:latin typeface="Trebuchet MS"/>
                <a:cs typeface="Trebuchet MS"/>
              </a:rPr>
              <a:t>pilote</a:t>
            </a:r>
            <a:r>
              <a:rPr dirty="0" sz="1650" spc="-6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40">
                <a:solidFill>
                  <a:srgbClr val="CBD5E1"/>
                </a:solidFill>
                <a:latin typeface="Trebuchet MS"/>
                <a:cs typeface="Trebuchet MS"/>
              </a:rPr>
              <a:t>fonctionnel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55">
                <a:solidFill>
                  <a:srgbClr val="CBD5E1"/>
                </a:solidFill>
                <a:latin typeface="Trebuchet MS"/>
                <a:cs typeface="Trebuchet MS"/>
              </a:rPr>
              <a:t>Retour</a:t>
            </a:r>
            <a:r>
              <a:rPr dirty="0" sz="1650" spc="-8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sur</a:t>
            </a:r>
            <a:r>
              <a:rPr dirty="0" sz="1650" spc="-8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expérience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35">
                <a:solidFill>
                  <a:srgbClr val="CBD5E1"/>
                </a:solidFill>
                <a:latin typeface="Trebuchet MS"/>
                <a:cs typeface="Trebuchet MS"/>
              </a:rPr>
              <a:t>Plan</a:t>
            </a:r>
            <a:r>
              <a:rPr dirty="0" sz="1650" spc="-9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de</a:t>
            </a:r>
            <a:r>
              <a:rPr dirty="0" sz="1650" spc="-114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Trebuchet MS"/>
                <a:cs typeface="Trebuchet MS"/>
              </a:rPr>
              <a:t>scale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31668" y="8576147"/>
            <a:ext cx="170053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30">
                <a:solidFill>
                  <a:srgbClr val="FBD34D"/>
                </a:solidFill>
                <a:latin typeface="Microsoft Sans Serif"/>
                <a:cs typeface="Microsoft Sans Serif"/>
              </a:rPr>
              <a:t>Moyen</a:t>
            </a:r>
            <a:r>
              <a:rPr dirty="0" sz="1650" spc="-60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FBD34D"/>
                </a:solidFill>
                <a:latin typeface="Microsoft Sans Serif"/>
                <a:cs typeface="Microsoft Sans Serif"/>
              </a:rPr>
              <a:t>(prototype)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9258299" y="3219449"/>
            <a:ext cx="4095750" cy="5886450"/>
            <a:chOff x="9258299" y="3219449"/>
            <a:chExt cx="4095750" cy="5886450"/>
          </a:xfrm>
        </p:grpSpPr>
        <p:sp>
          <p:nvSpPr>
            <p:cNvPr id="26" name="object 26" descr=""/>
            <p:cNvSpPr/>
            <p:nvPr/>
          </p:nvSpPr>
          <p:spPr>
            <a:xfrm>
              <a:off x="9258299" y="3219449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50" y="5886450"/>
                  </a:moveTo>
                  <a:lnTo>
                    <a:pt x="152400" y="5886450"/>
                  </a:lnTo>
                  <a:lnTo>
                    <a:pt x="137387" y="5885724"/>
                  </a:lnTo>
                  <a:lnTo>
                    <a:pt x="94079" y="5874849"/>
                  </a:lnTo>
                  <a:lnTo>
                    <a:pt x="55765" y="5851916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3943350" y="0"/>
                  </a:lnTo>
                  <a:lnTo>
                    <a:pt x="3987522" y="6525"/>
                  </a:lnTo>
                  <a:lnTo>
                    <a:pt x="4028034" y="25660"/>
                  </a:lnTo>
                  <a:lnTo>
                    <a:pt x="4061215" y="55765"/>
                  </a:lnTo>
                  <a:lnTo>
                    <a:pt x="4084148" y="94079"/>
                  </a:lnTo>
                  <a:lnTo>
                    <a:pt x="4095024" y="137387"/>
                  </a:lnTo>
                  <a:lnTo>
                    <a:pt x="4095750" y="152400"/>
                  </a:lnTo>
                  <a:lnTo>
                    <a:pt x="4095750" y="5734050"/>
                  </a:lnTo>
                  <a:lnTo>
                    <a:pt x="4089224" y="5778222"/>
                  </a:lnTo>
                  <a:lnTo>
                    <a:pt x="4070089" y="5818734"/>
                  </a:lnTo>
                  <a:lnTo>
                    <a:pt x="4039984" y="5851916"/>
                  </a:lnTo>
                  <a:lnTo>
                    <a:pt x="4001670" y="5874849"/>
                  </a:lnTo>
                  <a:lnTo>
                    <a:pt x="3958362" y="5885724"/>
                  </a:lnTo>
                  <a:lnTo>
                    <a:pt x="3943350" y="5886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258299" y="3219450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49" y="5886449"/>
                  </a:moveTo>
                  <a:lnTo>
                    <a:pt x="152399" y="5886449"/>
                  </a:lnTo>
                  <a:lnTo>
                    <a:pt x="137387" y="5885724"/>
                  </a:lnTo>
                  <a:lnTo>
                    <a:pt x="94079" y="5874848"/>
                  </a:lnTo>
                  <a:lnTo>
                    <a:pt x="55765" y="5851915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49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3943349" y="0"/>
                  </a:lnTo>
                  <a:lnTo>
                    <a:pt x="3958362" y="725"/>
                  </a:lnTo>
                  <a:lnTo>
                    <a:pt x="3973086" y="2900"/>
                  </a:lnTo>
                  <a:lnTo>
                    <a:pt x="3987522" y="6525"/>
                  </a:lnTo>
                  <a:lnTo>
                    <a:pt x="399588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5734049"/>
                  </a:lnTo>
                  <a:lnTo>
                    <a:pt x="15675" y="5775523"/>
                  </a:lnTo>
                  <a:lnTo>
                    <a:pt x="33603" y="5813425"/>
                  </a:lnTo>
                  <a:lnTo>
                    <a:pt x="61759" y="5844494"/>
                  </a:lnTo>
                  <a:lnTo>
                    <a:pt x="97724" y="5866048"/>
                  </a:lnTo>
                  <a:lnTo>
                    <a:pt x="138395" y="5876238"/>
                  </a:lnTo>
                  <a:lnTo>
                    <a:pt x="152399" y="5876924"/>
                  </a:lnTo>
                  <a:lnTo>
                    <a:pt x="3995883" y="5876924"/>
                  </a:lnTo>
                  <a:lnTo>
                    <a:pt x="3987522" y="5879924"/>
                  </a:lnTo>
                  <a:lnTo>
                    <a:pt x="3973086" y="5883549"/>
                  </a:lnTo>
                  <a:lnTo>
                    <a:pt x="3958362" y="5885724"/>
                  </a:lnTo>
                  <a:lnTo>
                    <a:pt x="3943349" y="5886449"/>
                  </a:lnTo>
                  <a:close/>
                </a:path>
                <a:path w="4095750" h="5886450">
                  <a:moveTo>
                    <a:pt x="3995883" y="5876924"/>
                  </a:moveTo>
                  <a:lnTo>
                    <a:pt x="3943349" y="5876924"/>
                  </a:lnTo>
                  <a:lnTo>
                    <a:pt x="3950369" y="5876753"/>
                  </a:lnTo>
                  <a:lnTo>
                    <a:pt x="3957354" y="5876238"/>
                  </a:lnTo>
                  <a:lnTo>
                    <a:pt x="3998025" y="5866048"/>
                  </a:lnTo>
                  <a:lnTo>
                    <a:pt x="4033989" y="5844494"/>
                  </a:lnTo>
                  <a:lnTo>
                    <a:pt x="4062145" y="5813425"/>
                  </a:lnTo>
                  <a:lnTo>
                    <a:pt x="4080073" y="5775523"/>
                  </a:lnTo>
                  <a:lnTo>
                    <a:pt x="4086224" y="5734049"/>
                  </a:lnTo>
                  <a:lnTo>
                    <a:pt x="4086224" y="152399"/>
                  </a:lnTo>
                  <a:lnTo>
                    <a:pt x="4080073" y="110925"/>
                  </a:lnTo>
                  <a:lnTo>
                    <a:pt x="4062145" y="73022"/>
                  </a:lnTo>
                  <a:lnTo>
                    <a:pt x="4033989" y="41954"/>
                  </a:lnTo>
                  <a:lnTo>
                    <a:pt x="3998025" y="20400"/>
                  </a:lnTo>
                  <a:lnTo>
                    <a:pt x="3957354" y="10211"/>
                  </a:lnTo>
                  <a:lnTo>
                    <a:pt x="3943349" y="9524"/>
                  </a:lnTo>
                  <a:lnTo>
                    <a:pt x="3995884" y="9524"/>
                  </a:lnTo>
                  <a:lnTo>
                    <a:pt x="4039984" y="34533"/>
                  </a:lnTo>
                  <a:lnTo>
                    <a:pt x="4070089" y="67715"/>
                  </a:lnTo>
                  <a:lnTo>
                    <a:pt x="4089223" y="108226"/>
                  </a:lnTo>
                  <a:lnTo>
                    <a:pt x="4095749" y="152399"/>
                  </a:lnTo>
                  <a:lnTo>
                    <a:pt x="4095749" y="5734049"/>
                  </a:lnTo>
                  <a:lnTo>
                    <a:pt x="4095073" y="5748053"/>
                  </a:lnTo>
                  <a:lnTo>
                    <a:pt x="4095024" y="5749062"/>
                  </a:lnTo>
                  <a:lnTo>
                    <a:pt x="4084148" y="5792370"/>
                  </a:lnTo>
                  <a:lnTo>
                    <a:pt x="4061215" y="5830684"/>
                  </a:lnTo>
                  <a:lnTo>
                    <a:pt x="4028034" y="5860789"/>
                  </a:lnTo>
                  <a:lnTo>
                    <a:pt x="4001670" y="5874848"/>
                  </a:lnTo>
                  <a:lnTo>
                    <a:pt x="3995883" y="5876924"/>
                  </a:lnTo>
                  <a:close/>
                </a:path>
              </a:pathLst>
            </a:custGeom>
            <a:solidFill>
              <a:srgbClr val="F59D0A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9512" y="3511550"/>
              <a:ext cx="341312" cy="341312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0408096" y="3222948"/>
            <a:ext cx="1796414" cy="1518920"/>
          </a:xfrm>
          <a:prstGeom prst="rect">
            <a:avLst/>
          </a:prstGeom>
        </p:spPr>
        <p:txBody>
          <a:bodyPr wrap="square" lIns="0" tIns="123189" rIns="0" bIns="0" rtlCol="0" vert="horz">
            <a:spAutoFit/>
          </a:bodyPr>
          <a:lstStyle/>
          <a:p>
            <a:pPr marL="502284">
              <a:lnSpc>
                <a:spcPct val="100000"/>
              </a:lnSpc>
              <a:spcBef>
                <a:spcPts val="969"/>
              </a:spcBef>
            </a:pPr>
            <a:r>
              <a:rPr dirty="0" sz="3950" spc="-50" b="1">
                <a:solidFill>
                  <a:srgbClr val="FABE24"/>
                </a:solidFill>
                <a:latin typeface="Lucida Sans"/>
                <a:cs typeface="Lucida Sans"/>
              </a:rPr>
              <a:t>3</a:t>
            </a:r>
            <a:endParaRPr sz="3950">
              <a:latin typeface="Lucida Sans"/>
              <a:cs typeface="Lucida Sans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dirty="0" sz="2550" spc="-105" b="1">
                <a:solidFill>
                  <a:srgbClr val="FFFFFF"/>
                </a:solidFill>
                <a:latin typeface="Trebuchet MS"/>
                <a:cs typeface="Trebuchet MS"/>
              </a:rPr>
              <a:t>Déploiement</a:t>
            </a:r>
            <a:endParaRPr sz="2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650" spc="65">
                <a:solidFill>
                  <a:srgbClr val="FBD34D"/>
                </a:solidFill>
                <a:latin typeface="Microsoft Sans Serif"/>
                <a:cs typeface="Microsoft Sans Serif"/>
              </a:rPr>
              <a:t>6-</a:t>
            </a:r>
            <a:r>
              <a:rPr dirty="0" sz="1650" spc="-165">
                <a:solidFill>
                  <a:srgbClr val="FBD34D"/>
                </a:solidFill>
                <a:latin typeface="Microsoft Sans Serif"/>
                <a:cs typeface="Microsoft Sans Serif"/>
              </a:rPr>
              <a:t>12</a:t>
            </a:r>
            <a:r>
              <a:rPr dirty="0" sz="1650" spc="-5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FBD34D"/>
                </a:solidFill>
                <a:latin typeface="Microsoft Sans Serif"/>
                <a:cs typeface="Microsoft Sans Serif"/>
              </a:rPr>
              <a:t>mois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483725" y="4801113"/>
            <a:ext cx="2177415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Objectifs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02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25">
                <a:solidFill>
                  <a:srgbClr val="CBD5E1"/>
                </a:solidFill>
                <a:latin typeface="Trebuchet MS"/>
                <a:cs typeface="Trebuchet MS"/>
              </a:rPr>
              <a:t>Extension</a:t>
            </a:r>
            <a:r>
              <a:rPr dirty="0" sz="1650" spc="-6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progressive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60">
                <a:solidFill>
                  <a:srgbClr val="CBD5E1"/>
                </a:solidFill>
                <a:latin typeface="Trebuchet MS"/>
                <a:cs typeface="Trebuchet MS"/>
              </a:rPr>
              <a:t>Intégration</a:t>
            </a:r>
            <a:r>
              <a:rPr dirty="0" sz="1650" spc="-2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systèmes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55">
                <a:solidFill>
                  <a:srgbClr val="CBD5E1"/>
                </a:solidFill>
                <a:latin typeface="Trebuchet MS"/>
                <a:cs typeface="Trebuchet MS"/>
              </a:rPr>
              <a:t>Formation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équipes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483725" y="6401313"/>
            <a:ext cx="2444750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Livrables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97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40">
                <a:solidFill>
                  <a:srgbClr val="CBD5E1"/>
                </a:solidFill>
                <a:latin typeface="Trebuchet MS"/>
                <a:cs typeface="Trebuchet MS"/>
              </a:rPr>
              <a:t>Production</a:t>
            </a:r>
            <a:r>
              <a:rPr dirty="0" sz="1650" spc="-7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à</a:t>
            </a:r>
            <a:r>
              <a:rPr dirty="0" sz="1650" spc="-6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l</a:t>
            </a:r>
            <a:r>
              <a:rPr dirty="0" sz="1700" spc="-10">
                <a:solidFill>
                  <a:srgbClr val="CBD5E1"/>
                </a:solidFill>
                <a:latin typeface="Gungsuh"/>
                <a:cs typeface="Gungsuh"/>
              </a:rPr>
              <a:t>'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échelle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1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45">
                <a:solidFill>
                  <a:srgbClr val="CBD5E1"/>
                </a:solidFill>
                <a:latin typeface="Trebuchet MS"/>
                <a:cs typeface="Trebuchet MS"/>
              </a:rPr>
              <a:t>Documentation</a:t>
            </a:r>
            <a:r>
              <a:rPr dirty="0" sz="1650" spc="-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Trebuchet MS"/>
                <a:cs typeface="Trebuchet MS"/>
              </a:rPr>
              <a:t>complète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45">
                <a:solidFill>
                  <a:srgbClr val="CBD5E1"/>
                </a:solidFill>
                <a:latin typeface="Trebuchet MS"/>
                <a:cs typeface="Trebuchet MS"/>
              </a:rPr>
              <a:t>Centre</a:t>
            </a:r>
            <a:r>
              <a:rPr dirty="0" sz="1650" spc="-8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de</a:t>
            </a:r>
            <a:r>
              <a:rPr dirty="0" sz="1650" spc="-11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compétence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303916" y="8568134"/>
            <a:ext cx="200469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700" spc="-85" b="1">
                <a:solidFill>
                  <a:srgbClr val="FBA5A5"/>
                </a:solidFill>
                <a:latin typeface="Trebuchet MS"/>
                <a:cs typeface="Trebuchet MS"/>
              </a:rPr>
              <a:t>Élevé</a:t>
            </a:r>
            <a:r>
              <a:rPr dirty="0" sz="1700" spc="-120" b="1">
                <a:solidFill>
                  <a:srgbClr val="FBA5A5"/>
                </a:solidFill>
                <a:latin typeface="Trebuchet MS"/>
                <a:cs typeface="Trebuchet MS"/>
              </a:rPr>
              <a:t> </a:t>
            </a:r>
            <a:r>
              <a:rPr dirty="0" sz="1700" spc="-75" b="1">
                <a:solidFill>
                  <a:srgbClr val="FBA5A5"/>
                </a:solidFill>
                <a:latin typeface="Gill Sans MT"/>
                <a:cs typeface="Gill Sans MT"/>
              </a:rPr>
              <a:t>(</a:t>
            </a:r>
            <a:r>
              <a:rPr dirty="0" sz="1700" spc="-75" b="1">
                <a:solidFill>
                  <a:srgbClr val="FBA5A5"/>
                </a:solidFill>
                <a:latin typeface="Trebuchet MS"/>
                <a:cs typeface="Trebuchet MS"/>
              </a:rPr>
              <a:t>infrastructure</a:t>
            </a:r>
            <a:r>
              <a:rPr dirty="0" sz="1700" spc="-75" b="1">
                <a:solidFill>
                  <a:srgbClr val="FBA5A5"/>
                </a:solidFill>
                <a:latin typeface="Gill Sans MT"/>
                <a:cs typeface="Gill Sans MT"/>
              </a:rPr>
              <a:t>)</a:t>
            </a:r>
            <a:endParaRPr sz="1700">
              <a:latin typeface="Gill Sans MT"/>
              <a:cs typeface="Gill Sans MT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3582650" y="3219449"/>
            <a:ext cx="4095750" cy="5886450"/>
            <a:chOff x="13582650" y="3219449"/>
            <a:chExt cx="4095750" cy="5886450"/>
          </a:xfrm>
        </p:grpSpPr>
        <p:sp>
          <p:nvSpPr>
            <p:cNvPr id="34" name="object 34" descr=""/>
            <p:cNvSpPr/>
            <p:nvPr/>
          </p:nvSpPr>
          <p:spPr>
            <a:xfrm>
              <a:off x="13582650" y="3219449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50" y="5886450"/>
                  </a:moveTo>
                  <a:lnTo>
                    <a:pt x="152400" y="5886450"/>
                  </a:lnTo>
                  <a:lnTo>
                    <a:pt x="137387" y="5885724"/>
                  </a:lnTo>
                  <a:lnTo>
                    <a:pt x="94079" y="5874849"/>
                  </a:lnTo>
                  <a:lnTo>
                    <a:pt x="55765" y="5851916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50"/>
                  </a:lnTo>
                  <a:lnTo>
                    <a:pt x="0" y="152400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400" y="0"/>
                  </a:lnTo>
                  <a:lnTo>
                    <a:pt x="3943350" y="0"/>
                  </a:lnTo>
                  <a:lnTo>
                    <a:pt x="3987523" y="6525"/>
                  </a:lnTo>
                  <a:lnTo>
                    <a:pt x="4028034" y="25660"/>
                  </a:lnTo>
                  <a:lnTo>
                    <a:pt x="4061216" y="55765"/>
                  </a:lnTo>
                  <a:lnTo>
                    <a:pt x="4084149" y="94079"/>
                  </a:lnTo>
                  <a:lnTo>
                    <a:pt x="4095024" y="137387"/>
                  </a:lnTo>
                  <a:lnTo>
                    <a:pt x="4095750" y="152400"/>
                  </a:lnTo>
                  <a:lnTo>
                    <a:pt x="4095750" y="5734050"/>
                  </a:lnTo>
                  <a:lnTo>
                    <a:pt x="4089224" y="5778222"/>
                  </a:lnTo>
                  <a:lnTo>
                    <a:pt x="4070089" y="5818734"/>
                  </a:lnTo>
                  <a:lnTo>
                    <a:pt x="4039984" y="5851916"/>
                  </a:lnTo>
                  <a:lnTo>
                    <a:pt x="4001670" y="5874849"/>
                  </a:lnTo>
                  <a:lnTo>
                    <a:pt x="3958362" y="5885724"/>
                  </a:lnTo>
                  <a:lnTo>
                    <a:pt x="3943350" y="5886450"/>
                  </a:lnTo>
                  <a:close/>
                </a:path>
              </a:pathLst>
            </a:custGeom>
            <a:solidFill>
              <a:srgbClr val="1D293B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3582650" y="3219450"/>
              <a:ext cx="4095750" cy="5886450"/>
            </a:xfrm>
            <a:custGeom>
              <a:avLst/>
              <a:gdLst/>
              <a:ahLst/>
              <a:cxnLst/>
              <a:rect l="l" t="t" r="r" b="b"/>
              <a:pathLst>
                <a:path w="4095750" h="5886450">
                  <a:moveTo>
                    <a:pt x="3943349" y="5886449"/>
                  </a:moveTo>
                  <a:lnTo>
                    <a:pt x="152399" y="5886449"/>
                  </a:lnTo>
                  <a:lnTo>
                    <a:pt x="137387" y="5885724"/>
                  </a:lnTo>
                  <a:lnTo>
                    <a:pt x="94079" y="5874848"/>
                  </a:lnTo>
                  <a:lnTo>
                    <a:pt x="55765" y="5851915"/>
                  </a:lnTo>
                  <a:lnTo>
                    <a:pt x="25660" y="5818734"/>
                  </a:lnTo>
                  <a:lnTo>
                    <a:pt x="6525" y="5778222"/>
                  </a:lnTo>
                  <a:lnTo>
                    <a:pt x="0" y="5734049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3943349" y="0"/>
                  </a:lnTo>
                  <a:lnTo>
                    <a:pt x="3958362" y="725"/>
                  </a:lnTo>
                  <a:lnTo>
                    <a:pt x="3973087" y="2900"/>
                  </a:lnTo>
                  <a:lnTo>
                    <a:pt x="3987522" y="6525"/>
                  </a:lnTo>
                  <a:lnTo>
                    <a:pt x="3995884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5734049"/>
                  </a:lnTo>
                  <a:lnTo>
                    <a:pt x="15675" y="5775523"/>
                  </a:lnTo>
                  <a:lnTo>
                    <a:pt x="33603" y="5813425"/>
                  </a:lnTo>
                  <a:lnTo>
                    <a:pt x="61759" y="5844494"/>
                  </a:lnTo>
                  <a:lnTo>
                    <a:pt x="97724" y="5866048"/>
                  </a:lnTo>
                  <a:lnTo>
                    <a:pt x="138395" y="5876238"/>
                  </a:lnTo>
                  <a:lnTo>
                    <a:pt x="152399" y="5876924"/>
                  </a:lnTo>
                  <a:lnTo>
                    <a:pt x="3995883" y="5876924"/>
                  </a:lnTo>
                  <a:lnTo>
                    <a:pt x="3987522" y="5879924"/>
                  </a:lnTo>
                  <a:lnTo>
                    <a:pt x="3973087" y="5883549"/>
                  </a:lnTo>
                  <a:lnTo>
                    <a:pt x="3958362" y="5885724"/>
                  </a:lnTo>
                  <a:lnTo>
                    <a:pt x="3943349" y="5886449"/>
                  </a:lnTo>
                  <a:close/>
                </a:path>
                <a:path w="4095750" h="5886450">
                  <a:moveTo>
                    <a:pt x="3995883" y="5876924"/>
                  </a:moveTo>
                  <a:lnTo>
                    <a:pt x="3943349" y="5876924"/>
                  </a:lnTo>
                  <a:lnTo>
                    <a:pt x="3950369" y="5876753"/>
                  </a:lnTo>
                  <a:lnTo>
                    <a:pt x="3957354" y="5876238"/>
                  </a:lnTo>
                  <a:lnTo>
                    <a:pt x="3998025" y="5866048"/>
                  </a:lnTo>
                  <a:lnTo>
                    <a:pt x="4033989" y="5844494"/>
                  </a:lnTo>
                  <a:lnTo>
                    <a:pt x="4062145" y="5813425"/>
                  </a:lnTo>
                  <a:lnTo>
                    <a:pt x="4080074" y="5775523"/>
                  </a:lnTo>
                  <a:lnTo>
                    <a:pt x="4085413" y="5749062"/>
                  </a:lnTo>
                  <a:lnTo>
                    <a:pt x="4085538" y="5748053"/>
                  </a:lnTo>
                  <a:lnTo>
                    <a:pt x="4086053" y="5741068"/>
                  </a:lnTo>
                  <a:lnTo>
                    <a:pt x="4086224" y="5734049"/>
                  </a:lnTo>
                  <a:lnTo>
                    <a:pt x="4086224" y="152399"/>
                  </a:lnTo>
                  <a:lnTo>
                    <a:pt x="4080074" y="110925"/>
                  </a:lnTo>
                  <a:lnTo>
                    <a:pt x="4062145" y="73022"/>
                  </a:lnTo>
                  <a:lnTo>
                    <a:pt x="4033989" y="41954"/>
                  </a:lnTo>
                  <a:lnTo>
                    <a:pt x="3998025" y="20400"/>
                  </a:lnTo>
                  <a:lnTo>
                    <a:pt x="3957354" y="10211"/>
                  </a:lnTo>
                  <a:lnTo>
                    <a:pt x="3943349" y="9524"/>
                  </a:lnTo>
                  <a:lnTo>
                    <a:pt x="3995884" y="9524"/>
                  </a:lnTo>
                  <a:lnTo>
                    <a:pt x="4039984" y="34533"/>
                  </a:lnTo>
                  <a:lnTo>
                    <a:pt x="4070089" y="67715"/>
                  </a:lnTo>
                  <a:lnTo>
                    <a:pt x="4089224" y="108226"/>
                  </a:lnTo>
                  <a:lnTo>
                    <a:pt x="4095749" y="152399"/>
                  </a:lnTo>
                  <a:lnTo>
                    <a:pt x="4095749" y="5734049"/>
                  </a:lnTo>
                  <a:lnTo>
                    <a:pt x="4089224" y="5778222"/>
                  </a:lnTo>
                  <a:lnTo>
                    <a:pt x="4070089" y="5818734"/>
                  </a:lnTo>
                  <a:lnTo>
                    <a:pt x="4039984" y="5851915"/>
                  </a:lnTo>
                  <a:lnTo>
                    <a:pt x="4001670" y="5874848"/>
                  </a:lnTo>
                  <a:lnTo>
                    <a:pt x="3995883" y="5876924"/>
                  </a:lnTo>
                  <a:close/>
                </a:path>
              </a:pathLst>
            </a:custGeom>
            <a:solidFill>
              <a:srgbClr val="A754F6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5681325" y="3606800"/>
              <a:ext cx="317500" cy="158750"/>
            </a:xfrm>
            <a:custGeom>
              <a:avLst/>
              <a:gdLst/>
              <a:ahLst/>
              <a:cxnLst/>
              <a:rect l="l" t="t" r="r" b="b"/>
              <a:pathLst>
                <a:path w="317500" h="158750">
                  <a:moveTo>
                    <a:pt x="317499" y="0"/>
                  </a:moveTo>
                  <a:lnTo>
                    <a:pt x="182562" y="134937"/>
                  </a:lnTo>
                  <a:lnTo>
                    <a:pt x="103187" y="55562"/>
                  </a:lnTo>
                  <a:lnTo>
                    <a:pt x="0" y="158749"/>
                  </a:lnTo>
                </a:path>
                <a:path w="317500" h="158750">
                  <a:moveTo>
                    <a:pt x="222249" y="0"/>
                  </a:moveTo>
                  <a:lnTo>
                    <a:pt x="317499" y="0"/>
                  </a:lnTo>
                  <a:lnTo>
                    <a:pt x="317499" y="95249"/>
                  </a:lnTo>
                </a:path>
              </a:pathLst>
            </a:custGeom>
            <a:ln w="31749">
              <a:solidFill>
                <a:srgbClr val="FABE2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4726939" y="3227636"/>
            <a:ext cx="1807210" cy="151384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501015">
              <a:lnSpc>
                <a:spcPct val="100000"/>
              </a:lnSpc>
              <a:spcBef>
                <a:spcPts val="985"/>
              </a:spcBef>
            </a:pPr>
            <a:r>
              <a:rPr dirty="0" sz="3900" spc="-50">
                <a:solidFill>
                  <a:srgbClr val="BF83FB"/>
                </a:solidFill>
                <a:latin typeface="Arial Black"/>
                <a:cs typeface="Arial Black"/>
              </a:rPr>
              <a:t>4</a:t>
            </a:r>
            <a:endParaRPr sz="39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z="2550" spc="-90" b="1">
                <a:solidFill>
                  <a:srgbClr val="FFFFFF"/>
                </a:solidFill>
                <a:latin typeface="Trebuchet MS"/>
                <a:cs typeface="Trebuchet MS"/>
              </a:rPr>
              <a:t>Optimisation</a:t>
            </a:r>
            <a:endParaRPr sz="25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dirty="0" sz="1650" spc="-10">
                <a:solidFill>
                  <a:srgbClr val="D8B4FE"/>
                </a:solidFill>
                <a:latin typeface="Microsoft Sans Serif"/>
                <a:cs typeface="Microsoft Sans Serif"/>
              </a:rPr>
              <a:t>Continu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808075" y="4801113"/>
            <a:ext cx="2244090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Objectifs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02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60">
                <a:solidFill>
                  <a:srgbClr val="CBD5E1"/>
                </a:solidFill>
                <a:latin typeface="Trebuchet MS"/>
                <a:cs typeface="Trebuchet MS"/>
              </a:rPr>
              <a:t>Amélioration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 continue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67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Nouveaux</a:t>
            </a:r>
            <a:r>
              <a:rPr dirty="0" sz="1650" spc="-30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cas</a:t>
            </a:r>
            <a:r>
              <a:rPr dirty="0" sz="1650" spc="-2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d</a:t>
            </a:r>
            <a:r>
              <a:rPr dirty="0" sz="1700" spc="-10">
                <a:solidFill>
                  <a:srgbClr val="CBD5E1"/>
                </a:solidFill>
                <a:latin typeface="Gungsuh"/>
                <a:cs typeface="Gungsuh"/>
              </a:rPr>
              <a:t>'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usage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1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45">
                <a:solidFill>
                  <a:srgbClr val="CBD5E1"/>
                </a:solidFill>
                <a:latin typeface="Trebuchet MS"/>
                <a:cs typeface="Trebuchet MS"/>
              </a:rPr>
              <a:t>Innovation</a:t>
            </a:r>
            <a:r>
              <a:rPr dirty="0" sz="1650" spc="-5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agentique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3808075" y="6401313"/>
            <a:ext cx="2722880" cy="1542415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2000" spc="-10" b="1">
                <a:solidFill>
                  <a:srgbClr val="E2E7F0"/>
                </a:solidFill>
                <a:latin typeface="Arial"/>
                <a:cs typeface="Arial"/>
              </a:rPr>
              <a:t>Livrables</a:t>
            </a:r>
            <a:endParaRPr sz="2000">
              <a:latin typeface="Arial"/>
              <a:cs typeface="Arial"/>
            </a:endParaRPr>
          </a:p>
          <a:p>
            <a:pPr marL="172720" indent="-160020">
              <a:lnSpc>
                <a:spcPct val="100000"/>
              </a:lnSpc>
              <a:spcBef>
                <a:spcPts val="1025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Écosystème</a:t>
            </a:r>
            <a:r>
              <a:rPr dirty="0" sz="1650" spc="-6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mature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>
                <a:solidFill>
                  <a:srgbClr val="CBD5E1"/>
                </a:solidFill>
                <a:latin typeface="Trebuchet MS"/>
                <a:cs typeface="Trebuchet MS"/>
              </a:rPr>
              <a:t>ROI</a:t>
            </a:r>
            <a:r>
              <a:rPr dirty="0" sz="1650" spc="-114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Trebuchet MS"/>
                <a:cs typeface="Trebuchet MS"/>
              </a:rPr>
              <a:t>maximisé</a:t>
            </a:r>
            <a:endParaRPr sz="1650">
              <a:latin typeface="Trebuchet MS"/>
              <a:cs typeface="Trebuchet MS"/>
            </a:endParaRPr>
          </a:p>
          <a:p>
            <a:pPr marL="172720" indent="-160020">
              <a:lnSpc>
                <a:spcPct val="100000"/>
              </a:lnSpc>
              <a:spcBef>
                <a:spcPts val="720"/>
              </a:spcBef>
              <a:buSzPct val="103030"/>
              <a:buFont typeface="Gungsuh"/>
              <a:buChar char="•"/>
              <a:tabLst>
                <a:tab pos="172720" algn="l"/>
              </a:tabLst>
            </a:pPr>
            <a:r>
              <a:rPr dirty="0" sz="1650" spc="-30">
                <a:solidFill>
                  <a:srgbClr val="CBD5E1"/>
                </a:solidFill>
                <a:latin typeface="Trebuchet MS"/>
                <a:cs typeface="Trebuchet MS"/>
              </a:rPr>
              <a:t>Avantage</a:t>
            </a:r>
            <a:r>
              <a:rPr dirty="0" sz="1650" spc="-4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70">
                <a:solidFill>
                  <a:srgbClr val="CBD5E1"/>
                </a:solidFill>
                <a:latin typeface="Trebuchet MS"/>
                <a:cs typeface="Trebuchet MS"/>
              </a:rPr>
              <a:t>compétitif</a:t>
            </a:r>
            <a:r>
              <a:rPr dirty="0" sz="1650" spc="-45">
                <a:solidFill>
                  <a:srgbClr val="CBD5E1"/>
                </a:solidFill>
                <a:latin typeface="Trebuchet MS"/>
                <a:cs typeface="Trebuchet MS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Trebuchet MS"/>
                <a:cs typeface="Trebuchet MS"/>
              </a:rPr>
              <a:t>durable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4766230" y="8576147"/>
            <a:ext cx="1728470" cy="280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25">
                <a:solidFill>
                  <a:srgbClr val="FBD34D"/>
                </a:solidFill>
                <a:latin typeface="Microsoft Sans Serif"/>
                <a:cs typeface="Microsoft Sans Serif"/>
              </a:rPr>
              <a:t>Modéré</a:t>
            </a:r>
            <a:r>
              <a:rPr dirty="0" sz="1650" spc="-60">
                <a:solidFill>
                  <a:srgbClr val="FBD34D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FBD34D"/>
                </a:solidFill>
                <a:latin typeface="Microsoft Sans Serif"/>
                <a:cs typeface="Microsoft Sans Serif"/>
              </a:rPr>
              <a:t>(évolution)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2025-10-06T11:06:05Z</dcterms:created>
  <dcterms:modified xsi:type="dcterms:W3CDTF">2025-10-06T11:06:05Z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2025-10-06T00:00:00Z</vt:filetime>
  </property>
  <property fmtid="{D5CDD505-2E9C-101B-9397-08002B2CF9AE}" pid="3" name="LastSaved">
    <vt:filetime>2025-10-06T00:00:00Z</vt:filetime>
  </property>
</Properties>
</file>