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roxima Nova"/>
      <p:regular r:id="rId20"/>
      <p:bold r:id="rId21"/>
      <p:italic r:id="rId22"/>
      <p:boldItalic r:id="rId23"/>
    </p:embeddedFont>
    <p:embeddedFont>
      <p:font typeface="Roboto"/>
      <p:regular r:id="rId24"/>
      <p:bold r:id="rId25"/>
      <p:italic r:id="rId26"/>
      <p:boldItalic r:id="rId27"/>
    </p:embeddedFont>
    <p:embeddedFont>
      <p:font typeface="Proxima Nova Semibold"/>
      <p:regular r:id="rId28"/>
      <p:bold r:id="rId29"/>
      <p:boldItalic r:id="rId30"/>
    </p:embeddedFont>
    <p:embeddedFont>
      <p:font typeface="Alfa Slab One"/>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22" Type="http://schemas.openxmlformats.org/officeDocument/2006/relationships/font" Target="fonts/ProximaNova-italic.fntdata"/><Relationship Id="rId21" Type="http://schemas.openxmlformats.org/officeDocument/2006/relationships/font" Target="fonts/ProximaNova-bold.fntdata"/><Relationship Id="rId24" Type="http://schemas.openxmlformats.org/officeDocument/2006/relationships/font" Target="fonts/Roboto-regular.fntdata"/><Relationship Id="rId23" Type="http://schemas.openxmlformats.org/officeDocument/2006/relationships/font" Target="fonts/ProximaNov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ProximaNovaSemibold-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Semibol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lfaSlabOne-regular.fntdata"/><Relationship Id="rId30" Type="http://schemas.openxmlformats.org/officeDocument/2006/relationships/font" Target="fonts/ProximaNovaSemibold-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f344cd37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f344cd37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f344cd37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f344cd37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f344cd37a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f344cd37a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f344cd37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f344cd37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f344cd37a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f344cd37a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f344cd37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f344cd37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f344cd37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f344cd37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f344cd37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f344cd37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f344cd37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f344cd37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f344cd37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f344cd37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f344cd37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f344cd37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f344cd37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f344cd37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f344cd37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f344cd37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472025"/>
            <a:ext cx="8520600" cy="14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259"/>
              <a:t>Image and Video Analytics - CA620</a:t>
            </a:r>
            <a:endParaRPr sz="3259"/>
          </a:p>
          <a:p>
            <a:pPr indent="0" lvl="0" marL="0" rtl="0" algn="ctr">
              <a:spcBef>
                <a:spcPts val="0"/>
              </a:spcBef>
              <a:spcAft>
                <a:spcPts val="0"/>
              </a:spcAft>
              <a:buSzPts val="990"/>
              <a:buNone/>
            </a:pPr>
            <a:r>
              <a:rPr lang="en" sz="3259"/>
              <a:t>Assignment presentation</a:t>
            </a:r>
            <a:endParaRPr sz="3259"/>
          </a:p>
        </p:txBody>
      </p:sp>
      <p:sp>
        <p:nvSpPr>
          <p:cNvPr id="57" name="Google Shape;57;p13"/>
          <p:cNvSpPr txBox="1"/>
          <p:nvPr>
            <p:ph idx="1" type="subTitle"/>
          </p:nvPr>
        </p:nvSpPr>
        <p:spPr>
          <a:xfrm>
            <a:off x="311700" y="3165825"/>
            <a:ext cx="5625000" cy="1568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Shubham</a:t>
            </a:r>
            <a:endParaRPr/>
          </a:p>
          <a:p>
            <a:pPr indent="0" lvl="0" marL="0" rtl="0" algn="l">
              <a:spcBef>
                <a:spcPts val="0"/>
              </a:spcBef>
              <a:spcAft>
                <a:spcPts val="0"/>
              </a:spcAft>
              <a:buNone/>
            </a:pPr>
            <a:r>
              <a:rPr lang="en"/>
              <a:t>Department of Computer Applications</a:t>
            </a:r>
            <a:endParaRPr/>
          </a:p>
          <a:p>
            <a:pPr indent="0" lvl="0" marL="0" rtl="0" algn="l">
              <a:spcBef>
                <a:spcPts val="0"/>
              </a:spcBef>
              <a:spcAft>
                <a:spcPts val="0"/>
              </a:spcAft>
              <a:buNone/>
            </a:pPr>
            <a:r>
              <a:rPr lang="en"/>
              <a:t>M.Tech - Data Analytics(2020-2022)</a:t>
            </a:r>
            <a:endParaRPr/>
          </a:p>
          <a:p>
            <a:pPr indent="0" lvl="0" marL="0" rtl="0" algn="l">
              <a:spcBef>
                <a:spcPts val="0"/>
              </a:spcBef>
              <a:spcAft>
                <a:spcPts val="0"/>
              </a:spcAft>
              <a:buNone/>
            </a:pPr>
            <a:r>
              <a:rPr lang="en"/>
              <a:t>Roll No. - 205220023</a:t>
            </a:r>
            <a:endParaRPr/>
          </a:p>
          <a:p>
            <a:pPr indent="0" lvl="0" marL="0" rtl="0" algn="l">
              <a:spcBef>
                <a:spcPts val="0"/>
              </a:spcBef>
              <a:spcAft>
                <a:spcPts val="0"/>
              </a:spcAft>
              <a:buNone/>
            </a:pPr>
            <a:r>
              <a:rPr lang="en"/>
              <a:t>National Institute of Technology, </a:t>
            </a:r>
            <a:r>
              <a:rPr lang="en"/>
              <a:t>Tiruchirappalli</a:t>
            </a:r>
            <a:endParaRPr/>
          </a:p>
        </p:txBody>
      </p:sp>
      <p:pic>
        <p:nvPicPr>
          <p:cNvPr id="58" name="Google Shape;58;p13"/>
          <p:cNvPicPr preferRelativeResize="0"/>
          <p:nvPr/>
        </p:nvPicPr>
        <p:blipFill>
          <a:blip r:embed="rId3">
            <a:alphaModFix/>
          </a:blip>
          <a:stretch>
            <a:fillRect/>
          </a:stretch>
        </p:blipFill>
        <p:spPr>
          <a:xfrm>
            <a:off x="7283899" y="3110900"/>
            <a:ext cx="1436850" cy="14328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Power Law Transformation - </a:t>
            </a:r>
            <a:r>
              <a:rPr lang="en" sz="2555"/>
              <a:t>gamma Correction</a:t>
            </a:r>
            <a:endParaRPr sz="2555"/>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Generally we do gamma correction for images in CRT devices.</a:t>
            </a:r>
            <a:endParaRPr/>
          </a:p>
          <a:p>
            <a:pPr indent="-342900" lvl="0" marL="457200" rtl="0" algn="l">
              <a:spcBef>
                <a:spcPts val="0"/>
              </a:spcBef>
              <a:spcAft>
                <a:spcPts val="0"/>
              </a:spcAft>
              <a:buSzPts val="1800"/>
              <a:buChar char="●"/>
            </a:pPr>
            <a:r>
              <a:rPr lang="en"/>
              <a:t>Also, Can be used for image enhancements.</a:t>
            </a:r>
            <a:endParaRPr/>
          </a:p>
          <a:p>
            <a:pPr indent="-342900" lvl="0" marL="457200" rtl="0" algn="l">
              <a:spcBef>
                <a:spcPts val="0"/>
              </a:spcBef>
              <a:spcAft>
                <a:spcPts val="0"/>
              </a:spcAft>
              <a:buSzPts val="1800"/>
              <a:buChar char="●"/>
            </a:pPr>
            <a:r>
              <a:rPr lang="en"/>
              <a:t>Lower gamma(i.e &lt;1) scales darker pixels rapidly and lighter pixels slowly and vice versa for higher gamma.</a:t>
            </a:r>
            <a:endParaRPr/>
          </a:p>
          <a:p>
            <a:pPr indent="0" lvl="0" marL="0" rtl="0" algn="l">
              <a:spcBef>
                <a:spcPts val="1200"/>
              </a:spcBef>
              <a:spcAft>
                <a:spcPts val="0"/>
              </a:spcAft>
              <a:buNone/>
            </a:pPr>
            <a:r>
              <a:rPr lang="en"/>
              <a:t>Transform function:</a:t>
            </a:r>
            <a:endParaRPr/>
          </a:p>
          <a:p>
            <a:pPr indent="0" lvl="0" marL="0" rtl="0" algn="l">
              <a:spcBef>
                <a:spcPts val="1200"/>
              </a:spcBef>
              <a:spcAft>
                <a:spcPts val="1200"/>
              </a:spcAft>
              <a:buNone/>
            </a:pPr>
            <a:r>
              <a:rPr lang="en"/>
              <a:t>S = T(r) = C*r^𝛾</a:t>
            </a:r>
            <a:endParaRPr/>
          </a:p>
        </p:txBody>
      </p:sp>
      <p:pic>
        <p:nvPicPr>
          <p:cNvPr id="114" name="Google Shape;114;p22"/>
          <p:cNvPicPr preferRelativeResize="0"/>
          <p:nvPr/>
        </p:nvPicPr>
        <p:blipFill>
          <a:blip r:embed="rId3">
            <a:alphaModFix/>
          </a:blip>
          <a:stretch>
            <a:fillRect/>
          </a:stretch>
        </p:blipFill>
        <p:spPr>
          <a:xfrm>
            <a:off x="-12" y="3041575"/>
            <a:ext cx="2924175" cy="1095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Gamma Correction </a:t>
            </a:r>
            <a:endParaRPr/>
          </a:p>
        </p:txBody>
      </p:sp>
      <p:pic>
        <p:nvPicPr>
          <p:cNvPr id="120" name="Google Shape;120;p23"/>
          <p:cNvPicPr preferRelativeResize="0"/>
          <p:nvPr/>
        </p:nvPicPr>
        <p:blipFill>
          <a:blip r:embed="rId3">
            <a:alphaModFix/>
          </a:blip>
          <a:stretch>
            <a:fillRect/>
          </a:stretch>
        </p:blipFill>
        <p:spPr>
          <a:xfrm>
            <a:off x="311688" y="1170075"/>
            <a:ext cx="3552825" cy="3695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Gray - Level Slicing</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the desired intensity levels, image may be enhanced. For rest of the image we may </a:t>
            </a:r>
            <a:r>
              <a:rPr lang="en"/>
              <a:t>suppress</a:t>
            </a:r>
            <a:r>
              <a:rPr lang="en"/>
              <a:t> the image or keep it as it is.</a:t>
            </a:r>
            <a:endParaRPr/>
          </a:p>
          <a:p>
            <a:pPr indent="-342900" lvl="0" marL="457200" rtl="0" algn="l">
              <a:spcBef>
                <a:spcPts val="0"/>
              </a:spcBef>
              <a:spcAft>
                <a:spcPts val="0"/>
              </a:spcAft>
              <a:buSzPts val="1800"/>
              <a:buChar char="●"/>
            </a:pPr>
            <a:r>
              <a:rPr lang="en"/>
              <a:t>Choice of enhancement function depends problem statement.</a:t>
            </a:r>
            <a:endParaRPr/>
          </a:p>
          <a:p>
            <a:pPr indent="0" lvl="0" marL="457200" rtl="0" algn="l">
              <a:spcBef>
                <a:spcPts val="1200"/>
              </a:spcBef>
              <a:spcAft>
                <a:spcPts val="1200"/>
              </a:spcAft>
              <a:buNone/>
            </a:pPr>
            <a:r>
              <a:t/>
            </a:r>
            <a:endParaRPr/>
          </a:p>
        </p:txBody>
      </p:sp>
      <p:pic>
        <p:nvPicPr>
          <p:cNvPr id="127" name="Google Shape;127;p24"/>
          <p:cNvPicPr preferRelativeResize="0"/>
          <p:nvPr/>
        </p:nvPicPr>
        <p:blipFill>
          <a:blip r:embed="rId3">
            <a:alphaModFix/>
          </a:blip>
          <a:stretch>
            <a:fillRect/>
          </a:stretch>
        </p:blipFill>
        <p:spPr>
          <a:xfrm>
            <a:off x="789838" y="2264163"/>
            <a:ext cx="5953125" cy="2771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Histogram Equalization</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3375" lvl="0" marL="457200" rtl="0" algn="l">
              <a:spcBef>
                <a:spcPts val="0"/>
              </a:spcBef>
              <a:spcAft>
                <a:spcPts val="0"/>
              </a:spcAft>
              <a:buSzPts val="1650"/>
              <a:buChar char="●"/>
            </a:pPr>
            <a:r>
              <a:rPr b="1" lang="en" sz="1650">
                <a:solidFill>
                  <a:srgbClr val="5F6368"/>
                </a:solidFill>
                <a:highlight>
                  <a:srgbClr val="FFFFFF"/>
                </a:highlight>
              </a:rPr>
              <a:t>Histogram equalization</a:t>
            </a:r>
            <a:r>
              <a:rPr lang="en" sz="1650">
                <a:solidFill>
                  <a:srgbClr val="4D5156"/>
                </a:solidFill>
                <a:highlight>
                  <a:srgbClr val="FFFFFF"/>
                </a:highlight>
              </a:rPr>
              <a:t> is a method in image processing of contrast adjustment using the image's histogram.</a:t>
            </a:r>
            <a:endParaRPr sz="1650">
              <a:solidFill>
                <a:srgbClr val="4D5156"/>
              </a:solidFill>
              <a:highlight>
                <a:srgbClr val="FFFFFF"/>
              </a:highlight>
            </a:endParaRPr>
          </a:p>
          <a:p>
            <a:pPr indent="-333375" lvl="0" marL="457200" rtl="0" algn="l">
              <a:spcBef>
                <a:spcPts val="0"/>
              </a:spcBef>
              <a:spcAft>
                <a:spcPts val="0"/>
              </a:spcAft>
              <a:buClr>
                <a:srgbClr val="4D5156"/>
              </a:buClr>
              <a:buSzPts val="1650"/>
              <a:buChar char="●"/>
            </a:pPr>
            <a:r>
              <a:rPr lang="en" sz="1650">
                <a:solidFill>
                  <a:srgbClr val="4D5156"/>
                </a:solidFill>
                <a:highlight>
                  <a:srgbClr val="FFFFFF"/>
                </a:highlight>
              </a:rPr>
              <a:t>It is done in order to increase the contrast of image.</a:t>
            </a:r>
            <a:endParaRPr sz="1650">
              <a:solidFill>
                <a:srgbClr val="4D5156"/>
              </a:solidFill>
              <a:highlight>
                <a:srgbClr val="FFFFFF"/>
              </a:highlight>
            </a:endParaRPr>
          </a:p>
          <a:p>
            <a:pPr indent="-333375" lvl="0" marL="457200" rtl="0" algn="l">
              <a:spcBef>
                <a:spcPts val="0"/>
              </a:spcBef>
              <a:spcAft>
                <a:spcPts val="0"/>
              </a:spcAft>
              <a:buClr>
                <a:srgbClr val="4D5156"/>
              </a:buClr>
              <a:buSzPts val="1650"/>
              <a:buChar char="●"/>
            </a:pPr>
            <a:r>
              <a:rPr lang="en" sz="1650">
                <a:solidFill>
                  <a:srgbClr val="4D5156"/>
                </a:solidFill>
                <a:highlight>
                  <a:srgbClr val="FFFFFF"/>
                </a:highlight>
              </a:rPr>
              <a:t>It makes the image more detailed as </a:t>
            </a:r>
            <a:r>
              <a:rPr lang="en" sz="1650">
                <a:solidFill>
                  <a:srgbClr val="4D5156"/>
                </a:solidFill>
                <a:highlight>
                  <a:srgbClr val="FFFFFF"/>
                </a:highlight>
              </a:rPr>
              <a:t>pixels are illuminated with all available intensity values.</a:t>
            </a:r>
            <a:endParaRPr sz="1650">
              <a:solidFill>
                <a:srgbClr val="4D5156"/>
              </a:solidFill>
              <a:highlight>
                <a:srgbClr val="FFFFFF"/>
              </a:highlight>
            </a:endParaRPr>
          </a:p>
          <a:p>
            <a:pPr indent="0" lvl="0" marL="0" rtl="0" algn="l">
              <a:spcBef>
                <a:spcPts val="1200"/>
              </a:spcBef>
              <a:spcAft>
                <a:spcPts val="0"/>
              </a:spcAft>
              <a:buNone/>
            </a:pPr>
            <a:r>
              <a:rPr lang="en" sz="1650">
                <a:solidFill>
                  <a:srgbClr val="4D5156"/>
                </a:solidFill>
                <a:highlight>
                  <a:srgbClr val="FFFFFF"/>
                </a:highlight>
              </a:rPr>
              <a:t>Steps:</a:t>
            </a:r>
            <a:endParaRPr sz="1650">
              <a:solidFill>
                <a:srgbClr val="4D5156"/>
              </a:solidFill>
              <a:highlight>
                <a:srgbClr val="FFFFFF"/>
              </a:highlight>
            </a:endParaRPr>
          </a:p>
          <a:p>
            <a:pPr indent="-333375" lvl="0" marL="457200" rtl="0" algn="l">
              <a:spcBef>
                <a:spcPts val="1200"/>
              </a:spcBef>
              <a:spcAft>
                <a:spcPts val="0"/>
              </a:spcAft>
              <a:buClr>
                <a:srgbClr val="4D5156"/>
              </a:buClr>
              <a:buSzPts val="1650"/>
              <a:buChar char="●"/>
            </a:pPr>
            <a:r>
              <a:rPr lang="en" sz="1650">
                <a:solidFill>
                  <a:srgbClr val="4D5156"/>
                </a:solidFill>
                <a:highlight>
                  <a:srgbClr val="FFFFFF"/>
                </a:highlight>
              </a:rPr>
              <a:t>Calculate PDF for each intensity value. </a:t>
            </a:r>
            <a:endParaRPr sz="1650">
              <a:solidFill>
                <a:srgbClr val="4D5156"/>
              </a:solidFill>
              <a:highlight>
                <a:srgbClr val="FFFFFF"/>
              </a:highlight>
            </a:endParaRPr>
          </a:p>
          <a:p>
            <a:pPr indent="-333375" lvl="0" marL="457200" rtl="0" algn="l">
              <a:spcBef>
                <a:spcPts val="0"/>
              </a:spcBef>
              <a:spcAft>
                <a:spcPts val="0"/>
              </a:spcAft>
              <a:buClr>
                <a:srgbClr val="4D5156"/>
              </a:buClr>
              <a:buSzPts val="1650"/>
              <a:buChar char="●"/>
            </a:pPr>
            <a:r>
              <a:rPr lang="en" sz="1650">
                <a:solidFill>
                  <a:srgbClr val="4D5156"/>
                </a:solidFill>
                <a:highlight>
                  <a:srgbClr val="FFFFFF"/>
                </a:highlight>
              </a:rPr>
              <a:t>Calculate CDF for each intensity value.</a:t>
            </a:r>
            <a:endParaRPr sz="1650">
              <a:solidFill>
                <a:srgbClr val="4D5156"/>
              </a:solidFill>
              <a:highlight>
                <a:srgbClr val="FFFFFF"/>
              </a:highlight>
            </a:endParaRPr>
          </a:p>
          <a:p>
            <a:pPr indent="-333375" lvl="0" marL="457200" rtl="0" algn="l">
              <a:spcBef>
                <a:spcPts val="0"/>
              </a:spcBef>
              <a:spcAft>
                <a:spcPts val="0"/>
              </a:spcAft>
              <a:buClr>
                <a:srgbClr val="4D5156"/>
              </a:buClr>
              <a:buSzPts val="1650"/>
              <a:buChar char="●"/>
            </a:pPr>
            <a:r>
              <a:rPr lang="en" sz="1650">
                <a:solidFill>
                  <a:srgbClr val="4D5156"/>
                </a:solidFill>
                <a:highlight>
                  <a:srgbClr val="FFFFFF"/>
                </a:highlight>
              </a:rPr>
              <a:t>New intensity = CDF of that intensity * (L-1)</a:t>
            </a:r>
            <a:endParaRPr sz="1650">
              <a:solidFill>
                <a:srgbClr val="4D5156"/>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 enhancement used for our dataset</a:t>
            </a:r>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combination of Histogram equalization and gray level slicing gamma correction is being used in our assignment.</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Histogram equalization is performed in our dataset and the output image produced is passed through a gamma correction filter to get the final output.</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Problem description</a:t>
            </a:r>
            <a:endParaRPr/>
          </a:p>
          <a:p>
            <a:pPr indent="-342900" lvl="0" marL="457200" rtl="0" algn="l">
              <a:spcBef>
                <a:spcPts val="0"/>
              </a:spcBef>
              <a:spcAft>
                <a:spcPts val="0"/>
              </a:spcAft>
              <a:buSzPts val="1800"/>
              <a:buChar char="●"/>
            </a:pPr>
            <a:r>
              <a:rPr lang="en"/>
              <a:t>Dataset</a:t>
            </a:r>
            <a:endParaRPr/>
          </a:p>
          <a:p>
            <a:pPr indent="-342900" lvl="0" marL="457200" rtl="0" algn="l">
              <a:spcBef>
                <a:spcPts val="0"/>
              </a:spcBef>
              <a:spcAft>
                <a:spcPts val="0"/>
              </a:spcAft>
              <a:buSzPts val="1800"/>
              <a:buChar char="●"/>
            </a:pPr>
            <a:r>
              <a:rPr lang="en"/>
              <a:t>Image Enhancement Techniques used</a:t>
            </a:r>
            <a:endParaRPr/>
          </a:p>
          <a:p>
            <a:pPr indent="-342900" lvl="0" marL="457200" rtl="0" algn="l">
              <a:spcBef>
                <a:spcPts val="0"/>
              </a:spcBef>
              <a:spcAft>
                <a:spcPts val="0"/>
              </a:spcAft>
              <a:buSzPts val="1800"/>
              <a:buChar char="●"/>
            </a:pPr>
            <a:r>
              <a:rPr lang="en"/>
              <a:t>Object Detection and Classification Techniques used</a:t>
            </a:r>
            <a:endParaRPr/>
          </a:p>
          <a:p>
            <a:pPr indent="-342900" lvl="0" marL="457200" rtl="0" algn="l">
              <a:spcBef>
                <a:spcPts val="0"/>
              </a:spcBef>
              <a:spcAft>
                <a:spcPts val="0"/>
              </a:spcAft>
              <a:buSzPts val="1800"/>
              <a:buChar char="●"/>
            </a:pPr>
            <a:r>
              <a:rPr lang="en"/>
              <a:t>References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Description </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just">
              <a:spcBef>
                <a:spcPts val="1200"/>
              </a:spcBef>
              <a:spcAft>
                <a:spcPts val="0"/>
              </a:spcAft>
              <a:buClr>
                <a:srgbClr val="000000"/>
              </a:buClr>
              <a:buSzPts val="1400"/>
              <a:buFont typeface="Proxima Nova Semibold"/>
              <a:buAutoNum type="arabicPeriod"/>
            </a:pPr>
            <a:r>
              <a:rPr lang="en" sz="1400">
                <a:solidFill>
                  <a:srgbClr val="000000"/>
                </a:solidFill>
                <a:latin typeface="Proxima Nova Semibold"/>
                <a:ea typeface="Proxima Nova Semibold"/>
                <a:cs typeface="Proxima Nova Semibold"/>
                <a:sym typeface="Proxima Nova Semibold"/>
              </a:rPr>
              <a:t>Propose your own methodology based on intensity transformation techniques either in spatial domain or frequency domain or hybrid techniques and apply on the given datasets to produce quality images. Marks will be awarded based on the quality of images.</a:t>
            </a:r>
            <a:endParaRPr sz="1400">
              <a:solidFill>
                <a:srgbClr val="000000"/>
              </a:solidFill>
              <a:latin typeface="Proxima Nova Semibold"/>
              <a:ea typeface="Proxima Nova Semibold"/>
              <a:cs typeface="Proxima Nova Semibold"/>
              <a:sym typeface="Proxima Nova Semibold"/>
            </a:endParaRPr>
          </a:p>
          <a:p>
            <a:pPr indent="0" lvl="0" marL="0" rtl="0" algn="just">
              <a:spcBef>
                <a:spcPts val="1200"/>
              </a:spcBef>
              <a:spcAft>
                <a:spcPts val="0"/>
              </a:spcAft>
              <a:buNone/>
            </a:pPr>
            <a:r>
              <a:t/>
            </a:r>
            <a:endParaRPr sz="1400">
              <a:solidFill>
                <a:srgbClr val="000000"/>
              </a:solidFill>
              <a:latin typeface="Proxima Nova Semibold"/>
              <a:ea typeface="Proxima Nova Semibold"/>
              <a:cs typeface="Proxima Nova Semibold"/>
              <a:sym typeface="Proxima Nova Semibold"/>
            </a:endParaRPr>
          </a:p>
          <a:p>
            <a:pPr indent="-330200" lvl="0" marL="457200" rtl="0" algn="just">
              <a:spcBef>
                <a:spcPts val="1200"/>
              </a:spcBef>
              <a:spcAft>
                <a:spcPts val="0"/>
              </a:spcAft>
              <a:buClr>
                <a:srgbClr val="000000"/>
              </a:buClr>
              <a:buSzPts val="1600"/>
              <a:buFont typeface="Proxima Nova Semibold"/>
              <a:buAutoNum type="arabicPeriod"/>
            </a:pPr>
            <a:r>
              <a:rPr lang="en" sz="1400">
                <a:solidFill>
                  <a:srgbClr val="000000"/>
                </a:solidFill>
                <a:latin typeface="Proxima Nova Semibold"/>
                <a:ea typeface="Proxima Nova Semibold"/>
                <a:cs typeface="Proxima Nova Semibold"/>
                <a:sym typeface="Proxima Nova Semibold"/>
              </a:rPr>
              <a:t>Design your own object classification model based CNN (Note: use datasets generated from </a:t>
            </a:r>
            <a:r>
              <a:rPr lang="en" sz="1400">
                <a:solidFill>
                  <a:srgbClr val="000000"/>
                </a:solidFill>
                <a:latin typeface="Proxima Nova Semibold"/>
                <a:ea typeface="Proxima Nova Semibold"/>
                <a:cs typeface="Proxima Nova Semibold"/>
                <a:sym typeface="Proxima Nova Semibold"/>
              </a:rPr>
              <a:t>problem 1</a:t>
            </a:r>
            <a:r>
              <a:rPr lang="en" sz="1400">
                <a:solidFill>
                  <a:srgbClr val="000000"/>
                </a:solidFill>
                <a:latin typeface="Proxima Nova Semibold"/>
                <a:ea typeface="Proxima Nova Semibold"/>
                <a:cs typeface="Proxima Nova Semibold"/>
                <a:sym typeface="Proxima Nova Semibold"/>
              </a:rPr>
              <a:t>). But,if you do both object detection and classification, good grade will be awarded. </a:t>
            </a:r>
            <a:endParaRPr sz="1400">
              <a:solidFill>
                <a:srgbClr val="000000"/>
              </a:solidFill>
              <a:latin typeface="Proxima Nova Semibold"/>
              <a:ea typeface="Proxima Nova Semibold"/>
              <a:cs typeface="Proxima Nova Semibold"/>
              <a:sym typeface="Proxima Nova Semibold"/>
            </a:endParaRPr>
          </a:p>
          <a:p>
            <a:pPr indent="0" lvl="0" marL="457200" rtl="0" algn="just">
              <a:spcBef>
                <a:spcPts val="1200"/>
              </a:spcBef>
              <a:spcAft>
                <a:spcPts val="0"/>
              </a:spcAft>
              <a:buNone/>
            </a:pPr>
            <a:r>
              <a:t/>
            </a:r>
            <a:endParaRPr sz="1400">
              <a:solidFill>
                <a:srgbClr val="000000"/>
              </a:solidFill>
              <a:latin typeface="Proxima Nova Semibold"/>
              <a:ea typeface="Proxima Nova Semibold"/>
              <a:cs typeface="Proxima Nova Semibold"/>
              <a:sym typeface="Proxima Nova Semibold"/>
            </a:endParaRPr>
          </a:p>
          <a:p>
            <a:pPr indent="0" lvl="0" marL="0" rtl="0" algn="just">
              <a:spcBef>
                <a:spcPts val="1200"/>
              </a:spcBef>
              <a:spcAft>
                <a:spcPts val="1200"/>
              </a:spcAft>
              <a:buNone/>
            </a:pPr>
            <a:r>
              <a:t/>
            </a:r>
            <a:endParaRPr sz="1350">
              <a:solidFill>
                <a:srgbClr val="212121"/>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Dataset contains 291 frames taken from a cctv footage.</a:t>
            </a:r>
            <a:endParaRPr/>
          </a:p>
          <a:p>
            <a:pPr indent="-342900" lvl="0" marL="457200" rtl="0" algn="l">
              <a:spcBef>
                <a:spcPts val="0"/>
              </a:spcBef>
              <a:spcAft>
                <a:spcPts val="0"/>
              </a:spcAft>
              <a:buSzPts val="1800"/>
              <a:buChar char="●"/>
            </a:pPr>
            <a:r>
              <a:rPr lang="en"/>
              <a:t>Image contains 3 channels.</a:t>
            </a:r>
            <a:endParaRPr/>
          </a:p>
          <a:p>
            <a:pPr indent="-342900" lvl="0" marL="457200" rtl="0" algn="l">
              <a:spcBef>
                <a:spcPts val="0"/>
              </a:spcBef>
              <a:spcAft>
                <a:spcPts val="0"/>
              </a:spcAft>
              <a:buSzPts val="1800"/>
              <a:buChar char="●"/>
            </a:pPr>
            <a:r>
              <a:rPr lang="en"/>
              <a:t>Dimensions of each frame is 640*360.</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 Enhancement Techniques</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Image Enhancement Techniques fall under two broad categories:</a:t>
            </a:r>
            <a:endParaRPr/>
          </a:p>
          <a:p>
            <a:pPr indent="-342900" lvl="0" marL="457200" rtl="0" algn="l">
              <a:spcBef>
                <a:spcPts val="1200"/>
              </a:spcBef>
              <a:spcAft>
                <a:spcPts val="0"/>
              </a:spcAft>
              <a:buSzPts val="1800"/>
              <a:buChar char="●"/>
            </a:pPr>
            <a:r>
              <a:rPr lang="en"/>
              <a:t>Spatial Domain Technique</a:t>
            </a:r>
            <a:endParaRPr/>
          </a:p>
          <a:p>
            <a:pPr indent="-317500" lvl="1" marL="914400" rtl="0" algn="l">
              <a:spcBef>
                <a:spcPts val="0"/>
              </a:spcBef>
              <a:spcAft>
                <a:spcPts val="0"/>
              </a:spcAft>
              <a:buSzPts val="1400"/>
              <a:buChar char="○"/>
            </a:pPr>
            <a:r>
              <a:rPr lang="en"/>
              <a:t>Work on Image Plane itself</a:t>
            </a:r>
            <a:endParaRPr/>
          </a:p>
          <a:p>
            <a:pPr indent="-317500" lvl="1" marL="914400" rtl="0" algn="l">
              <a:spcBef>
                <a:spcPts val="0"/>
              </a:spcBef>
              <a:spcAft>
                <a:spcPts val="0"/>
              </a:spcAft>
              <a:buSzPts val="1400"/>
              <a:buChar char="○"/>
            </a:pPr>
            <a:r>
              <a:rPr lang="en"/>
              <a:t>Direct Manipulation of pixels in an image</a:t>
            </a:r>
            <a:endParaRPr/>
          </a:p>
          <a:p>
            <a:pPr indent="-342900" lvl="0" marL="457200" rtl="0" algn="l">
              <a:spcBef>
                <a:spcPts val="0"/>
              </a:spcBef>
              <a:spcAft>
                <a:spcPts val="0"/>
              </a:spcAft>
              <a:buSzPts val="1800"/>
              <a:buChar char="●"/>
            </a:pPr>
            <a:r>
              <a:rPr lang="en"/>
              <a:t>Frequency Domain Technique</a:t>
            </a:r>
            <a:endParaRPr/>
          </a:p>
          <a:p>
            <a:pPr indent="-317500" lvl="1" marL="914400" rtl="0" algn="l">
              <a:spcBef>
                <a:spcPts val="0"/>
              </a:spcBef>
              <a:spcAft>
                <a:spcPts val="0"/>
              </a:spcAft>
              <a:buSzPts val="1400"/>
              <a:buChar char="○"/>
            </a:pPr>
            <a:r>
              <a:rPr lang="en"/>
              <a:t>Modify Fourier Transform </a:t>
            </a:r>
            <a:r>
              <a:rPr lang="en"/>
              <a:t>Coefficients</a:t>
            </a:r>
            <a:r>
              <a:rPr lang="en"/>
              <a:t> of an image.</a:t>
            </a:r>
            <a:endParaRPr/>
          </a:p>
          <a:p>
            <a:pPr indent="-317500" lvl="1" marL="914400" rtl="0" algn="l">
              <a:spcBef>
                <a:spcPts val="0"/>
              </a:spcBef>
              <a:spcAft>
                <a:spcPts val="0"/>
              </a:spcAft>
              <a:buSzPts val="1400"/>
              <a:buChar char="○"/>
            </a:pPr>
            <a:r>
              <a:rPr lang="en"/>
              <a:t>Take inverse Fourier Transform of the modified </a:t>
            </a:r>
            <a:r>
              <a:rPr lang="en"/>
              <a:t>coefficients</a:t>
            </a:r>
            <a:r>
              <a:rPr lang="en"/>
              <a:t> to obtain the enhanced image.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 sz="2000"/>
              <a:t>Processing Techniques are very much Problem Oriented.</a:t>
            </a:r>
            <a:endParaRPr b="1"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 Negative</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just get a taste of pixel manipulation across </a:t>
            </a:r>
            <a:r>
              <a:rPr lang="en"/>
              <a:t>different</a:t>
            </a:r>
            <a:r>
              <a:rPr lang="en"/>
              <a:t> channels, Negatives of images were formed.</a:t>
            </a:r>
            <a:endParaRPr/>
          </a:p>
          <a:p>
            <a:pPr indent="0" lvl="0" marL="0" rtl="0" algn="l">
              <a:spcBef>
                <a:spcPts val="1200"/>
              </a:spcBef>
              <a:spcAft>
                <a:spcPts val="0"/>
              </a:spcAft>
              <a:buNone/>
            </a:pPr>
            <a:r>
              <a:rPr lang="en"/>
              <a:t>Image negatives can be obtained by </a:t>
            </a:r>
            <a:r>
              <a:rPr lang="en"/>
              <a:t>subtracting</a:t>
            </a:r>
            <a:r>
              <a:rPr lang="en"/>
              <a:t> each pixel value with Number of intensity levels present in image minus 1.</a:t>
            </a:r>
            <a:endParaRPr/>
          </a:p>
          <a:p>
            <a:pPr indent="0" lvl="0" marL="0" rtl="0" algn="l">
              <a:spcBef>
                <a:spcPts val="1200"/>
              </a:spcBef>
              <a:spcAft>
                <a:spcPts val="0"/>
              </a:spcAft>
              <a:buNone/>
            </a:pPr>
            <a:r>
              <a:rPr lang="en"/>
              <a:t>Transformation Function:</a:t>
            </a:r>
            <a:endParaRPr/>
          </a:p>
          <a:p>
            <a:pPr indent="0" lvl="0" marL="0" rtl="0" algn="l">
              <a:spcBef>
                <a:spcPts val="1200"/>
              </a:spcBef>
              <a:spcAft>
                <a:spcPts val="1200"/>
              </a:spcAft>
              <a:buNone/>
            </a:pPr>
            <a:r>
              <a:rPr lang="en"/>
              <a:t>S = T(r) = L - r - 1</a:t>
            </a:r>
            <a:endParaRPr/>
          </a:p>
        </p:txBody>
      </p:sp>
      <p:pic>
        <p:nvPicPr>
          <p:cNvPr id="89" name="Google Shape;89;p18"/>
          <p:cNvPicPr preferRelativeResize="0"/>
          <p:nvPr/>
        </p:nvPicPr>
        <p:blipFill>
          <a:blip r:embed="rId3">
            <a:alphaModFix/>
          </a:blip>
          <a:stretch>
            <a:fillRect/>
          </a:stretch>
        </p:blipFill>
        <p:spPr>
          <a:xfrm>
            <a:off x="4846025" y="2373450"/>
            <a:ext cx="3501975" cy="2626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Contrast Stretching</a:t>
            </a:r>
            <a:endParaRPr/>
          </a:p>
        </p:txBody>
      </p:sp>
      <p:sp>
        <p:nvSpPr>
          <p:cNvPr id="95" name="Google Shape;95;p19"/>
          <p:cNvSpPr txBox="1"/>
          <p:nvPr>
            <p:ph idx="1" type="body"/>
          </p:nvPr>
        </p:nvSpPr>
        <p:spPr>
          <a:xfrm>
            <a:off x="311700" y="1152475"/>
            <a:ext cx="8520600" cy="365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we are given a image having L intensity levels but intensity present in image have limited range. Contrast Stretching stretch those intensities to cover all levels available.</a:t>
            </a:r>
            <a:endParaRPr/>
          </a:p>
          <a:p>
            <a:pPr indent="-342900" lvl="0" marL="457200" rtl="0" algn="l">
              <a:spcBef>
                <a:spcPts val="0"/>
              </a:spcBef>
              <a:spcAft>
                <a:spcPts val="0"/>
              </a:spcAft>
              <a:buSzPts val="1800"/>
              <a:buChar char="●"/>
            </a:pPr>
            <a:r>
              <a:rPr lang="en"/>
              <a:t>Contrast Stretching function is monotonically increasing.</a:t>
            </a:r>
            <a:endParaRPr/>
          </a:p>
          <a:p>
            <a:pPr indent="-342900" lvl="0" marL="457200" rtl="0" algn="l">
              <a:spcBef>
                <a:spcPts val="0"/>
              </a:spcBef>
              <a:spcAft>
                <a:spcPts val="0"/>
              </a:spcAft>
              <a:buSzPts val="1800"/>
              <a:buChar char="●"/>
            </a:pPr>
            <a:r>
              <a:rPr lang="en"/>
              <a:t>Contrast stretching increases contrast of image by making darker pixels darker and vice versa.</a:t>
            </a:r>
            <a:endParaRPr/>
          </a:p>
          <a:p>
            <a:pPr indent="0" lvl="0" marL="0" rtl="0" algn="l">
              <a:spcBef>
                <a:spcPts val="1200"/>
              </a:spcBef>
              <a:spcAft>
                <a:spcPts val="0"/>
              </a:spcAft>
              <a:buNone/>
            </a:pPr>
            <a:r>
              <a:rPr lang="en"/>
              <a:t>Transformation Function:</a:t>
            </a:r>
            <a:endParaRPr/>
          </a:p>
          <a:p>
            <a:pPr indent="0" lvl="0" marL="0" rtl="0" algn="l">
              <a:spcBef>
                <a:spcPts val="1200"/>
              </a:spcBef>
              <a:spcAft>
                <a:spcPts val="1200"/>
              </a:spcAft>
              <a:buNone/>
            </a:pPr>
            <a:r>
              <a:rPr lang="en"/>
              <a:t>New_intensity = (pixel_intensity - min)*(new_max - new_min)/ (max - min) + min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185900"/>
            <a:ext cx="8520600" cy="632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Contrast Stretching</a:t>
            </a:r>
            <a:endParaRPr/>
          </a:p>
        </p:txBody>
      </p:sp>
      <p:pic>
        <p:nvPicPr>
          <p:cNvPr id="101" name="Google Shape;101;p20"/>
          <p:cNvPicPr preferRelativeResize="0"/>
          <p:nvPr/>
        </p:nvPicPr>
        <p:blipFill>
          <a:blip r:embed="rId3">
            <a:alphaModFix/>
          </a:blip>
          <a:stretch>
            <a:fillRect/>
          </a:stretch>
        </p:blipFill>
        <p:spPr>
          <a:xfrm>
            <a:off x="0" y="955775"/>
            <a:ext cx="5393049" cy="4125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Logarithmic Transformation</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we have image which has very high number of intensity levels. Pixels with with highest intensity </a:t>
            </a:r>
            <a:r>
              <a:rPr lang="en"/>
              <a:t>supersede</a:t>
            </a:r>
            <a:r>
              <a:rPr lang="en"/>
              <a:t> those with low intensity.</a:t>
            </a:r>
            <a:endParaRPr/>
          </a:p>
          <a:p>
            <a:pPr indent="-342900" lvl="0" marL="457200" rtl="0" algn="l">
              <a:spcBef>
                <a:spcPts val="0"/>
              </a:spcBef>
              <a:spcAft>
                <a:spcPts val="0"/>
              </a:spcAft>
              <a:buSzPts val="1800"/>
              <a:buChar char="●"/>
            </a:pPr>
            <a:r>
              <a:rPr lang="en"/>
              <a:t>When</a:t>
            </a:r>
            <a:r>
              <a:rPr lang="en"/>
              <a:t> dynamic range of device is very high, we use dynamic range compression.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Transformation Function:</a:t>
            </a:r>
            <a:endParaRPr/>
          </a:p>
          <a:p>
            <a:pPr indent="0" lvl="0" marL="0" rtl="0" algn="l">
              <a:spcBef>
                <a:spcPts val="1200"/>
              </a:spcBef>
              <a:spcAft>
                <a:spcPts val="1200"/>
              </a:spcAft>
              <a:buNone/>
            </a:pPr>
            <a:r>
              <a:rPr lang="en"/>
              <a:t>S = T(r) = C*log(1+|r|)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