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72" r:id="rId4"/>
    <p:sldId id="269" r:id="rId5"/>
    <p:sldId id="278" r:id="rId6"/>
    <p:sldId id="279" r:id="rId7"/>
    <p:sldId id="258" r:id="rId8"/>
    <p:sldId id="271" r:id="rId9"/>
    <p:sldId id="262" r:id="rId10"/>
    <p:sldId id="259" r:id="rId11"/>
    <p:sldId id="256" r:id="rId12"/>
    <p:sldId id="270" r:id="rId13"/>
    <p:sldId id="276" r:id="rId14"/>
    <p:sldId id="273" r:id="rId15"/>
    <p:sldId id="261" r:id="rId16"/>
    <p:sldId id="263" r:id="rId17"/>
    <p:sldId id="266" r:id="rId18"/>
    <p:sldId id="267" r:id="rId19"/>
    <p:sldId id="275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291B"/>
    <a:srgbClr val="4285F4"/>
    <a:srgbClr val="1C5BBB"/>
    <a:srgbClr val="FFFFFF"/>
    <a:srgbClr val="05988A"/>
    <a:srgbClr val="FFC331"/>
    <a:srgbClr val="8B3AAC"/>
    <a:srgbClr val="FB850D"/>
    <a:srgbClr val="01A71C"/>
    <a:srgbClr val="FFC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9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18B6F-9CF3-6A5A-8026-8DC320532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2E3E43-A8E7-1713-FA58-0EB582096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B9B832-8311-0702-61BD-1C2A5E77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68CA42-1E7F-5D74-7990-C9812650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75F285-0C9D-64AD-5202-3B67CE7F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07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7E604-160D-1AC5-72CB-48674AF7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E4A3E9-7F9A-12E3-9B18-611A38A16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8F55DC-9CDB-4F21-6927-24A1B380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AD9880-A73E-7602-5A00-0E899633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8BE4C3-9D7D-16F0-AD90-2547A87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1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E64744-C15F-E0F2-128B-6C5D9D55D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339AF6-D77A-7C17-CB9A-24F4DED78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BFE71D-DBE8-5C3C-04E8-F2D67559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E2AB8-E3ED-68C6-317A-0D644706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2D5460-676D-85F3-BC32-E0FBAA36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35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364CC-57E1-C0DC-0AB2-0C051ABC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A7EA4-B6D5-1272-BF71-103705CD1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03FF4C-AC63-BBD8-323A-E2B7D67C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5C3762-D669-61D5-F682-DF448624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709AD0-B4D0-A098-4722-07D0AC9C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06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094AE-818F-CF6B-AAD6-4D382477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8E5D46-38F3-1506-1C94-05C655C44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C3BEF4-28CE-0B92-EB3F-503504C1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C030A6-B98F-8F4C-3B61-3546F27B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8C5173-0F1D-A337-9DBB-F4821FCF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72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D131A-B7D5-6A48-2E90-043570BE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0ADFC7-14D2-D857-0B6E-A00ACC5CD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8E6FD6-90CC-9A35-0B88-C182CC52D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228509-00BF-16F0-3BF5-A24DF33E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DDE84E-CA15-992D-5FAB-F6907C85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82AB7F-14F6-B19E-F7D9-C21863C5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55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43115-B7D9-0A70-FC58-1B3AB92D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05C3D9-E80C-0BCD-9966-DD74238EA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5A9F3E-223C-5C3B-FC22-649F34C31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18A52E-9A97-2322-A221-0E0B9CD6F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ED53A6-C01F-AC39-5C09-5FE198776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4807A7-B73A-623A-D61A-4716DE80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AE08D4-147E-4668-BC65-A29EA9CC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C4525E-115D-6552-56C4-629B67CB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17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96BE8-66D6-33EC-4152-49E58B52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91E34A-22F3-B3BB-1BE0-57ED157D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0B5F78-61B8-C1F9-9FA3-85946D02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BB5F58-C134-2364-3236-F8DB4EFF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96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9B82DC-9DF1-4EB4-04B1-F62F8D9A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635B39-D2AF-81AC-4C49-9B444995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011B95-9A87-47E2-5E58-4242B2AB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80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851BE-7054-DFF8-CDF9-52107404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1D83E7-3F1A-1BEE-1E12-AC869D88D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473199-DDD2-B20C-4E8B-ACCB607FE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82F177-04AB-9F6F-EF91-F75F4960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B33C9A-3D62-6012-1075-F1AB513C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483214-1880-83EF-002E-D63EFA25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168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CEA4E-24F2-0419-7B34-23EA9CFB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8FACFF-B686-D05C-31BE-7136660F1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06488D-8DBB-951E-7738-E1152288B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7F50A0-BA40-10BF-1A21-27C4BC42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7915B4-A997-C8DC-0EF1-32B59482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8E6ED3-80B9-25E9-63C6-BBA7661E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1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5D69E5-AFE8-6DE7-EDF4-E40D1980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0E5404-2AE5-2F01-D069-5B76456E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4E3528-92A9-92A4-CAF1-39A9D0178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195BA-A261-43B0-804A-A3DDA37443A6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34B817-2D75-7868-6EFF-95EAA3210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953E9-475E-F740-0153-C665C58E2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79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32.png"/><Relationship Id="rId3" Type="http://schemas.openxmlformats.org/officeDocument/2006/relationships/image" Target="../media/image11.sv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jpeg"/><Relationship Id="rId10" Type="http://schemas.openxmlformats.org/officeDocument/2006/relationships/image" Target="../media/image58.sv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3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://procesamientolenguajenatural.50webs.com/lematizadores.htm" TargetMode="Externa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5.png"/><Relationship Id="rId7" Type="http://schemas.openxmlformats.org/officeDocument/2006/relationships/image" Target="../media/image67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11.svg"/><Relationship Id="rId10" Type="http://schemas.openxmlformats.org/officeDocument/2006/relationships/image" Target="../media/image69.png"/><Relationship Id="rId4" Type="http://schemas.openxmlformats.org/officeDocument/2006/relationships/image" Target="../media/image10.png"/><Relationship Id="rId9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11.svg"/><Relationship Id="rId7" Type="http://schemas.openxmlformats.org/officeDocument/2006/relationships/image" Target="../media/image7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jpg"/><Relationship Id="rId5" Type="http://schemas.openxmlformats.org/officeDocument/2006/relationships/image" Target="../media/image71.jpg"/><Relationship Id="rId4" Type="http://schemas.openxmlformats.org/officeDocument/2006/relationships/image" Target="../media/image70.jpg"/><Relationship Id="rId9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7.jpg"/><Relationship Id="rId7" Type="http://schemas.openxmlformats.org/officeDocument/2006/relationships/image" Target="../media/image79.pn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78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11.svg"/><Relationship Id="rId7" Type="http://schemas.openxmlformats.org/officeDocument/2006/relationships/image" Target="../media/image8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jpg"/><Relationship Id="rId5" Type="http://schemas.openxmlformats.org/officeDocument/2006/relationships/image" Target="../media/image82.jpg"/><Relationship Id="rId4" Type="http://schemas.openxmlformats.org/officeDocument/2006/relationships/image" Target="../media/image81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1.svg"/><Relationship Id="rId7" Type="http://schemas.openxmlformats.org/officeDocument/2006/relationships/image" Target="../media/image89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jpg"/><Relationship Id="rId4" Type="http://schemas.openxmlformats.org/officeDocument/2006/relationships/image" Target="../media/image86.jpg"/><Relationship Id="rId9" Type="http://schemas.openxmlformats.org/officeDocument/2006/relationships/image" Target="../media/image91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sv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drive/folders/1AE-GyxmD73Sb07PEGNz2KZO4QuMgQr2l?usp=sharing" TargetMode="External"/><Relationship Id="rId5" Type="http://schemas.openxmlformats.org/officeDocument/2006/relationships/hyperlink" Target="https://wewiza.ddns.net/docs" TargetMode="Externa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imgres?q=ahorramaslogo&amp;imgurl=https%3A%2F%2Fwww.ahorramas.com%2Fon%2Fdemandware.static%2FSites-Ahorramas-Site%2F-%2Fdefault%2Fdwa392dcda%2Fimages%2Flogo.svg&amp;imgrefurl=https%3A%2F%2Fwww.ahorramas.com%2F&amp;docid=PKANDaqrwexb6M&amp;tbnid=Oh4y_FA24yS68M&amp;vet=12ahUKEwiI3oae78SGAxW7VKQEHTP5B3sQM3oECBoQAA..i&amp;w=800&amp;h=119&amp;hcb=2&amp;ved=2ahUKEwiI3oae78SGAxW7VKQEHTP5B3sQM3oECBoQAA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1.svg"/><Relationship Id="rId10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1.svg"/><Relationship Id="rId7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33.sv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jpeg"/><Relationship Id="rId18" Type="http://schemas.openxmlformats.org/officeDocument/2006/relationships/image" Target="../media/image50.png"/><Relationship Id="rId3" Type="http://schemas.openxmlformats.org/officeDocument/2006/relationships/image" Target="../media/image10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49.jpeg"/><Relationship Id="rId2" Type="http://schemas.openxmlformats.org/officeDocument/2006/relationships/image" Target="../media/image37.jpeg"/><Relationship Id="rId16" Type="http://schemas.openxmlformats.org/officeDocument/2006/relationships/hyperlink" Target="https://www.google.com/imgres?q=LOGO%20android%20studio&amp;imgurl=https%3A%2F%2Fupload.wikimedia.org%2Fwikipedia%2Fcommons%2Fthumb%2Fc%2Fc1%2FAndroid_Studio_icon_%25282023%2529.svg%2F1024px-Android_Studio_icon_%25282023%2529.svg.png&amp;imgrefurl=https%3A%2F%2Fes.wikipedia.org%2Fwiki%2FArchivo%3AAndroid_Studio_icon_(2023).svg&amp;docid=3BADjLhafZQbUM&amp;tbnid=UI0RjfPLZrzVdM&amp;vet=12ahUKEwivnp-pu9aGAxXJBdsEHfBiAg8QM3oECBoQAA..i&amp;w=1024&amp;h=1024&amp;hcb=2&amp;ved=2ahUKEwivnp-pu9aGAxXJBdsEHfBiAg8QM3oECBoQA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1.png"/><Relationship Id="rId4" Type="http://schemas.openxmlformats.org/officeDocument/2006/relationships/image" Target="../media/image11.sv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BE4247F-C125-F5AC-659F-5EF1EB44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83" y="0"/>
            <a:ext cx="6874432" cy="470736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5F5FFB2-F6B3-4617-AA7F-17423D8CBD9E}"/>
              </a:ext>
            </a:extLst>
          </p:cNvPr>
          <p:cNvSpPr txBox="1"/>
          <p:nvPr/>
        </p:nvSpPr>
        <p:spPr>
          <a:xfrm>
            <a:off x="874312" y="4487150"/>
            <a:ext cx="1044337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Servimos productos de mercados españoles </a:t>
            </a:r>
          </a:p>
          <a:p>
            <a:pPr algn="ct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desarrolladores y usuarios.</a:t>
            </a:r>
          </a:p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9D0632-1129-9411-1B0F-AC2750EE09F0}"/>
              </a:ext>
            </a:extLst>
          </p:cNvPr>
          <p:cNvSpPr txBox="1"/>
          <p:nvPr/>
        </p:nvSpPr>
        <p:spPr>
          <a:xfrm>
            <a:off x="9444315" y="5905500"/>
            <a:ext cx="2333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- Jiacheng Zhang</a:t>
            </a:r>
          </a:p>
          <a:p>
            <a:r>
              <a:rPr lang="es-ES" b="1" dirty="0"/>
              <a:t>- Ángel Maroto Chivite</a:t>
            </a:r>
          </a:p>
        </p:txBody>
      </p:sp>
    </p:spTree>
    <p:extLst>
      <p:ext uri="{BB962C8B-B14F-4D97-AF65-F5344CB8AC3E}">
        <p14:creationId xmlns:p14="http://schemas.microsoft.com/office/powerpoint/2010/main" val="69934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lecha: a la derecha 116">
            <a:extLst>
              <a:ext uri="{FF2B5EF4-FFF2-40B4-BE49-F238E27FC236}">
                <a16:creationId xmlns:a16="http://schemas.microsoft.com/office/drawing/2014/main" id="{5166F23D-D3F5-D024-64E6-CD519FD193FD}"/>
              </a:ext>
            </a:extLst>
          </p:cNvPr>
          <p:cNvSpPr/>
          <p:nvPr/>
        </p:nvSpPr>
        <p:spPr>
          <a:xfrm rot="10800000">
            <a:off x="5538896" y="6217951"/>
            <a:ext cx="47739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8" name="Flecha: a la derecha 117">
            <a:extLst>
              <a:ext uri="{FF2B5EF4-FFF2-40B4-BE49-F238E27FC236}">
                <a16:creationId xmlns:a16="http://schemas.microsoft.com/office/drawing/2014/main" id="{A9993C9A-BD2E-0CF1-68B8-5ECD8FC496F5}"/>
              </a:ext>
            </a:extLst>
          </p:cNvPr>
          <p:cNvSpPr/>
          <p:nvPr/>
        </p:nvSpPr>
        <p:spPr>
          <a:xfrm rot="10800000">
            <a:off x="5538897" y="5433988"/>
            <a:ext cx="47739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D111B2-F4D1-B94D-8300-260CE1C0F8C6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Arquitectura del proyecto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C2DE903-7C49-A48C-ED39-7ACF93557395}"/>
              </a:ext>
            </a:extLst>
          </p:cNvPr>
          <p:cNvSpPr/>
          <p:nvPr/>
        </p:nvSpPr>
        <p:spPr>
          <a:xfrm>
            <a:off x="10709353" y="3247795"/>
            <a:ext cx="1301646" cy="7772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C03B957-D433-62E1-43D8-9A76CD8A8C40}"/>
              </a:ext>
            </a:extLst>
          </p:cNvPr>
          <p:cNvSpPr txBox="1"/>
          <p:nvPr/>
        </p:nvSpPr>
        <p:spPr>
          <a:xfrm>
            <a:off x="10610519" y="4060865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Cliente - Front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1813FFA-5805-FBFE-5D8E-A677934EB873}"/>
              </a:ext>
            </a:extLst>
          </p:cNvPr>
          <p:cNvSpPr txBox="1"/>
          <p:nvPr/>
        </p:nvSpPr>
        <p:spPr>
          <a:xfrm>
            <a:off x="467682" y="3593431"/>
            <a:ext cx="2368222" cy="369332"/>
          </a:xfrm>
          <a:prstGeom prst="rect">
            <a:avLst/>
          </a:prstGeom>
          <a:solidFill>
            <a:srgbClr val="DB291B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Servicio API – Market 2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310E43A5-104C-5758-AF81-D45AABAE83D9}"/>
              </a:ext>
            </a:extLst>
          </p:cNvPr>
          <p:cNvSpPr txBox="1"/>
          <p:nvPr/>
        </p:nvSpPr>
        <p:spPr>
          <a:xfrm>
            <a:off x="5292313" y="334828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E04FACF-A471-6AF1-F587-AA09416C5216}"/>
              </a:ext>
            </a:extLst>
          </p:cNvPr>
          <p:cNvSpPr/>
          <p:nvPr/>
        </p:nvSpPr>
        <p:spPr>
          <a:xfrm>
            <a:off x="447880" y="3458801"/>
            <a:ext cx="2374337" cy="6198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7433CF7D-D464-CFDB-F362-717805FC80A5}"/>
              </a:ext>
            </a:extLst>
          </p:cNvPr>
          <p:cNvSpPr/>
          <p:nvPr/>
        </p:nvSpPr>
        <p:spPr>
          <a:xfrm>
            <a:off x="2814699" y="2311741"/>
            <a:ext cx="1670969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Flecha: hacia la izquierda 39">
            <a:extLst>
              <a:ext uri="{FF2B5EF4-FFF2-40B4-BE49-F238E27FC236}">
                <a16:creationId xmlns:a16="http://schemas.microsoft.com/office/drawing/2014/main" id="{950C7527-5348-E4A3-E94B-D7FA2A50AD27}"/>
              </a:ext>
            </a:extLst>
          </p:cNvPr>
          <p:cNvSpPr/>
          <p:nvPr/>
        </p:nvSpPr>
        <p:spPr>
          <a:xfrm>
            <a:off x="5120111" y="3602248"/>
            <a:ext cx="814608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573FF62-8AFB-63BC-B245-C4F1DEADD96F}"/>
              </a:ext>
            </a:extLst>
          </p:cNvPr>
          <p:cNvSpPr txBox="1"/>
          <p:nvPr/>
        </p:nvSpPr>
        <p:spPr>
          <a:xfrm>
            <a:off x="5304927" y="459511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157E5AB-7683-CCA6-D8F6-215CD660D60E}"/>
              </a:ext>
            </a:extLst>
          </p:cNvPr>
          <p:cNvSpPr txBox="1"/>
          <p:nvPr/>
        </p:nvSpPr>
        <p:spPr>
          <a:xfrm>
            <a:off x="4429696" y="232894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33C281D-053D-50F8-95B5-23EE7BA3A112}"/>
              </a:ext>
            </a:extLst>
          </p:cNvPr>
          <p:cNvSpPr/>
          <p:nvPr/>
        </p:nvSpPr>
        <p:spPr>
          <a:xfrm>
            <a:off x="4497952" y="2261385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8DE803D-23B6-A1AA-872B-855A34E08DB6}"/>
              </a:ext>
            </a:extLst>
          </p:cNvPr>
          <p:cNvSpPr txBox="1"/>
          <p:nvPr/>
        </p:nvSpPr>
        <p:spPr>
          <a:xfrm>
            <a:off x="9720017" y="307128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BDEA1D5-CB82-5B05-A21E-E0D8F5A703EA}"/>
              </a:ext>
            </a:extLst>
          </p:cNvPr>
          <p:cNvSpPr txBox="1"/>
          <p:nvPr/>
        </p:nvSpPr>
        <p:spPr>
          <a:xfrm>
            <a:off x="9331930" y="346857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4D406D5B-6861-C5B4-0FDD-637DE2EC422F}"/>
              </a:ext>
            </a:extLst>
          </p:cNvPr>
          <p:cNvSpPr/>
          <p:nvPr/>
        </p:nvSpPr>
        <p:spPr>
          <a:xfrm>
            <a:off x="9400186" y="3401016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Flecha: a la derecha 55">
            <a:extLst>
              <a:ext uri="{FF2B5EF4-FFF2-40B4-BE49-F238E27FC236}">
                <a16:creationId xmlns:a16="http://schemas.microsoft.com/office/drawing/2014/main" id="{8E452820-E96C-BA63-4697-C0024624BA23}"/>
              </a:ext>
            </a:extLst>
          </p:cNvPr>
          <p:cNvSpPr/>
          <p:nvPr/>
        </p:nvSpPr>
        <p:spPr>
          <a:xfrm>
            <a:off x="8615696" y="3485263"/>
            <a:ext cx="6743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3F499E7E-496F-A532-5EBB-E71FC40EAF7E}"/>
              </a:ext>
            </a:extLst>
          </p:cNvPr>
          <p:cNvSpPr txBox="1"/>
          <p:nvPr/>
        </p:nvSpPr>
        <p:spPr>
          <a:xfrm>
            <a:off x="6601792" y="3255951"/>
            <a:ext cx="1914303" cy="923330"/>
          </a:xfrm>
          <a:prstGeom prst="rect">
            <a:avLst/>
          </a:prstGeom>
          <a:solidFill>
            <a:srgbClr val="05988A"/>
          </a:solidFill>
          <a:ln>
            <a:solidFill>
              <a:srgbClr val="3DDC8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Procesamiento de datos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API - Wewiza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A53F026D-3F1F-E8E3-4CB3-6F16B1E1284D}"/>
              </a:ext>
            </a:extLst>
          </p:cNvPr>
          <p:cNvSpPr/>
          <p:nvPr/>
        </p:nvSpPr>
        <p:spPr>
          <a:xfrm>
            <a:off x="6504391" y="3154538"/>
            <a:ext cx="2109107" cy="11261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693EC9D-807A-65E3-830A-329CE1A6E797}"/>
              </a:ext>
            </a:extLst>
          </p:cNvPr>
          <p:cNvSpPr txBox="1"/>
          <p:nvPr/>
        </p:nvSpPr>
        <p:spPr>
          <a:xfrm>
            <a:off x="6350743" y="2772356"/>
            <a:ext cx="246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Server - Container Back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CED3F10-882D-9B2B-C643-0B18A7DE93FB}"/>
              </a:ext>
            </a:extLst>
          </p:cNvPr>
          <p:cNvSpPr/>
          <p:nvPr/>
        </p:nvSpPr>
        <p:spPr>
          <a:xfrm>
            <a:off x="10738455" y="2082513"/>
            <a:ext cx="1208602" cy="51783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lecha: hacia arriba 27">
            <a:extLst>
              <a:ext uri="{FF2B5EF4-FFF2-40B4-BE49-F238E27FC236}">
                <a16:creationId xmlns:a16="http://schemas.microsoft.com/office/drawing/2014/main" id="{DBB539F5-4F6E-1C81-2294-8AC211F5FE6A}"/>
              </a:ext>
            </a:extLst>
          </p:cNvPr>
          <p:cNvSpPr/>
          <p:nvPr/>
        </p:nvSpPr>
        <p:spPr>
          <a:xfrm>
            <a:off x="7536313" y="4345742"/>
            <a:ext cx="283464" cy="43064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Flecha: hacia abajo 43">
            <a:extLst>
              <a:ext uri="{FF2B5EF4-FFF2-40B4-BE49-F238E27FC236}">
                <a16:creationId xmlns:a16="http://schemas.microsoft.com/office/drawing/2014/main" id="{56223B5D-676F-AFD7-6137-DC07D4BCF3EC}"/>
              </a:ext>
            </a:extLst>
          </p:cNvPr>
          <p:cNvSpPr/>
          <p:nvPr/>
        </p:nvSpPr>
        <p:spPr>
          <a:xfrm>
            <a:off x="7228714" y="4352201"/>
            <a:ext cx="283464" cy="427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66AD8A93-42A1-A9F5-DCFB-46858E8D1A26}"/>
              </a:ext>
            </a:extLst>
          </p:cNvPr>
          <p:cNvSpPr/>
          <p:nvPr/>
        </p:nvSpPr>
        <p:spPr>
          <a:xfrm>
            <a:off x="6637536" y="4823068"/>
            <a:ext cx="1755415" cy="5569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54AD46E-09B5-D8B9-127F-5305E8C05205}"/>
              </a:ext>
            </a:extLst>
          </p:cNvPr>
          <p:cNvSpPr txBox="1"/>
          <p:nvPr/>
        </p:nvSpPr>
        <p:spPr>
          <a:xfrm>
            <a:off x="447880" y="2345091"/>
            <a:ext cx="2368222" cy="369332"/>
          </a:xfrm>
          <a:prstGeom prst="rect">
            <a:avLst/>
          </a:prstGeom>
          <a:solidFill>
            <a:srgbClr val="DB291B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Servicio API – Market 1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873AACAC-2298-CCCC-669B-6E852C00FDAE}"/>
              </a:ext>
            </a:extLst>
          </p:cNvPr>
          <p:cNvSpPr/>
          <p:nvPr/>
        </p:nvSpPr>
        <p:spPr>
          <a:xfrm>
            <a:off x="428078" y="2210461"/>
            <a:ext cx="2374337" cy="6198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0A0BF74F-FB5E-C773-BCC7-FF6141CF0BCA}"/>
              </a:ext>
            </a:extLst>
          </p:cNvPr>
          <p:cNvSpPr/>
          <p:nvPr/>
        </p:nvSpPr>
        <p:spPr>
          <a:xfrm>
            <a:off x="2859349" y="3585045"/>
            <a:ext cx="1670969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6006475-B9BD-2D0D-E0C6-4CCE8D6F0378}"/>
              </a:ext>
            </a:extLst>
          </p:cNvPr>
          <p:cNvSpPr txBox="1"/>
          <p:nvPr/>
        </p:nvSpPr>
        <p:spPr>
          <a:xfrm>
            <a:off x="4474346" y="360224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367EC18E-A35F-461A-4C55-ADFB4834ED70}"/>
              </a:ext>
            </a:extLst>
          </p:cNvPr>
          <p:cNvSpPr/>
          <p:nvPr/>
        </p:nvSpPr>
        <p:spPr>
          <a:xfrm>
            <a:off x="4542602" y="3534689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0CC14E5-E3F7-981D-05AB-EADFBD2CFB7E}"/>
              </a:ext>
            </a:extLst>
          </p:cNvPr>
          <p:cNvSpPr txBox="1"/>
          <p:nvPr/>
        </p:nvSpPr>
        <p:spPr>
          <a:xfrm>
            <a:off x="447880" y="4831454"/>
            <a:ext cx="2368222" cy="369332"/>
          </a:xfrm>
          <a:prstGeom prst="rect">
            <a:avLst/>
          </a:prstGeom>
          <a:solidFill>
            <a:srgbClr val="DB291B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Servicio API – Market 3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181F3BCD-1481-8D4A-A9A6-6C8AE68E2D04}"/>
              </a:ext>
            </a:extLst>
          </p:cNvPr>
          <p:cNvSpPr/>
          <p:nvPr/>
        </p:nvSpPr>
        <p:spPr>
          <a:xfrm>
            <a:off x="428078" y="4696824"/>
            <a:ext cx="2374337" cy="6198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Flecha: a la derecha 67">
            <a:extLst>
              <a:ext uri="{FF2B5EF4-FFF2-40B4-BE49-F238E27FC236}">
                <a16:creationId xmlns:a16="http://schemas.microsoft.com/office/drawing/2014/main" id="{2E930522-9FCA-A2EB-C243-551F12B3047F}"/>
              </a:ext>
            </a:extLst>
          </p:cNvPr>
          <p:cNvSpPr/>
          <p:nvPr/>
        </p:nvSpPr>
        <p:spPr>
          <a:xfrm>
            <a:off x="2839547" y="4823068"/>
            <a:ext cx="1670969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DA83F13A-C286-705F-161D-3541A677108F}"/>
              </a:ext>
            </a:extLst>
          </p:cNvPr>
          <p:cNvSpPr txBox="1"/>
          <p:nvPr/>
        </p:nvSpPr>
        <p:spPr>
          <a:xfrm>
            <a:off x="4454544" y="484027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DE0E51AE-0C2A-E74B-2601-AC8667180911}"/>
              </a:ext>
            </a:extLst>
          </p:cNvPr>
          <p:cNvSpPr/>
          <p:nvPr/>
        </p:nvSpPr>
        <p:spPr>
          <a:xfrm>
            <a:off x="4522800" y="4772712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Flecha: hacia la izquierda 70">
            <a:extLst>
              <a:ext uri="{FF2B5EF4-FFF2-40B4-BE49-F238E27FC236}">
                <a16:creationId xmlns:a16="http://schemas.microsoft.com/office/drawing/2014/main" id="{7D379108-CA10-34A1-55CD-406FDA51313A}"/>
              </a:ext>
            </a:extLst>
          </p:cNvPr>
          <p:cNvSpPr/>
          <p:nvPr/>
        </p:nvSpPr>
        <p:spPr>
          <a:xfrm>
            <a:off x="5045279" y="2311917"/>
            <a:ext cx="814608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Flecha: hacia la izquierda 71">
            <a:extLst>
              <a:ext uri="{FF2B5EF4-FFF2-40B4-BE49-F238E27FC236}">
                <a16:creationId xmlns:a16="http://schemas.microsoft.com/office/drawing/2014/main" id="{B5A7324D-54D0-EF1D-F9CE-F1FDC6DBAED1}"/>
              </a:ext>
            </a:extLst>
          </p:cNvPr>
          <p:cNvSpPr/>
          <p:nvPr/>
        </p:nvSpPr>
        <p:spPr>
          <a:xfrm>
            <a:off x="5083152" y="4855995"/>
            <a:ext cx="814608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BA6007C-B743-7775-D873-3CAC552B4DFB}"/>
              </a:ext>
            </a:extLst>
          </p:cNvPr>
          <p:cNvSpPr txBox="1"/>
          <p:nvPr/>
        </p:nvSpPr>
        <p:spPr>
          <a:xfrm>
            <a:off x="5277735" y="210051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4FF5596D-997B-D027-F46B-01566CDB05EF}"/>
              </a:ext>
            </a:extLst>
          </p:cNvPr>
          <p:cNvSpPr/>
          <p:nvPr/>
        </p:nvSpPr>
        <p:spPr>
          <a:xfrm>
            <a:off x="5859886" y="2395131"/>
            <a:ext cx="164463" cy="4054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CAE41F99-BC95-5C42-D086-CF8B083160F1}"/>
              </a:ext>
            </a:extLst>
          </p:cNvPr>
          <p:cNvSpPr/>
          <p:nvPr/>
        </p:nvSpPr>
        <p:spPr>
          <a:xfrm>
            <a:off x="6012287" y="3717616"/>
            <a:ext cx="477392" cy="103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Flecha: a la derecha 75">
            <a:extLst>
              <a:ext uri="{FF2B5EF4-FFF2-40B4-BE49-F238E27FC236}">
                <a16:creationId xmlns:a16="http://schemas.microsoft.com/office/drawing/2014/main" id="{ACAC8852-7290-7CD6-5878-608E3835CF57}"/>
              </a:ext>
            </a:extLst>
          </p:cNvPr>
          <p:cNvSpPr/>
          <p:nvPr/>
        </p:nvSpPr>
        <p:spPr>
          <a:xfrm rot="10800000">
            <a:off x="9955146" y="3471388"/>
            <a:ext cx="6743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Flecha: hacia arriba 76">
            <a:extLst>
              <a:ext uri="{FF2B5EF4-FFF2-40B4-BE49-F238E27FC236}">
                <a16:creationId xmlns:a16="http://schemas.microsoft.com/office/drawing/2014/main" id="{E9E5F294-B2FE-E8DF-E915-F8364DF4E6C3}"/>
              </a:ext>
            </a:extLst>
          </p:cNvPr>
          <p:cNvSpPr/>
          <p:nvPr/>
        </p:nvSpPr>
        <p:spPr>
          <a:xfrm>
            <a:off x="11339198" y="2761732"/>
            <a:ext cx="283464" cy="43064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Flecha: hacia abajo 77">
            <a:extLst>
              <a:ext uri="{FF2B5EF4-FFF2-40B4-BE49-F238E27FC236}">
                <a16:creationId xmlns:a16="http://schemas.microsoft.com/office/drawing/2014/main" id="{38A20FFF-84F2-780A-3024-385D617EFF4A}"/>
              </a:ext>
            </a:extLst>
          </p:cNvPr>
          <p:cNvSpPr/>
          <p:nvPr/>
        </p:nvSpPr>
        <p:spPr>
          <a:xfrm>
            <a:off x="11031599" y="2768191"/>
            <a:ext cx="283464" cy="427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EEEABB61-FA49-53C4-7062-7A4BFCA7EBF0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FAEC903C-6F51-4FE9-FF6B-1CE27408571C}"/>
              </a:ext>
            </a:extLst>
          </p:cNvPr>
          <p:cNvSpPr txBox="1"/>
          <p:nvPr/>
        </p:nvSpPr>
        <p:spPr>
          <a:xfrm>
            <a:off x="2569393" y="1048964"/>
            <a:ext cx="31731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500" i="1" dirty="0">
                <a:solidFill>
                  <a:srgbClr val="FF0000"/>
                </a:solidFill>
              </a:rPr>
              <a:t>Propiedad ajena</a:t>
            </a:r>
          </a:p>
          <a:p>
            <a:pPr algn="ctr"/>
            <a:r>
              <a:rPr lang="es-ES" sz="2500" i="1" dirty="0">
                <a:solidFill>
                  <a:srgbClr val="FF0000"/>
                </a:solidFill>
              </a:rPr>
              <a:t>(acuerdos comerciales)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FBCA63D9-60FA-CA0F-27EB-F0D03E72E12B}"/>
              </a:ext>
            </a:extLst>
          </p:cNvPr>
          <p:cNvSpPr txBox="1"/>
          <p:nvPr/>
        </p:nvSpPr>
        <p:spPr>
          <a:xfrm>
            <a:off x="6733792" y="1000903"/>
            <a:ext cx="25991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500" i="1" dirty="0">
                <a:solidFill>
                  <a:srgbClr val="00B050"/>
                </a:solidFill>
              </a:rPr>
              <a:t>Propiedad Wewiza</a:t>
            </a:r>
          </a:p>
        </p:txBody>
      </p: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13F6E539-8833-D12C-D8E5-38DAAAAFED4C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AE8CB86F-AF28-8D68-DD97-93D879E42BFA}"/>
              </a:ext>
            </a:extLst>
          </p:cNvPr>
          <p:cNvSpPr txBox="1"/>
          <p:nvPr/>
        </p:nvSpPr>
        <p:spPr>
          <a:xfrm>
            <a:off x="6449319" y="5405743"/>
            <a:ext cx="24520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i="1" u="sng" dirty="0"/>
              <a:t>Container DDBB:</a:t>
            </a:r>
          </a:p>
          <a:p>
            <a:pPr algn="ctr"/>
            <a:r>
              <a:rPr lang="es-ES" sz="1600" b="1" dirty="0"/>
              <a:t>UUID</a:t>
            </a:r>
            <a:r>
              <a:rPr lang="es-ES" sz="1600" dirty="0"/>
              <a:t>  + </a:t>
            </a:r>
            <a:r>
              <a:rPr lang="es-ES" sz="1600" b="1" dirty="0"/>
              <a:t>LIKES</a:t>
            </a:r>
            <a:r>
              <a:rPr lang="es-ES" sz="1600" dirty="0"/>
              <a:t> de productos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A5887660-1E42-ACCD-98D9-67F6C0BF842C}"/>
              </a:ext>
            </a:extLst>
          </p:cNvPr>
          <p:cNvSpPr txBox="1"/>
          <p:nvPr/>
        </p:nvSpPr>
        <p:spPr>
          <a:xfrm>
            <a:off x="10599221" y="1243050"/>
            <a:ext cx="1763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(</a:t>
            </a:r>
            <a:r>
              <a:rPr lang="es-ES" sz="1600" b="1" dirty="0"/>
              <a:t>Privacidad</a:t>
            </a:r>
            <a:r>
              <a:rPr lang="es-ES" sz="1600" dirty="0"/>
              <a:t> </a:t>
            </a:r>
          </a:p>
          <a:p>
            <a:r>
              <a:rPr lang="es-ES" sz="1600" dirty="0"/>
              <a:t>del usuario + </a:t>
            </a:r>
            <a:r>
              <a:rPr lang="es-ES" sz="1600" b="1" dirty="0"/>
              <a:t>lista de la compra</a:t>
            </a:r>
            <a:r>
              <a:rPr lang="es-ES" sz="1600" dirty="0"/>
              <a:t>)</a:t>
            </a:r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5CBE1B92-BD9F-961A-6711-A97D94412DBA}"/>
              </a:ext>
            </a:extLst>
          </p:cNvPr>
          <p:cNvSpPr/>
          <p:nvPr/>
        </p:nvSpPr>
        <p:spPr>
          <a:xfrm>
            <a:off x="1592028" y="5671001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2C0DD379-610D-8957-A722-267CCDD3FA56}"/>
              </a:ext>
            </a:extLst>
          </p:cNvPr>
          <p:cNvSpPr/>
          <p:nvPr/>
        </p:nvSpPr>
        <p:spPr>
          <a:xfrm>
            <a:off x="1592028" y="5946823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2E827A6D-87BC-953D-54CE-C02B645C2203}"/>
              </a:ext>
            </a:extLst>
          </p:cNvPr>
          <p:cNvSpPr/>
          <p:nvPr/>
        </p:nvSpPr>
        <p:spPr>
          <a:xfrm>
            <a:off x="1592028" y="6221421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BCF4F8AF-B164-A2CB-0FBC-50AE08265F34}"/>
              </a:ext>
            </a:extLst>
          </p:cNvPr>
          <p:cNvSpPr txBox="1"/>
          <p:nvPr/>
        </p:nvSpPr>
        <p:spPr>
          <a:xfrm>
            <a:off x="1695472" y="5834286"/>
            <a:ext cx="25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Más comercios simulados</a:t>
            </a:r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68D75121-E944-89F8-F8C8-E71F48B07FFE}"/>
              </a:ext>
            </a:extLst>
          </p:cNvPr>
          <p:cNvSpPr/>
          <p:nvPr/>
        </p:nvSpPr>
        <p:spPr>
          <a:xfrm>
            <a:off x="4242033" y="5712494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064284D6-9D7B-4DC8-CF2E-0BDAC605DD6D}"/>
              </a:ext>
            </a:extLst>
          </p:cNvPr>
          <p:cNvSpPr/>
          <p:nvPr/>
        </p:nvSpPr>
        <p:spPr>
          <a:xfrm>
            <a:off x="4242033" y="5988316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06A1E4B8-6F1A-87C2-4ED7-FD4B10F1D93D}"/>
              </a:ext>
            </a:extLst>
          </p:cNvPr>
          <p:cNvSpPr/>
          <p:nvPr/>
        </p:nvSpPr>
        <p:spPr>
          <a:xfrm>
            <a:off x="4242033" y="6262914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Flecha: a la derecha 118">
            <a:extLst>
              <a:ext uri="{FF2B5EF4-FFF2-40B4-BE49-F238E27FC236}">
                <a16:creationId xmlns:a16="http://schemas.microsoft.com/office/drawing/2014/main" id="{B5A8947E-47B7-B3D8-CCE0-9E92CF8B805A}"/>
              </a:ext>
            </a:extLst>
          </p:cNvPr>
          <p:cNvSpPr/>
          <p:nvPr/>
        </p:nvSpPr>
        <p:spPr>
          <a:xfrm>
            <a:off x="4503188" y="5492331"/>
            <a:ext cx="40587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8CF7B209-DAD9-0E7E-32DE-1BB8BB6C8E57}"/>
              </a:ext>
            </a:extLst>
          </p:cNvPr>
          <p:cNvSpPr txBox="1"/>
          <p:nvPr/>
        </p:nvSpPr>
        <p:spPr>
          <a:xfrm>
            <a:off x="4902895" y="55093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D1586736-D8C3-7D4D-0283-D9658DF2EFD6}"/>
              </a:ext>
            </a:extLst>
          </p:cNvPr>
          <p:cNvSpPr/>
          <p:nvPr/>
        </p:nvSpPr>
        <p:spPr>
          <a:xfrm>
            <a:off x="4971151" y="5441779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2" name="Flecha: a la derecha 121">
            <a:extLst>
              <a:ext uri="{FF2B5EF4-FFF2-40B4-BE49-F238E27FC236}">
                <a16:creationId xmlns:a16="http://schemas.microsoft.com/office/drawing/2014/main" id="{20038B6D-BA6B-D594-493A-9B231C914B8F}"/>
              </a:ext>
            </a:extLst>
          </p:cNvPr>
          <p:cNvSpPr/>
          <p:nvPr/>
        </p:nvSpPr>
        <p:spPr>
          <a:xfrm>
            <a:off x="4537309" y="6208410"/>
            <a:ext cx="40587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38F5B0D0-73D3-6FBB-D0B6-566D2BAAB868}"/>
              </a:ext>
            </a:extLst>
          </p:cNvPr>
          <p:cNvSpPr txBox="1"/>
          <p:nvPr/>
        </p:nvSpPr>
        <p:spPr>
          <a:xfrm>
            <a:off x="4937016" y="622541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28A6AF42-69A6-C7D9-D2FC-C4BA81DC85E6}"/>
              </a:ext>
            </a:extLst>
          </p:cNvPr>
          <p:cNvSpPr/>
          <p:nvPr/>
        </p:nvSpPr>
        <p:spPr>
          <a:xfrm>
            <a:off x="5005272" y="6157858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ECB9B7F5-E2C6-A21C-3778-2896B780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8FA2FDC-A4E5-42CB-96DD-037D63B54C75}"/>
              </a:ext>
            </a:extLst>
          </p:cNvPr>
          <p:cNvSpPr txBox="1"/>
          <p:nvPr/>
        </p:nvSpPr>
        <p:spPr>
          <a:xfrm>
            <a:off x="10783309" y="3316432"/>
            <a:ext cx="1160190" cy="646331"/>
          </a:xfrm>
          <a:prstGeom prst="rect">
            <a:avLst/>
          </a:prstGeom>
          <a:solidFill>
            <a:srgbClr val="8B3AA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App 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Wewiza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8F6AAA4-172A-3970-E770-2DA3E938DFC6}"/>
              </a:ext>
            </a:extLst>
          </p:cNvPr>
          <p:cNvSpPr txBox="1"/>
          <p:nvPr/>
        </p:nvSpPr>
        <p:spPr>
          <a:xfrm>
            <a:off x="10795605" y="2144278"/>
            <a:ext cx="1087185" cy="369332"/>
          </a:xfrm>
          <a:prstGeom prst="rect">
            <a:avLst/>
          </a:prstGeom>
          <a:solidFill>
            <a:srgbClr val="FFC33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Firebase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FC4A861-92A1-FA0F-5773-4B5B1E276B29}"/>
              </a:ext>
            </a:extLst>
          </p:cNvPr>
          <p:cNvSpPr txBox="1"/>
          <p:nvPr/>
        </p:nvSpPr>
        <p:spPr>
          <a:xfrm>
            <a:off x="6747137" y="4913544"/>
            <a:ext cx="154876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DDBB NoSQL</a:t>
            </a:r>
          </a:p>
        </p:txBody>
      </p:sp>
    </p:spTree>
    <p:extLst>
      <p:ext uri="{BB962C8B-B14F-4D97-AF65-F5344CB8AC3E}">
        <p14:creationId xmlns:p14="http://schemas.microsoft.com/office/powerpoint/2010/main" val="2180429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lecha: a la derecha 151">
            <a:extLst>
              <a:ext uri="{FF2B5EF4-FFF2-40B4-BE49-F238E27FC236}">
                <a16:creationId xmlns:a16="http://schemas.microsoft.com/office/drawing/2014/main" id="{9B8EE2F4-8448-4719-BE82-9FAC36447A13}"/>
              </a:ext>
            </a:extLst>
          </p:cNvPr>
          <p:cNvSpPr/>
          <p:nvPr/>
        </p:nvSpPr>
        <p:spPr>
          <a:xfrm rot="10800000">
            <a:off x="5538896" y="6217951"/>
            <a:ext cx="47739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1" name="Flecha: a la derecha 150">
            <a:extLst>
              <a:ext uri="{FF2B5EF4-FFF2-40B4-BE49-F238E27FC236}">
                <a16:creationId xmlns:a16="http://schemas.microsoft.com/office/drawing/2014/main" id="{05E8C01F-B12A-9493-BC6F-6F7394BF0C64}"/>
              </a:ext>
            </a:extLst>
          </p:cNvPr>
          <p:cNvSpPr/>
          <p:nvPr/>
        </p:nvSpPr>
        <p:spPr>
          <a:xfrm rot="10800000">
            <a:off x="5538897" y="5433988"/>
            <a:ext cx="47739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4" name="Flecha: a la derecha 123">
            <a:extLst>
              <a:ext uri="{FF2B5EF4-FFF2-40B4-BE49-F238E27FC236}">
                <a16:creationId xmlns:a16="http://schemas.microsoft.com/office/drawing/2014/main" id="{B89B74EA-75D8-39F7-E061-4AE0C7FCC35C}"/>
              </a:ext>
            </a:extLst>
          </p:cNvPr>
          <p:cNvSpPr/>
          <p:nvPr/>
        </p:nvSpPr>
        <p:spPr>
          <a:xfrm rot="10800000">
            <a:off x="5560375" y="4277707"/>
            <a:ext cx="47739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F470C9AD-92D7-5711-A2A9-DDDE5EF66FC0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ángulo 142">
            <a:extLst>
              <a:ext uri="{FF2B5EF4-FFF2-40B4-BE49-F238E27FC236}">
                <a16:creationId xmlns:a16="http://schemas.microsoft.com/office/drawing/2014/main" id="{AEEF407B-A20D-536A-8372-35ED3452377F}"/>
              </a:ext>
            </a:extLst>
          </p:cNvPr>
          <p:cNvSpPr/>
          <p:nvPr/>
        </p:nvSpPr>
        <p:spPr>
          <a:xfrm>
            <a:off x="6012287" y="3717616"/>
            <a:ext cx="477392" cy="103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1813FFA-5805-FBFE-5D8E-A677934EB873}"/>
              </a:ext>
            </a:extLst>
          </p:cNvPr>
          <p:cNvSpPr txBox="1"/>
          <p:nvPr/>
        </p:nvSpPr>
        <p:spPr>
          <a:xfrm>
            <a:off x="2251073" y="4292725"/>
            <a:ext cx="2122432" cy="369332"/>
          </a:xfrm>
          <a:prstGeom prst="rect">
            <a:avLst/>
          </a:prstGeom>
          <a:solidFill>
            <a:srgbClr val="DB291B"/>
          </a:solidFill>
          <a:ln>
            <a:solidFill>
              <a:srgbClr val="DB291B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Servicio API - Market</a:t>
            </a:r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CBED239B-CD61-F16A-1AD7-CF9B8490D73C}"/>
              </a:ext>
            </a:extLst>
          </p:cNvPr>
          <p:cNvSpPr/>
          <p:nvPr/>
        </p:nvSpPr>
        <p:spPr>
          <a:xfrm>
            <a:off x="5932406" y="3717615"/>
            <a:ext cx="152972" cy="27811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293296F-4196-75C1-4D7B-F97283CD7DB5}"/>
              </a:ext>
            </a:extLst>
          </p:cNvPr>
          <p:cNvSpPr txBox="1"/>
          <p:nvPr/>
        </p:nvSpPr>
        <p:spPr>
          <a:xfrm>
            <a:off x="281900" y="4448353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/>
              <a:t>Scrapping</a:t>
            </a:r>
            <a:endParaRPr lang="es-ES" dirty="0"/>
          </a:p>
          <a:p>
            <a:pPr algn="ctr"/>
            <a:r>
              <a:rPr lang="es-ES" dirty="0"/>
              <a:t>(Cada X tiempo)</a:t>
            </a:r>
          </a:p>
        </p:txBody>
      </p:sp>
      <p:sp>
        <p:nvSpPr>
          <p:cNvPr id="31" name="Flecha: hacia abajo 30">
            <a:extLst>
              <a:ext uri="{FF2B5EF4-FFF2-40B4-BE49-F238E27FC236}">
                <a16:creationId xmlns:a16="http://schemas.microsoft.com/office/drawing/2014/main" id="{CDA9C9F2-31FF-8BFA-4746-EFB866461630}"/>
              </a:ext>
            </a:extLst>
          </p:cNvPr>
          <p:cNvSpPr/>
          <p:nvPr/>
        </p:nvSpPr>
        <p:spPr>
          <a:xfrm>
            <a:off x="3211200" y="3583622"/>
            <a:ext cx="283464" cy="5370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CF46379-5009-9377-3FA1-C48FDC025BAE}"/>
              </a:ext>
            </a:extLst>
          </p:cNvPr>
          <p:cNvSpPr txBox="1"/>
          <p:nvPr/>
        </p:nvSpPr>
        <p:spPr>
          <a:xfrm>
            <a:off x="3432865" y="3609194"/>
            <a:ext cx="125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Recogemos</a:t>
            </a:r>
          </a:p>
        </p:txBody>
      </p:sp>
      <p:sp>
        <p:nvSpPr>
          <p:cNvPr id="38" name="Flecha: hacia la izquierda 37">
            <a:extLst>
              <a:ext uri="{FF2B5EF4-FFF2-40B4-BE49-F238E27FC236}">
                <a16:creationId xmlns:a16="http://schemas.microsoft.com/office/drawing/2014/main" id="{18AC4D88-F63E-F521-486A-5233AB2D958D}"/>
              </a:ext>
            </a:extLst>
          </p:cNvPr>
          <p:cNvSpPr/>
          <p:nvPr/>
        </p:nvSpPr>
        <p:spPr>
          <a:xfrm rot="1627125">
            <a:off x="1183775" y="4167536"/>
            <a:ext cx="918361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64E9BF9-4EFE-763D-8722-C48B007FAFAD}"/>
              </a:ext>
            </a:extLst>
          </p:cNvPr>
          <p:cNvSpPr txBox="1"/>
          <p:nvPr/>
        </p:nvSpPr>
        <p:spPr>
          <a:xfrm>
            <a:off x="73564" y="3663708"/>
            <a:ext cx="1378204" cy="369332"/>
          </a:xfrm>
          <a:prstGeom prst="rect">
            <a:avLst/>
          </a:prstGeom>
          <a:solidFill>
            <a:srgbClr val="DB29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Página web</a:t>
            </a:r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0D96F158-103E-8F48-122B-7D2AF9C6F5D4}"/>
              </a:ext>
            </a:extLst>
          </p:cNvPr>
          <p:cNvSpPr/>
          <p:nvPr/>
        </p:nvSpPr>
        <p:spPr>
          <a:xfrm>
            <a:off x="4529122" y="4263687"/>
            <a:ext cx="40587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310E43A5-104C-5758-AF81-D45AABAE83D9}"/>
              </a:ext>
            </a:extLst>
          </p:cNvPr>
          <p:cNvSpPr txBox="1"/>
          <p:nvPr/>
        </p:nvSpPr>
        <p:spPr>
          <a:xfrm>
            <a:off x="5359128" y="389435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60975AA1-3D38-1FA5-4444-67FD4B27F6B1}"/>
              </a:ext>
            </a:extLst>
          </p:cNvPr>
          <p:cNvSpPr txBox="1"/>
          <p:nvPr/>
        </p:nvSpPr>
        <p:spPr>
          <a:xfrm>
            <a:off x="4928829" y="42806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31F4BB0-16D7-CC0F-7FE4-AC1260FAADFF}"/>
              </a:ext>
            </a:extLst>
          </p:cNvPr>
          <p:cNvSpPr/>
          <p:nvPr/>
        </p:nvSpPr>
        <p:spPr>
          <a:xfrm>
            <a:off x="4997085" y="4213135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E04FACF-A471-6AF1-F587-AA09416C5216}"/>
              </a:ext>
            </a:extLst>
          </p:cNvPr>
          <p:cNvSpPr/>
          <p:nvPr/>
        </p:nvSpPr>
        <p:spPr>
          <a:xfrm>
            <a:off x="2187613" y="4158180"/>
            <a:ext cx="2255289" cy="6198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30507-9FA4-A36E-01F1-7C2A49E88DC9}"/>
              </a:ext>
            </a:extLst>
          </p:cNvPr>
          <p:cNvSpPr txBox="1"/>
          <p:nvPr/>
        </p:nvSpPr>
        <p:spPr>
          <a:xfrm>
            <a:off x="2211748" y="4778069"/>
            <a:ext cx="22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Container API Market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3662484-386E-A289-836E-A7CEEC8A1E44}"/>
              </a:ext>
            </a:extLst>
          </p:cNvPr>
          <p:cNvSpPr txBox="1"/>
          <p:nvPr/>
        </p:nvSpPr>
        <p:spPr>
          <a:xfrm>
            <a:off x="480668" y="2935943"/>
            <a:ext cx="123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Insertamos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65DCD84-52EF-114D-5D70-64D189960F64}"/>
              </a:ext>
            </a:extLst>
          </p:cNvPr>
          <p:cNvSpPr txBox="1"/>
          <p:nvPr/>
        </p:nvSpPr>
        <p:spPr>
          <a:xfrm>
            <a:off x="2141914" y="2505122"/>
            <a:ext cx="247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Container DDBB Market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DB2586CE-D4D5-3716-8C73-DCDBAE4C5F87}"/>
              </a:ext>
            </a:extLst>
          </p:cNvPr>
          <p:cNvSpPr/>
          <p:nvPr/>
        </p:nvSpPr>
        <p:spPr>
          <a:xfrm>
            <a:off x="2445058" y="2915511"/>
            <a:ext cx="1738429" cy="53517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Flecha: hacia la izquierda 69">
            <a:extLst>
              <a:ext uri="{FF2B5EF4-FFF2-40B4-BE49-F238E27FC236}">
                <a16:creationId xmlns:a16="http://schemas.microsoft.com/office/drawing/2014/main" id="{E47772C6-8D56-F7CD-C0A2-0D6B6316958E}"/>
              </a:ext>
            </a:extLst>
          </p:cNvPr>
          <p:cNvSpPr/>
          <p:nvPr/>
        </p:nvSpPr>
        <p:spPr>
          <a:xfrm rot="9273592">
            <a:off x="1148969" y="3129549"/>
            <a:ext cx="1175179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1B635BEC-84EB-583C-2E2E-55AFEED4EBE1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Arquitectura del proyecto</a:t>
            </a:r>
          </a:p>
        </p:txBody>
      </p: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DE839ECA-E8D3-F27A-9D7C-A305DF4632D1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D560D76A-046E-BF28-BED3-A203D8679171}"/>
              </a:ext>
            </a:extLst>
          </p:cNvPr>
          <p:cNvSpPr txBox="1"/>
          <p:nvPr/>
        </p:nvSpPr>
        <p:spPr>
          <a:xfrm>
            <a:off x="2303168" y="1048964"/>
            <a:ext cx="37056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500" i="1" dirty="0">
                <a:solidFill>
                  <a:srgbClr val="FF0000"/>
                </a:solidFill>
              </a:rPr>
              <a:t>Propiedad ajena simulada</a:t>
            </a:r>
          </a:p>
          <a:p>
            <a:pPr algn="ctr"/>
            <a:r>
              <a:rPr lang="es-ES" sz="2500" i="1" dirty="0">
                <a:solidFill>
                  <a:srgbClr val="FF0000"/>
                </a:solidFill>
              </a:rPr>
              <a:t>(planteamiento del equipo)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80C5484F-2871-CDEE-8653-3221F014AE02}"/>
              </a:ext>
            </a:extLst>
          </p:cNvPr>
          <p:cNvSpPr txBox="1"/>
          <p:nvPr/>
        </p:nvSpPr>
        <p:spPr>
          <a:xfrm>
            <a:off x="6733792" y="1000903"/>
            <a:ext cx="25991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500" i="1" dirty="0">
                <a:solidFill>
                  <a:srgbClr val="00B050"/>
                </a:solidFill>
              </a:rPr>
              <a:t>Propiedad Wewiza</a:t>
            </a:r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A1D02B2D-68FE-0028-AE4B-FD5B0EE1C983}"/>
              </a:ext>
            </a:extLst>
          </p:cNvPr>
          <p:cNvSpPr/>
          <p:nvPr/>
        </p:nvSpPr>
        <p:spPr>
          <a:xfrm>
            <a:off x="1592028" y="5671001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37612DAA-85DB-AF4E-A71D-34C72AD33522}"/>
              </a:ext>
            </a:extLst>
          </p:cNvPr>
          <p:cNvSpPr/>
          <p:nvPr/>
        </p:nvSpPr>
        <p:spPr>
          <a:xfrm>
            <a:off x="1592028" y="5946823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83FBE01E-46CB-0501-F9C3-AE8802072BE5}"/>
              </a:ext>
            </a:extLst>
          </p:cNvPr>
          <p:cNvSpPr/>
          <p:nvPr/>
        </p:nvSpPr>
        <p:spPr>
          <a:xfrm>
            <a:off x="1592028" y="6221421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29348621-D795-D59D-9D5D-A82E69BAE1D3}"/>
              </a:ext>
            </a:extLst>
          </p:cNvPr>
          <p:cNvSpPr txBox="1"/>
          <p:nvPr/>
        </p:nvSpPr>
        <p:spPr>
          <a:xfrm>
            <a:off x="1695472" y="5834286"/>
            <a:ext cx="25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Más comercios simulados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3FB747E4-3CF0-AC2D-C3ED-3F4EBAFD4492}"/>
              </a:ext>
            </a:extLst>
          </p:cNvPr>
          <p:cNvSpPr txBox="1"/>
          <p:nvPr/>
        </p:nvSpPr>
        <p:spPr>
          <a:xfrm>
            <a:off x="10783309" y="3316432"/>
            <a:ext cx="1160190" cy="646331"/>
          </a:xfrm>
          <a:prstGeom prst="rect">
            <a:avLst/>
          </a:prstGeom>
          <a:solidFill>
            <a:srgbClr val="8B3AA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App 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Wewiza</a:t>
            </a:r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E2CBE873-693C-55AC-524C-AE25861F3D1A}"/>
              </a:ext>
            </a:extLst>
          </p:cNvPr>
          <p:cNvSpPr/>
          <p:nvPr/>
        </p:nvSpPr>
        <p:spPr>
          <a:xfrm>
            <a:off x="10709353" y="3247795"/>
            <a:ext cx="1301646" cy="7772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C07E36E4-7550-EF2F-22A2-AA828E3A1772}"/>
              </a:ext>
            </a:extLst>
          </p:cNvPr>
          <p:cNvSpPr txBox="1"/>
          <p:nvPr/>
        </p:nvSpPr>
        <p:spPr>
          <a:xfrm>
            <a:off x="10610519" y="4060865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Cliente - Front</a:t>
            </a: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7F30B2DA-F42A-5AAA-5E68-CC85CF587741}"/>
              </a:ext>
            </a:extLst>
          </p:cNvPr>
          <p:cNvSpPr txBox="1"/>
          <p:nvPr/>
        </p:nvSpPr>
        <p:spPr>
          <a:xfrm>
            <a:off x="9331930" y="346857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1320AE7A-A42D-8B33-5D5B-53DF5489D55C}"/>
              </a:ext>
            </a:extLst>
          </p:cNvPr>
          <p:cNvSpPr/>
          <p:nvPr/>
        </p:nvSpPr>
        <p:spPr>
          <a:xfrm>
            <a:off x="9400186" y="3401016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2" name="Flecha: a la derecha 131">
            <a:extLst>
              <a:ext uri="{FF2B5EF4-FFF2-40B4-BE49-F238E27FC236}">
                <a16:creationId xmlns:a16="http://schemas.microsoft.com/office/drawing/2014/main" id="{28F8A3B7-21FA-45AC-C2C7-5C0011840C19}"/>
              </a:ext>
            </a:extLst>
          </p:cNvPr>
          <p:cNvSpPr/>
          <p:nvPr/>
        </p:nvSpPr>
        <p:spPr>
          <a:xfrm>
            <a:off x="8615696" y="3485263"/>
            <a:ext cx="6743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FD8BFEE5-3457-E57D-C8CD-A86CA797FF9C}"/>
              </a:ext>
            </a:extLst>
          </p:cNvPr>
          <p:cNvSpPr txBox="1"/>
          <p:nvPr/>
        </p:nvSpPr>
        <p:spPr>
          <a:xfrm>
            <a:off x="6601792" y="3255951"/>
            <a:ext cx="1914303" cy="923330"/>
          </a:xfrm>
          <a:prstGeom prst="rect">
            <a:avLst/>
          </a:prstGeom>
          <a:solidFill>
            <a:srgbClr val="05988A"/>
          </a:solidFill>
          <a:ln>
            <a:solidFill>
              <a:srgbClr val="05988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Procesamiento de datos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API - Wewiza</a:t>
            </a:r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BAB6832E-13A0-9E0E-4BE6-63F683ACC052}"/>
              </a:ext>
            </a:extLst>
          </p:cNvPr>
          <p:cNvSpPr/>
          <p:nvPr/>
        </p:nvSpPr>
        <p:spPr>
          <a:xfrm>
            <a:off x="6504391" y="3154538"/>
            <a:ext cx="2109107" cy="11261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B32B1218-888E-8848-7B2C-C2EBCF318695}"/>
              </a:ext>
            </a:extLst>
          </p:cNvPr>
          <p:cNvSpPr txBox="1"/>
          <p:nvPr/>
        </p:nvSpPr>
        <p:spPr>
          <a:xfrm>
            <a:off x="6350743" y="2772356"/>
            <a:ext cx="246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Server - Container Back</a:t>
            </a:r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AB3F8EFD-F5D9-2772-1A30-BAE62E3B0E0C}"/>
              </a:ext>
            </a:extLst>
          </p:cNvPr>
          <p:cNvSpPr/>
          <p:nvPr/>
        </p:nvSpPr>
        <p:spPr>
          <a:xfrm>
            <a:off x="10738455" y="2082513"/>
            <a:ext cx="1208602" cy="51783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F9AFC036-3548-338B-6623-700E07B58A04}"/>
              </a:ext>
            </a:extLst>
          </p:cNvPr>
          <p:cNvSpPr txBox="1"/>
          <p:nvPr/>
        </p:nvSpPr>
        <p:spPr>
          <a:xfrm>
            <a:off x="10795605" y="2144278"/>
            <a:ext cx="1087185" cy="369332"/>
          </a:xfrm>
          <a:prstGeom prst="rect">
            <a:avLst/>
          </a:prstGeom>
          <a:solidFill>
            <a:srgbClr val="FFC33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Firebase</a:t>
            </a:r>
          </a:p>
        </p:txBody>
      </p:sp>
      <p:sp>
        <p:nvSpPr>
          <p:cNvPr id="138" name="Flecha: hacia arriba 137">
            <a:extLst>
              <a:ext uri="{FF2B5EF4-FFF2-40B4-BE49-F238E27FC236}">
                <a16:creationId xmlns:a16="http://schemas.microsoft.com/office/drawing/2014/main" id="{F20376F0-1E3A-7D94-F4EB-561E3A36DD72}"/>
              </a:ext>
            </a:extLst>
          </p:cNvPr>
          <p:cNvSpPr/>
          <p:nvPr/>
        </p:nvSpPr>
        <p:spPr>
          <a:xfrm>
            <a:off x="7536313" y="4345742"/>
            <a:ext cx="283464" cy="43064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9" name="Flecha: hacia abajo 138">
            <a:extLst>
              <a:ext uri="{FF2B5EF4-FFF2-40B4-BE49-F238E27FC236}">
                <a16:creationId xmlns:a16="http://schemas.microsoft.com/office/drawing/2014/main" id="{7E374A07-9A69-BA42-E159-590F88488944}"/>
              </a:ext>
            </a:extLst>
          </p:cNvPr>
          <p:cNvSpPr/>
          <p:nvPr/>
        </p:nvSpPr>
        <p:spPr>
          <a:xfrm>
            <a:off x="7228714" y="4352201"/>
            <a:ext cx="283464" cy="427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0A449938-9BF5-53FF-9009-ECA0BC9F4481}"/>
              </a:ext>
            </a:extLst>
          </p:cNvPr>
          <p:cNvSpPr txBox="1"/>
          <p:nvPr/>
        </p:nvSpPr>
        <p:spPr>
          <a:xfrm>
            <a:off x="6747137" y="4913544"/>
            <a:ext cx="154876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DDBB NoSQL</a:t>
            </a:r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id="{C4798453-DCF6-F23F-3085-7FEAC361370C}"/>
              </a:ext>
            </a:extLst>
          </p:cNvPr>
          <p:cNvSpPr/>
          <p:nvPr/>
        </p:nvSpPr>
        <p:spPr>
          <a:xfrm>
            <a:off x="6637536" y="4823068"/>
            <a:ext cx="1755415" cy="5569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4" name="Flecha: a la derecha 143">
            <a:extLst>
              <a:ext uri="{FF2B5EF4-FFF2-40B4-BE49-F238E27FC236}">
                <a16:creationId xmlns:a16="http://schemas.microsoft.com/office/drawing/2014/main" id="{4D55FD14-9B08-5792-148D-34EDE1649B6C}"/>
              </a:ext>
            </a:extLst>
          </p:cNvPr>
          <p:cNvSpPr/>
          <p:nvPr/>
        </p:nvSpPr>
        <p:spPr>
          <a:xfrm rot="10800000">
            <a:off x="9955146" y="3471388"/>
            <a:ext cx="6743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5" name="Flecha: hacia arriba 144">
            <a:extLst>
              <a:ext uri="{FF2B5EF4-FFF2-40B4-BE49-F238E27FC236}">
                <a16:creationId xmlns:a16="http://schemas.microsoft.com/office/drawing/2014/main" id="{1CAD243C-80C1-40E7-7460-6DB26625E4C3}"/>
              </a:ext>
            </a:extLst>
          </p:cNvPr>
          <p:cNvSpPr/>
          <p:nvPr/>
        </p:nvSpPr>
        <p:spPr>
          <a:xfrm>
            <a:off x="11339198" y="2761732"/>
            <a:ext cx="283464" cy="43064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Flecha: hacia abajo 145">
            <a:extLst>
              <a:ext uri="{FF2B5EF4-FFF2-40B4-BE49-F238E27FC236}">
                <a16:creationId xmlns:a16="http://schemas.microsoft.com/office/drawing/2014/main" id="{D839AAD1-9D0A-6896-4F48-54513C4E2342}"/>
              </a:ext>
            </a:extLst>
          </p:cNvPr>
          <p:cNvSpPr/>
          <p:nvPr/>
        </p:nvSpPr>
        <p:spPr>
          <a:xfrm>
            <a:off x="11031599" y="2768191"/>
            <a:ext cx="283464" cy="427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D3C4A5DB-AED9-C046-0EC0-42AB58CE5F46}"/>
              </a:ext>
            </a:extLst>
          </p:cNvPr>
          <p:cNvSpPr txBox="1"/>
          <p:nvPr/>
        </p:nvSpPr>
        <p:spPr>
          <a:xfrm>
            <a:off x="6449319" y="5405743"/>
            <a:ext cx="24520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i="1" u="sng" dirty="0"/>
              <a:t>Container DDBB:</a:t>
            </a:r>
          </a:p>
          <a:p>
            <a:pPr algn="ctr"/>
            <a:r>
              <a:rPr lang="es-ES" sz="1600" b="1" dirty="0"/>
              <a:t>UUID</a:t>
            </a:r>
            <a:r>
              <a:rPr lang="es-ES" sz="1600" dirty="0"/>
              <a:t>  + </a:t>
            </a:r>
            <a:r>
              <a:rPr lang="es-ES" sz="1600" b="1" dirty="0"/>
              <a:t>LIKES</a:t>
            </a:r>
            <a:r>
              <a:rPr lang="es-ES" sz="1600" dirty="0"/>
              <a:t> de productos</a:t>
            </a:r>
          </a:p>
        </p:txBody>
      </p:sp>
      <p:sp>
        <p:nvSpPr>
          <p:cNvPr id="153" name="Flecha: a la derecha 152">
            <a:extLst>
              <a:ext uri="{FF2B5EF4-FFF2-40B4-BE49-F238E27FC236}">
                <a16:creationId xmlns:a16="http://schemas.microsoft.com/office/drawing/2014/main" id="{B926223E-6FDC-20FC-0ADB-E68067D49E3E}"/>
              </a:ext>
            </a:extLst>
          </p:cNvPr>
          <p:cNvSpPr/>
          <p:nvPr/>
        </p:nvSpPr>
        <p:spPr>
          <a:xfrm>
            <a:off x="4503188" y="5492331"/>
            <a:ext cx="40587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3176B97F-C96C-AB5A-9927-7656CBAE8E7B}"/>
              </a:ext>
            </a:extLst>
          </p:cNvPr>
          <p:cNvSpPr txBox="1"/>
          <p:nvPr/>
        </p:nvSpPr>
        <p:spPr>
          <a:xfrm>
            <a:off x="4902895" y="55093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F6E1C3C8-C37F-5531-2C12-CB85DFD52AF8}"/>
              </a:ext>
            </a:extLst>
          </p:cNvPr>
          <p:cNvSpPr/>
          <p:nvPr/>
        </p:nvSpPr>
        <p:spPr>
          <a:xfrm>
            <a:off x="4971151" y="5441779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Flecha: a la derecha 155">
            <a:extLst>
              <a:ext uri="{FF2B5EF4-FFF2-40B4-BE49-F238E27FC236}">
                <a16:creationId xmlns:a16="http://schemas.microsoft.com/office/drawing/2014/main" id="{65A0E934-BE95-3F76-E712-7D579B703298}"/>
              </a:ext>
            </a:extLst>
          </p:cNvPr>
          <p:cNvSpPr/>
          <p:nvPr/>
        </p:nvSpPr>
        <p:spPr>
          <a:xfrm>
            <a:off x="4537309" y="6208410"/>
            <a:ext cx="40587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B67F09ED-3004-574D-239D-A539555C1014}"/>
              </a:ext>
            </a:extLst>
          </p:cNvPr>
          <p:cNvSpPr txBox="1"/>
          <p:nvPr/>
        </p:nvSpPr>
        <p:spPr>
          <a:xfrm>
            <a:off x="4937016" y="622541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158" name="Elipse 157">
            <a:extLst>
              <a:ext uri="{FF2B5EF4-FFF2-40B4-BE49-F238E27FC236}">
                <a16:creationId xmlns:a16="http://schemas.microsoft.com/office/drawing/2014/main" id="{C4CA18B1-DE51-8B19-CD6D-CADA3A75723D}"/>
              </a:ext>
            </a:extLst>
          </p:cNvPr>
          <p:cNvSpPr/>
          <p:nvPr/>
        </p:nvSpPr>
        <p:spPr>
          <a:xfrm>
            <a:off x="5005272" y="6157858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1" name="Elipse 160">
            <a:extLst>
              <a:ext uri="{FF2B5EF4-FFF2-40B4-BE49-F238E27FC236}">
                <a16:creationId xmlns:a16="http://schemas.microsoft.com/office/drawing/2014/main" id="{763BB08D-27DC-C25D-D598-F944B28E695B}"/>
              </a:ext>
            </a:extLst>
          </p:cNvPr>
          <p:cNvSpPr/>
          <p:nvPr/>
        </p:nvSpPr>
        <p:spPr>
          <a:xfrm>
            <a:off x="4242033" y="5712494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2" name="Elipse 161">
            <a:extLst>
              <a:ext uri="{FF2B5EF4-FFF2-40B4-BE49-F238E27FC236}">
                <a16:creationId xmlns:a16="http://schemas.microsoft.com/office/drawing/2014/main" id="{2D73C24B-71DF-0201-E94C-5B16C5DAC7C7}"/>
              </a:ext>
            </a:extLst>
          </p:cNvPr>
          <p:cNvSpPr/>
          <p:nvPr/>
        </p:nvSpPr>
        <p:spPr>
          <a:xfrm>
            <a:off x="4242033" y="5988316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3" name="Elipse 162">
            <a:extLst>
              <a:ext uri="{FF2B5EF4-FFF2-40B4-BE49-F238E27FC236}">
                <a16:creationId xmlns:a16="http://schemas.microsoft.com/office/drawing/2014/main" id="{5D50FE33-D6DC-23AF-87AF-AA1F70CA41C8}"/>
              </a:ext>
            </a:extLst>
          </p:cNvPr>
          <p:cNvSpPr/>
          <p:nvPr/>
        </p:nvSpPr>
        <p:spPr>
          <a:xfrm>
            <a:off x="4242033" y="6262914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FB18AEC-D74D-CA11-3FC1-C9F36131C459}"/>
              </a:ext>
            </a:extLst>
          </p:cNvPr>
          <p:cNvSpPr txBox="1"/>
          <p:nvPr/>
        </p:nvSpPr>
        <p:spPr>
          <a:xfrm>
            <a:off x="10599221" y="1243050"/>
            <a:ext cx="1763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(</a:t>
            </a:r>
            <a:r>
              <a:rPr lang="es-ES" sz="1600" b="1" dirty="0"/>
              <a:t>Privacidad</a:t>
            </a:r>
            <a:r>
              <a:rPr lang="es-ES" sz="1600" dirty="0"/>
              <a:t> </a:t>
            </a:r>
          </a:p>
          <a:p>
            <a:r>
              <a:rPr lang="es-ES" sz="1600" dirty="0"/>
              <a:t>del usuario + </a:t>
            </a:r>
            <a:r>
              <a:rPr lang="es-ES" sz="1600" b="1" dirty="0"/>
              <a:t>lista de la compra</a:t>
            </a:r>
            <a:r>
              <a:rPr lang="es-ES" sz="1600" dirty="0"/>
              <a:t>)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A65A5AC-7314-53F9-D3F4-73ADD82AD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F47C4D0-4F43-E1CE-43C6-7A5CA7089A9C}"/>
              </a:ext>
            </a:extLst>
          </p:cNvPr>
          <p:cNvSpPr txBox="1"/>
          <p:nvPr/>
        </p:nvSpPr>
        <p:spPr>
          <a:xfrm>
            <a:off x="9720017" y="307128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F41325-B6BA-1FF1-72D3-C7DB25502E65}"/>
              </a:ext>
            </a:extLst>
          </p:cNvPr>
          <p:cNvSpPr txBox="1"/>
          <p:nvPr/>
        </p:nvSpPr>
        <p:spPr>
          <a:xfrm>
            <a:off x="2548434" y="2990466"/>
            <a:ext cx="154876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DDBB NoSQL</a:t>
            </a:r>
          </a:p>
        </p:txBody>
      </p:sp>
    </p:spTree>
    <p:extLst>
      <p:ext uri="{BB962C8B-B14F-4D97-AF65-F5344CB8AC3E}">
        <p14:creationId xmlns:p14="http://schemas.microsoft.com/office/powerpoint/2010/main" val="115522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827773" y="25355"/>
            <a:ext cx="1067909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Mensualidad del servidor (No automatizado)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2F109A2C-6BF0-FDD9-D4E4-90F52122D99C}"/>
              </a:ext>
            </a:extLst>
          </p:cNvPr>
          <p:cNvSpPr txBox="1"/>
          <p:nvPr/>
        </p:nvSpPr>
        <p:spPr>
          <a:xfrm>
            <a:off x="0" y="1068351"/>
            <a:ext cx="612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/>
              <a:t>Scraping mensual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D4AB4D5-0CF2-69E0-DA81-77DFE27B393A}"/>
              </a:ext>
            </a:extLst>
          </p:cNvPr>
          <p:cNvSpPr txBox="1"/>
          <p:nvPr/>
        </p:nvSpPr>
        <p:spPr>
          <a:xfrm>
            <a:off x="6096000" y="1076721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/>
              <a:t>Reinicio de </a:t>
            </a:r>
            <a:r>
              <a:rPr lang="es-ES" sz="4000" b="1" u="sng" dirty="0" err="1"/>
              <a:t>likes</a:t>
            </a:r>
            <a:endParaRPr lang="es-ES" sz="4000" b="1" u="sng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A0942B0-D50E-9310-B8F4-A927DEBD70BB}"/>
              </a:ext>
            </a:extLst>
          </p:cNvPr>
          <p:cNvSpPr txBox="1"/>
          <p:nvPr/>
        </p:nvSpPr>
        <p:spPr>
          <a:xfrm>
            <a:off x="848070" y="1776237"/>
            <a:ext cx="4514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 De forma </a:t>
            </a:r>
            <a:r>
              <a:rPr lang="es-ES" sz="2200" b="1" dirty="0"/>
              <a:t>manual</a:t>
            </a:r>
            <a:r>
              <a:rPr lang="es-ES" sz="2200" dirty="0"/>
              <a:t> y </a:t>
            </a:r>
            <a:r>
              <a:rPr lang="es-ES" sz="2200" b="1" dirty="0"/>
              <a:t>mensual </a:t>
            </a:r>
            <a:r>
              <a:rPr lang="es-ES" sz="2200" dirty="0"/>
              <a:t>(script):</a:t>
            </a: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DB1D4794-5C9C-BFB9-49A6-016ECE3F9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pic>
        <p:nvPicPr>
          <p:cNvPr id="1026" name="Picture 2" descr="Análisis del logo de Windows - FOROALFA">
            <a:extLst>
              <a:ext uri="{FF2B5EF4-FFF2-40B4-BE49-F238E27FC236}">
                <a16:creationId xmlns:a16="http://schemas.microsoft.com/office/drawing/2014/main" id="{805DB304-E381-8F9F-23FC-C96F9F953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914" y="2213399"/>
            <a:ext cx="1129473" cy="112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idering websites with Headless Chrome and Selenium">
            <a:extLst>
              <a:ext uri="{FF2B5EF4-FFF2-40B4-BE49-F238E27FC236}">
                <a16:creationId xmlns:a16="http://schemas.microsoft.com/office/drawing/2014/main" id="{FB11AF68-5FB0-69CE-D448-3038F6C9E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848" y="3488229"/>
            <a:ext cx="964234" cy="70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lenium (software) - Wikiversity">
            <a:extLst>
              <a:ext uri="{FF2B5EF4-FFF2-40B4-BE49-F238E27FC236}">
                <a16:creationId xmlns:a16="http://schemas.microsoft.com/office/drawing/2014/main" id="{EE35F26C-0C85-606F-E9AA-5763BC66A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800" y="4567864"/>
            <a:ext cx="740817" cy="77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4726C8A-C689-6DBD-C832-872A8F2434DD}"/>
              </a:ext>
            </a:extLst>
          </p:cNvPr>
          <p:cNvSpPr txBox="1"/>
          <p:nvPr/>
        </p:nvSpPr>
        <p:spPr>
          <a:xfrm>
            <a:off x="1243508" y="2545678"/>
            <a:ext cx="2037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u="sng" dirty="0"/>
              <a:t>S</a:t>
            </a:r>
            <a:r>
              <a:rPr lang="es-ES" b="1" u="sng" dirty="0"/>
              <a:t>istema Operativo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534CD25-B66B-E10F-3D9D-E2F454F6621D}"/>
              </a:ext>
            </a:extLst>
          </p:cNvPr>
          <p:cNvSpPr/>
          <p:nvPr/>
        </p:nvSpPr>
        <p:spPr>
          <a:xfrm>
            <a:off x="3280532" y="2593470"/>
            <a:ext cx="491066" cy="3080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EE804F1-AC8D-CC4C-8DB6-43DAAD731860}"/>
              </a:ext>
            </a:extLst>
          </p:cNvPr>
          <p:cNvSpPr txBox="1"/>
          <p:nvPr/>
        </p:nvSpPr>
        <p:spPr>
          <a:xfrm>
            <a:off x="1234544" y="3667464"/>
            <a:ext cx="1861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u="sng" dirty="0"/>
              <a:t>Navegador Web</a:t>
            </a:r>
            <a:endParaRPr lang="es-ES" b="1" u="sng" dirty="0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F311971E-C778-1350-A6D6-5D734BE61CE3}"/>
              </a:ext>
            </a:extLst>
          </p:cNvPr>
          <p:cNvSpPr/>
          <p:nvPr/>
        </p:nvSpPr>
        <p:spPr>
          <a:xfrm>
            <a:off x="3280532" y="3709239"/>
            <a:ext cx="491066" cy="3080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8977346-A6C4-B353-DE14-22A7F0D41870}"/>
              </a:ext>
            </a:extLst>
          </p:cNvPr>
          <p:cNvSpPr txBox="1"/>
          <p:nvPr/>
        </p:nvSpPr>
        <p:spPr>
          <a:xfrm>
            <a:off x="1231921" y="4779945"/>
            <a:ext cx="1861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u="sng" dirty="0"/>
              <a:t>Automación Web</a:t>
            </a: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C6351293-5998-0F92-3AD9-AC5DD736CEA1}"/>
              </a:ext>
            </a:extLst>
          </p:cNvPr>
          <p:cNvSpPr/>
          <p:nvPr/>
        </p:nvSpPr>
        <p:spPr>
          <a:xfrm>
            <a:off x="3280532" y="4841187"/>
            <a:ext cx="491066" cy="3080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4F6FD6D-F0EF-FEF3-FA1A-602172840960}"/>
              </a:ext>
            </a:extLst>
          </p:cNvPr>
          <p:cNvSpPr txBox="1"/>
          <p:nvPr/>
        </p:nvSpPr>
        <p:spPr>
          <a:xfrm>
            <a:off x="6152474" y="1776237"/>
            <a:ext cx="5913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 De forma </a:t>
            </a:r>
            <a:r>
              <a:rPr lang="es-ES" sz="2200" b="1" dirty="0"/>
              <a:t>manual</a:t>
            </a:r>
            <a:r>
              <a:rPr lang="es-ES" sz="2200" dirty="0"/>
              <a:t> y </a:t>
            </a:r>
            <a:r>
              <a:rPr lang="es-ES" sz="2200" b="1" dirty="0"/>
              <a:t>mensual</a:t>
            </a:r>
            <a:r>
              <a:rPr lang="es-ES" sz="2200" dirty="0"/>
              <a:t> mediante </a:t>
            </a:r>
            <a:r>
              <a:rPr lang="es-ES" sz="2200" b="1" dirty="0" err="1"/>
              <a:t>endpoint</a:t>
            </a:r>
            <a:r>
              <a:rPr lang="es-ES" sz="2200" dirty="0"/>
              <a:t>: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36BAD904-5F16-0DC6-2D03-E6F1A30867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8110" y="2354475"/>
            <a:ext cx="4940554" cy="381020"/>
          </a:xfrm>
          <a:prstGeom prst="rect">
            <a:avLst/>
          </a:prstGeom>
        </p:spPr>
      </p:pic>
      <p:pic>
        <p:nvPicPr>
          <p:cNvPr id="1032" name="Picture 8" descr="UUID+ | WebWolf Studios">
            <a:extLst>
              <a:ext uri="{FF2B5EF4-FFF2-40B4-BE49-F238E27FC236}">
                <a16:creationId xmlns:a16="http://schemas.microsoft.com/office/drawing/2014/main" id="{C4337A62-3B7E-ADAF-A38E-DF419BD5A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615" y="3509867"/>
            <a:ext cx="1376362" cy="137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06A074AC-808F-96AC-1F0D-051A29E191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84446" y="3250385"/>
            <a:ext cx="1533888" cy="1533888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674A9452-191E-2A46-75FE-1B25E4708F57}"/>
              </a:ext>
            </a:extLst>
          </p:cNvPr>
          <p:cNvSpPr txBox="1"/>
          <p:nvPr/>
        </p:nvSpPr>
        <p:spPr>
          <a:xfrm rot="20200669">
            <a:off x="6482320" y="3033488"/>
            <a:ext cx="13353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0" dirty="0">
                <a:solidFill>
                  <a:srgbClr val="FF0000"/>
                </a:solidFill>
              </a:rPr>
              <a:t>NUEVO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0B61439-2E1B-FBF2-E372-0E4542AACC23}"/>
              </a:ext>
            </a:extLst>
          </p:cNvPr>
          <p:cNvSpPr txBox="1"/>
          <p:nvPr/>
        </p:nvSpPr>
        <p:spPr>
          <a:xfrm rot="20200669">
            <a:off x="9375194" y="2941732"/>
            <a:ext cx="18877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0" dirty="0">
                <a:solidFill>
                  <a:srgbClr val="FF0000"/>
                </a:solidFill>
              </a:rPr>
              <a:t>HISTÓRICO</a:t>
            </a:r>
          </a:p>
        </p:txBody>
      </p:sp>
      <p:pic>
        <p:nvPicPr>
          <p:cNvPr id="34" name="Gráfico 33">
            <a:extLst>
              <a:ext uri="{FF2B5EF4-FFF2-40B4-BE49-F238E27FC236}">
                <a16:creationId xmlns:a16="http://schemas.microsoft.com/office/drawing/2014/main" id="{AAEAB065-F2BA-8F2F-EF6D-31FC3F1524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68137" y="5343339"/>
            <a:ext cx="1256100" cy="1256100"/>
          </a:xfrm>
          <a:prstGeom prst="rect">
            <a:avLst/>
          </a:prstGeom>
        </p:spPr>
      </p:pic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7281B73E-7E0D-425D-5185-D3038CC4A288}"/>
              </a:ext>
            </a:extLst>
          </p:cNvPr>
          <p:cNvSpPr/>
          <p:nvPr/>
        </p:nvSpPr>
        <p:spPr>
          <a:xfrm rot="5400000">
            <a:off x="9053195" y="4737459"/>
            <a:ext cx="697155" cy="5155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8" name="Gráfico 37">
            <a:extLst>
              <a:ext uri="{FF2B5EF4-FFF2-40B4-BE49-F238E27FC236}">
                <a16:creationId xmlns:a16="http://schemas.microsoft.com/office/drawing/2014/main" id="{8336D51F-6DC7-1A57-55B6-D632C661DE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53505" y="3903695"/>
            <a:ext cx="459090" cy="45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1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oney Bag Euro Symbol Vectores, Ilustraciones y Gráficos - 123RF">
            <a:extLst>
              <a:ext uri="{FF2B5EF4-FFF2-40B4-BE49-F238E27FC236}">
                <a16:creationId xmlns:a16="http://schemas.microsoft.com/office/drawing/2014/main" id="{3ED31337-C812-B812-B250-466A413D6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468" y="3867857"/>
            <a:ext cx="1886501" cy="188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404261" y="25355"/>
            <a:ext cx="111026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Especialidad del servidor (Automatizado)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DB1D4794-5C9C-BFB9-49A6-016ECE3F9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6B21D7A-21E3-4605-DD2B-7EE8312403FE}"/>
              </a:ext>
            </a:extLst>
          </p:cNvPr>
          <p:cNvSpPr txBox="1"/>
          <p:nvPr/>
        </p:nvSpPr>
        <p:spPr>
          <a:xfrm>
            <a:off x="0" y="1068351"/>
            <a:ext cx="612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/>
              <a:t>Cálculo de destacados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F61FD0A-53A8-C930-E731-9DD896DFD4D7}"/>
              </a:ext>
            </a:extLst>
          </p:cNvPr>
          <p:cNvSpPr txBox="1"/>
          <p:nvPr/>
        </p:nvSpPr>
        <p:spPr>
          <a:xfrm>
            <a:off x="6096000" y="1076721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/>
              <a:t>Sugerencias de productos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576BCC1-7564-CF9E-2AAA-3A610162505B}"/>
              </a:ext>
            </a:extLst>
          </p:cNvPr>
          <p:cNvSpPr txBox="1"/>
          <p:nvPr/>
        </p:nvSpPr>
        <p:spPr>
          <a:xfrm>
            <a:off x="529388" y="1774040"/>
            <a:ext cx="50436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/>
              <a:t>Diariamente</a:t>
            </a:r>
            <a:r>
              <a:rPr lang="es-ES" sz="2200" dirty="0"/>
              <a:t> automatizado a las </a:t>
            </a:r>
            <a:r>
              <a:rPr lang="es-ES" sz="2200" b="1" dirty="0"/>
              <a:t>03:00 am</a:t>
            </a:r>
            <a:r>
              <a:rPr lang="es-ES" sz="2200" dirty="0"/>
              <a:t>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916B271-0D9E-6EEF-F7FE-E27F463DD6BD}"/>
              </a:ext>
            </a:extLst>
          </p:cNvPr>
          <p:cNvSpPr txBox="1"/>
          <p:nvPr/>
        </p:nvSpPr>
        <p:spPr>
          <a:xfrm>
            <a:off x="1082212" y="4739397"/>
            <a:ext cx="3806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u="sng" dirty="0"/>
              <a:t>Ganancias</a:t>
            </a:r>
            <a:r>
              <a:rPr lang="es-ES" sz="2000" dirty="0"/>
              <a:t> respecto al </a:t>
            </a:r>
            <a:r>
              <a:rPr lang="es-ES" sz="2000" b="1" dirty="0"/>
              <a:t>mes</a:t>
            </a:r>
            <a:r>
              <a:rPr lang="es-ES" sz="2000" dirty="0"/>
              <a:t> </a:t>
            </a:r>
            <a:r>
              <a:rPr lang="es-ES" sz="2000" b="1" dirty="0"/>
              <a:t>pasado</a:t>
            </a:r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3DE252AB-9488-0C02-4DCF-3CDA30EC6CCB}"/>
              </a:ext>
            </a:extLst>
          </p:cNvPr>
          <p:cNvSpPr/>
          <p:nvPr/>
        </p:nvSpPr>
        <p:spPr>
          <a:xfrm rot="10800000">
            <a:off x="663068" y="4381581"/>
            <a:ext cx="500512" cy="85905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4" name="Picture 6" descr="Facebook Like Logo PNG Vector (EPS) Free Download">
            <a:extLst>
              <a:ext uri="{FF2B5EF4-FFF2-40B4-BE49-F238E27FC236}">
                <a16:creationId xmlns:a16="http://schemas.microsoft.com/office/drawing/2014/main" id="{81756016-42C3-9518-00A6-E97A600F6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264" y="2386656"/>
            <a:ext cx="1202907" cy="115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A1C0787-1AAA-E29B-420D-919C9709F8ED}"/>
              </a:ext>
            </a:extLst>
          </p:cNvPr>
          <p:cNvSpPr txBox="1"/>
          <p:nvPr/>
        </p:nvSpPr>
        <p:spPr>
          <a:xfrm>
            <a:off x="1082212" y="2930368"/>
            <a:ext cx="358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u="sng" dirty="0"/>
              <a:t>Gustados</a:t>
            </a:r>
            <a:r>
              <a:rPr lang="es-ES" sz="2000" dirty="0"/>
              <a:t> respecto al </a:t>
            </a:r>
            <a:r>
              <a:rPr lang="es-ES" sz="2000" b="1" dirty="0"/>
              <a:t>mes</a:t>
            </a:r>
            <a:r>
              <a:rPr lang="es-ES" sz="2000" dirty="0"/>
              <a:t> </a:t>
            </a:r>
            <a:r>
              <a:rPr lang="es-ES" sz="2000" b="1" dirty="0"/>
              <a:t>actual</a:t>
            </a:r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F017D72E-0DEE-CF46-75DF-6CD4FA101654}"/>
              </a:ext>
            </a:extLst>
          </p:cNvPr>
          <p:cNvSpPr/>
          <p:nvPr/>
        </p:nvSpPr>
        <p:spPr>
          <a:xfrm rot="10800000">
            <a:off x="663068" y="2670664"/>
            <a:ext cx="500512" cy="859055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3FD489-7D74-8EDC-87C0-542C2E4D8837}"/>
              </a:ext>
            </a:extLst>
          </p:cNvPr>
          <p:cNvSpPr txBox="1"/>
          <p:nvPr/>
        </p:nvSpPr>
        <p:spPr>
          <a:xfrm>
            <a:off x="6463230" y="1774039"/>
            <a:ext cx="50436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/>
              <a:t>Técnica </a:t>
            </a:r>
            <a:r>
              <a:rPr lang="es-ES" sz="2200" dirty="0"/>
              <a:t>de</a:t>
            </a:r>
            <a:r>
              <a:rPr lang="es-ES" sz="2200" b="1" dirty="0"/>
              <a:t> lematización:</a:t>
            </a:r>
            <a:endParaRPr lang="es-ES" sz="2200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653025BD-B726-241E-869A-C7C8E0AFC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2830" y="2281317"/>
            <a:ext cx="5327305" cy="3359088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23DC1ADA-6005-F1A0-C695-95BF1C678ED1}"/>
              </a:ext>
            </a:extLst>
          </p:cNvPr>
          <p:cNvSpPr txBox="1"/>
          <p:nvPr/>
        </p:nvSpPr>
        <p:spPr>
          <a:xfrm>
            <a:off x="7645899" y="5698237"/>
            <a:ext cx="29962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200" dirty="0">
                <a:hlinkClick r:id="rId7"/>
              </a:rPr>
              <a:t>Ejemplo de lematización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863250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C7EF6D6-55AE-55ED-0C90-9C9AC1C66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38" y="1325054"/>
            <a:ext cx="2409641" cy="49898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4B097AC-4211-676C-FF9C-D97D23A1F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096" y="1852913"/>
            <a:ext cx="1428287" cy="18233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0" y="25355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App - Productos y categorías destacados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E9CD9FE-0E28-577C-A59E-0A662B2D77DD}"/>
              </a:ext>
            </a:extLst>
          </p:cNvPr>
          <p:cNvSpPr txBox="1"/>
          <p:nvPr/>
        </p:nvSpPr>
        <p:spPr>
          <a:xfrm>
            <a:off x="1845886" y="936116"/>
            <a:ext cx="275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u="sng" dirty="0"/>
              <a:t>Destacados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099AAE3B-28D8-33FD-9443-EB316279D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FC586F6-7C03-F30D-F4FB-92BE4EE5D3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698" t="3967" r="9801" b="4332"/>
          <a:stretch/>
        </p:blipFill>
        <p:spPr>
          <a:xfrm>
            <a:off x="4363268" y="3802473"/>
            <a:ext cx="1403684" cy="18554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Imagen 1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AFB58EB-2FB0-9A3E-DCF2-FC12FCE8E19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9" r="-273"/>
          <a:stretch/>
        </p:blipFill>
        <p:spPr>
          <a:xfrm>
            <a:off x="7806725" y="1409580"/>
            <a:ext cx="2234566" cy="47597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9718BA95-FE7F-A023-9E9B-3E081A77BC9B}"/>
              </a:ext>
            </a:extLst>
          </p:cNvPr>
          <p:cNvSpPr txBox="1"/>
          <p:nvPr/>
        </p:nvSpPr>
        <p:spPr>
          <a:xfrm>
            <a:off x="7594859" y="936116"/>
            <a:ext cx="3251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/>
              <a:t>Categorías</a:t>
            </a:r>
          </a:p>
        </p:txBody>
      </p:sp>
      <p:pic>
        <p:nvPicPr>
          <p:cNvPr id="7" name="Picture 6" descr="Facebook Like Logo PNG Vector (EPS) Free Download">
            <a:extLst>
              <a:ext uri="{FF2B5EF4-FFF2-40B4-BE49-F238E27FC236}">
                <a16:creationId xmlns:a16="http://schemas.microsoft.com/office/drawing/2014/main" id="{9F383450-9DA4-F83B-C4D6-2DEEBD8BD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7360">
            <a:off x="5345070" y="2428611"/>
            <a:ext cx="609040" cy="58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5F7A111A-D218-B54D-3217-1767159119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2851">
            <a:off x="3337498" y="4324327"/>
            <a:ext cx="707886" cy="707886"/>
          </a:xfrm>
          <a:prstGeom prst="rect">
            <a:avLst/>
          </a:prstGeom>
        </p:spPr>
      </p:pic>
      <p:pic>
        <p:nvPicPr>
          <p:cNvPr id="15" name="Imagen 14" descr="Interfaz de usuario gráfica, Icono&#10;&#10;Descripción generada automáticamente">
            <a:extLst>
              <a:ext uri="{FF2B5EF4-FFF2-40B4-BE49-F238E27FC236}">
                <a16:creationId xmlns:a16="http://schemas.microsoft.com/office/drawing/2014/main" id="{5E055223-BB65-614A-7A89-69A8AD51A0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333" y="3429000"/>
            <a:ext cx="1206126" cy="120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05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App - Buscador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CF97DD-A361-B116-C77B-0F3B9D7C7848}"/>
              </a:ext>
            </a:extLst>
          </p:cNvPr>
          <p:cNvSpPr txBox="1"/>
          <p:nvPr/>
        </p:nvSpPr>
        <p:spPr>
          <a:xfrm>
            <a:off x="1137327" y="1358247"/>
            <a:ext cx="1905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u="sng" dirty="0"/>
              <a:t>Detalles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4D967ED-65BC-CFD5-E209-CAE0C4BC242A}"/>
              </a:ext>
            </a:extLst>
          </p:cNvPr>
          <p:cNvSpPr txBox="1"/>
          <p:nvPr/>
        </p:nvSpPr>
        <p:spPr>
          <a:xfrm>
            <a:off x="5197065" y="896027"/>
            <a:ext cx="2151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u="sng" dirty="0"/>
              <a:t>Buscador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EC8769F-346D-490B-02EB-B8B913BCD8B2}"/>
              </a:ext>
            </a:extLst>
          </p:cNvPr>
          <p:cNvSpPr txBox="1"/>
          <p:nvPr/>
        </p:nvSpPr>
        <p:spPr>
          <a:xfrm>
            <a:off x="9545798" y="1358247"/>
            <a:ext cx="15088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u="sng" dirty="0"/>
              <a:t>Filtros</a:t>
            </a: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3024F4F-22F9-737E-2321-C0B3CA555E52}"/>
              </a:ext>
            </a:extLst>
          </p:cNvPr>
          <p:cNvSpPr/>
          <p:nvPr/>
        </p:nvSpPr>
        <p:spPr>
          <a:xfrm rot="1535658">
            <a:off x="7638635" y="1327084"/>
            <a:ext cx="882357" cy="465912"/>
          </a:xfrm>
          <a:prstGeom prst="rightArrow">
            <a:avLst/>
          </a:prstGeom>
          <a:solidFill>
            <a:srgbClr val="8B3AAC"/>
          </a:solidFill>
          <a:ln>
            <a:solidFill>
              <a:srgbClr val="8B3A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44F07C3F-91C2-BAEC-6C86-57783607D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pic>
        <p:nvPicPr>
          <p:cNvPr id="6" name="Imagen 5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8D5C6448-14AC-5BD0-42AA-3927759B80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489" r="147"/>
          <a:stretch/>
        </p:blipFill>
        <p:spPr>
          <a:xfrm>
            <a:off x="4843192" y="1064327"/>
            <a:ext cx="2505616" cy="53293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8" name="Imagen 1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BC13BCD-95DC-C67B-FB69-0846B1CA87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1" r="-40"/>
          <a:stretch/>
        </p:blipFill>
        <p:spPr>
          <a:xfrm>
            <a:off x="10322492" y="2101239"/>
            <a:ext cx="1716311" cy="36722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Imagen 19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9099A761-9326-958F-DAD2-EFA4C663094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5" r="-746"/>
          <a:stretch/>
        </p:blipFill>
        <p:spPr>
          <a:xfrm>
            <a:off x="8516605" y="2133351"/>
            <a:ext cx="1719621" cy="36416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2" name="Imagen 21" descr="Diagrama&#10;&#10;Descripción generada automáticamente">
            <a:extLst>
              <a:ext uri="{FF2B5EF4-FFF2-40B4-BE49-F238E27FC236}">
                <a16:creationId xmlns:a16="http://schemas.microsoft.com/office/drawing/2014/main" id="{573F9B75-9E89-8037-2D3E-AF59E2C37C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768" r="-771"/>
          <a:stretch/>
        </p:blipFill>
        <p:spPr>
          <a:xfrm>
            <a:off x="906617" y="1560040"/>
            <a:ext cx="2365367" cy="50228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6C87FA79-D3D3-9CF5-6898-B82BEBA89555}"/>
              </a:ext>
            </a:extLst>
          </p:cNvPr>
          <p:cNvSpPr/>
          <p:nvPr/>
        </p:nvSpPr>
        <p:spPr>
          <a:xfrm rot="9154376">
            <a:off x="4024513" y="1296894"/>
            <a:ext cx="882357" cy="465912"/>
          </a:xfrm>
          <a:prstGeom prst="rightArrow">
            <a:avLst/>
          </a:prstGeom>
          <a:solidFill>
            <a:srgbClr val="8B3AAC"/>
          </a:solidFill>
          <a:ln>
            <a:solidFill>
              <a:srgbClr val="8B3A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725FA477-3345-6EA7-D070-136AA3FACD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819" y="1406415"/>
            <a:ext cx="659718" cy="659718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C13E8F4C-F7CA-DCCB-6ADC-1EC752324B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00687" y="1337768"/>
            <a:ext cx="584267" cy="61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42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8B2122AD-AE16-FACB-813A-0C390693F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259" y="1294212"/>
            <a:ext cx="2239627" cy="49801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8" name="Imagen 17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7053E3B9-A81D-98D1-5676-190EAB469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986" y="1285868"/>
            <a:ext cx="2226027" cy="49499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A46D17A-8874-5CD8-8562-B8BE35F26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18" y="1324451"/>
            <a:ext cx="2191326" cy="48727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App - Mis listas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CF97DD-A361-B116-C77B-0F3B9D7C7848}"/>
              </a:ext>
            </a:extLst>
          </p:cNvPr>
          <p:cNvSpPr txBox="1"/>
          <p:nvPr/>
        </p:nvSpPr>
        <p:spPr>
          <a:xfrm>
            <a:off x="1015832" y="1118650"/>
            <a:ext cx="2164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u="sng" dirty="0"/>
              <a:t>Mis listas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EC8769F-346D-490B-02EB-B8B913BCD8B2}"/>
              </a:ext>
            </a:extLst>
          </p:cNvPr>
          <p:cNvSpPr txBox="1"/>
          <p:nvPr/>
        </p:nvSpPr>
        <p:spPr>
          <a:xfrm>
            <a:off x="4207515" y="1118650"/>
            <a:ext cx="4049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u="sng" dirty="0"/>
              <a:t>Sugerencia/Filtros</a:t>
            </a: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3024F4F-22F9-737E-2321-C0B3CA555E52}"/>
              </a:ext>
            </a:extLst>
          </p:cNvPr>
          <p:cNvSpPr/>
          <p:nvPr/>
        </p:nvSpPr>
        <p:spPr>
          <a:xfrm>
            <a:off x="3481692" y="3404555"/>
            <a:ext cx="1082529" cy="465912"/>
          </a:xfrm>
          <a:prstGeom prst="rightArrow">
            <a:avLst/>
          </a:prstGeom>
          <a:solidFill>
            <a:srgbClr val="8B3AAC"/>
          </a:solidFill>
          <a:ln>
            <a:solidFill>
              <a:srgbClr val="8B3A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4734DEDB-A7A8-0082-9728-84B3899201D9}"/>
              </a:ext>
            </a:extLst>
          </p:cNvPr>
          <p:cNvSpPr/>
          <p:nvPr/>
        </p:nvSpPr>
        <p:spPr>
          <a:xfrm>
            <a:off x="7715820" y="3396113"/>
            <a:ext cx="1082529" cy="465912"/>
          </a:xfrm>
          <a:prstGeom prst="rightArrow">
            <a:avLst/>
          </a:prstGeom>
          <a:solidFill>
            <a:srgbClr val="8B3AAC"/>
          </a:solidFill>
          <a:ln>
            <a:solidFill>
              <a:srgbClr val="8B3A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2CB09F-2697-B431-B381-F1775FF6D8DA}"/>
              </a:ext>
            </a:extLst>
          </p:cNvPr>
          <p:cNvSpPr txBox="1"/>
          <p:nvPr/>
        </p:nvSpPr>
        <p:spPr>
          <a:xfrm>
            <a:off x="9029892" y="1118650"/>
            <a:ext cx="2709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u="sng" dirty="0"/>
              <a:t>Sugerencias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5D5010F-6E9F-0D31-B500-A95AAA4CEBA0}"/>
              </a:ext>
            </a:extLst>
          </p:cNvPr>
          <p:cNvSpPr txBox="1"/>
          <p:nvPr/>
        </p:nvSpPr>
        <p:spPr>
          <a:xfrm>
            <a:off x="2070744" y="6274402"/>
            <a:ext cx="832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* En todo momento en el </a:t>
            </a:r>
            <a:r>
              <a:rPr lang="es-ES" b="1" dirty="0"/>
              <a:t>buscador</a:t>
            </a:r>
            <a:r>
              <a:rPr lang="es-ES" dirty="0"/>
              <a:t> anterior podríamos </a:t>
            </a:r>
            <a:r>
              <a:rPr lang="es-ES" b="1" dirty="0"/>
              <a:t>añadir</a:t>
            </a:r>
            <a:r>
              <a:rPr lang="es-ES" dirty="0"/>
              <a:t> un </a:t>
            </a:r>
            <a:r>
              <a:rPr lang="es-ES" b="1" dirty="0"/>
              <a:t>producto</a:t>
            </a:r>
            <a:r>
              <a:rPr lang="es-ES" dirty="0"/>
              <a:t> a una </a:t>
            </a:r>
            <a:r>
              <a:rPr lang="es-ES" b="1" dirty="0"/>
              <a:t>lista.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8D3541F-1735-7952-2820-8A70ADCBDA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93B2F72B-8D5C-E5D2-E549-86144D5859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142" y="2546612"/>
            <a:ext cx="707886" cy="707886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C8248203-584D-02A1-C458-5FED9D7FA6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90" y="2625481"/>
            <a:ext cx="626181" cy="62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00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App - Perfil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CF97DD-A361-B116-C77B-0F3B9D7C7848}"/>
              </a:ext>
            </a:extLst>
          </p:cNvPr>
          <p:cNvSpPr txBox="1"/>
          <p:nvPr/>
        </p:nvSpPr>
        <p:spPr>
          <a:xfrm>
            <a:off x="5430161" y="1068595"/>
            <a:ext cx="1444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u="sng" dirty="0"/>
              <a:t>Inicial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4D967ED-65BC-CFD5-E209-CAE0C4BC242A}"/>
              </a:ext>
            </a:extLst>
          </p:cNvPr>
          <p:cNvSpPr txBox="1"/>
          <p:nvPr/>
        </p:nvSpPr>
        <p:spPr>
          <a:xfrm>
            <a:off x="1446854" y="1053410"/>
            <a:ext cx="1438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u="sng" dirty="0"/>
              <a:t>Editar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EC8769F-346D-490B-02EB-B8B913BCD8B2}"/>
              </a:ext>
            </a:extLst>
          </p:cNvPr>
          <p:cNvSpPr txBox="1"/>
          <p:nvPr/>
        </p:nvSpPr>
        <p:spPr>
          <a:xfrm>
            <a:off x="9149103" y="1073301"/>
            <a:ext cx="1866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u="sng" dirty="0"/>
              <a:t>Soporte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00D8AC1D-6376-68B3-C968-517801907F45}"/>
              </a:ext>
            </a:extLst>
          </p:cNvPr>
          <p:cNvSpPr/>
          <p:nvPr/>
        </p:nvSpPr>
        <p:spPr>
          <a:xfrm rot="10800000">
            <a:off x="3428036" y="1249888"/>
            <a:ext cx="1082529" cy="465912"/>
          </a:xfrm>
          <a:prstGeom prst="rightArrow">
            <a:avLst/>
          </a:prstGeom>
          <a:solidFill>
            <a:srgbClr val="8B3AAC"/>
          </a:solidFill>
          <a:ln>
            <a:solidFill>
              <a:srgbClr val="8B3A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E5C8D729-6585-5539-B004-ED7AE3519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pic>
        <p:nvPicPr>
          <p:cNvPr id="6" name="Imagen 5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7225BC6D-55AC-BA58-EC15-EBB4D504B6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059" r="489"/>
          <a:stretch/>
        </p:blipFill>
        <p:spPr>
          <a:xfrm>
            <a:off x="4646320" y="1257585"/>
            <a:ext cx="2396677" cy="51382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8" name="Imagen 17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914F723D-9796-7442-C454-AB8A2FDC6D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6" r="-229"/>
          <a:stretch/>
        </p:blipFill>
        <p:spPr>
          <a:xfrm>
            <a:off x="8704228" y="1217725"/>
            <a:ext cx="2425520" cy="51780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0" name="Imagen 1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8FB905B-1FA2-C052-0D16-C06E1107A5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992" r="15"/>
          <a:stretch/>
        </p:blipFill>
        <p:spPr>
          <a:xfrm>
            <a:off x="622194" y="1278336"/>
            <a:ext cx="2396678" cy="51174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E8178975-5797-56C8-618F-36668CFC085C}"/>
              </a:ext>
            </a:extLst>
          </p:cNvPr>
          <p:cNvSpPr/>
          <p:nvPr/>
        </p:nvSpPr>
        <p:spPr>
          <a:xfrm>
            <a:off x="3848199" y="1249888"/>
            <a:ext cx="1082529" cy="465912"/>
          </a:xfrm>
          <a:prstGeom prst="rightArrow">
            <a:avLst/>
          </a:prstGeom>
          <a:solidFill>
            <a:srgbClr val="8B3AAC"/>
          </a:solidFill>
          <a:ln>
            <a:solidFill>
              <a:srgbClr val="8B3A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236982EC-43C3-0EE2-1CB9-BD04E0B55752}"/>
              </a:ext>
            </a:extLst>
          </p:cNvPr>
          <p:cNvSpPr/>
          <p:nvPr/>
        </p:nvSpPr>
        <p:spPr>
          <a:xfrm rot="10800000">
            <a:off x="7369746" y="1249888"/>
            <a:ext cx="1082529" cy="465912"/>
          </a:xfrm>
          <a:prstGeom prst="rightArrow">
            <a:avLst/>
          </a:prstGeom>
          <a:solidFill>
            <a:srgbClr val="8B3AAC"/>
          </a:solidFill>
          <a:ln>
            <a:solidFill>
              <a:srgbClr val="8B3A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B494CD1C-4CCC-EAA8-BFD7-1585E5854521}"/>
              </a:ext>
            </a:extLst>
          </p:cNvPr>
          <p:cNvSpPr/>
          <p:nvPr/>
        </p:nvSpPr>
        <p:spPr>
          <a:xfrm>
            <a:off x="7789909" y="1249888"/>
            <a:ext cx="1082529" cy="465912"/>
          </a:xfrm>
          <a:prstGeom prst="rightArrow">
            <a:avLst/>
          </a:prstGeom>
          <a:solidFill>
            <a:srgbClr val="8B3AAC"/>
          </a:solidFill>
          <a:ln>
            <a:solidFill>
              <a:srgbClr val="8B3A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A185EAA6-2A31-1514-790B-A7D4781BD3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955" y="2200422"/>
            <a:ext cx="874761" cy="874761"/>
          </a:xfrm>
          <a:prstGeom prst="rect">
            <a:avLst/>
          </a:prstGeom>
        </p:spPr>
      </p:pic>
      <p:pic>
        <p:nvPicPr>
          <p:cNvPr id="23" name="Imagen 22" descr="Icono&#10;&#10;Descripción generada automáticamente">
            <a:extLst>
              <a:ext uri="{FF2B5EF4-FFF2-40B4-BE49-F238E27FC236}">
                <a16:creationId xmlns:a16="http://schemas.microsoft.com/office/drawing/2014/main" id="{E114334F-EA81-93B3-A2F2-CB3FD20FA8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26" y="2200422"/>
            <a:ext cx="790428" cy="79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39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App - Perfil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CF97DD-A361-B116-C77B-0F3B9D7C7848}"/>
              </a:ext>
            </a:extLst>
          </p:cNvPr>
          <p:cNvSpPr txBox="1"/>
          <p:nvPr/>
        </p:nvSpPr>
        <p:spPr>
          <a:xfrm>
            <a:off x="7085041" y="1136803"/>
            <a:ext cx="3129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u="sng" dirty="0"/>
              <a:t>Configuración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4D967ED-65BC-CFD5-E209-CAE0C4BC242A}"/>
              </a:ext>
            </a:extLst>
          </p:cNvPr>
          <p:cNvSpPr txBox="1"/>
          <p:nvPr/>
        </p:nvSpPr>
        <p:spPr>
          <a:xfrm>
            <a:off x="1360370" y="1119552"/>
            <a:ext cx="3396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u="sng" dirty="0"/>
              <a:t>Sobre nosotros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E89C8176-5EE7-5BDE-6608-CC42C471C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pic>
        <p:nvPicPr>
          <p:cNvPr id="10" name="Imagen 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15016A9-63C4-E5D5-FDE0-6F3F3DDFF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586" y="1369115"/>
            <a:ext cx="2235772" cy="49716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F4B5E13E-B4D5-ECF3-390D-3AC68D47B9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0" r="-387"/>
          <a:stretch/>
        </p:blipFill>
        <p:spPr>
          <a:xfrm>
            <a:off x="7188752" y="1387770"/>
            <a:ext cx="2333315" cy="49529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D075CAAE-1B95-7997-2218-642417AC05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9740" y="996776"/>
            <a:ext cx="920536" cy="920536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2F40B12C-9D16-DC8C-FAF9-561764C124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11865" y="1036321"/>
            <a:ext cx="874347" cy="874347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AA5CBFC5-FCEF-FFD6-F3B8-FE187B11F70C}"/>
              </a:ext>
            </a:extLst>
          </p:cNvPr>
          <p:cNvSpPr/>
          <p:nvPr/>
        </p:nvSpPr>
        <p:spPr>
          <a:xfrm rot="10800000">
            <a:off x="4854658" y="3240613"/>
            <a:ext cx="1493765" cy="727774"/>
          </a:xfrm>
          <a:prstGeom prst="rightArrow">
            <a:avLst/>
          </a:prstGeom>
          <a:solidFill>
            <a:srgbClr val="8B3AAC"/>
          </a:solidFill>
          <a:ln>
            <a:solidFill>
              <a:srgbClr val="8B3A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EEAF6580-B671-E6E2-52AA-064E76632635}"/>
              </a:ext>
            </a:extLst>
          </p:cNvPr>
          <p:cNvSpPr/>
          <p:nvPr/>
        </p:nvSpPr>
        <p:spPr>
          <a:xfrm>
            <a:off x="5274822" y="3240613"/>
            <a:ext cx="1493765" cy="727774"/>
          </a:xfrm>
          <a:prstGeom prst="rightArrow">
            <a:avLst/>
          </a:prstGeom>
          <a:solidFill>
            <a:srgbClr val="8B3AAC"/>
          </a:solidFill>
          <a:ln>
            <a:solidFill>
              <a:srgbClr val="8B3A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7524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BE4247F-C125-F5AC-659F-5EF1EB44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770" y="1245898"/>
            <a:ext cx="5090460" cy="348576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5F5FFB2-F6B3-4617-AA7F-17423D8CBD9E}"/>
              </a:ext>
            </a:extLst>
          </p:cNvPr>
          <p:cNvSpPr txBox="1"/>
          <p:nvPr/>
        </p:nvSpPr>
        <p:spPr>
          <a:xfrm>
            <a:off x="824717" y="4888827"/>
            <a:ext cx="105425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Servimos productos de mercados locales españoles </a:t>
            </a:r>
          </a:p>
          <a:p>
            <a:pPr algn="ctr"/>
            <a:r>
              <a:rPr lang="es-ES" sz="3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desarrolladores y usuarios.</a:t>
            </a:r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BCF565D-6F19-3CDC-8584-47FEBA1240ED}"/>
              </a:ext>
            </a:extLst>
          </p:cNvPr>
          <p:cNvSpPr txBox="1"/>
          <p:nvPr/>
        </p:nvSpPr>
        <p:spPr>
          <a:xfrm>
            <a:off x="0" y="388013"/>
            <a:ext cx="12192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¡Muchas gracias!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939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6237F5C-EA64-9916-EDF5-1CD2AD04E0E2}"/>
              </a:ext>
            </a:extLst>
          </p:cNvPr>
          <p:cNvSpPr txBox="1"/>
          <p:nvPr/>
        </p:nvSpPr>
        <p:spPr>
          <a:xfrm>
            <a:off x="0" y="25355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¿Qué es Wewiza?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2EDBAE3-579C-EB7D-88BC-703355F403DF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5128E41-5666-D17F-A716-DA0816599A26}"/>
              </a:ext>
            </a:extLst>
          </p:cNvPr>
          <p:cNvSpPr txBox="1"/>
          <p:nvPr/>
        </p:nvSpPr>
        <p:spPr>
          <a:xfrm>
            <a:off x="3334699" y="1083482"/>
            <a:ext cx="5522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u="sng" dirty="0">
                <a:solidFill>
                  <a:srgbClr val="A121AF"/>
                </a:solidFill>
              </a:rPr>
              <a:t>Wewiza</a:t>
            </a:r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-&gt; </a:t>
            </a:r>
            <a:r>
              <a:rPr lang="es-ES" sz="4000" b="1" u="sng" dirty="0">
                <a:solidFill>
                  <a:srgbClr val="A121AF"/>
                </a:solidFill>
              </a:rPr>
              <a:t>We</a:t>
            </a:r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es-ES" sz="4000" b="1" u="sng" dirty="0">
                <a:solidFill>
                  <a:srgbClr val="A121AF"/>
                </a:solidFill>
              </a:rPr>
              <a:t>wiza</a:t>
            </a:r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rd</a:t>
            </a:r>
          </a:p>
        </p:txBody>
      </p:sp>
      <p:pic>
        <p:nvPicPr>
          <p:cNvPr id="4" name="Imagen 3" descr="Grupo de personas con tablas de surf&#10;&#10;Descripción generada automáticamente">
            <a:extLst>
              <a:ext uri="{FF2B5EF4-FFF2-40B4-BE49-F238E27FC236}">
                <a16:creationId xmlns:a16="http://schemas.microsoft.com/office/drawing/2014/main" id="{609FAA9A-1AC6-F201-4517-B52CCA6D8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753" y="1760391"/>
            <a:ext cx="4095461" cy="2558028"/>
          </a:xfrm>
          <a:prstGeom prst="rect">
            <a:avLst/>
          </a:prstGeom>
        </p:spPr>
      </p:pic>
      <p:pic>
        <p:nvPicPr>
          <p:cNvPr id="8" name="Imagen 7" descr="Un conjunto de letras blanc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5A959A45-2149-1408-F46A-0523FFE19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76" y="4318419"/>
            <a:ext cx="2202501" cy="2202501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AF799C0D-A538-BB80-0F60-C2837FB96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544" y="4254266"/>
            <a:ext cx="2143125" cy="2143125"/>
          </a:xfrm>
          <a:prstGeom prst="rect">
            <a:avLst/>
          </a:prstGeom>
        </p:spPr>
      </p:pic>
      <p:pic>
        <p:nvPicPr>
          <p:cNvPr id="33" name="Imagen 32" descr="Icono&#10;&#10;Descripción generada automáticamente">
            <a:extLst>
              <a:ext uri="{FF2B5EF4-FFF2-40B4-BE49-F238E27FC236}">
                <a16:creationId xmlns:a16="http://schemas.microsoft.com/office/drawing/2014/main" id="{2810B518-9A19-32A5-7289-AEBA1E6C6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58945" y="3026051"/>
            <a:ext cx="1712243" cy="1712243"/>
          </a:xfrm>
          <a:prstGeom prst="rect">
            <a:avLst/>
          </a:prstGeom>
        </p:spPr>
      </p:pic>
      <p:pic>
        <p:nvPicPr>
          <p:cNvPr id="38" name="Imagen 37" descr="Icono&#10;&#10;Descripción generada automáticamente">
            <a:extLst>
              <a:ext uri="{FF2B5EF4-FFF2-40B4-BE49-F238E27FC236}">
                <a16:creationId xmlns:a16="http://schemas.microsoft.com/office/drawing/2014/main" id="{04080EAF-7FD2-F2AB-38DF-9198ADFD7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2568321" y="2477876"/>
            <a:ext cx="1606763" cy="1712243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B5A6EA3B-2A8C-100E-8569-6FE2AD7AC0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4972" y="5316381"/>
            <a:ext cx="427432" cy="197815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2CB7F975-A19D-2184-A251-E567EF279E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3450" y="4994504"/>
            <a:ext cx="2221525" cy="368319"/>
          </a:xfrm>
          <a:prstGeom prst="rect">
            <a:avLst/>
          </a:prstGeom>
        </p:spPr>
      </p:pic>
      <p:pic>
        <p:nvPicPr>
          <p:cNvPr id="44" name="Imagen 43" descr="Icono&#10;&#10;Descripción generada automáticamente">
            <a:extLst>
              <a:ext uri="{FF2B5EF4-FFF2-40B4-BE49-F238E27FC236}">
                <a16:creationId xmlns:a16="http://schemas.microsoft.com/office/drawing/2014/main" id="{DCD1450A-5744-194E-D78B-074DDC25A1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78042" y="4585893"/>
            <a:ext cx="1667551" cy="1667551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C4611785-6468-7FEB-5610-4B6886E2B6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4286" y="5504452"/>
            <a:ext cx="2221525" cy="387369"/>
          </a:xfrm>
          <a:prstGeom prst="rect">
            <a:avLst/>
          </a:prstGeom>
        </p:spPr>
      </p:pic>
      <p:pic>
        <p:nvPicPr>
          <p:cNvPr id="47" name="Imagen 46" descr="Icono&#10;&#10;Descripción generada automáticamente">
            <a:extLst>
              <a:ext uri="{FF2B5EF4-FFF2-40B4-BE49-F238E27FC236}">
                <a16:creationId xmlns:a16="http://schemas.microsoft.com/office/drawing/2014/main" id="{26B0DEF6-6AB3-3B6A-BA35-2729C934DF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61008" y="4585893"/>
            <a:ext cx="1667551" cy="1667551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76BA1BAD-589A-2F9B-2E5D-8A6DF9AA00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9532" y="5306637"/>
            <a:ext cx="2689031" cy="197815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ECD75141-FA97-40FE-55B4-29709842F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5244" y="4930069"/>
            <a:ext cx="2221525" cy="387369"/>
          </a:xfrm>
          <a:prstGeom prst="rect">
            <a:avLst/>
          </a:prstGeom>
        </p:spPr>
      </p:pic>
      <p:pic>
        <p:nvPicPr>
          <p:cNvPr id="39" name="Imagen 38" descr="Icono&#10;&#10;Descripción generada automáticamente">
            <a:extLst>
              <a:ext uri="{FF2B5EF4-FFF2-40B4-BE49-F238E27FC236}">
                <a16:creationId xmlns:a16="http://schemas.microsoft.com/office/drawing/2014/main" id="{7885F61B-502E-94B7-8433-EB27E064E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68238" y="2530616"/>
            <a:ext cx="1712243" cy="1712243"/>
          </a:xfrm>
          <a:prstGeom prst="rect">
            <a:avLst/>
          </a:prstGeom>
        </p:spPr>
      </p:pic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0BFBEFD3-3B74-8C6B-3455-F020D8F0DC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252045" y="3077614"/>
            <a:ext cx="1606763" cy="1712243"/>
          </a:xfrm>
          <a:prstGeom prst="rect">
            <a:avLst/>
          </a:prstGeom>
        </p:spPr>
      </p:pic>
      <p:pic>
        <p:nvPicPr>
          <p:cNvPr id="52" name="Gráfico 51">
            <a:extLst>
              <a:ext uri="{FF2B5EF4-FFF2-40B4-BE49-F238E27FC236}">
                <a16:creationId xmlns:a16="http://schemas.microsoft.com/office/drawing/2014/main" id="{34D047F2-8A83-673A-6698-E5A811F38D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31878" y="4082638"/>
            <a:ext cx="2319551" cy="533542"/>
          </a:xfrm>
          <a:prstGeom prst="rect">
            <a:avLst/>
          </a:prstGeom>
        </p:spPr>
      </p:pic>
      <p:pic>
        <p:nvPicPr>
          <p:cNvPr id="53" name="Gráfico 52">
            <a:extLst>
              <a:ext uri="{FF2B5EF4-FFF2-40B4-BE49-F238E27FC236}">
                <a16:creationId xmlns:a16="http://schemas.microsoft.com/office/drawing/2014/main" id="{7D0A4140-DC53-F6F4-A2A9-CEF4118875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9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Soluciones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áfico 1">
            <a:extLst>
              <a:ext uri="{FF2B5EF4-FFF2-40B4-BE49-F238E27FC236}">
                <a16:creationId xmlns:a16="http://schemas.microsoft.com/office/drawing/2014/main" id="{2529F9B8-03E8-2BF3-06BF-F264BEE26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4295B3E-B750-C749-9105-EB7D63770671}"/>
              </a:ext>
            </a:extLst>
          </p:cNvPr>
          <p:cNvSpPr txBox="1"/>
          <p:nvPr/>
        </p:nvSpPr>
        <p:spPr>
          <a:xfrm>
            <a:off x="1" y="1096380"/>
            <a:ext cx="6154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1. </a:t>
            </a:r>
            <a:r>
              <a:rPr lang="es-ES" sz="4000" b="1" u="sng" dirty="0"/>
              <a:t>API-</a:t>
            </a:r>
            <a:r>
              <a:rPr lang="es-ES" sz="4000" b="1" u="sng" dirty="0" err="1"/>
              <a:t>Rest</a:t>
            </a:r>
            <a:r>
              <a:rPr lang="es-ES" sz="4000" dirty="0"/>
              <a:t> (Desarrolladores)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25AA94-2375-81F1-CB53-324B43F643B9}"/>
              </a:ext>
            </a:extLst>
          </p:cNvPr>
          <p:cNvSpPr txBox="1"/>
          <p:nvPr/>
        </p:nvSpPr>
        <p:spPr>
          <a:xfrm>
            <a:off x="6192305" y="1096380"/>
            <a:ext cx="5999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2. </a:t>
            </a:r>
            <a:r>
              <a:rPr lang="es-ES" sz="4000" b="1" u="sng" dirty="0"/>
              <a:t>Cliente Móvil</a:t>
            </a:r>
            <a:r>
              <a:rPr lang="es-ES" sz="4000" dirty="0"/>
              <a:t> (Usuarios)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429C908-7E6D-C52C-59DC-035DCA1B1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248" y="2250488"/>
            <a:ext cx="4209874" cy="4270739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8F3252C-51E5-534F-F469-918A6215119C}"/>
              </a:ext>
            </a:extLst>
          </p:cNvPr>
          <p:cNvSpPr txBox="1"/>
          <p:nvPr/>
        </p:nvSpPr>
        <p:spPr>
          <a:xfrm>
            <a:off x="1494011" y="1881156"/>
            <a:ext cx="3087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5"/>
              </a:rPr>
              <a:t>https://wewiza.ddns.net/docs</a:t>
            </a:r>
            <a:endParaRPr lang="es-ES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B5F99FF-A7D6-DFEB-86F7-75B59516DD07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1612CC-FB57-4A9D-8A3E-33F265B6C54D}"/>
              </a:ext>
            </a:extLst>
          </p:cNvPr>
          <p:cNvSpPr txBox="1"/>
          <p:nvPr/>
        </p:nvSpPr>
        <p:spPr>
          <a:xfrm>
            <a:off x="7228371" y="1860876"/>
            <a:ext cx="3979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6"/>
              </a:rPr>
              <a:t>Guía de instalación APK y certificado SSL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82EB423-94A9-C9C0-CEF5-4FEEDFC2F4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5668" y="2435484"/>
            <a:ext cx="1978696" cy="3900745"/>
          </a:xfrm>
          <a:prstGeom prst="roundRect">
            <a:avLst/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E1B0DB8-1632-A03F-5938-561C6889A0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1184" y="2374421"/>
            <a:ext cx="1968600" cy="3900745"/>
          </a:xfrm>
          <a:prstGeom prst="roundRect">
            <a:avLst/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111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Viabilidad del proyecto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CB6CF92D-EE46-263D-8B1A-54DBA588A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933" y="2770326"/>
            <a:ext cx="3044067" cy="372052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CBAEFA4-6DFD-535B-E819-D07C9A712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22" y="2759930"/>
            <a:ext cx="2819460" cy="3730922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829D49D-99C5-9717-87AD-BEDDFB3B764B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7C35B2D-97AC-FBF8-3D39-431BFCA5EF2F}"/>
              </a:ext>
            </a:extLst>
          </p:cNvPr>
          <p:cNvSpPr txBox="1"/>
          <p:nvPr/>
        </p:nvSpPr>
        <p:spPr>
          <a:xfrm>
            <a:off x="560347" y="953437"/>
            <a:ext cx="506260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500" dirty="0"/>
              <a:t> </a:t>
            </a:r>
            <a:r>
              <a:rPr lang="es-ES" sz="3500" b="1" dirty="0"/>
              <a:t>+50% </a:t>
            </a:r>
            <a:r>
              <a:rPr lang="es-ES" sz="3500" dirty="0"/>
              <a:t>de la cuota del </a:t>
            </a:r>
          </a:p>
          <a:p>
            <a:pPr algn="ctr"/>
            <a:r>
              <a:rPr lang="es-ES" sz="3500" dirty="0"/>
              <a:t>mercado está </a:t>
            </a:r>
            <a:r>
              <a:rPr lang="es-ES" sz="3500" b="1" dirty="0"/>
              <a:t>accesible</a:t>
            </a:r>
            <a:r>
              <a:rPr lang="es-ES" sz="3500" dirty="0"/>
              <a:t> en </a:t>
            </a:r>
          </a:p>
          <a:p>
            <a:pPr algn="ctr"/>
            <a:r>
              <a:rPr lang="es-ES" sz="3500" dirty="0"/>
              <a:t>internet </a:t>
            </a:r>
            <a:r>
              <a:rPr lang="es-ES" sz="3500" b="1" dirty="0"/>
              <a:t>públicamente</a:t>
            </a: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59EFB978-3313-B420-C09F-905404D2B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D4B0BF89-C03C-09E5-1CFA-8AE2FF0DF8E8}"/>
              </a:ext>
            </a:extLst>
          </p:cNvPr>
          <p:cNvSpPr txBox="1"/>
          <p:nvPr/>
        </p:nvSpPr>
        <p:spPr>
          <a:xfrm>
            <a:off x="6528914" y="998506"/>
            <a:ext cx="524392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" dirty="0"/>
              <a:t> Actualmente </a:t>
            </a:r>
            <a:r>
              <a:rPr lang="es-ES" sz="3500" b="1" dirty="0"/>
              <a:t>Wewiza</a:t>
            </a:r>
            <a:r>
              <a:rPr lang="es-ES" sz="3500" dirty="0"/>
              <a:t> </a:t>
            </a:r>
          </a:p>
          <a:p>
            <a:pPr algn="ctr"/>
            <a:r>
              <a:rPr lang="es-ES" sz="3500" dirty="0"/>
              <a:t>tiene </a:t>
            </a:r>
            <a:r>
              <a:rPr lang="es-ES" sz="3500" b="1" dirty="0"/>
              <a:t>desplegado</a:t>
            </a:r>
            <a:r>
              <a:rPr lang="es-ES" sz="3500" dirty="0"/>
              <a:t> al </a:t>
            </a:r>
            <a:r>
              <a:rPr lang="es-ES" sz="3500" b="1" dirty="0"/>
              <a:t>público</a:t>
            </a:r>
            <a:r>
              <a:rPr lang="es-ES" sz="3500" dirty="0"/>
              <a:t> </a:t>
            </a:r>
          </a:p>
          <a:p>
            <a:pPr algn="ctr"/>
            <a:r>
              <a:rPr lang="es-ES" sz="3500" b="1" dirty="0"/>
              <a:t>3 mercados </a:t>
            </a:r>
            <a:r>
              <a:rPr lang="es-ES" sz="3500" dirty="0"/>
              <a:t>-&gt;</a:t>
            </a:r>
            <a:r>
              <a:rPr lang="es-ES" sz="3500" b="1" dirty="0"/>
              <a:t> +35%</a:t>
            </a:r>
            <a:endParaRPr lang="es-ES" sz="3500" dirty="0"/>
          </a:p>
        </p:txBody>
      </p:sp>
      <p:pic>
        <p:nvPicPr>
          <p:cNvPr id="1026" name="Picture 2" descr="Supermercado Ahorramas - Compra en tu mercado Online">
            <a:hlinkClick r:id="rId6"/>
            <a:extLst>
              <a:ext uri="{FF2B5EF4-FFF2-40B4-BE49-F238E27FC236}">
                <a16:creationId xmlns:a16="http://schemas.microsoft.com/office/drawing/2014/main" id="{DAA4194B-7AFE-4276-CD94-763F63290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246" y="5399909"/>
            <a:ext cx="4762069" cy="70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8B5BDBF-22C2-7E34-CEA2-7344ED0647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29370" y="2993839"/>
            <a:ext cx="1009433" cy="960192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B4BD23BE-11E3-0F97-73D2-8254ADACF3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2246" y="3110360"/>
            <a:ext cx="4490820" cy="804849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47B73A8D-9E80-8965-D612-7A2AE1A6BA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13799" y="4266020"/>
            <a:ext cx="1096030" cy="742472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A573DDA4-F7AE-ADE2-B8FC-A0333FF36A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42246" y="4151335"/>
            <a:ext cx="4014280" cy="89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1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Viabilidad del proyecto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59EFB978-3313-B420-C09F-905404D2B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2321325-D752-9965-5C4D-AC248410AC20}"/>
              </a:ext>
            </a:extLst>
          </p:cNvPr>
          <p:cNvSpPr txBox="1"/>
          <p:nvPr/>
        </p:nvSpPr>
        <p:spPr>
          <a:xfrm>
            <a:off x="1150399" y="2097693"/>
            <a:ext cx="3952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/>
              <a:t>KLOC /KDSI</a:t>
            </a:r>
            <a:r>
              <a:rPr lang="es-ES" dirty="0"/>
              <a:t>: líneas de código estimadas (expresado en miles) = </a:t>
            </a:r>
            <a:r>
              <a:rPr lang="es-ES" sz="2200" b="1" dirty="0">
                <a:solidFill>
                  <a:srgbClr val="92D050"/>
                </a:solidFill>
              </a:rPr>
              <a:t>12 000 líneas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2ED55E2-4E0C-1156-E30F-59DC8EF1A829}"/>
              </a:ext>
            </a:extLst>
          </p:cNvPr>
          <p:cNvSpPr txBox="1"/>
          <p:nvPr/>
        </p:nvSpPr>
        <p:spPr>
          <a:xfrm>
            <a:off x="6768689" y="4932894"/>
            <a:ext cx="5014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u="sng" dirty="0"/>
              <a:t>P</a:t>
            </a:r>
            <a:r>
              <a:rPr lang="es-ES" sz="2200" dirty="0"/>
              <a:t> (</a:t>
            </a:r>
            <a:r>
              <a:rPr lang="es-ES" dirty="0"/>
              <a:t>personas requeridas) = </a:t>
            </a:r>
            <a:r>
              <a:rPr lang="es-ES" b="1" dirty="0"/>
              <a:t>43,48 / 10,48 ≈ </a:t>
            </a:r>
            <a:r>
              <a:rPr lang="es-ES" sz="2200" b="1" u="sng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071289A-ABF1-E49C-31CD-85F4C7DBED1F}"/>
              </a:ext>
            </a:extLst>
          </p:cNvPr>
          <p:cNvSpPr txBox="1"/>
          <p:nvPr/>
        </p:nvSpPr>
        <p:spPr>
          <a:xfrm>
            <a:off x="2909097" y="1131668"/>
            <a:ext cx="6154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/>
              <a:t>Modelo de COCOMO</a:t>
            </a:r>
            <a:endParaRPr lang="es-ES" sz="4000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6C2DE1AD-CA93-7789-2907-95660828C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516" y="2884266"/>
            <a:ext cx="4174465" cy="2147557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96E916B4-40BD-7437-F934-C080C8D19345}"/>
              </a:ext>
            </a:extLst>
          </p:cNvPr>
          <p:cNvSpPr/>
          <p:nvPr/>
        </p:nvSpPr>
        <p:spPr>
          <a:xfrm>
            <a:off x="2225347" y="4905947"/>
            <a:ext cx="1104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2D463D8-01D5-AB32-5F59-A0C17CD88F9A}"/>
              </a:ext>
            </a:extLst>
          </p:cNvPr>
          <p:cNvSpPr txBox="1"/>
          <p:nvPr/>
        </p:nvSpPr>
        <p:spPr>
          <a:xfrm>
            <a:off x="7330391" y="2057667"/>
            <a:ext cx="31727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E</a:t>
            </a:r>
            <a:r>
              <a:rPr lang="es-ES" sz="2200" dirty="0"/>
              <a:t> </a:t>
            </a:r>
            <a:r>
              <a:rPr lang="es-ES" dirty="0"/>
              <a:t>(esfuerzo por persona al mes)</a:t>
            </a:r>
          </a:p>
          <a:p>
            <a:r>
              <a:rPr lang="es-ES" b="1" dirty="0"/>
              <a:t> 3.2 x (12) ^ 1.05 ≈ </a:t>
            </a:r>
            <a:r>
              <a:rPr lang="es-ES" sz="2200" b="1" u="sng" dirty="0">
                <a:solidFill>
                  <a:srgbClr val="92D050"/>
                </a:solidFill>
              </a:rPr>
              <a:t>43,48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8B776D6-F9BA-385A-6E83-ED2347854616}"/>
              </a:ext>
            </a:extLst>
          </p:cNvPr>
          <p:cNvSpPr/>
          <p:nvPr/>
        </p:nvSpPr>
        <p:spPr>
          <a:xfrm>
            <a:off x="5230892" y="3704864"/>
            <a:ext cx="1646538" cy="1490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CC47EC6-4338-BD3B-9FDC-8592D14B0A56}"/>
              </a:ext>
            </a:extLst>
          </p:cNvPr>
          <p:cNvSpPr/>
          <p:nvPr/>
        </p:nvSpPr>
        <p:spPr>
          <a:xfrm rot="16200000">
            <a:off x="6016639" y="2993169"/>
            <a:ext cx="1586745" cy="13483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90089F3C-5EEE-6DC5-7EEA-0A1499591034}"/>
              </a:ext>
            </a:extLst>
          </p:cNvPr>
          <p:cNvSpPr/>
          <p:nvPr/>
        </p:nvSpPr>
        <p:spPr>
          <a:xfrm>
            <a:off x="5210848" y="2168539"/>
            <a:ext cx="2003854" cy="31920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B3E7187-8736-4AEC-9A8D-9AC01370CDEA}"/>
              </a:ext>
            </a:extLst>
          </p:cNvPr>
          <p:cNvSpPr txBox="1"/>
          <p:nvPr/>
        </p:nvSpPr>
        <p:spPr>
          <a:xfrm>
            <a:off x="7304671" y="3471226"/>
            <a:ext cx="35183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200" b="1" u="sng" dirty="0"/>
              <a:t>D</a:t>
            </a:r>
            <a:r>
              <a:rPr lang="es-ES" sz="2200" b="1" dirty="0"/>
              <a:t> </a:t>
            </a:r>
            <a:r>
              <a:rPr lang="es-ES" dirty="0"/>
              <a:t>(tiempo de desarrollo en meses)</a:t>
            </a:r>
            <a:r>
              <a:rPr lang="es-ES" b="1" dirty="0"/>
              <a:t> </a:t>
            </a:r>
          </a:p>
          <a:p>
            <a:pPr algn="ctr"/>
            <a:r>
              <a:rPr lang="es-ES" b="1" dirty="0"/>
              <a:t>2.5 x (</a:t>
            </a:r>
            <a:r>
              <a:rPr lang="es-ES" sz="1800" b="1" u="sng" dirty="0">
                <a:solidFill>
                  <a:srgbClr val="92D050"/>
                </a:solidFill>
              </a:rPr>
              <a:t>43,48</a:t>
            </a:r>
            <a:r>
              <a:rPr lang="es-ES" b="1" dirty="0"/>
              <a:t>) ^ 0.38 ≈ </a:t>
            </a:r>
            <a:r>
              <a:rPr lang="es-ES" sz="2200" b="1" u="sng" dirty="0">
                <a:solidFill>
                  <a:srgbClr val="92D050"/>
                </a:solidFill>
              </a:rPr>
              <a:t>10,48</a:t>
            </a:r>
          </a:p>
        </p:txBody>
      </p: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73E51F9C-0B85-6234-5519-642757CAEF1D}"/>
              </a:ext>
            </a:extLst>
          </p:cNvPr>
          <p:cNvSpPr/>
          <p:nvPr/>
        </p:nvSpPr>
        <p:spPr>
          <a:xfrm rot="5400000">
            <a:off x="8580306" y="3032712"/>
            <a:ext cx="523587" cy="31920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251F28DB-7DB2-A607-041A-B4DB2CFBCA61}"/>
              </a:ext>
            </a:extLst>
          </p:cNvPr>
          <p:cNvSpPr/>
          <p:nvPr/>
        </p:nvSpPr>
        <p:spPr>
          <a:xfrm rot="5400000">
            <a:off x="8597612" y="4437307"/>
            <a:ext cx="523587" cy="31920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1" name="Imagen 40" descr="Icono&#10;&#10;Descripción generada automáticamente">
            <a:extLst>
              <a:ext uri="{FF2B5EF4-FFF2-40B4-BE49-F238E27FC236}">
                <a16:creationId xmlns:a16="http://schemas.microsoft.com/office/drawing/2014/main" id="{CAE036E0-C173-C52B-D3F3-95CBD1DF86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9" r="28994"/>
          <a:stretch/>
        </p:blipFill>
        <p:spPr>
          <a:xfrm>
            <a:off x="11002044" y="4515189"/>
            <a:ext cx="504825" cy="1228113"/>
          </a:xfrm>
          <a:prstGeom prst="rect">
            <a:avLst/>
          </a:prstGeom>
        </p:spPr>
      </p:pic>
      <p:pic>
        <p:nvPicPr>
          <p:cNvPr id="43" name="Imagen 42" descr="Icono&#10;&#10;Descripción generada automáticamente">
            <a:extLst>
              <a:ext uri="{FF2B5EF4-FFF2-40B4-BE49-F238E27FC236}">
                <a16:creationId xmlns:a16="http://schemas.microsoft.com/office/drawing/2014/main" id="{120A455C-87EE-CDC9-94F0-7384EE3FF5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500" y="3498010"/>
            <a:ext cx="637369" cy="637369"/>
          </a:xfrm>
          <a:prstGeom prst="rect">
            <a:avLst/>
          </a:prstGeom>
        </p:spPr>
      </p:pic>
      <p:pic>
        <p:nvPicPr>
          <p:cNvPr id="2050" name="Picture 2" descr="Pesa - Iconos gratis de deportes">
            <a:extLst>
              <a:ext uri="{FF2B5EF4-FFF2-40B4-BE49-F238E27FC236}">
                <a16:creationId xmlns:a16="http://schemas.microsoft.com/office/drawing/2014/main" id="{B34BC735-6547-E4BE-0E97-06B90A4CA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250" y="1933091"/>
            <a:ext cx="769441" cy="76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Imagen 46" descr="Icono&#10;&#10;Descripción generada automáticamente">
            <a:extLst>
              <a:ext uri="{FF2B5EF4-FFF2-40B4-BE49-F238E27FC236}">
                <a16:creationId xmlns:a16="http://schemas.microsoft.com/office/drawing/2014/main" id="{7A06D410-6A47-55CC-1551-1E9383E68E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72" y="2097693"/>
            <a:ext cx="552101" cy="552101"/>
          </a:xfrm>
          <a:prstGeom prst="rect">
            <a:avLst/>
          </a:prstGeom>
        </p:spPr>
      </p:pic>
      <p:sp>
        <p:nvSpPr>
          <p:cNvPr id="48" name="Flecha: a la derecha 47">
            <a:extLst>
              <a:ext uri="{FF2B5EF4-FFF2-40B4-BE49-F238E27FC236}">
                <a16:creationId xmlns:a16="http://schemas.microsoft.com/office/drawing/2014/main" id="{9ED6B3EA-3A03-2D8E-0242-AF575964F34B}"/>
              </a:ext>
            </a:extLst>
          </p:cNvPr>
          <p:cNvSpPr/>
          <p:nvPr/>
        </p:nvSpPr>
        <p:spPr>
          <a:xfrm rot="5400000">
            <a:off x="8597612" y="5583699"/>
            <a:ext cx="523587" cy="31920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44A37EAA-04B4-54C6-119F-457F3F313094}"/>
              </a:ext>
            </a:extLst>
          </p:cNvPr>
          <p:cNvSpPr txBox="1"/>
          <p:nvPr/>
        </p:nvSpPr>
        <p:spPr>
          <a:xfrm>
            <a:off x="6346709" y="6065979"/>
            <a:ext cx="55220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 (personas) x </a:t>
            </a:r>
            <a:r>
              <a:rPr lang="es-ES" b="1" dirty="0"/>
              <a:t>1.25</a:t>
            </a:r>
            <a:r>
              <a:rPr lang="es-ES" dirty="0"/>
              <a:t> (meses) x 1600 € (neto) </a:t>
            </a:r>
            <a:r>
              <a:rPr lang="es-ES" b="1" dirty="0"/>
              <a:t>≈</a:t>
            </a:r>
            <a:r>
              <a:rPr lang="es-ES" dirty="0"/>
              <a:t> </a:t>
            </a:r>
            <a:r>
              <a:rPr lang="es-ES" sz="2200" b="1" u="sng" dirty="0">
                <a:solidFill>
                  <a:srgbClr val="92D050"/>
                </a:solidFill>
              </a:rPr>
              <a:t>8 000 € </a:t>
            </a:r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853E6C64-58F1-B406-2923-49C7F9220D24}"/>
              </a:ext>
            </a:extLst>
          </p:cNvPr>
          <p:cNvSpPr/>
          <p:nvPr/>
        </p:nvSpPr>
        <p:spPr>
          <a:xfrm rot="10800000">
            <a:off x="5104818" y="6121818"/>
            <a:ext cx="1107957" cy="31920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60C20CB-AB17-04EC-4EC8-31FFE6C84103}"/>
              </a:ext>
            </a:extLst>
          </p:cNvPr>
          <p:cNvSpPr txBox="1"/>
          <p:nvPr/>
        </p:nvSpPr>
        <p:spPr>
          <a:xfrm>
            <a:off x="323202" y="6076535"/>
            <a:ext cx="51717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u="sng" dirty="0"/>
              <a:t>Total</a:t>
            </a:r>
            <a:r>
              <a:rPr lang="es-ES" dirty="0"/>
              <a:t> -&gt; 8000 €  + 30% (impuestos) </a:t>
            </a:r>
            <a:r>
              <a:rPr lang="es-ES" b="1" dirty="0"/>
              <a:t>≈</a:t>
            </a:r>
            <a:r>
              <a:rPr lang="es-ES" dirty="0"/>
              <a:t> </a:t>
            </a:r>
            <a:r>
              <a:rPr lang="es-ES" sz="2200" b="1" u="sng" dirty="0">
                <a:solidFill>
                  <a:srgbClr val="DB291B"/>
                </a:solidFill>
              </a:rPr>
              <a:t>10 400 € </a:t>
            </a:r>
          </a:p>
        </p:txBody>
      </p:sp>
      <p:sp>
        <p:nvSpPr>
          <p:cNvPr id="52" name="Nube 51">
            <a:extLst>
              <a:ext uri="{FF2B5EF4-FFF2-40B4-BE49-F238E27FC236}">
                <a16:creationId xmlns:a16="http://schemas.microsoft.com/office/drawing/2014/main" id="{37429D18-E22C-4EAC-FA1E-415AD340CA84}"/>
              </a:ext>
            </a:extLst>
          </p:cNvPr>
          <p:cNvSpPr/>
          <p:nvPr/>
        </p:nvSpPr>
        <p:spPr>
          <a:xfrm>
            <a:off x="1968819" y="5049616"/>
            <a:ext cx="1617955" cy="1072202"/>
          </a:xfrm>
          <a:prstGeom prst="cloud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718B068-DFA2-DA76-60C3-4733B1A1157A}"/>
              </a:ext>
            </a:extLst>
          </p:cNvPr>
          <p:cNvSpPr txBox="1"/>
          <p:nvPr/>
        </p:nvSpPr>
        <p:spPr>
          <a:xfrm>
            <a:off x="2053594" y="5275279"/>
            <a:ext cx="1448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Sin pagos de licencias.</a:t>
            </a:r>
          </a:p>
        </p:txBody>
      </p:sp>
    </p:spTree>
    <p:extLst>
      <p:ext uri="{BB962C8B-B14F-4D97-AF65-F5344CB8AC3E}">
        <p14:creationId xmlns:p14="http://schemas.microsoft.com/office/powerpoint/2010/main" val="237161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, Diagrama de Venn&#10;&#10;Descripción generada automáticamente">
            <a:extLst>
              <a:ext uri="{FF2B5EF4-FFF2-40B4-BE49-F238E27FC236}">
                <a16:creationId xmlns:a16="http://schemas.microsoft.com/office/drawing/2014/main" id="{C4656CED-BF5A-168C-2F94-F9103EF31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88" y="653724"/>
            <a:ext cx="7653882" cy="6374770"/>
          </a:xfrm>
          <a:prstGeom prst="rect">
            <a:avLst/>
          </a:prstGeom>
        </p:spPr>
      </p:pic>
      <p:pic>
        <p:nvPicPr>
          <p:cNvPr id="41" name="Imagen 40" descr="Imagen en blanco y negro de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B4FEDBBE-0EC7-4188-CD2C-6CFA95993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15" y="1223851"/>
            <a:ext cx="1248891" cy="124889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Telefone PNG Images | Vetores E Arquivos PSD | Download Grátis Em Pngtree |  Logotipo de instagram, Pegatinas bonitas, Caratulas en word">
            <a:extLst>
              <a:ext uri="{FF2B5EF4-FFF2-40B4-BE49-F238E27FC236}">
                <a16:creationId xmlns:a16="http://schemas.microsoft.com/office/drawing/2014/main" id="{8DAD0F10-2C4B-18A5-F07D-DF5E8A869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752" y="4205798"/>
            <a:ext cx="1170883" cy="117088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Viabilidad del proyecto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59EFB978-3313-B420-C09F-905404D2BE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920DC605-59F7-4859-8943-6C33F23F1CC0}"/>
              </a:ext>
            </a:extLst>
          </p:cNvPr>
          <p:cNvSpPr txBox="1"/>
          <p:nvPr/>
        </p:nvSpPr>
        <p:spPr>
          <a:xfrm>
            <a:off x="5884029" y="1937110"/>
            <a:ext cx="6154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/>
              <a:t>Hardware</a:t>
            </a:r>
            <a:endParaRPr lang="es-ES" sz="40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72B1B55-A263-D3F0-7346-E77D775ABCFC}"/>
              </a:ext>
            </a:extLst>
          </p:cNvPr>
          <p:cNvSpPr txBox="1"/>
          <p:nvPr/>
        </p:nvSpPr>
        <p:spPr>
          <a:xfrm>
            <a:off x="4956847" y="2390600"/>
            <a:ext cx="1622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>
                <a:solidFill>
                  <a:srgbClr val="92D050"/>
                </a:solidFill>
              </a:rPr>
              <a:t>800</a:t>
            </a:r>
            <a:r>
              <a:rPr lang="es-ES" sz="3000" dirty="0"/>
              <a:t> € x2 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68C3BD2-297D-4432-ABBE-D20C18C63A6C}"/>
              </a:ext>
            </a:extLst>
          </p:cNvPr>
          <p:cNvSpPr txBox="1"/>
          <p:nvPr/>
        </p:nvSpPr>
        <p:spPr>
          <a:xfrm>
            <a:off x="3363088" y="5336333"/>
            <a:ext cx="1622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>
                <a:solidFill>
                  <a:srgbClr val="92D050"/>
                </a:solidFill>
              </a:rPr>
              <a:t>200</a:t>
            </a:r>
            <a:r>
              <a:rPr lang="es-ES" sz="3000" dirty="0"/>
              <a:t> € x 2 </a:t>
            </a:r>
          </a:p>
        </p:txBody>
      </p:sp>
      <p:pic>
        <p:nvPicPr>
          <p:cNvPr id="43" name="Picture 10" descr="Raspberrypi logo - Social media &amp; Logos Icons">
            <a:extLst>
              <a:ext uri="{FF2B5EF4-FFF2-40B4-BE49-F238E27FC236}">
                <a16:creationId xmlns:a16="http://schemas.microsoft.com/office/drawing/2014/main" id="{755AEDFF-35BA-5BF9-5BDC-92DF0C0F1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985" y="4966616"/>
            <a:ext cx="1293432" cy="64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37072CA2-670A-B623-ECC8-130404E39C1F}"/>
              </a:ext>
            </a:extLst>
          </p:cNvPr>
          <p:cNvSpPr txBox="1"/>
          <p:nvPr/>
        </p:nvSpPr>
        <p:spPr>
          <a:xfrm>
            <a:off x="6899565" y="5376681"/>
            <a:ext cx="1136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0" b="0" i="0" dirty="0">
                <a:effectLst/>
                <a:latin typeface="gg sans"/>
              </a:rPr>
              <a:t>≈ </a:t>
            </a:r>
            <a:r>
              <a:rPr lang="es-ES" sz="3000" b="0" i="0" dirty="0">
                <a:solidFill>
                  <a:srgbClr val="92D050"/>
                </a:solidFill>
                <a:effectLst/>
                <a:latin typeface="gg sans"/>
              </a:rPr>
              <a:t>50</a:t>
            </a:r>
            <a:r>
              <a:rPr lang="es-ES" sz="3000" b="0" i="0" dirty="0">
                <a:effectLst/>
                <a:latin typeface="gg sans"/>
              </a:rPr>
              <a:t> €</a:t>
            </a:r>
            <a:endParaRPr lang="es-ES" sz="3000" dirty="0"/>
          </a:p>
        </p:txBody>
      </p:sp>
      <p:pic>
        <p:nvPicPr>
          <p:cNvPr id="42" name="Picture 6" descr="Raspberry Pi - Wikipedia, la enciclopedia libre">
            <a:extLst>
              <a:ext uri="{FF2B5EF4-FFF2-40B4-BE49-F238E27FC236}">
                <a16:creationId xmlns:a16="http://schemas.microsoft.com/office/drawing/2014/main" id="{C1A2C447-3DC5-8C8F-8B89-77494FF3C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985" y="4430064"/>
            <a:ext cx="1101676" cy="64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Gráfico 44">
            <a:extLst>
              <a:ext uri="{FF2B5EF4-FFF2-40B4-BE49-F238E27FC236}">
                <a16:creationId xmlns:a16="http://schemas.microsoft.com/office/drawing/2014/main" id="{B2229C02-E397-FEBB-C81B-F95C7B5704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70020" y="3204128"/>
            <a:ext cx="459090" cy="45909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16574F9D-6C74-175A-549C-0BB18CB9E4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68090" y="3210008"/>
            <a:ext cx="459090" cy="45909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735F23E3-CF55-6447-51C5-9D751DD0F2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53260" y="4966616"/>
            <a:ext cx="459090" cy="45909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5A3C657-EF2D-23CE-A978-B529D31600C1}"/>
              </a:ext>
            </a:extLst>
          </p:cNvPr>
          <p:cNvSpPr txBox="1"/>
          <p:nvPr/>
        </p:nvSpPr>
        <p:spPr>
          <a:xfrm>
            <a:off x="5172595" y="4024134"/>
            <a:ext cx="1462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0" i="0" dirty="0">
                <a:effectLst/>
                <a:latin typeface="gg sans"/>
              </a:rPr>
              <a:t>≈</a:t>
            </a:r>
            <a:r>
              <a:rPr lang="es-ES" sz="3000" b="0" i="0" dirty="0">
                <a:effectLst/>
                <a:latin typeface="gg sans"/>
              </a:rPr>
              <a:t> </a:t>
            </a:r>
            <a:r>
              <a:rPr lang="es-ES" sz="3000" b="0" i="0" dirty="0">
                <a:solidFill>
                  <a:srgbClr val="92D050"/>
                </a:solidFill>
                <a:effectLst/>
                <a:latin typeface="gg sans"/>
              </a:rPr>
              <a:t>2050</a:t>
            </a:r>
            <a:r>
              <a:rPr lang="es-ES" sz="3000" b="0" i="0" dirty="0">
                <a:effectLst/>
                <a:latin typeface="gg sans"/>
              </a:rPr>
              <a:t> </a:t>
            </a:r>
            <a:r>
              <a:rPr lang="es-ES" sz="2300" b="0" i="0" dirty="0">
                <a:effectLst/>
                <a:latin typeface="gg sans"/>
              </a:rPr>
              <a:t>€</a:t>
            </a:r>
            <a:endParaRPr lang="es-ES" sz="2300" dirty="0"/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4C9FCC98-556A-0261-6E8D-3038A7A6FA15}"/>
              </a:ext>
            </a:extLst>
          </p:cNvPr>
          <p:cNvSpPr/>
          <p:nvPr/>
        </p:nvSpPr>
        <p:spPr>
          <a:xfrm>
            <a:off x="517193" y="1425837"/>
            <a:ext cx="2615516" cy="2003163"/>
          </a:xfrm>
          <a:prstGeom prst="cloud">
            <a:avLst/>
          </a:prstGeom>
          <a:noFill/>
          <a:ln w="28575">
            <a:solidFill>
              <a:srgbClr val="DB29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CCE60E-D741-D4D9-97C7-7C00CE8225BD}"/>
              </a:ext>
            </a:extLst>
          </p:cNvPr>
          <p:cNvSpPr txBox="1"/>
          <p:nvPr/>
        </p:nvSpPr>
        <p:spPr>
          <a:xfrm>
            <a:off x="713328" y="2126222"/>
            <a:ext cx="213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(TOTAL) </a:t>
            </a:r>
            <a:r>
              <a:rPr lang="es-ES" dirty="0"/>
              <a:t>10 400 € + 2050</a:t>
            </a:r>
            <a:r>
              <a:rPr lang="es-ES" b="1" dirty="0"/>
              <a:t> </a:t>
            </a:r>
            <a:r>
              <a:rPr lang="es-ES" sz="1800" b="0" i="0" dirty="0">
                <a:effectLst/>
                <a:latin typeface="gg sans"/>
              </a:rPr>
              <a:t>≈ </a:t>
            </a:r>
            <a:r>
              <a:rPr lang="es-ES" b="1" dirty="0">
                <a:solidFill>
                  <a:srgbClr val="DB291B"/>
                </a:solidFill>
              </a:rPr>
              <a:t>12 450 € </a:t>
            </a:r>
          </a:p>
        </p:txBody>
      </p:sp>
    </p:spTree>
    <p:extLst>
      <p:ext uri="{BB962C8B-B14F-4D97-AF65-F5344CB8AC3E}">
        <p14:creationId xmlns:p14="http://schemas.microsoft.com/office/powerpoint/2010/main" val="37836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D55ACE2A-0568-F0C0-C8E0-CFF130702EFE}"/>
              </a:ext>
            </a:extLst>
          </p:cNvPr>
          <p:cNvSpPr/>
          <p:nvPr/>
        </p:nvSpPr>
        <p:spPr>
          <a:xfrm rot="16200000">
            <a:off x="4582743" y="3433805"/>
            <a:ext cx="5375108" cy="97155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621225-940C-66D7-C096-25757F52F693}"/>
              </a:ext>
            </a:extLst>
          </p:cNvPr>
          <p:cNvSpPr txBox="1"/>
          <p:nvPr/>
        </p:nvSpPr>
        <p:spPr>
          <a:xfrm>
            <a:off x="6213023" y="367926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MAIN</a:t>
            </a:r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54F33282-1402-06AE-9145-6B23FA86DBCA}"/>
              </a:ext>
            </a:extLst>
          </p:cNvPr>
          <p:cNvSpPr/>
          <p:nvPr/>
        </p:nvSpPr>
        <p:spPr>
          <a:xfrm rot="3140837">
            <a:off x="4329319" y="2508047"/>
            <a:ext cx="4068603" cy="4924295"/>
          </a:xfrm>
          <a:prstGeom prst="arc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A7C9C12-8F3F-026C-08FE-CE1150557F3C}"/>
              </a:ext>
            </a:extLst>
          </p:cNvPr>
          <p:cNvCxnSpPr>
            <a:cxnSpLocks/>
          </p:cNvCxnSpPr>
          <p:nvPr/>
        </p:nvCxnSpPr>
        <p:spPr>
          <a:xfrm flipH="1" flipV="1">
            <a:off x="8311243" y="3453779"/>
            <a:ext cx="457200" cy="291772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251133C-A008-D890-3CA4-B99712B46654}"/>
              </a:ext>
            </a:extLst>
          </p:cNvPr>
          <p:cNvCxnSpPr>
            <a:cxnSpLocks/>
          </p:cNvCxnSpPr>
          <p:nvPr/>
        </p:nvCxnSpPr>
        <p:spPr>
          <a:xfrm flipV="1">
            <a:off x="8311243" y="3453779"/>
            <a:ext cx="0" cy="450976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EAB1E0A-1553-F341-304B-66BAAF2A7E3F}"/>
              </a:ext>
            </a:extLst>
          </p:cNvPr>
          <p:cNvSpPr txBox="1"/>
          <p:nvPr/>
        </p:nvSpPr>
        <p:spPr>
          <a:xfrm>
            <a:off x="8664385" y="5159016"/>
            <a:ext cx="25332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00FF"/>
                </a:highlight>
              </a:rPr>
              <a:t>DOCS:</a:t>
            </a:r>
          </a:p>
          <a:p>
            <a:r>
              <a:rPr lang="es-ES" dirty="0"/>
              <a:t>01_ Anteproyecto</a:t>
            </a:r>
          </a:p>
          <a:p>
            <a:r>
              <a:rPr lang="es-ES" dirty="0"/>
              <a:t>02_Documentacion</a:t>
            </a:r>
          </a:p>
          <a:p>
            <a:r>
              <a:rPr lang="es-ES" dirty="0"/>
              <a:t>05_Ideas</a:t>
            </a:r>
          </a:p>
          <a:p>
            <a:r>
              <a:rPr lang="es-ES" dirty="0"/>
              <a:t>06_Ejemplos/Proyectos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10A7BAE-73C5-FD04-D11E-C60DAB44A6E4}"/>
              </a:ext>
            </a:extLst>
          </p:cNvPr>
          <p:cNvSpPr txBox="1"/>
          <p:nvPr/>
        </p:nvSpPr>
        <p:spPr>
          <a:xfrm>
            <a:off x="8961687" y="1203807"/>
            <a:ext cx="1436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0000"/>
                </a:highlight>
              </a:rPr>
              <a:t>HOTFIX </a:t>
            </a:r>
            <a:r>
              <a:rPr lang="es-ES" dirty="0">
                <a:highlight>
                  <a:srgbClr val="FFFF00"/>
                </a:highlight>
              </a:rPr>
              <a:t>DEV</a:t>
            </a:r>
            <a:endParaRPr lang="es-ES" dirty="0">
              <a:highlight>
                <a:srgbClr val="FF0000"/>
              </a:highlight>
            </a:endParaRPr>
          </a:p>
          <a:p>
            <a:r>
              <a:rPr lang="es-ES" dirty="0"/>
              <a:t>03_Backend</a:t>
            </a:r>
          </a:p>
          <a:p>
            <a:r>
              <a:rPr lang="es-ES" dirty="0"/>
              <a:t>04_Frontend</a:t>
            </a: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6C350A3D-8929-039E-2B96-1BEEBF738066}"/>
              </a:ext>
            </a:extLst>
          </p:cNvPr>
          <p:cNvSpPr/>
          <p:nvPr/>
        </p:nvSpPr>
        <p:spPr>
          <a:xfrm rot="2338298">
            <a:off x="3329267" y="604072"/>
            <a:ext cx="5189866" cy="8137542"/>
          </a:xfrm>
          <a:prstGeom prst="arc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610F414-4DE0-1D4A-717A-B9B416B65EFE}"/>
              </a:ext>
            </a:extLst>
          </p:cNvPr>
          <p:cNvCxnSpPr>
            <a:cxnSpLocks/>
          </p:cNvCxnSpPr>
          <p:nvPr/>
        </p:nvCxnSpPr>
        <p:spPr>
          <a:xfrm flipH="1" flipV="1">
            <a:off x="8483323" y="1478948"/>
            <a:ext cx="457200" cy="29177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48908AC-0EA6-9C2C-BC28-AD168BA14CB3}"/>
              </a:ext>
            </a:extLst>
          </p:cNvPr>
          <p:cNvCxnSpPr>
            <a:cxnSpLocks/>
          </p:cNvCxnSpPr>
          <p:nvPr/>
        </p:nvCxnSpPr>
        <p:spPr>
          <a:xfrm flipV="1">
            <a:off x="8483323" y="1478948"/>
            <a:ext cx="0" cy="45097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Arco 23">
            <a:extLst>
              <a:ext uri="{FF2B5EF4-FFF2-40B4-BE49-F238E27FC236}">
                <a16:creationId xmlns:a16="http://schemas.microsoft.com/office/drawing/2014/main" id="{B1F0E152-B3A3-9D6B-CC77-DCA5C5DE3134}"/>
              </a:ext>
            </a:extLst>
          </p:cNvPr>
          <p:cNvSpPr/>
          <p:nvPr/>
        </p:nvSpPr>
        <p:spPr>
          <a:xfrm rot="3424291">
            <a:off x="7863115" y="2085269"/>
            <a:ext cx="1681734" cy="1913123"/>
          </a:xfrm>
          <a:prstGeom prst="arc">
            <a:avLst>
              <a:gd name="adj1" fmla="val 16381118"/>
              <a:gd name="adj2" fmla="val 0"/>
            </a:avLst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854D70-9E14-44B3-1E89-449E929F4CD7}"/>
              </a:ext>
            </a:extLst>
          </p:cNvPr>
          <p:cNvCxnSpPr>
            <a:cxnSpLocks/>
          </p:cNvCxnSpPr>
          <p:nvPr/>
        </p:nvCxnSpPr>
        <p:spPr>
          <a:xfrm flipH="1" flipV="1">
            <a:off x="9494537" y="2503455"/>
            <a:ext cx="370976" cy="29488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EE66F88-E5AA-1182-FA40-36B81CFCCF13}"/>
              </a:ext>
            </a:extLst>
          </p:cNvPr>
          <p:cNvCxnSpPr>
            <a:cxnSpLocks/>
          </p:cNvCxnSpPr>
          <p:nvPr/>
        </p:nvCxnSpPr>
        <p:spPr>
          <a:xfrm flipV="1">
            <a:off x="9408313" y="2476258"/>
            <a:ext cx="86224" cy="48128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E0B48D7-3A0E-D20C-24BA-DBFEEFAC158A}"/>
              </a:ext>
            </a:extLst>
          </p:cNvPr>
          <p:cNvSpPr txBox="1"/>
          <p:nvPr/>
        </p:nvSpPr>
        <p:spPr>
          <a:xfrm>
            <a:off x="9859144" y="2723832"/>
            <a:ext cx="1436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808000"/>
                </a:highlight>
              </a:rPr>
              <a:t>FEATURE:</a:t>
            </a:r>
          </a:p>
          <a:p>
            <a:r>
              <a:rPr lang="es-ES" dirty="0"/>
              <a:t>03_Backend</a:t>
            </a:r>
          </a:p>
          <a:p>
            <a:r>
              <a:rPr lang="es-ES" dirty="0"/>
              <a:t>04_Frontend</a:t>
            </a: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6348D402-F14C-9AAD-9015-A8065C780BA9}"/>
              </a:ext>
            </a:extLst>
          </p:cNvPr>
          <p:cNvSpPr/>
          <p:nvPr/>
        </p:nvSpPr>
        <p:spPr>
          <a:xfrm rot="3140837">
            <a:off x="3109851" y="1139625"/>
            <a:ext cx="5628699" cy="6268721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55BB8DC-92C1-F947-AD87-86602341B963}"/>
              </a:ext>
            </a:extLst>
          </p:cNvPr>
          <p:cNvCxnSpPr>
            <a:cxnSpLocks/>
          </p:cNvCxnSpPr>
          <p:nvPr/>
        </p:nvCxnSpPr>
        <p:spPr>
          <a:xfrm flipH="1" flipV="1">
            <a:off x="8381813" y="2330372"/>
            <a:ext cx="457200" cy="2917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0636F82D-ACE3-631E-5F74-732ABAF20C9F}"/>
              </a:ext>
            </a:extLst>
          </p:cNvPr>
          <p:cNvCxnSpPr>
            <a:cxnSpLocks/>
          </p:cNvCxnSpPr>
          <p:nvPr/>
        </p:nvCxnSpPr>
        <p:spPr>
          <a:xfrm flipV="1">
            <a:off x="8381813" y="2330372"/>
            <a:ext cx="0" cy="4509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3355A14-9F87-1BF5-DFB8-2DEE22BBCA54}"/>
              </a:ext>
            </a:extLst>
          </p:cNvPr>
          <p:cNvSpPr txBox="1"/>
          <p:nvPr/>
        </p:nvSpPr>
        <p:spPr>
          <a:xfrm>
            <a:off x="9077604" y="2225713"/>
            <a:ext cx="990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merge to </a:t>
            </a:r>
            <a:r>
              <a:rPr lang="es-ES" sz="1100" u="sng" dirty="0">
                <a:highlight>
                  <a:srgbClr val="FFFF00"/>
                </a:highlight>
              </a:rPr>
              <a:t>dev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A68EBE9-4B50-8AFC-73FA-B97FB66BCF23}"/>
              </a:ext>
            </a:extLst>
          </p:cNvPr>
          <p:cNvSpPr txBox="1"/>
          <p:nvPr/>
        </p:nvSpPr>
        <p:spPr>
          <a:xfrm>
            <a:off x="7809504" y="2052630"/>
            <a:ext cx="1178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merge to </a:t>
            </a:r>
            <a:r>
              <a:rPr lang="es-ES" sz="1100" u="sng" dirty="0">
                <a:highlight>
                  <a:srgbClr val="00FF00"/>
                </a:highlight>
              </a:rPr>
              <a:t>main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146489C-BA9B-F15F-2E0F-443E77616894}"/>
              </a:ext>
            </a:extLst>
          </p:cNvPr>
          <p:cNvSpPr txBox="1"/>
          <p:nvPr/>
        </p:nvSpPr>
        <p:spPr>
          <a:xfrm>
            <a:off x="7775889" y="1232026"/>
            <a:ext cx="1178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merge to </a:t>
            </a:r>
            <a:r>
              <a:rPr lang="es-ES" sz="1100" u="sng" dirty="0">
                <a:highlight>
                  <a:srgbClr val="00FF00"/>
                </a:highlight>
              </a:rPr>
              <a:t>main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C473993-0821-21A7-F275-E3731B7C42A2}"/>
              </a:ext>
            </a:extLst>
          </p:cNvPr>
          <p:cNvSpPr txBox="1"/>
          <p:nvPr/>
        </p:nvSpPr>
        <p:spPr>
          <a:xfrm>
            <a:off x="7798299" y="3205665"/>
            <a:ext cx="1178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merge to </a:t>
            </a:r>
            <a:r>
              <a:rPr lang="es-ES" sz="1100" u="sng" dirty="0">
                <a:highlight>
                  <a:srgbClr val="00FF00"/>
                </a:highlight>
              </a:rPr>
              <a:t>main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EF272A-6D58-9DF8-818E-1021587AE12B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Flujo de desarrollo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B7E5BE9-6DB4-DA60-745A-BDBBE6B17CCB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7C14DE59-982B-0E66-4973-B9B192CF5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E5F4973-EEAA-5735-3854-EE52B2C0EB25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06DED71D-16FC-D8C4-2C7C-6D0CEC742C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8" y="1060828"/>
            <a:ext cx="4206263" cy="3419982"/>
          </a:xfrm>
          <a:prstGeom prst="rect">
            <a:avLst/>
          </a:prstGeom>
        </p:spPr>
      </p:pic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A42258D-8E36-47DA-2190-1E6910BE5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7" y="4686656"/>
            <a:ext cx="4315062" cy="215866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B2C09A5-F814-0559-BDEE-72850A030083}"/>
              </a:ext>
            </a:extLst>
          </p:cNvPr>
          <p:cNvSpPr txBox="1"/>
          <p:nvPr/>
        </p:nvSpPr>
        <p:spPr>
          <a:xfrm>
            <a:off x="4532265" y="1156679"/>
            <a:ext cx="16668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u="sng" dirty="0"/>
              <a:t>KANBAN</a:t>
            </a:r>
            <a:endParaRPr lang="es-ES" sz="30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432F2A7-2831-B764-5CE9-FC408C29528E}"/>
              </a:ext>
            </a:extLst>
          </p:cNvPr>
          <p:cNvSpPr txBox="1"/>
          <p:nvPr/>
        </p:nvSpPr>
        <p:spPr>
          <a:xfrm>
            <a:off x="10419297" y="1070836"/>
            <a:ext cx="16668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u="sng" dirty="0"/>
              <a:t>GITFLOW</a:t>
            </a: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245395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6EF272A-6D58-9DF8-818E-1021587AE12B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Flujo de desarrollo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B7E5BE9-6DB4-DA60-745A-BDBBE6B17CCB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7C14DE59-982B-0E66-4973-B9B192CF5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B2C09A5-F814-0559-BDEE-72850A030083}"/>
              </a:ext>
            </a:extLst>
          </p:cNvPr>
          <p:cNvSpPr txBox="1"/>
          <p:nvPr/>
        </p:nvSpPr>
        <p:spPr>
          <a:xfrm>
            <a:off x="3582403" y="947922"/>
            <a:ext cx="514014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u="sng" dirty="0"/>
              <a:t>SCRUM + SPRINT SEMANALES</a:t>
            </a:r>
            <a:endParaRPr lang="es-ES" sz="3000" dirty="0"/>
          </a:p>
        </p:txBody>
      </p:sp>
      <p:pic>
        <p:nvPicPr>
          <p:cNvPr id="2" name="Imagen 1" descr="Escala de tiempo&#10;&#10;Descripción generada automáticamente con confianza baja">
            <a:extLst>
              <a:ext uri="{FF2B5EF4-FFF2-40B4-BE49-F238E27FC236}">
                <a16:creationId xmlns:a16="http://schemas.microsoft.com/office/drawing/2014/main" id="{27F63458-A939-2890-561D-92D24BFE6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71" y="1594738"/>
            <a:ext cx="10595458" cy="496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7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What is Docker Compose and How Does Docker Compose Work? – IT Creative Labs">
            <a:extLst>
              <a:ext uri="{FF2B5EF4-FFF2-40B4-BE49-F238E27FC236}">
                <a16:creationId xmlns:a16="http://schemas.microsoft.com/office/drawing/2014/main" id="{09EE0D45-4F87-7ED9-01AE-B47B0147F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29" y="2229794"/>
            <a:ext cx="2413361" cy="123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Tecnologías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áfico 1">
            <a:extLst>
              <a:ext uri="{FF2B5EF4-FFF2-40B4-BE49-F238E27FC236}">
                <a16:creationId xmlns:a16="http://schemas.microsoft.com/office/drawing/2014/main" id="{2529F9B8-03E8-2BF3-06BF-F264BEE26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4295B3E-B750-C749-9105-EB7D63770671}"/>
              </a:ext>
            </a:extLst>
          </p:cNvPr>
          <p:cNvSpPr txBox="1"/>
          <p:nvPr/>
        </p:nvSpPr>
        <p:spPr>
          <a:xfrm>
            <a:off x="-58774" y="964692"/>
            <a:ext cx="6154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1. </a:t>
            </a:r>
            <a:r>
              <a:rPr lang="es-ES" sz="4000" b="1" u="sng" dirty="0"/>
              <a:t>API-</a:t>
            </a:r>
            <a:r>
              <a:rPr lang="es-ES" sz="4000" b="1" u="sng" dirty="0" err="1"/>
              <a:t>Rest</a:t>
            </a:r>
            <a:endParaRPr lang="es-ES" sz="40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25AA94-2375-81F1-CB53-324B43F643B9}"/>
              </a:ext>
            </a:extLst>
          </p:cNvPr>
          <p:cNvSpPr txBox="1"/>
          <p:nvPr/>
        </p:nvSpPr>
        <p:spPr>
          <a:xfrm>
            <a:off x="6204086" y="969446"/>
            <a:ext cx="5999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2. </a:t>
            </a:r>
            <a:r>
              <a:rPr lang="es-ES" sz="4000" b="1" u="sng" dirty="0"/>
              <a:t>Cliente Móvil</a:t>
            </a:r>
            <a:endParaRPr lang="es-ES" sz="4000" dirty="0"/>
          </a:p>
        </p:txBody>
      </p:sp>
      <p:pic>
        <p:nvPicPr>
          <p:cNvPr id="2050" name="Picture 2" descr="RPi-Logo-Stacked-Reg-SCREEN - pi3g.com">
            <a:extLst>
              <a:ext uri="{FF2B5EF4-FFF2-40B4-BE49-F238E27FC236}">
                <a16:creationId xmlns:a16="http://schemas.microsoft.com/office/drawing/2014/main" id="{B89CA996-71BC-7924-950F-E8EBE8751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06" y="4104935"/>
            <a:ext cx="950269" cy="94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ongodb Icon Logotipo Vector - Descarga Gratis SVG | Worldvectorlogo">
            <a:extLst>
              <a:ext uri="{FF2B5EF4-FFF2-40B4-BE49-F238E27FC236}">
                <a16:creationId xmlns:a16="http://schemas.microsoft.com/office/drawing/2014/main" id="{91A0EC2D-7AA2-9592-001A-FAB13D3D6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72" y="2229794"/>
            <a:ext cx="1237425" cy="123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hat does the Python logo stand for? - Quora">
            <a:extLst>
              <a:ext uri="{FF2B5EF4-FFF2-40B4-BE49-F238E27FC236}">
                <a16:creationId xmlns:a16="http://schemas.microsoft.com/office/drawing/2014/main" id="{2E4DB8D1-4A62-EA64-1A4A-CD4AFB625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017" y="5717646"/>
            <a:ext cx="1068823" cy="102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GitHub - mjhea0/awesome-fastapi: A curated list of awesome things related  to FastAPI">
            <a:extLst>
              <a:ext uri="{FF2B5EF4-FFF2-40B4-BE49-F238E27FC236}">
                <a16:creationId xmlns:a16="http://schemas.microsoft.com/office/drawing/2014/main" id="{FF65198B-0EA3-943F-7782-724F3E852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541" y="4117677"/>
            <a:ext cx="1618236" cy="80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9C618287-01EF-E5EB-E5DB-E756C69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86" y="4102975"/>
            <a:ext cx="684352" cy="90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D660EA2F-5AA2-37BA-C33E-CF8FA1A2D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83" y="5745626"/>
            <a:ext cx="3379565" cy="82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Usando Docker Compose. Docker Compose es una herramienta… | by Manuel  Ignacio Bastias | Medium">
            <a:extLst>
              <a:ext uri="{FF2B5EF4-FFF2-40B4-BE49-F238E27FC236}">
                <a16:creationId xmlns:a16="http://schemas.microsoft.com/office/drawing/2014/main" id="{0B64D8C8-A28E-0FC7-A48A-9C5795837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759" y="2094853"/>
            <a:ext cx="2560844" cy="12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1E8004EA-D40D-9B89-700B-8D4C86A4286B}"/>
              </a:ext>
            </a:extLst>
          </p:cNvPr>
          <p:cNvSpPr txBox="1"/>
          <p:nvPr/>
        </p:nvSpPr>
        <p:spPr>
          <a:xfrm>
            <a:off x="1500880" y="5264900"/>
            <a:ext cx="1173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Scraping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1F21CE4-DEEC-DEE4-7E38-97B055F9B9E6}"/>
              </a:ext>
            </a:extLst>
          </p:cNvPr>
          <p:cNvSpPr txBox="1"/>
          <p:nvPr/>
        </p:nvSpPr>
        <p:spPr>
          <a:xfrm>
            <a:off x="4332113" y="5272618"/>
            <a:ext cx="12346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Lenguaje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419AB38-2BD8-F298-8B38-761F03AA5D2C}"/>
              </a:ext>
            </a:extLst>
          </p:cNvPr>
          <p:cNvSpPr txBox="1"/>
          <p:nvPr/>
        </p:nvSpPr>
        <p:spPr>
          <a:xfrm>
            <a:off x="2942538" y="3604410"/>
            <a:ext cx="10829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Interfaz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D99483C-4E83-5E57-553F-97CDB3A01C2A}"/>
              </a:ext>
            </a:extLst>
          </p:cNvPr>
          <p:cNvSpPr txBox="1"/>
          <p:nvPr/>
        </p:nvSpPr>
        <p:spPr>
          <a:xfrm>
            <a:off x="3259377" y="1822960"/>
            <a:ext cx="18201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Contenedores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84756D4-8815-816A-7513-043B7E58637A}"/>
              </a:ext>
            </a:extLst>
          </p:cNvPr>
          <p:cNvSpPr txBox="1"/>
          <p:nvPr/>
        </p:nvSpPr>
        <p:spPr>
          <a:xfrm>
            <a:off x="219960" y="1822961"/>
            <a:ext cx="18063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Base de datos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2793752-61E5-3C05-B919-3FC8B68D7FF7}"/>
              </a:ext>
            </a:extLst>
          </p:cNvPr>
          <p:cNvSpPr txBox="1"/>
          <p:nvPr/>
        </p:nvSpPr>
        <p:spPr>
          <a:xfrm>
            <a:off x="355533" y="3603474"/>
            <a:ext cx="1855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Distribuciones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B5F99FF-A7D6-DFEB-86F7-75B59516DD07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2" name="Picture 24">
            <a:extLst>
              <a:ext uri="{FF2B5EF4-FFF2-40B4-BE49-F238E27FC236}">
                <a16:creationId xmlns:a16="http://schemas.microsoft.com/office/drawing/2014/main" id="{B7A40460-D426-452B-9EDA-B906CAD1C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336" y="2103007"/>
            <a:ext cx="3223685" cy="110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Jetpack Compose R04&quot; Magnet for Sale by Elias de Oliveira | Redbubble">
            <a:extLst>
              <a:ext uri="{FF2B5EF4-FFF2-40B4-BE49-F238E27FC236}">
                <a16:creationId xmlns:a16="http://schemas.microsoft.com/office/drawing/2014/main" id="{7E386D46-5832-4AC6-05E0-FA42304AD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826" y="4068397"/>
            <a:ext cx="1053085" cy="105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Origen Y Significado Del Logo De Android">
            <a:extLst>
              <a:ext uri="{FF2B5EF4-FFF2-40B4-BE49-F238E27FC236}">
                <a16:creationId xmlns:a16="http://schemas.microsoft.com/office/drawing/2014/main" id="{4B9532CC-38A9-7746-093E-03BEF0E40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850" y="3966928"/>
            <a:ext cx="1778873" cy="11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Gradle logo - Iconos Social Media y Logos">
            <a:extLst>
              <a:ext uri="{FF2B5EF4-FFF2-40B4-BE49-F238E27FC236}">
                <a16:creationId xmlns:a16="http://schemas.microsoft.com/office/drawing/2014/main" id="{9C47609B-9651-8857-DC4A-FB861F059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539" y="5519458"/>
            <a:ext cx="2486379" cy="124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82087DC6-CC26-5AC5-4817-28250A72721C}"/>
              </a:ext>
            </a:extLst>
          </p:cNvPr>
          <p:cNvSpPr txBox="1"/>
          <p:nvPr/>
        </p:nvSpPr>
        <p:spPr>
          <a:xfrm>
            <a:off x="7137599" y="1835093"/>
            <a:ext cx="18063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Base de datos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D65E93B-9754-2891-96B9-93AC0FB59D9F}"/>
              </a:ext>
            </a:extLst>
          </p:cNvPr>
          <p:cNvSpPr txBox="1"/>
          <p:nvPr/>
        </p:nvSpPr>
        <p:spPr>
          <a:xfrm>
            <a:off x="7276757" y="3639882"/>
            <a:ext cx="1855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Distribuciones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3200911-788A-9E77-674E-85766BC1A429}"/>
              </a:ext>
            </a:extLst>
          </p:cNvPr>
          <p:cNvSpPr txBox="1"/>
          <p:nvPr/>
        </p:nvSpPr>
        <p:spPr>
          <a:xfrm>
            <a:off x="10072342" y="3622292"/>
            <a:ext cx="10829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Interfaz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3C15B33-6F19-C6B4-89AC-7D7CF5CB13AA}"/>
              </a:ext>
            </a:extLst>
          </p:cNvPr>
          <p:cNvSpPr txBox="1"/>
          <p:nvPr/>
        </p:nvSpPr>
        <p:spPr>
          <a:xfrm>
            <a:off x="9925151" y="5339236"/>
            <a:ext cx="17476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Gestión Build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08D815E-169E-E70B-E60D-2ACF3FCBE168}"/>
              </a:ext>
            </a:extLst>
          </p:cNvPr>
          <p:cNvSpPr/>
          <p:nvPr/>
        </p:nvSpPr>
        <p:spPr>
          <a:xfrm>
            <a:off x="186296" y="1822960"/>
            <a:ext cx="1839992" cy="163215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5F073A4-7A3B-3155-08F6-93FE57E1D0A4}"/>
              </a:ext>
            </a:extLst>
          </p:cNvPr>
          <p:cNvSpPr/>
          <p:nvPr/>
        </p:nvSpPr>
        <p:spPr>
          <a:xfrm>
            <a:off x="2138062" y="1822960"/>
            <a:ext cx="3899165" cy="1632154"/>
          </a:xfrm>
          <a:prstGeom prst="roundRect">
            <a:avLst/>
          </a:prstGeom>
          <a:noFill/>
          <a:ln w="38100">
            <a:solidFill>
              <a:srgbClr val="009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ABC0722-16C0-C1A9-152E-CE63FB4EEB99}"/>
              </a:ext>
            </a:extLst>
          </p:cNvPr>
          <p:cNvSpPr/>
          <p:nvPr/>
        </p:nvSpPr>
        <p:spPr>
          <a:xfrm>
            <a:off x="115056" y="3536997"/>
            <a:ext cx="2286183" cy="1632154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9786F88-1A80-E8DC-8D7C-4C320DEF451F}"/>
              </a:ext>
            </a:extLst>
          </p:cNvPr>
          <p:cNvSpPr/>
          <p:nvPr/>
        </p:nvSpPr>
        <p:spPr>
          <a:xfrm>
            <a:off x="2524120" y="3526175"/>
            <a:ext cx="1942335" cy="1632154"/>
          </a:xfrm>
          <a:prstGeom prst="roundRect">
            <a:avLst/>
          </a:prstGeom>
          <a:noFill/>
          <a:ln w="38100">
            <a:solidFill>
              <a:srgbClr val="0598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B21A6FA-954A-0C7F-6EE9-919DE940E877}"/>
              </a:ext>
            </a:extLst>
          </p:cNvPr>
          <p:cNvSpPr/>
          <p:nvPr/>
        </p:nvSpPr>
        <p:spPr>
          <a:xfrm>
            <a:off x="82319" y="5270672"/>
            <a:ext cx="3751965" cy="1504982"/>
          </a:xfrm>
          <a:prstGeom prst="roundRect">
            <a:avLst/>
          </a:prstGeom>
          <a:noFill/>
          <a:ln w="38100">
            <a:solidFill>
              <a:srgbClr val="01A7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3DECBA3-A408-BFC9-213C-E370A5BF2C29}"/>
              </a:ext>
            </a:extLst>
          </p:cNvPr>
          <p:cNvSpPr/>
          <p:nvPr/>
        </p:nvSpPr>
        <p:spPr>
          <a:xfrm>
            <a:off x="4079110" y="5264899"/>
            <a:ext cx="1717555" cy="1533857"/>
          </a:xfrm>
          <a:prstGeom prst="roundRect">
            <a:avLst/>
          </a:prstGeom>
          <a:noFill/>
          <a:ln w="38100">
            <a:solidFill>
              <a:srgbClr val="FFC3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9B10429-1FED-A1D5-3EA5-21E3A6AC5DB2}"/>
              </a:ext>
            </a:extLst>
          </p:cNvPr>
          <p:cNvSpPr/>
          <p:nvPr/>
        </p:nvSpPr>
        <p:spPr>
          <a:xfrm>
            <a:off x="6604985" y="1785052"/>
            <a:ext cx="2865307" cy="1632154"/>
          </a:xfrm>
          <a:prstGeom prst="roundRect">
            <a:avLst/>
          </a:prstGeom>
          <a:noFill/>
          <a:ln w="38100">
            <a:solidFill>
              <a:srgbClr val="FFCA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EB0244EE-D190-586A-826F-B32A66A4526B}"/>
              </a:ext>
            </a:extLst>
          </p:cNvPr>
          <p:cNvSpPr/>
          <p:nvPr/>
        </p:nvSpPr>
        <p:spPr>
          <a:xfrm>
            <a:off x="6952735" y="3538448"/>
            <a:ext cx="2503101" cy="1632154"/>
          </a:xfrm>
          <a:prstGeom prst="roundRect">
            <a:avLst/>
          </a:prstGeom>
          <a:noFill/>
          <a:ln w="38100">
            <a:solidFill>
              <a:srgbClr val="3DD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hlinkClick r:id="rId16"/>
            </a:endParaRPr>
          </a:p>
          <a:p>
            <a:pPr algn="ctr"/>
            <a:endParaRPr lang="es-ES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4613060-1B42-C6EB-4035-C872B4E9F68E}"/>
              </a:ext>
            </a:extLst>
          </p:cNvPr>
          <p:cNvSpPr/>
          <p:nvPr/>
        </p:nvSpPr>
        <p:spPr>
          <a:xfrm>
            <a:off x="9590200" y="3541217"/>
            <a:ext cx="1942335" cy="1632154"/>
          </a:xfrm>
          <a:prstGeom prst="roundRect">
            <a:avLst/>
          </a:prstGeom>
          <a:noFill/>
          <a:ln w="38100">
            <a:solidFill>
              <a:srgbClr val="0598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32B70F2B-8DBF-AE61-DBCC-87934C56A466}"/>
              </a:ext>
            </a:extLst>
          </p:cNvPr>
          <p:cNvSpPr/>
          <p:nvPr/>
        </p:nvSpPr>
        <p:spPr>
          <a:xfrm>
            <a:off x="9561180" y="5290233"/>
            <a:ext cx="2503101" cy="1495037"/>
          </a:xfrm>
          <a:prstGeom prst="roundRect">
            <a:avLst/>
          </a:prstGeom>
          <a:noFill/>
          <a:ln w="38100">
            <a:solidFill>
              <a:srgbClr val="0230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3E89D78-3E57-7664-3862-18FA85536E06}"/>
              </a:ext>
            </a:extLst>
          </p:cNvPr>
          <p:cNvSpPr txBox="1"/>
          <p:nvPr/>
        </p:nvSpPr>
        <p:spPr>
          <a:xfrm>
            <a:off x="10328479" y="1879409"/>
            <a:ext cx="575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IDE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7418E3A7-DE4C-1D2A-3023-860FB1A849E2}"/>
              </a:ext>
            </a:extLst>
          </p:cNvPr>
          <p:cNvSpPr/>
          <p:nvPr/>
        </p:nvSpPr>
        <p:spPr>
          <a:xfrm>
            <a:off x="9619021" y="1798334"/>
            <a:ext cx="1942335" cy="1632154"/>
          </a:xfrm>
          <a:prstGeom prst="roundRect">
            <a:avLst/>
          </a:prstGeom>
          <a:noFill/>
          <a:ln w="38100">
            <a:solidFill>
              <a:srgbClr val="4285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AA575581-6950-EC6B-F1CC-4DB14FD85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53" y="4115822"/>
            <a:ext cx="804469" cy="75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22F1199A-8A63-6005-A4CC-871D1E483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725" y="2265980"/>
            <a:ext cx="1082925" cy="108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E26B1A77-F7FC-6975-EB05-B4C7FED79812}"/>
              </a:ext>
            </a:extLst>
          </p:cNvPr>
          <p:cNvSpPr/>
          <p:nvPr/>
        </p:nvSpPr>
        <p:spPr>
          <a:xfrm>
            <a:off x="4560876" y="3536996"/>
            <a:ext cx="1456271" cy="1588753"/>
          </a:xfrm>
          <a:prstGeom prst="roundRect">
            <a:avLst/>
          </a:prstGeom>
          <a:noFill/>
          <a:ln w="38100">
            <a:solidFill>
              <a:srgbClr val="4285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7091C4E-1F18-EE56-0184-BE022F293041}"/>
              </a:ext>
            </a:extLst>
          </p:cNvPr>
          <p:cNvSpPr txBox="1"/>
          <p:nvPr/>
        </p:nvSpPr>
        <p:spPr>
          <a:xfrm>
            <a:off x="5001111" y="3603474"/>
            <a:ext cx="575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IDE</a:t>
            </a:r>
          </a:p>
        </p:txBody>
      </p:sp>
      <p:pic>
        <p:nvPicPr>
          <p:cNvPr id="30" name="Picture 32" descr="Kotlinlang logo - Iconos Social Media y Logos">
            <a:extLst>
              <a:ext uri="{FF2B5EF4-FFF2-40B4-BE49-F238E27FC236}">
                <a16:creationId xmlns:a16="http://schemas.microsoft.com/office/drawing/2014/main" id="{AB27A33F-31DA-B248-541A-3E0F6843E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489" y="5603617"/>
            <a:ext cx="2453548" cy="122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7CAAC47A-D2EF-21F8-6E5A-20C7F123620E}"/>
              </a:ext>
            </a:extLst>
          </p:cNvPr>
          <p:cNvSpPr txBox="1"/>
          <p:nvPr/>
        </p:nvSpPr>
        <p:spPr>
          <a:xfrm>
            <a:off x="7566673" y="5332938"/>
            <a:ext cx="12346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Lenguaje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CEEAF9B3-5549-E6EE-24FB-3D4944A03BAC}"/>
              </a:ext>
            </a:extLst>
          </p:cNvPr>
          <p:cNvSpPr/>
          <p:nvPr/>
        </p:nvSpPr>
        <p:spPr>
          <a:xfrm>
            <a:off x="6932438" y="5289185"/>
            <a:ext cx="2503101" cy="1495037"/>
          </a:xfrm>
          <a:prstGeom prst="roundRect">
            <a:avLst/>
          </a:prstGeom>
          <a:noFill/>
          <a:ln w="38100">
            <a:solidFill>
              <a:srgbClr val="FB85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4068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602</Words>
  <Application>Microsoft Office PowerPoint</Application>
  <PresentationFormat>Panorámica</PresentationFormat>
  <Paragraphs>175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gg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Maroto Chivite</dc:creator>
  <cp:lastModifiedBy>Angel Maroto Chivite</cp:lastModifiedBy>
  <cp:revision>300</cp:revision>
  <dcterms:created xsi:type="dcterms:W3CDTF">2023-11-23T07:02:04Z</dcterms:created>
  <dcterms:modified xsi:type="dcterms:W3CDTF">2024-06-12T18:17:25Z</dcterms:modified>
</cp:coreProperties>
</file>