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56" r:id="rId2"/>
    <p:sldId id="273" r:id="rId3"/>
    <p:sldId id="257" r:id="rId4"/>
    <p:sldId id="260" r:id="rId5"/>
    <p:sldId id="259" r:id="rId6"/>
    <p:sldId id="263" r:id="rId7"/>
    <p:sldId id="264" r:id="rId8"/>
    <p:sldId id="274" r:id="rId9"/>
    <p:sldId id="275" r:id="rId10"/>
    <p:sldId id="276" r:id="rId11"/>
    <p:sldId id="277" r:id="rId12"/>
    <p:sldId id="268" r:id="rId13"/>
    <p:sldId id="269" r:id="rId14"/>
    <p:sldId id="270" r:id="rId15"/>
    <p:sldId id="261" r:id="rId16"/>
    <p:sldId id="262"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B000"/>
    <a:srgbClr val="FFE48F"/>
    <a:srgbClr val="FFD54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673" autoAdjust="0"/>
  </p:normalViewPr>
  <p:slideViewPr>
    <p:cSldViewPr>
      <p:cViewPr varScale="1">
        <p:scale>
          <a:sx n="80" d="100"/>
          <a:sy n="80" d="100"/>
        </p:scale>
        <p:origin x="-88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C505C6D-B604-4DBD-8A01-29BB8EAD2EC3}" type="datetimeFigureOut">
              <a:rPr lang="en-US" smtClean="0"/>
              <a:pPr/>
              <a:t>1/18/2023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FA67559-1393-4B64-B5DE-E2004A0849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505C6D-B604-4DBD-8A01-29BB8EAD2EC3}" type="datetimeFigureOut">
              <a:rPr lang="en-US" smtClean="0"/>
              <a:pPr/>
              <a:t>1/18/2023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A67559-1393-4B64-B5DE-E2004A0849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505C6D-B604-4DBD-8A01-29BB8EAD2EC3}" type="datetimeFigureOut">
              <a:rPr lang="en-US" smtClean="0"/>
              <a:pPr/>
              <a:t>1/18/2023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A67559-1393-4B64-B5DE-E2004A0849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505C6D-B604-4DBD-8A01-29BB8EAD2EC3}" type="datetimeFigureOut">
              <a:rPr lang="en-US" smtClean="0"/>
              <a:pPr/>
              <a:t>1/18/2023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A67559-1393-4B64-B5DE-E2004A08495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C505C6D-B604-4DBD-8A01-29BB8EAD2EC3}" type="datetimeFigureOut">
              <a:rPr lang="en-US" smtClean="0"/>
              <a:pPr/>
              <a:t>1/18/2023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A67559-1393-4B64-B5DE-E2004A08495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505C6D-B604-4DBD-8A01-29BB8EAD2EC3}" type="datetimeFigureOut">
              <a:rPr lang="en-US" smtClean="0"/>
              <a:pPr/>
              <a:t>1/18/2023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FA67559-1393-4B64-B5DE-E2004A08495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C505C6D-B604-4DBD-8A01-29BB8EAD2EC3}" type="datetimeFigureOut">
              <a:rPr lang="en-US" smtClean="0"/>
              <a:pPr/>
              <a:t>1/18/2023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FA67559-1393-4B64-B5DE-E2004A08495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C505C6D-B604-4DBD-8A01-29BB8EAD2EC3}" type="datetimeFigureOut">
              <a:rPr lang="en-US" smtClean="0"/>
              <a:pPr/>
              <a:t>1/18/2023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FA67559-1393-4B64-B5DE-E2004A08495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C505C6D-B604-4DBD-8A01-29BB8EAD2EC3}" type="datetimeFigureOut">
              <a:rPr lang="en-US" smtClean="0"/>
              <a:pPr/>
              <a:t>1/18/2023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FA67559-1393-4B64-B5DE-E2004A0849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C505C6D-B604-4DBD-8A01-29BB8EAD2EC3}" type="datetimeFigureOut">
              <a:rPr lang="en-US" smtClean="0"/>
              <a:pPr/>
              <a:t>1/18/2023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FA67559-1393-4B64-B5DE-E2004A08495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C505C6D-B604-4DBD-8A01-29BB8EAD2EC3}" type="datetimeFigureOut">
              <a:rPr lang="en-US" smtClean="0"/>
              <a:pPr/>
              <a:t>1/18/2023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FA67559-1393-4B64-B5DE-E2004A08495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C505C6D-B604-4DBD-8A01-29BB8EAD2EC3}" type="datetimeFigureOut">
              <a:rPr lang="en-US" smtClean="0"/>
              <a:pPr/>
              <a:t>1/18/2023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FA67559-1393-4B64-B5DE-E2004A0849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1.png"/><Relationship Id="rId7"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5.png"/><Relationship Id="rId7"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0.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2844" y="1071546"/>
            <a:ext cx="8786874" cy="2616101"/>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Path planning </a:t>
            </a:r>
            <a:r>
              <a:rPr lang="en-US" sz="4000" dirty="0" smtClean="0">
                <a:latin typeface="Times New Roman" pitchFamily="18" charset="0"/>
                <a:cs typeface="Times New Roman" pitchFamily="18" charset="0"/>
              </a:rPr>
              <a:t>algorithm</a:t>
            </a:r>
            <a:r>
              <a:rPr lang="en-US" sz="4000" b="1"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for</a:t>
            </a:r>
            <a:r>
              <a:rPr lang="en-US" sz="4000" b="1" dirty="0" smtClean="0">
                <a:latin typeface="Times New Roman" pitchFamily="18" charset="0"/>
                <a:cs typeface="Times New Roman" pitchFamily="18" charset="0"/>
              </a:rPr>
              <a:t> cluttered environments </a:t>
            </a:r>
            <a:r>
              <a:rPr lang="en-US" sz="4000" dirty="0" smtClean="0">
                <a:latin typeface="Times New Roman" pitchFamily="18" charset="0"/>
                <a:cs typeface="Times New Roman" pitchFamily="18" charset="0"/>
              </a:rPr>
              <a:t>using</a:t>
            </a:r>
            <a:r>
              <a:rPr lang="en-US" sz="4000" b="1" dirty="0" smtClean="0">
                <a:latin typeface="Times New Roman" pitchFamily="18" charset="0"/>
                <a:cs typeface="Times New Roman" pitchFamily="18" charset="0"/>
              </a:rPr>
              <a:t> computational geometry </a:t>
            </a:r>
            <a:r>
              <a:rPr lang="en-US" sz="4000" dirty="0" smtClean="0">
                <a:latin typeface="Times New Roman" pitchFamily="18" charset="0"/>
                <a:cs typeface="Times New Roman" pitchFamily="18" charset="0"/>
              </a:rPr>
              <a:t>approaches</a:t>
            </a:r>
          </a:p>
          <a:p>
            <a:pPr algn="ctr"/>
            <a:endParaRPr lang="en-US" sz="4400" b="1" dirty="0">
              <a:latin typeface="Times New Roman" pitchFamily="18" charset="0"/>
              <a:cs typeface="Times New Roman" pitchFamily="18" charset="0"/>
            </a:endParaRPr>
          </a:p>
        </p:txBody>
      </p:sp>
      <p:sp>
        <p:nvSpPr>
          <p:cNvPr id="8" name="TextBox 7"/>
          <p:cNvSpPr txBox="1"/>
          <p:nvPr/>
        </p:nvSpPr>
        <p:spPr>
          <a:xfrm>
            <a:off x="2857488" y="3643314"/>
            <a:ext cx="4071966" cy="369332"/>
          </a:xfrm>
          <a:prstGeom prst="rect">
            <a:avLst/>
          </a:prstGeom>
          <a:noFill/>
        </p:spPr>
        <p:txBody>
          <a:bodyPr wrap="square" rtlCol="0">
            <a:spAutoFit/>
          </a:bodyPr>
          <a:lstStyle/>
          <a:p>
            <a:pPr algn="ctr"/>
            <a:r>
              <a:rPr lang="en-US" b="1" u="sng" dirty="0" smtClean="0">
                <a:latin typeface="Times New Roman" pitchFamily="18" charset="0"/>
                <a:cs typeface="Times New Roman" pitchFamily="18" charset="0"/>
              </a:rPr>
              <a:t>Mid Term Review</a:t>
            </a:r>
            <a:endParaRPr lang="en-US" b="1" u="sng" dirty="0">
              <a:latin typeface="Times New Roman" pitchFamily="18" charset="0"/>
              <a:cs typeface="Times New Roman" pitchFamily="18" charset="0"/>
            </a:endParaRPr>
          </a:p>
        </p:txBody>
      </p:sp>
      <p:sp>
        <p:nvSpPr>
          <p:cNvPr id="9" name="TextBox 8"/>
          <p:cNvSpPr txBox="1"/>
          <p:nvPr/>
        </p:nvSpPr>
        <p:spPr>
          <a:xfrm>
            <a:off x="214282" y="5500702"/>
            <a:ext cx="4572032" cy="923330"/>
          </a:xfrm>
          <a:prstGeom prst="rect">
            <a:avLst/>
          </a:prstGeom>
          <a:noFill/>
        </p:spPr>
        <p:txBody>
          <a:bodyPr wrap="square" rtlCol="0">
            <a:spAutoFit/>
          </a:bodyPr>
          <a:lstStyle/>
          <a:p>
            <a:r>
              <a:rPr lang="en-US" b="1" dirty="0" smtClean="0">
                <a:latin typeface="Times New Roman" pitchFamily="18" charset="0"/>
                <a:cs typeface="Times New Roman" pitchFamily="18" charset="0"/>
              </a:rPr>
              <a:t>Submitted by : </a:t>
            </a:r>
            <a:r>
              <a:rPr lang="en-US" b="1" dirty="0" err="1" smtClean="0">
                <a:latin typeface="Times New Roman" pitchFamily="18" charset="0"/>
                <a:cs typeface="Times New Roman" pitchFamily="18" charset="0"/>
              </a:rPr>
              <a:t>Shreyash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Patidar</a:t>
            </a:r>
            <a:endParaRPr lang="en-US" b="1" dirty="0" smtClean="0">
              <a:latin typeface="Times New Roman" pitchFamily="18" charset="0"/>
              <a:cs typeface="Times New Roman" pitchFamily="18" charset="0"/>
            </a:endParaRPr>
          </a:p>
          <a:p>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[ME18B074</a:t>
            </a:r>
            <a:r>
              <a:rPr lang="en-US" b="1" dirty="0" smtClean="0">
                <a:latin typeface="Times New Roman" pitchFamily="18" charset="0"/>
                <a:cs typeface="Times New Roman" pitchFamily="18" charset="0"/>
              </a:rPr>
              <a:t>]</a:t>
            </a:r>
          </a:p>
          <a:p>
            <a:endParaRPr lang="en-US" b="1" dirty="0">
              <a:latin typeface="Times New Roman" pitchFamily="18" charset="0"/>
              <a:cs typeface="Times New Roman" pitchFamily="18" charset="0"/>
            </a:endParaRPr>
          </a:p>
        </p:txBody>
      </p:sp>
      <p:sp>
        <p:nvSpPr>
          <p:cNvPr id="10" name="TextBox 9"/>
          <p:cNvSpPr txBox="1"/>
          <p:nvPr/>
        </p:nvSpPr>
        <p:spPr>
          <a:xfrm>
            <a:off x="214282" y="6215082"/>
            <a:ext cx="4572032"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Guided By : Prof. M. </a:t>
            </a:r>
            <a:r>
              <a:rPr lang="en-US" b="1" dirty="0" err="1" smtClean="0">
                <a:latin typeface="Times New Roman" pitchFamily="18" charset="0"/>
                <a:cs typeface="Times New Roman" pitchFamily="18" charset="0"/>
              </a:rPr>
              <a:t>Ramanathan</a:t>
            </a:r>
            <a:endParaRPr lang="en-US" b="1" dirty="0">
              <a:latin typeface="Times New Roman" pitchFamily="18" charset="0"/>
              <a:cs typeface="Times New Roman" pitchFamily="18" charset="0"/>
            </a:endParaRPr>
          </a:p>
        </p:txBody>
      </p:sp>
      <p:pic>
        <p:nvPicPr>
          <p:cNvPr id="6" name="Picture 5" descr="IITM-Logo-copy (2).png"/>
          <p:cNvPicPr>
            <a:picLocks noChangeAspect="1"/>
          </p:cNvPicPr>
          <p:nvPr/>
        </p:nvPicPr>
        <p:blipFill>
          <a:blip r:embed="rId2" cstate="print"/>
          <a:stretch>
            <a:fillRect/>
          </a:stretch>
        </p:blipFill>
        <p:spPr>
          <a:xfrm>
            <a:off x="7358082" y="5786454"/>
            <a:ext cx="1000132" cy="1000132"/>
          </a:xfrm>
          <a:prstGeom prst="rect">
            <a:avLst/>
          </a:prstGeom>
          <a:blipFill>
            <a:blip r:embed="rId3"/>
            <a:stretch>
              <a:fillRect/>
            </a:stretch>
          </a:blip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effectLst/>
                <a:latin typeface="Times New Roman" pitchFamily="18" charset="0"/>
                <a:cs typeface="Times New Roman" pitchFamily="18" charset="0"/>
              </a:rPr>
              <a:t>Quad Data Structure</a:t>
            </a:r>
            <a:endParaRPr lang="en-US" dirty="0">
              <a:effectLst/>
              <a:latin typeface="Times New Roman" pitchFamily="18" charset="0"/>
              <a:cs typeface="Times New Roman" pitchFamily="18" charset="0"/>
            </a:endParaRPr>
          </a:p>
        </p:txBody>
      </p:sp>
      <p:sp>
        <p:nvSpPr>
          <p:cNvPr id="5" name="Snip Diagonal Corner Rectangle 4"/>
          <p:cNvSpPr/>
          <p:nvPr/>
        </p:nvSpPr>
        <p:spPr>
          <a:xfrm rot="1079927">
            <a:off x="1718437" y="2634355"/>
            <a:ext cx="2143140" cy="2214578"/>
          </a:xfrm>
          <a:prstGeom prst="snip2DiagRect">
            <a:avLst>
              <a:gd name="adj1" fmla="val 0"/>
              <a:gd name="adj2" fmla="val 45378"/>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Snip Same Side Corner Rectangle 5"/>
          <p:cNvSpPr/>
          <p:nvPr/>
        </p:nvSpPr>
        <p:spPr>
          <a:xfrm rot="14531231">
            <a:off x="5929322" y="2928934"/>
            <a:ext cx="2000264" cy="1571636"/>
          </a:xfrm>
          <a:prstGeom prst="snip2SameRect">
            <a:avLst>
              <a:gd name="adj1" fmla="val 40788"/>
              <a:gd name="adj2" fmla="val 0"/>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7" name="Straight Connector 16"/>
          <p:cNvCxnSpPr/>
          <p:nvPr/>
        </p:nvCxnSpPr>
        <p:spPr>
          <a:xfrm rot="16200000" flipH="1">
            <a:off x="3464711" y="3321843"/>
            <a:ext cx="3286148" cy="642942"/>
          </a:xfrm>
          <a:prstGeom prst="line">
            <a:avLst/>
          </a:prstGeom>
          <a:ln w="254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2" name="Straight Connector 21"/>
          <p:cNvCxnSpPr/>
          <p:nvPr/>
        </p:nvCxnSpPr>
        <p:spPr>
          <a:xfrm>
            <a:off x="2928926" y="2214554"/>
            <a:ext cx="3929090" cy="2714644"/>
          </a:xfrm>
          <a:prstGeom prst="line">
            <a:avLst/>
          </a:prstGeom>
          <a:ln w="254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4" name="Curved Connector 23"/>
          <p:cNvCxnSpPr/>
          <p:nvPr/>
        </p:nvCxnSpPr>
        <p:spPr>
          <a:xfrm rot="16200000" flipH="1">
            <a:off x="3178959" y="2607463"/>
            <a:ext cx="3429024" cy="1928826"/>
          </a:xfrm>
          <a:prstGeom prst="curvedConnector3">
            <a:avLst>
              <a:gd name="adj1" fmla="val 49334"/>
            </a:avLst>
          </a:prstGeom>
          <a:ln w="25400">
            <a:solidFill>
              <a:schemeClr val="tx1"/>
            </a:solidFill>
          </a:ln>
        </p:spPr>
        <p:style>
          <a:lnRef idx="1">
            <a:schemeClr val="accent6"/>
          </a:lnRef>
          <a:fillRef idx="0">
            <a:schemeClr val="accent6"/>
          </a:fillRef>
          <a:effectRef idx="0">
            <a:schemeClr val="accent6"/>
          </a:effectRef>
          <a:fontRef idx="minor">
            <a:schemeClr val="tx1"/>
          </a:fontRef>
        </p:style>
      </p:cxnSp>
      <p:sp>
        <p:nvSpPr>
          <p:cNvPr id="30" name="Freeform 29"/>
          <p:cNvSpPr/>
          <p:nvPr/>
        </p:nvSpPr>
        <p:spPr>
          <a:xfrm rot="602209">
            <a:off x="3682975" y="1751575"/>
            <a:ext cx="2411730" cy="3946218"/>
          </a:xfrm>
          <a:custGeom>
            <a:avLst/>
            <a:gdLst>
              <a:gd name="connsiteX0" fmla="*/ 1859280 w 2411730"/>
              <a:gd name="connsiteY0" fmla="*/ 0 h 3467100"/>
              <a:gd name="connsiteX1" fmla="*/ 937260 w 2411730"/>
              <a:gd name="connsiteY1" fmla="*/ 1668780 h 3467100"/>
              <a:gd name="connsiteX2" fmla="*/ 2255520 w 2411730"/>
              <a:gd name="connsiteY2" fmla="*/ 2125980 h 3467100"/>
              <a:gd name="connsiteX3" fmla="*/ 0 w 2411730"/>
              <a:gd name="connsiteY3" fmla="*/ 3467100 h 3467100"/>
            </a:gdLst>
            <a:ahLst/>
            <a:cxnLst>
              <a:cxn ang="0">
                <a:pos x="connsiteX0" y="connsiteY0"/>
              </a:cxn>
              <a:cxn ang="0">
                <a:pos x="connsiteX1" y="connsiteY1"/>
              </a:cxn>
              <a:cxn ang="0">
                <a:pos x="connsiteX2" y="connsiteY2"/>
              </a:cxn>
              <a:cxn ang="0">
                <a:pos x="connsiteX3" y="connsiteY3"/>
              </a:cxn>
            </a:cxnLst>
            <a:rect l="l" t="t" r="r" b="b"/>
            <a:pathLst>
              <a:path w="2411730" h="3467100">
                <a:moveTo>
                  <a:pt x="1859280" y="0"/>
                </a:moveTo>
                <a:cubicBezTo>
                  <a:pt x="1365250" y="657225"/>
                  <a:pt x="871220" y="1314450"/>
                  <a:pt x="937260" y="1668780"/>
                </a:cubicBezTo>
                <a:cubicBezTo>
                  <a:pt x="1003300" y="2023110"/>
                  <a:pt x="2411730" y="1826260"/>
                  <a:pt x="2255520" y="2125980"/>
                </a:cubicBezTo>
                <a:cubicBezTo>
                  <a:pt x="2099310" y="2425700"/>
                  <a:pt x="1049655" y="2946400"/>
                  <a:pt x="0" y="3467100"/>
                </a:cubicBezTo>
              </a:path>
            </a:pathLst>
          </a:custGeom>
          <a:noFill/>
          <a:ln w="25400">
            <a:solidFill>
              <a:schemeClr val="tx1"/>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pic>
        <p:nvPicPr>
          <p:cNvPr id="31" name="Picture 30" descr="Picture1.png"/>
          <p:cNvPicPr>
            <a:picLocks noChangeAspect="1"/>
          </p:cNvPicPr>
          <p:nvPr/>
        </p:nvPicPr>
        <p:blipFill>
          <a:blip r:embed="rId2">
            <a:duotone>
              <a:schemeClr val="accent3">
                <a:shade val="45000"/>
                <a:satMod val="135000"/>
              </a:schemeClr>
              <a:prstClr val="white"/>
            </a:duotone>
          </a:blip>
          <a:stretch>
            <a:fillRect/>
          </a:stretch>
        </p:blipFill>
        <p:spPr>
          <a:xfrm>
            <a:off x="2071670" y="2357430"/>
            <a:ext cx="5175077" cy="2803928"/>
          </a:xfrm>
          <a:prstGeom prst="rect">
            <a:avLst/>
          </a:prstGeom>
          <a:noFill/>
          <a:ln>
            <a:noFill/>
          </a:ln>
        </p:spPr>
      </p:pic>
      <p:cxnSp>
        <p:nvCxnSpPr>
          <p:cNvPr id="33" name="Straight Connector 32"/>
          <p:cNvCxnSpPr/>
          <p:nvPr/>
        </p:nvCxnSpPr>
        <p:spPr>
          <a:xfrm>
            <a:off x="2143108" y="2357430"/>
            <a:ext cx="5000660" cy="71438"/>
          </a:xfrm>
          <a:prstGeom prst="line">
            <a:avLst/>
          </a:prstGeom>
          <a:ln w="38100">
            <a:solidFill>
              <a:srgbClr val="00B000"/>
            </a:solidFill>
          </a:ln>
        </p:spPr>
        <p:style>
          <a:lnRef idx="1">
            <a:schemeClr val="accent6"/>
          </a:lnRef>
          <a:fillRef idx="0">
            <a:schemeClr val="accent6"/>
          </a:fillRef>
          <a:effectRef idx="0">
            <a:schemeClr val="accent6"/>
          </a:effectRef>
          <a:fontRef idx="minor">
            <a:schemeClr val="tx1"/>
          </a:fontRef>
        </p:style>
      </p:cxnSp>
      <p:cxnSp>
        <p:nvCxnSpPr>
          <p:cNvPr id="37" name="Straight Connector 36"/>
          <p:cNvCxnSpPr/>
          <p:nvPr/>
        </p:nvCxnSpPr>
        <p:spPr>
          <a:xfrm rot="16200000" flipH="1">
            <a:off x="1393009" y="3107529"/>
            <a:ext cx="2786082" cy="1285884"/>
          </a:xfrm>
          <a:prstGeom prst="line">
            <a:avLst/>
          </a:prstGeom>
          <a:ln w="3810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41" name="Straight Connector 40"/>
          <p:cNvCxnSpPr/>
          <p:nvPr/>
        </p:nvCxnSpPr>
        <p:spPr>
          <a:xfrm rot="16200000" flipH="1">
            <a:off x="6036479" y="3536157"/>
            <a:ext cx="2286016" cy="71438"/>
          </a:xfrm>
          <a:prstGeom prst="line">
            <a:avLst/>
          </a:prstGeom>
          <a:ln w="3810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34" name="Straight Connector 33"/>
          <p:cNvCxnSpPr/>
          <p:nvPr/>
        </p:nvCxnSpPr>
        <p:spPr>
          <a:xfrm flipV="1">
            <a:off x="3428992" y="4714884"/>
            <a:ext cx="3786214" cy="428628"/>
          </a:xfrm>
          <a:prstGeom prst="line">
            <a:avLst/>
          </a:prstGeom>
          <a:ln w="38100">
            <a:solidFill>
              <a:srgbClr val="00B000"/>
            </a:solidFill>
          </a:ln>
        </p:spPr>
        <p:style>
          <a:lnRef idx="1">
            <a:schemeClr val="accent6"/>
          </a:lnRef>
          <a:fillRef idx="0">
            <a:schemeClr val="accent6"/>
          </a:fillRef>
          <a:effectRef idx="0">
            <a:schemeClr val="accent6"/>
          </a:effectRef>
          <a:fontRef idx="minor">
            <a:schemeClr val="tx1"/>
          </a:fontRef>
        </p:style>
      </p:cxnSp>
      <p:pic>
        <p:nvPicPr>
          <p:cNvPr id="45" name="Picture 44" descr="IITM-Logo-copy (2).png"/>
          <p:cNvPicPr>
            <a:picLocks noChangeAspect="1"/>
          </p:cNvPicPr>
          <p:nvPr/>
        </p:nvPicPr>
        <p:blipFill>
          <a:blip r:embed="rId3" cstate="print"/>
          <a:stretch>
            <a:fillRect/>
          </a:stretch>
        </p:blipFill>
        <p:spPr>
          <a:xfrm>
            <a:off x="71406" y="6072206"/>
            <a:ext cx="714380" cy="714380"/>
          </a:xfrm>
          <a:prstGeom prst="rect">
            <a:avLst/>
          </a:prstGeom>
          <a:blipFill>
            <a:blip r:embed="rId4"/>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9" presetClass="emph" presetSubtype="0" nodeType="withEffect">
                                  <p:stCondLst>
                                    <p:cond delay="0"/>
                                  </p:stCondLst>
                                  <p:childTnLst>
                                    <p:set>
                                      <p:cBhvr rctx="PPT">
                                        <p:cTn id="12" dur="indefinite"/>
                                        <p:tgtEl>
                                          <p:spTgt spid="17"/>
                                        </p:tgtEl>
                                        <p:attrNameLst>
                                          <p:attrName>style.opacity</p:attrName>
                                        </p:attrNameLst>
                                      </p:cBhvr>
                                      <p:to>
                                        <p:strVal val="0.25"/>
                                      </p:to>
                                    </p:set>
                                    <p:animEffect filter="image" prLst="opacity: 0.25">
                                      <p:cBhvr rctx="IE">
                                        <p:cTn id="13" dur="indefinite"/>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par>
                                <p:cTn id="18" presetID="9" presetClass="emph" presetSubtype="0" nodeType="withEffect">
                                  <p:stCondLst>
                                    <p:cond delay="0"/>
                                  </p:stCondLst>
                                  <p:childTnLst>
                                    <p:set>
                                      <p:cBhvr rctx="PPT">
                                        <p:cTn id="19" dur="indefinite"/>
                                        <p:tgtEl>
                                          <p:spTgt spid="22"/>
                                        </p:tgtEl>
                                        <p:attrNameLst>
                                          <p:attrName>style.opacity</p:attrName>
                                        </p:attrNameLst>
                                      </p:cBhvr>
                                      <p:to>
                                        <p:strVal val="0.25"/>
                                      </p:to>
                                    </p:set>
                                    <p:animEffect filter="image" prLst="opacity: 0.25">
                                      <p:cBhvr rctx="IE">
                                        <p:cTn id="20" dur="indefinite"/>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9" presetClass="emph" presetSubtype="0" nodeType="withEffect">
                                  <p:stCondLst>
                                    <p:cond delay="0"/>
                                  </p:stCondLst>
                                  <p:childTnLst>
                                    <p:set>
                                      <p:cBhvr rctx="PPT">
                                        <p:cTn id="26" dur="indefinite"/>
                                        <p:tgtEl>
                                          <p:spTgt spid="24"/>
                                        </p:tgtEl>
                                        <p:attrNameLst>
                                          <p:attrName>style.opacity</p:attrName>
                                        </p:attrNameLst>
                                      </p:cBhvr>
                                      <p:to>
                                        <p:strVal val="0.25"/>
                                      </p:to>
                                    </p:set>
                                    <p:animEffect filter="image" prLst="opacity: 0.25">
                                      <p:cBhvr rctx="IE">
                                        <p:cTn id="27" dur="indefinite"/>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par>
                                <p:cTn id="32" presetID="9" presetClass="emph" presetSubtype="0" nodeType="withEffect">
                                  <p:stCondLst>
                                    <p:cond delay="0"/>
                                  </p:stCondLst>
                                  <p:childTnLst>
                                    <p:set>
                                      <p:cBhvr rctx="PPT">
                                        <p:cTn id="33" dur="indefinite"/>
                                        <p:tgtEl>
                                          <p:spTgt spid="31"/>
                                        </p:tgtEl>
                                        <p:attrNameLst>
                                          <p:attrName>style.opacity</p:attrName>
                                        </p:attrNameLst>
                                      </p:cBhvr>
                                      <p:to>
                                        <p:strVal val="0.35"/>
                                      </p:to>
                                    </p:set>
                                    <p:animEffect filter="image" prLst="opacity: 0.35">
                                      <p:cBhvr rctx="IE">
                                        <p:cTn id="34" dur="indefinite"/>
                                        <p:tgtEl>
                                          <p:spTgt spid="31"/>
                                        </p:tgtEl>
                                      </p:cBhvr>
                                    </p:animEffect>
                                  </p:childTnLst>
                                </p:cTn>
                              </p:par>
                              <p:par>
                                <p:cTn id="35" presetID="9" presetClass="emph" presetSubtype="0" grpId="1" nodeType="withEffect">
                                  <p:stCondLst>
                                    <p:cond delay="0"/>
                                  </p:stCondLst>
                                  <p:childTnLst>
                                    <p:set>
                                      <p:cBhvr rctx="PPT">
                                        <p:cTn id="36" dur="indefinite"/>
                                        <p:tgtEl>
                                          <p:spTgt spid="30"/>
                                        </p:tgtEl>
                                        <p:attrNameLst>
                                          <p:attrName>style.opacity</p:attrName>
                                        </p:attrNameLst>
                                      </p:cBhvr>
                                      <p:to>
                                        <p:strVal val="0.25"/>
                                      </p:to>
                                    </p:set>
                                    <p:animEffect filter="image" prLst="opacity: 0.25">
                                      <p:cBhvr rctx="IE">
                                        <p:cTn id="37" dur="indefinite"/>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22"/>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24"/>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17"/>
                                        </p:tgtEl>
                                        <p:attrNameLst>
                                          <p:attrName>style.visibility</p:attrName>
                                        </p:attrNameLst>
                                      </p:cBhvr>
                                      <p:to>
                                        <p:strVal val="hidden"/>
                                      </p:to>
                                    </p:set>
                                  </p:childTnLst>
                                </p:cTn>
                              </p:par>
                              <p:par>
                                <p:cTn id="58" presetID="1" presetClass="exit" presetSubtype="0" fill="hold" grpId="2" nodeType="withEffect">
                                  <p:stCondLst>
                                    <p:cond delay="0"/>
                                  </p:stCondLst>
                                  <p:childTnLst>
                                    <p:set>
                                      <p:cBhvr>
                                        <p:cTn id="59" dur="1" fill="hold">
                                          <p:stCondLst>
                                            <p:cond delay="0"/>
                                          </p:stCondLst>
                                        </p:cTn>
                                        <p:tgtEl>
                                          <p:spTgt spid="30"/>
                                        </p:tgtEl>
                                        <p:attrNameLst>
                                          <p:attrName>style.visibility</p:attrName>
                                        </p:attrNameLst>
                                      </p:cBhvr>
                                      <p:to>
                                        <p:strVal val="hidden"/>
                                      </p:to>
                                    </p:set>
                                  </p:childTnLst>
                                </p:cTn>
                              </p:par>
                              <p:par>
                                <p:cTn id="60" presetID="9" presetClass="emph" presetSubtype="0" nodeType="withEffect">
                                  <p:stCondLst>
                                    <p:cond delay="0"/>
                                  </p:stCondLst>
                                  <p:childTnLst>
                                    <p:set>
                                      <p:cBhvr rctx="PPT">
                                        <p:cTn id="61" dur="indefinite"/>
                                        <p:tgtEl>
                                          <p:spTgt spid="31"/>
                                        </p:tgtEl>
                                        <p:attrNameLst>
                                          <p:attrName>style.opacity</p:attrName>
                                        </p:attrNameLst>
                                      </p:cBhvr>
                                      <p:to>
                                        <p:strVal val="0.5"/>
                                      </p:to>
                                    </p:set>
                                    <p:animEffect filter="image" prLst="opacity: 0.5">
                                      <p:cBhvr rctx="IE">
                                        <p:cTn id="62" dur="indefinite"/>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26367" t="33333" r="20898" b="23958"/>
          <a:stretch>
            <a:fillRect/>
          </a:stretch>
        </p:blipFill>
        <p:spPr bwMode="auto">
          <a:xfrm>
            <a:off x="1714480" y="2285992"/>
            <a:ext cx="6429420" cy="2928958"/>
          </a:xfrm>
          <a:prstGeom prst="rect">
            <a:avLst/>
          </a:prstGeom>
          <a:noFill/>
          <a:ln w="9525">
            <a:noFill/>
            <a:miter lim="800000"/>
            <a:headEnd/>
            <a:tailEnd/>
          </a:ln>
          <a:effectLst/>
        </p:spPr>
      </p:pic>
      <p:sp>
        <p:nvSpPr>
          <p:cNvPr id="7" name="TextBox 6"/>
          <p:cNvSpPr txBox="1"/>
          <p:nvPr/>
        </p:nvSpPr>
        <p:spPr>
          <a:xfrm>
            <a:off x="428596" y="3000372"/>
            <a:ext cx="2428892" cy="2554545"/>
          </a:xfrm>
          <a:prstGeom prst="rect">
            <a:avLst/>
          </a:prstGeom>
          <a:noFill/>
        </p:spPr>
        <p:txBody>
          <a:bodyPr wrap="square" rtlCol="0">
            <a:spAutoFit/>
          </a:bodyPr>
          <a:lstStyle/>
          <a:p>
            <a:r>
              <a:rPr lang="en-US" sz="1600" b="1" u="sng" dirty="0" smtClean="0">
                <a:latin typeface="Times New Roman" pitchFamily="18" charset="0"/>
                <a:cs typeface="Times New Roman" pitchFamily="18" charset="0"/>
              </a:rPr>
              <a:t>Rules:</a:t>
            </a:r>
          </a:p>
          <a:p>
            <a:pPr marL="176213">
              <a:buFont typeface="Arial" charset="0"/>
              <a:buChar char="•"/>
            </a:pPr>
            <a:r>
              <a:rPr lang="en-US" sz="1600" dirty="0" smtClean="0">
                <a:latin typeface="Times New Roman" pitchFamily="18" charset="0"/>
                <a:cs typeface="Times New Roman" pitchFamily="18" charset="0"/>
              </a:rPr>
              <a:t>  Robot can enter/exit this quad from any point on green line.</a:t>
            </a:r>
          </a:p>
          <a:p>
            <a:pPr marL="176213">
              <a:buFont typeface="Arial" charset="0"/>
              <a:buChar char="•"/>
            </a:pPr>
            <a:r>
              <a:rPr lang="en-US" sz="1600" dirty="0" smtClean="0">
                <a:latin typeface="Times New Roman" pitchFamily="18" charset="0"/>
                <a:cs typeface="Times New Roman" pitchFamily="18" charset="0"/>
              </a:rPr>
              <a:t>  It can never cross /enter/exit from red line</a:t>
            </a:r>
          </a:p>
          <a:p>
            <a:pPr marL="176213">
              <a:buFont typeface="Arial" charset="0"/>
              <a:buChar char="•"/>
            </a:pPr>
            <a:r>
              <a:rPr lang="en-US" sz="1600" dirty="0" smtClean="0">
                <a:latin typeface="Times New Roman" pitchFamily="18" charset="0"/>
                <a:cs typeface="Times New Roman" pitchFamily="18" charset="0"/>
              </a:rPr>
              <a:t>  Local path inside this quad is determined by the geometry of these 2 polygons</a:t>
            </a:r>
            <a:endParaRPr lang="en-US" sz="1600" dirty="0">
              <a:latin typeface="Times New Roman" pitchFamily="18" charset="0"/>
              <a:cs typeface="Times New Roman" pitchFamily="18" charset="0"/>
            </a:endParaRPr>
          </a:p>
        </p:txBody>
      </p:sp>
      <p:pic>
        <p:nvPicPr>
          <p:cNvPr id="28" name="Picture 27" descr="temp2.PNG"/>
          <p:cNvPicPr>
            <a:picLocks noChangeAspect="1"/>
          </p:cNvPicPr>
          <p:nvPr/>
        </p:nvPicPr>
        <p:blipFill>
          <a:blip r:embed="rId3"/>
          <a:stretch>
            <a:fillRect/>
          </a:stretch>
        </p:blipFill>
        <p:spPr>
          <a:xfrm>
            <a:off x="4143372" y="2571744"/>
            <a:ext cx="4336936" cy="4156956"/>
          </a:xfrm>
          <a:prstGeom prst="rect">
            <a:avLst/>
          </a:prstGeom>
        </p:spPr>
      </p:pic>
      <p:pic>
        <p:nvPicPr>
          <p:cNvPr id="29" name="Picture 28" descr="temp3.PNG"/>
          <p:cNvPicPr>
            <a:picLocks noChangeAspect="1"/>
          </p:cNvPicPr>
          <p:nvPr/>
        </p:nvPicPr>
        <p:blipFill>
          <a:blip r:embed="rId4"/>
          <a:stretch>
            <a:fillRect/>
          </a:stretch>
        </p:blipFill>
        <p:spPr>
          <a:xfrm>
            <a:off x="4000496" y="3500438"/>
            <a:ext cx="4429156" cy="2976238"/>
          </a:xfrm>
          <a:prstGeom prst="rect">
            <a:avLst/>
          </a:prstGeom>
        </p:spPr>
      </p:pic>
      <p:pic>
        <p:nvPicPr>
          <p:cNvPr id="30" name="Picture 29" descr="temp4.PNG"/>
          <p:cNvPicPr>
            <a:picLocks noChangeAspect="1"/>
          </p:cNvPicPr>
          <p:nvPr/>
        </p:nvPicPr>
        <p:blipFill>
          <a:blip r:embed="rId5"/>
          <a:stretch>
            <a:fillRect/>
          </a:stretch>
        </p:blipFill>
        <p:spPr>
          <a:xfrm>
            <a:off x="3929058" y="3500438"/>
            <a:ext cx="4500594" cy="2996479"/>
          </a:xfrm>
          <a:prstGeom prst="rect">
            <a:avLst/>
          </a:prstGeom>
          <a:noFill/>
          <a:ln>
            <a:noFill/>
          </a:ln>
        </p:spPr>
      </p:pic>
      <p:sp>
        <p:nvSpPr>
          <p:cNvPr id="31" name="Title 2"/>
          <p:cNvSpPr>
            <a:spLocks noGrp="1"/>
          </p:cNvSpPr>
          <p:nvPr>
            <p:ph type="title"/>
          </p:nvPr>
        </p:nvSpPr>
        <p:spPr>
          <a:xfrm>
            <a:off x="457200" y="274638"/>
            <a:ext cx="8229600" cy="1143000"/>
          </a:xfrm>
        </p:spPr>
        <p:txBody>
          <a:bodyPr/>
          <a:lstStyle/>
          <a:p>
            <a:r>
              <a:rPr lang="en-US" dirty="0" smtClean="0">
                <a:effectLst/>
                <a:latin typeface="Times New Roman" pitchFamily="18" charset="0"/>
                <a:cs typeface="Times New Roman" pitchFamily="18" charset="0"/>
              </a:rPr>
              <a:t>Quad Data Structure</a:t>
            </a:r>
            <a:endParaRPr lang="en-US" dirty="0">
              <a:effectLst/>
              <a:latin typeface="Times New Roman" pitchFamily="18" charset="0"/>
              <a:cs typeface="Times New Roman" pitchFamily="18" charset="0"/>
            </a:endParaRPr>
          </a:p>
        </p:txBody>
      </p:sp>
      <p:sp>
        <p:nvSpPr>
          <p:cNvPr id="32" name="TextBox 31"/>
          <p:cNvSpPr txBox="1"/>
          <p:nvPr/>
        </p:nvSpPr>
        <p:spPr>
          <a:xfrm>
            <a:off x="3643306" y="3000372"/>
            <a:ext cx="1646605" cy="261610"/>
          </a:xfrm>
          <a:prstGeom prst="rect">
            <a:avLst/>
          </a:prstGeom>
          <a:noFill/>
        </p:spPr>
        <p:txBody>
          <a:bodyPr wrap="none" rtlCol="0">
            <a:spAutoFit/>
          </a:bodyPr>
          <a:lstStyle/>
          <a:p>
            <a:r>
              <a:rPr lang="en-US" sz="1100" b="1" dirty="0" smtClean="0">
                <a:solidFill>
                  <a:srgbClr val="00B000"/>
                </a:solidFill>
                <a:latin typeface="Times New Roman" pitchFamily="18" charset="0"/>
                <a:cs typeface="Times New Roman" pitchFamily="18" charset="0"/>
              </a:rPr>
              <a:t>Can pass through quads</a:t>
            </a:r>
            <a:endParaRPr lang="en-US" sz="1100" b="1" dirty="0">
              <a:solidFill>
                <a:srgbClr val="00B000"/>
              </a:solidFill>
              <a:latin typeface="Times New Roman" pitchFamily="18" charset="0"/>
              <a:cs typeface="Times New Roman" pitchFamily="18" charset="0"/>
            </a:endParaRPr>
          </a:p>
        </p:txBody>
      </p:sp>
      <p:sp>
        <p:nvSpPr>
          <p:cNvPr id="33" name="TextBox 32"/>
          <p:cNvSpPr txBox="1"/>
          <p:nvPr/>
        </p:nvSpPr>
        <p:spPr>
          <a:xfrm>
            <a:off x="5357818" y="3000372"/>
            <a:ext cx="1646605" cy="261610"/>
          </a:xfrm>
          <a:prstGeom prst="rect">
            <a:avLst/>
          </a:prstGeom>
          <a:noFill/>
        </p:spPr>
        <p:txBody>
          <a:bodyPr wrap="none" rtlCol="0">
            <a:spAutoFit/>
          </a:bodyPr>
          <a:lstStyle/>
          <a:p>
            <a:r>
              <a:rPr lang="en-US" sz="1100" b="1" dirty="0" smtClean="0">
                <a:solidFill>
                  <a:srgbClr val="00B000"/>
                </a:solidFill>
                <a:latin typeface="Times New Roman" pitchFamily="18" charset="0"/>
                <a:cs typeface="Times New Roman" pitchFamily="18" charset="0"/>
              </a:rPr>
              <a:t>Can pass through quads</a:t>
            </a:r>
            <a:endParaRPr lang="en-US" sz="1100" b="1" dirty="0">
              <a:solidFill>
                <a:srgbClr val="00B000"/>
              </a:solidFill>
              <a:latin typeface="Times New Roman" pitchFamily="18" charset="0"/>
              <a:cs typeface="Times New Roman" pitchFamily="18" charset="0"/>
            </a:endParaRPr>
          </a:p>
        </p:txBody>
      </p:sp>
      <p:sp>
        <p:nvSpPr>
          <p:cNvPr id="34" name="TextBox 33"/>
          <p:cNvSpPr txBox="1"/>
          <p:nvPr/>
        </p:nvSpPr>
        <p:spPr>
          <a:xfrm>
            <a:off x="7143768" y="3000372"/>
            <a:ext cx="1842171" cy="261610"/>
          </a:xfrm>
          <a:prstGeom prst="rect">
            <a:avLst/>
          </a:prstGeom>
          <a:noFill/>
        </p:spPr>
        <p:txBody>
          <a:bodyPr wrap="none" rtlCol="0">
            <a:spAutoFit/>
          </a:bodyPr>
          <a:lstStyle/>
          <a:p>
            <a:r>
              <a:rPr lang="en-US" sz="1100" b="1" dirty="0" smtClean="0">
                <a:solidFill>
                  <a:srgbClr val="FF0000"/>
                </a:solidFill>
                <a:latin typeface="Times New Roman" pitchFamily="18" charset="0"/>
                <a:cs typeface="Times New Roman" pitchFamily="18" charset="0"/>
              </a:rPr>
              <a:t>Cannot pass through quads</a:t>
            </a:r>
            <a:endParaRPr lang="en-US" sz="1100" b="1" dirty="0">
              <a:solidFill>
                <a:srgbClr val="FF0000"/>
              </a:solidFill>
              <a:latin typeface="Times New Roman" pitchFamily="18" charset="0"/>
              <a:cs typeface="Times New Roman" pitchFamily="18" charset="0"/>
            </a:endParaRPr>
          </a:p>
        </p:txBody>
      </p:sp>
      <p:pic>
        <p:nvPicPr>
          <p:cNvPr id="35" name="Picture 2"/>
          <p:cNvPicPr>
            <a:picLocks noChangeAspect="1" noChangeArrowheads="1"/>
          </p:cNvPicPr>
          <p:nvPr/>
        </p:nvPicPr>
        <p:blipFill>
          <a:blip r:embed="rId6"/>
          <a:srcRect/>
          <a:stretch>
            <a:fillRect/>
          </a:stretch>
        </p:blipFill>
        <p:spPr bwMode="auto">
          <a:xfrm>
            <a:off x="5000628" y="3429000"/>
            <a:ext cx="2804063" cy="2933418"/>
          </a:xfrm>
          <a:prstGeom prst="rect">
            <a:avLst/>
          </a:prstGeom>
          <a:noFill/>
          <a:ln w="9525">
            <a:noFill/>
            <a:miter lim="800000"/>
            <a:headEnd/>
            <a:tailEnd/>
          </a:ln>
          <a:effectLst/>
        </p:spPr>
      </p:pic>
      <p:sp>
        <p:nvSpPr>
          <p:cNvPr id="36" name="Rectangle 35"/>
          <p:cNvSpPr/>
          <p:nvPr/>
        </p:nvSpPr>
        <p:spPr>
          <a:xfrm>
            <a:off x="3571868" y="1214422"/>
            <a:ext cx="5429288" cy="2071702"/>
          </a:xfrm>
          <a:prstGeom prst="rect">
            <a:avLst/>
          </a:prstGeom>
          <a:noFill/>
          <a:ln w="31750">
            <a:solidFill>
              <a:schemeClr val="tx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latin typeface="Times New Roman" pitchFamily="18" charset="0"/>
                <a:cs typeface="Times New Roman" pitchFamily="18" charset="0"/>
              </a:rPr>
              <a:t>Intersection Rules</a:t>
            </a:r>
          </a:p>
          <a:p>
            <a:pPr algn="ctr"/>
            <a:endParaRPr lang="en-US" sz="1600" b="1" dirty="0" smtClean="0">
              <a:latin typeface="Times New Roman" pitchFamily="18" charset="0"/>
              <a:cs typeface="Times New Roman" pitchFamily="18" charset="0"/>
            </a:endParaRPr>
          </a:p>
          <a:p>
            <a:pPr algn="ctr"/>
            <a:endParaRPr lang="en-US" sz="1600" b="1" dirty="0" smtClean="0">
              <a:latin typeface="Times New Roman" pitchFamily="18" charset="0"/>
              <a:cs typeface="Times New Roman" pitchFamily="18" charset="0"/>
            </a:endParaRPr>
          </a:p>
          <a:p>
            <a:pPr algn="ctr"/>
            <a:endParaRPr lang="en-US" sz="1600" b="1" dirty="0" smtClean="0">
              <a:latin typeface="Times New Roman" pitchFamily="18" charset="0"/>
              <a:cs typeface="Times New Roman" pitchFamily="18" charset="0"/>
            </a:endParaRPr>
          </a:p>
          <a:p>
            <a:pPr algn="ctr"/>
            <a:endParaRPr lang="en-US" sz="1600" b="1" dirty="0" smtClean="0">
              <a:latin typeface="Times New Roman" pitchFamily="18" charset="0"/>
              <a:cs typeface="Times New Roman" pitchFamily="18" charset="0"/>
            </a:endParaRPr>
          </a:p>
          <a:p>
            <a:pPr algn="ctr"/>
            <a:endParaRPr lang="en-US" sz="1600" b="1" dirty="0" smtClean="0">
              <a:latin typeface="Times New Roman" pitchFamily="18" charset="0"/>
              <a:cs typeface="Times New Roman" pitchFamily="18" charset="0"/>
            </a:endParaRPr>
          </a:p>
          <a:p>
            <a:pPr algn="ctr"/>
            <a:endParaRPr lang="en-US" sz="1600" b="1" dirty="0" smtClean="0">
              <a:latin typeface="Times New Roman" pitchFamily="18" charset="0"/>
              <a:cs typeface="Times New Roman" pitchFamily="18" charset="0"/>
            </a:endParaRPr>
          </a:p>
          <a:p>
            <a:pPr algn="ctr"/>
            <a:endParaRPr lang="en-US" sz="1600" b="1" dirty="0">
              <a:latin typeface="Times New Roman" pitchFamily="18" charset="0"/>
              <a:cs typeface="Times New Roman" pitchFamily="18" charset="0"/>
            </a:endParaRPr>
          </a:p>
        </p:txBody>
      </p:sp>
      <p:sp>
        <p:nvSpPr>
          <p:cNvPr id="37" name="TextBox 36"/>
          <p:cNvSpPr txBox="1"/>
          <p:nvPr/>
        </p:nvSpPr>
        <p:spPr>
          <a:xfrm>
            <a:off x="4214810" y="6357958"/>
            <a:ext cx="4304383" cy="307777"/>
          </a:xfrm>
          <a:prstGeom prst="rect">
            <a:avLst/>
          </a:prstGeom>
          <a:noFill/>
        </p:spPr>
        <p:txBody>
          <a:bodyPr wrap="none" rtlCol="0">
            <a:spAutoFit/>
          </a:bodyPr>
          <a:lstStyle/>
          <a:p>
            <a:r>
              <a:rPr lang="en-US" sz="1400" b="1" dirty="0" smtClean="0">
                <a:latin typeface="Times New Roman" pitchFamily="18" charset="0"/>
                <a:cs typeface="Times New Roman" pitchFamily="18" charset="0"/>
              </a:rPr>
              <a:t>Fig </a:t>
            </a:r>
            <a:r>
              <a:rPr lang="en-US" sz="1400" dirty="0" smtClean="0">
                <a:latin typeface="Times New Roman" pitchFamily="18" charset="0"/>
                <a:cs typeface="Times New Roman" pitchFamily="18" charset="0"/>
              </a:rPr>
              <a:t>: Representing obstacle maps as a collection of quads</a:t>
            </a:r>
            <a:endParaRPr lang="en-US" sz="1400" dirty="0">
              <a:latin typeface="Times New Roman" pitchFamily="18" charset="0"/>
              <a:cs typeface="Times New Roman" pitchFamily="18" charset="0"/>
            </a:endParaRPr>
          </a:p>
        </p:txBody>
      </p:sp>
      <p:pic>
        <p:nvPicPr>
          <p:cNvPr id="38" name="Picture 37" descr="IITM-Logo-copy (2).png"/>
          <p:cNvPicPr>
            <a:picLocks noChangeAspect="1"/>
          </p:cNvPicPr>
          <p:nvPr/>
        </p:nvPicPr>
        <p:blipFill>
          <a:blip r:embed="rId7" cstate="print"/>
          <a:stretch>
            <a:fillRect/>
          </a:stretch>
        </p:blipFill>
        <p:spPr>
          <a:xfrm>
            <a:off x="71406" y="6072206"/>
            <a:ext cx="714380" cy="714380"/>
          </a:xfrm>
          <a:prstGeom prst="rect">
            <a:avLst/>
          </a:prstGeom>
          <a:blipFill>
            <a:blip r:embed="rId8"/>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fill="hold" nodeType="clickEffect">
                                  <p:stCondLst>
                                    <p:cond delay="0"/>
                                  </p:stCondLst>
                                  <p:childTnLst>
                                    <p:animMotion origin="layout" path="M -2.5E-6 7.40741E-7 L -0.33837 -0.22523 " pathEditMode="relative" rAng="0" ptsTypes="AA">
                                      <p:cBhvr>
                                        <p:cTn id="6" dur="500" fill="hold"/>
                                        <p:tgtEl>
                                          <p:spTgt spid="3074"/>
                                        </p:tgtEl>
                                        <p:attrNameLst>
                                          <p:attrName>ppt_x</p:attrName>
                                          <p:attrName>ppt_y</p:attrName>
                                        </p:attrNameLst>
                                      </p:cBhvr>
                                      <p:rCtr x="-169" y="-113"/>
                                    </p:animMotion>
                                  </p:childTnLst>
                                </p:cTn>
                              </p:par>
                              <p:par>
                                <p:cTn id="7" presetID="6" presetClass="emph" presetSubtype="0" fill="hold" nodeType="withEffect">
                                  <p:stCondLst>
                                    <p:cond delay="0"/>
                                  </p:stCondLst>
                                  <p:childTnLst>
                                    <p:animScale>
                                      <p:cBhvr>
                                        <p:cTn id="8" dur="500" fill="hold"/>
                                        <p:tgtEl>
                                          <p:spTgt spid="3074"/>
                                        </p:tgtEl>
                                      </p:cBhvr>
                                      <p:by x="50000" y="50000"/>
                                    </p:animScale>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6" presetClass="path" presetSubtype="0" fill="hold" nodeType="clickEffect">
                                  <p:stCondLst>
                                    <p:cond delay="0"/>
                                  </p:stCondLst>
                                  <p:childTnLst>
                                    <p:animMotion origin="layout" path="M 2.22222E-6 7.40741E-7 L -0.20608 -0.35648 " pathEditMode="relative" rAng="0" ptsTypes="AA">
                                      <p:cBhvr>
                                        <p:cTn id="18" dur="500" fill="hold"/>
                                        <p:tgtEl>
                                          <p:spTgt spid="28"/>
                                        </p:tgtEl>
                                        <p:attrNameLst>
                                          <p:attrName>ppt_x</p:attrName>
                                          <p:attrName>ppt_y</p:attrName>
                                        </p:attrNameLst>
                                      </p:cBhvr>
                                      <p:rCtr x="-103" y="-178"/>
                                    </p:animMotion>
                                  </p:childTnLst>
                                </p:cTn>
                              </p:par>
                              <p:par>
                                <p:cTn id="19" presetID="6" presetClass="emph" presetSubtype="0" fill="hold" nodeType="withEffect">
                                  <p:stCondLst>
                                    <p:cond delay="0"/>
                                  </p:stCondLst>
                                  <p:childTnLst>
                                    <p:animScale>
                                      <p:cBhvr>
                                        <p:cTn id="20" dur="500" fill="hold"/>
                                        <p:tgtEl>
                                          <p:spTgt spid="28"/>
                                        </p:tgtEl>
                                      </p:cBhvr>
                                      <p:by x="40000" y="40000"/>
                                    </p:animScale>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6" presetClass="emph" presetSubtype="0" fill="hold" nodeType="clickEffect">
                                  <p:stCondLst>
                                    <p:cond delay="0"/>
                                  </p:stCondLst>
                                  <p:childTnLst>
                                    <p:animScale>
                                      <p:cBhvr>
                                        <p:cTn id="31" dur="500" fill="hold"/>
                                        <p:tgtEl>
                                          <p:spTgt spid="29"/>
                                        </p:tgtEl>
                                      </p:cBhvr>
                                      <p:by x="40000" y="40000"/>
                                    </p:animScale>
                                  </p:childTnLst>
                                </p:cTn>
                              </p:par>
                              <p:par>
                                <p:cTn id="32" presetID="49" presetClass="path" presetSubtype="0" fill="hold" nodeType="withEffect">
                                  <p:stCondLst>
                                    <p:cond delay="0"/>
                                  </p:stCondLst>
                                  <p:childTnLst>
                                    <p:animMotion origin="layout" path="M 2.5E-6 -4.81481E-6 L 0.00139 -0.38472 " pathEditMode="relative" rAng="0" ptsTypes="AA">
                                      <p:cBhvr>
                                        <p:cTn id="33" dur="500" fill="hold"/>
                                        <p:tgtEl>
                                          <p:spTgt spid="29"/>
                                        </p:tgtEl>
                                        <p:attrNameLst>
                                          <p:attrName>ppt_x</p:attrName>
                                          <p:attrName>ppt_y</p:attrName>
                                        </p:attrNameLst>
                                      </p:cBhvr>
                                      <p:rCtr x="1" y="-192"/>
                                    </p:animMotion>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30"/>
                                        </p:tgtEl>
                                      </p:cBhvr>
                                      <p:by x="40000" y="40000"/>
                                    </p:animScale>
                                  </p:childTnLst>
                                </p:cTn>
                              </p:par>
                              <p:par>
                                <p:cTn id="45" presetID="56" presetClass="path" presetSubtype="0" fill="hold" nodeType="withEffect">
                                  <p:stCondLst>
                                    <p:cond delay="0"/>
                                  </p:stCondLst>
                                  <p:childTnLst>
                                    <p:animMotion origin="layout" path="M -4.44444E-6 4.81481E-6 L 0.20226 -0.38635 " pathEditMode="relative" rAng="0" ptsTypes="AA">
                                      <p:cBhvr>
                                        <p:cTn id="46" dur="500" fill="hold"/>
                                        <p:tgtEl>
                                          <p:spTgt spid="30"/>
                                        </p:tgtEl>
                                        <p:attrNameLst>
                                          <p:attrName>ppt_x</p:attrName>
                                          <p:attrName>ppt_y</p:attrName>
                                        </p:attrNameLst>
                                      </p:cBhvr>
                                      <p:rCtr x="101" y="-193"/>
                                    </p:animMotion>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2" grpId="0"/>
      <p:bldP spid="33" grpId="0"/>
      <p:bldP spid="34" grpId="0"/>
      <p:bldP spid="36" grpId="0" animBg="1"/>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043890" cy="4525963"/>
          </a:xfrm>
        </p:spPr>
        <p:txBody>
          <a:bodyPr>
            <a:normAutofit/>
          </a:bodyPr>
          <a:lstStyle/>
          <a:p>
            <a:r>
              <a:rPr lang="en-US" dirty="0" smtClean="0">
                <a:latin typeface="Times New Roman" pitchFamily="18" charset="0"/>
                <a:cs typeface="Times New Roman" pitchFamily="18" charset="0"/>
              </a:rPr>
              <a:t>The obstacle map is then represented as a collection of these constrained quads.</a:t>
            </a:r>
          </a:p>
          <a:p>
            <a:r>
              <a:rPr lang="en-US" dirty="0" smtClean="0">
                <a:latin typeface="Times New Roman" pitchFamily="18" charset="0"/>
                <a:cs typeface="Times New Roman" pitchFamily="18" charset="0"/>
              </a:rPr>
              <a:t>Path is first searched with these quads as nodes.</a:t>
            </a:r>
          </a:p>
          <a:p>
            <a:r>
              <a:rPr lang="en-US" dirty="0" smtClean="0">
                <a:latin typeface="Times New Roman" pitchFamily="18" charset="0"/>
                <a:cs typeface="Times New Roman" pitchFamily="18" charset="0"/>
              </a:rPr>
              <a:t>Later local paths inside these quads can be computed keeping geometry of corresponding obstacle pair in consideration.</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effectLst/>
                <a:latin typeface="Times New Roman" pitchFamily="18" charset="0"/>
                <a:cs typeface="Times New Roman" pitchFamily="18" charset="0"/>
              </a:rPr>
              <a:t>Path Search</a:t>
            </a:r>
            <a:endParaRPr lang="en-US" dirty="0">
              <a:effectLst/>
              <a:latin typeface="Times New Roman" pitchFamily="18" charset="0"/>
              <a:cs typeface="Times New Roman" pitchFamily="18" charset="0"/>
            </a:endParaRPr>
          </a:p>
        </p:txBody>
      </p:sp>
      <p:pic>
        <p:nvPicPr>
          <p:cNvPr id="14" name="Picture 2"/>
          <p:cNvPicPr>
            <a:picLocks noChangeAspect="1" noChangeArrowheads="1"/>
          </p:cNvPicPr>
          <p:nvPr/>
        </p:nvPicPr>
        <p:blipFill>
          <a:blip r:embed="rId2"/>
          <a:srcRect/>
          <a:stretch>
            <a:fillRect/>
          </a:stretch>
        </p:blipFill>
        <p:spPr bwMode="auto">
          <a:xfrm>
            <a:off x="4857752" y="3786190"/>
            <a:ext cx="2804063" cy="2933418"/>
          </a:xfrm>
          <a:prstGeom prst="rect">
            <a:avLst/>
          </a:prstGeom>
          <a:noFill/>
          <a:ln w="9525">
            <a:noFill/>
            <a:miter lim="800000"/>
            <a:headEnd/>
            <a:tailEnd/>
          </a:ln>
          <a:effectLst/>
        </p:spPr>
      </p:pic>
      <p:pic>
        <p:nvPicPr>
          <p:cNvPr id="15" name="Picture 14" descr="IITM-Logo-copy (2).png"/>
          <p:cNvPicPr>
            <a:picLocks noChangeAspect="1"/>
          </p:cNvPicPr>
          <p:nvPr/>
        </p:nvPicPr>
        <p:blipFill>
          <a:blip r:embed="rId3" cstate="print"/>
          <a:stretch>
            <a:fillRect/>
          </a:stretch>
        </p:blipFill>
        <p:spPr>
          <a:xfrm>
            <a:off x="71406" y="6072206"/>
            <a:ext cx="714380" cy="714380"/>
          </a:xfrm>
          <a:prstGeom prst="rect">
            <a:avLst/>
          </a:prstGeom>
          <a:blipFill>
            <a:blip r:embed="rId4"/>
            <a:stretch>
              <a:fillRect/>
            </a:stretch>
          </a:blip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effectLst/>
                <a:latin typeface="Times New Roman" pitchFamily="18" charset="0"/>
                <a:cs typeface="Times New Roman" pitchFamily="18" charset="0"/>
              </a:rPr>
              <a:t>Results</a:t>
            </a:r>
            <a:endParaRPr lang="en-US" dirty="0">
              <a:effectLst/>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3286116" y="4000504"/>
            <a:ext cx="2520000" cy="2636309"/>
          </a:xfrm>
          <a:prstGeom prst="rect">
            <a:avLst/>
          </a:prstGeom>
        </p:spPr>
      </p:pic>
      <p:pic>
        <p:nvPicPr>
          <p:cNvPr id="5" name="Content Placeholder 4"/>
          <p:cNvPicPr>
            <a:picLocks noGrp="1"/>
          </p:cNvPicPr>
          <p:nvPr>
            <p:ph idx="1"/>
          </p:nvPr>
        </p:nvPicPr>
        <p:blipFill>
          <a:blip r:embed="rId3"/>
          <a:stretch>
            <a:fillRect/>
          </a:stretch>
        </p:blipFill>
        <p:spPr>
          <a:xfrm>
            <a:off x="6000760" y="4000504"/>
            <a:ext cx="2520000" cy="2635200"/>
          </a:xfrm>
          <a:prstGeom prst="rect">
            <a:avLst/>
          </a:prstGeom>
        </p:spPr>
      </p:pic>
      <p:pic>
        <p:nvPicPr>
          <p:cNvPr id="6" name="Picture 5"/>
          <p:cNvPicPr/>
          <p:nvPr/>
        </p:nvPicPr>
        <p:blipFill>
          <a:blip r:embed="rId4"/>
          <a:stretch>
            <a:fillRect/>
          </a:stretch>
        </p:blipFill>
        <p:spPr>
          <a:xfrm>
            <a:off x="3286116" y="1214422"/>
            <a:ext cx="2520000" cy="2636309"/>
          </a:xfrm>
          <a:prstGeom prst="rect">
            <a:avLst/>
          </a:prstGeom>
        </p:spPr>
      </p:pic>
      <p:pic>
        <p:nvPicPr>
          <p:cNvPr id="7" name="Picture 6"/>
          <p:cNvPicPr/>
          <p:nvPr/>
        </p:nvPicPr>
        <p:blipFill>
          <a:blip r:embed="rId5"/>
          <a:stretch>
            <a:fillRect/>
          </a:stretch>
        </p:blipFill>
        <p:spPr>
          <a:xfrm>
            <a:off x="6000760" y="1214422"/>
            <a:ext cx="2520000" cy="2635200"/>
          </a:xfrm>
          <a:prstGeom prst="rect">
            <a:avLst/>
          </a:prstGeom>
        </p:spPr>
      </p:pic>
      <p:pic>
        <p:nvPicPr>
          <p:cNvPr id="8" name="Picture 7"/>
          <p:cNvPicPr/>
          <p:nvPr/>
        </p:nvPicPr>
        <p:blipFill>
          <a:blip r:embed="rId6"/>
          <a:stretch>
            <a:fillRect/>
          </a:stretch>
        </p:blipFill>
        <p:spPr>
          <a:xfrm>
            <a:off x="571472" y="1214422"/>
            <a:ext cx="2520000" cy="2636309"/>
          </a:xfrm>
          <a:prstGeom prst="rect">
            <a:avLst/>
          </a:prstGeom>
        </p:spPr>
      </p:pic>
      <p:pic>
        <p:nvPicPr>
          <p:cNvPr id="9" name="Picture 8" descr="IITM-Logo-copy (2).png"/>
          <p:cNvPicPr>
            <a:picLocks noChangeAspect="1"/>
          </p:cNvPicPr>
          <p:nvPr/>
        </p:nvPicPr>
        <p:blipFill>
          <a:blip r:embed="rId7" cstate="print"/>
          <a:stretch>
            <a:fillRect/>
          </a:stretch>
        </p:blipFill>
        <p:spPr>
          <a:xfrm>
            <a:off x="71406" y="6072206"/>
            <a:ext cx="714380" cy="714380"/>
          </a:xfrm>
          <a:prstGeom prst="rect">
            <a:avLst/>
          </a:prstGeom>
          <a:blipFill>
            <a:blip r:embed="rId8"/>
            <a:stretch>
              <a:fillRect/>
            </a:stretch>
          </a:blip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IN" dirty="0" smtClean="0">
                <a:latin typeface="Times New Roman" pitchFamily="18" charset="0"/>
                <a:cs typeface="Times New Roman" pitchFamily="18" charset="0"/>
              </a:rPr>
              <a:t>A bare minimum and functional algorithm is ready which considers obstacles as polygons (no approximations) and not ellipses.</a:t>
            </a:r>
            <a:endParaRPr lang="en-US"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The current version of the coded algorithm is not optimized to its full potential, and thus it doesn’t guarantee significant accuracy. </a:t>
            </a:r>
            <a:endParaRPr lang="en-US"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But it acts as a proof of concept and validates the proper functioning of nearest-neighbours and quad data-structure part of the algorithm.</a:t>
            </a:r>
            <a:endParaRPr lang="en-US"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The quad-ranking strategy needs to be thought of to eliminate unnecessary back-and-forth turns in the planned paths.</a:t>
            </a:r>
            <a:endParaRPr lang="en-US"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There are certain quads, which get covered up by 2-3 other quads as a group. This redundancy needs to be resolved to further speed up traversals.</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effectLst/>
                <a:latin typeface="Times New Roman" pitchFamily="18" charset="0"/>
                <a:cs typeface="Times New Roman" pitchFamily="18" charset="0"/>
              </a:rPr>
              <a:t>Results</a:t>
            </a:r>
            <a:endParaRPr lang="en-US" dirty="0">
              <a:effectLst/>
              <a:latin typeface="Times New Roman" pitchFamily="18" charset="0"/>
              <a:cs typeface="Times New Roman" pitchFamily="18" charset="0"/>
            </a:endParaRPr>
          </a:p>
        </p:txBody>
      </p:sp>
      <p:pic>
        <p:nvPicPr>
          <p:cNvPr id="4" name="Picture 3" descr="IITM-Logo-copy (2).png"/>
          <p:cNvPicPr>
            <a:picLocks noChangeAspect="1"/>
          </p:cNvPicPr>
          <p:nvPr/>
        </p:nvPicPr>
        <p:blipFill>
          <a:blip r:embed="rId2" cstate="print"/>
          <a:stretch>
            <a:fillRect/>
          </a:stretch>
        </p:blipFill>
        <p:spPr>
          <a:xfrm>
            <a:off x="71406" y="6072206"/>
            <a:ext cx="714380" cy="714380"/>
          </a:xfrm>
          <a:prstGeom prst="rect">
            <a:avLst/>
          </a:prstGeom>
          <a:blipFill>
            <a:blip r:embed="rId3"/>
            <a:stretch>
              <a:fillRect/>
            </a:stretch>
          </a: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mp.png"/>
          <p:cNvPicPr>
            <a:picLocks noGrp="1" noChangeAspect="1"/>
          </p:cNvPicPr>
          <p:nvPr>
            <p:ph idx="1"/>
          </p:nvPr>
        </p:nvPicPr>
        <p:blipFill>
          <a:blip r:embed="rId2"/>
          <a:srcRect l="13477" r="12695"/>
          <a:stretch>
            <a:fillRect/>
          </a:stretch>
        </p:blipFill>
        <p:spPr>
          <a:xfrm>
            <a:off x="142844" y="0"/>
            <a:ext cx="9001156" cy="6858000"/>
          </a:xfrm>
        </p:spPr>
      </p:pic>
      <p:sp>
        <p:nvSpPr>
          <p:cNvPr id="6" name="Rectangle 5"/>
          <p:cNvSpPr/>
          <p:nvPr/>
        </p:nvSpPr>
        <p:spPr>
          <a:xfrm>
            <a:off x="-142908" y="0"/>
            <a:ext cx="9286908" cy="6858000"/>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p:cNvPicPr>
            <a:picLocks noChangeAspect="1" noChangeArrowheads="1"/>
          </p:cNvPicPr>
          <p:nvPr/>
        </p:nvPicPr>
        <p:blipFill>
          <a:blip r:embed="rId3"/>
          <a:srcRect l="12500" t="83334" r="50586"/>
          <a:stretch>
            <a:fillRect/>
          </a:stretch>
        </p:blipFill>
        <p:spPr bwMode="auto">
          <a:xfrm>
            <a:off x="0" y="5715016"/>
            <a:ext cx="4500562" cy="1142984"/>
          </a:xfrm>
          <a:prstGeom prst="rect">
            <a:avLst/>
          </a:prstGeom>
          <a:noFill/>
          <a:ln w="9525">
            <a:noFill/>
            <a:miter lim="800000"/>
            <a:headEnd/>
            <a:tailEnd/>
          </a:ln>
          <a:effectLst/>
        </p:spPr>
      </p:pic>
      <p:pic>
        <p:nvPicPr>
          <p:cNvPr id="7" name="Picture 6" descr="IITM-Logo-copy (2).png"/>
          <p:cNvPicPr>
            <a:picLocks noChangeAspect="1"/>
          </p:cNvPicPr>
          <p:nvPr/>
        </p:nvPicPr>
        <p:blipFill>
          <a:blip r:embed="rId4" cstate="print"/>
          <a:stretch>
            <a:fillRect/>
          </a:stretch>
        </p:blipFill>
        <p:spPr>
          <a:xfrm>
            <a:off x="71406" y="6072206"/>
            <a:ext cx="714380" cy="714380"/>
          </a:xfrm>
          <a:prstGeom prst="rect">
            <a:avLst/>
          </a:prstGeom>
          <a:blipFill>
            <a:blip r:embed="rId5"/>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4"/>
                                        </p:tgtEl>
                                      </p:cBhvr>
                                      <p:by x="75000" y="75000"/>
                                    </p:animScale>
                                  </p:childTnLst>
                                </p:cTn>
                              </p:par>
                              <p:par>
                                <p:cTn id="7" presetID="56" presetClass="path" presetSubtype="0" fill="hold" nodeType="withEffect">
                                  <p:stCondLst>
                                    <p:cond delay="0"/>
                                  </p:stCondLst>
                                  <p:childTnLst>
                                    <p:animMotion origin="layout" path="M -2.5E-6 0 L -0.14166 -0.12593 " pathEditMode="relative" rAng="0" ptsTypes="AA">
                                      <p:cBhvr>
                                        <p:cTn id="8" dur="500" fill="hold"/>
                                        <p:tgtEl>
                                          <p:spTgt spid="4"/>
                                        </p:tgtEl>
                                        <p:attrNameLst>
                                          <p:attrName>ppt_x</p:attrName>
                                          <p:attrName>ppt_y</p:attrName>
                                        </p:attrNameLst>
                                      </p:cBhvr>
                                      <p:rCtr x="-71" y="-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13477" r="32617" b="28125"/>
          <a:stretch>
            <a:fillRect/>
          </a:stretch>
        </p:blipFill>
        <p:spPr bwMode="auto">
          <a:xfrm>
            <a:off x="142844" y="0"/>
            <a:ext cx="6572296" cy="4929198"/>
          </a:xfrm>
          <a:prstGeom prst="rect">
            <a:avLst/>
          </a:prstGeom>
          <a:noFill/>
          <a:ln w="9525">
            <a:noFill/>
            <a:miter lim="800000"/>
            <a:headEnd/>
            <a:tailEnd/>
          </a:ln>
          <a:effectLst/>
        </p:spPr>
      </p:pic>
      <p:sp>
        <p:nvSpPr>
          <p:cNvPr id="5" name="Oval 4"/>
          <p:cNvSpPr/>
          <p:nvPr/>
        </p:nvSpPr>
        <p:spPr>
          <a:xfrm>
            <a:off x="5286380" y="3214686"/>
            <a:ext cx="1500198" cy="78581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b="1" dirty="0" smtClean="0"/>
              <a:t>Current Algorithm</a:t>
            </a:r>
            <a:endParaRPr lang="en-US" sz="1400" b="1" dirty="0"/>
          </a:p>
        </p:txBody>
      </p:sp>
      <p:sp>
        <p:nvSpPr>
          <p:cNvPr id="12" name="Oval 11"/>
          <p:cNvSpPr/>
          <p:nvPr/>
        </p:nvSpPr>
        <p:spPr>
          <a:xfrm>
            <a:off x="6929422" y="2214554"/>
            <a:ext cx="2214578" cy="107157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smtClean="0"/>
              <a:t>Approximating obstacles as ellipses</a:t>
            </a:r>
            <a:endParaRPr lang="en-US" sz="1400" b="1" dirty="0"/>
          </a:p>
        </p:txBody>
      </p:sp>
      <p:sp>
        <p:nvSpPr>
          <p:cNvPr id="14" name="Oval 13"/>
          <p:cNvSpPr/>
          <p:nvPr/>
        </p:nvSpPr>
        <p:spPr>
          <a:xfrm>
            <a:off x="6357950" y="5429264"/>
            <a:ext cx="2071702" cy="85725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smtClean="0"/>
              <a:t>Extending to 3D environment</a:t>
            </a:r>
            <a:endParaRPr lang="en-US" sz="1400" b="1" dirty="0"/>
          </a:p>
        </p:txBody>
      </p:sp>
      <p:sp>
        <p:nvSpPr>
          <p:cNvPr id="15" name="Oval 14"/>
          <p:cNvSpPr/>
          <p:nvPr/>
        </p:nvSpPr>
        <p:spPr>
          <a:xfrm>
            <a:off x="7072330" y="4000504"/>
            <a:ext cx="1928826" cy="100013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smtClean="0"/>
              <a:t>Quad ranking and heuristics</a:t>
            </a:r>
            <a:endParaRPr lang="en-US" sz="1400" b="1" dirty="0"/>
          </a:p>
        </p:txBody>
      </p:sp>
      <p:sp>
        <p:nvSpPr>
          <p:cNvPr id="16" name="TextBox 15"/>
          <p:cNvSpPr txBox="1"/>
          <p:nvPr/>
        </p:nvSpPr>
        <p:spPr>
          <a:xfrm>
            <a:off x="500034" y="357166"/>
            <a:ext cx="4429156" cy="723275"/>
          </a:xfrm>
          <a:prstGeom prst="rect">
            <a:avLst/>
          </a:prstGeom>
          <a:solidFill>
            <a:srgbClr val="FFFFFF">
              <a:alpha val="36863"/>
            </a:srgbClr>
          </a:solidFill>
        </p:spPr>
        <p:txBody>
          <a:bodyPr wrap="square" rtlCol="0">
            <a:spAutoFit/>
          </a:bodyPr>
          <a:lstStyle/>
          <a:p>
            <a:r>
              <a:rPr lang="en-US" sz="4100" b="1" dirty="0" smtClean="0">
                <a:latin typeface="Times New Roman" pitchFamily="18" charset="0"/>
                <a:cs typeface="Times New Roman" pitchFamily="18" charset="0"/>
              </a:rPr>
              <a:t>To be done…</a:t>
            </a:r>
            <a:endParaRPr lang="en-US" sz="4100" b="1" dirty="0">
              <a:latin typeface="Times New Roman" pitchFamily="18" charset="0"/>
              <a:cs typeface="Times New Roman" pitchFamily="18" charset="0"/>
            </a:endParaRPr>
          </a:p>
        </p:txBody>
      </p:sp>
      <p:cxnSp>
        <p:nvCxnSpPr>
          <p:cNvPr id="8" name="Straight Arrow Connector 7"/>
          <p:cNvCxnSpPr/>
          <p:nvPr/>
        </p:nvCxnSpPr>
        <p:spPr>
          <a:xfrm flipV="1">
            <a:off x="6500826" y="2857496"/>
            <a:ext cx="642942" cy="42862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7" name="Straight Arrow Connector 6"/>
          <p:cNvCxnSpPr/>
          <p:nvPr/>
        </p:nvCxnSpPr>
        <p:spPr>
          <a:xfrm>
            <a:off x="6643702" y="3857628"/>
            <a:ext cx="571504" cy="42862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6" name="Straight Arrow Connector 5"/>
          <p:cNvCxnSpPr/>
          <p:nvPr/>
        </p:nvCxnSpPr>
        <p:spPr>
          <a:xfrm rot="16200000" flipH="1">
            <a:off x="5643570" y="4572008"/>
            <a:ext cx="1643074" cy="50006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pic>
        <p:nvPicPr>
          <p:cNvPr id="11" name="Picture 10" descr="IITM-Logo-copy (2).png"/>
          <p:cNvPicPr>
            <a:picLocks noChangeAspect="1"/>
          </p:cNvPicPr>
          <p:nvPr/>
        </p:nvPicPr>
        <p:blipFill>
          <a:blip r:embed="rId3" cstate="print"/>
          <a:stretch>
            <a:fillRect/>
          </a:stretch>
        </p:blipFill>
        <p:spPr>
          <a:xfrm>
            <a:off x="71406" y="6072206"/>
            <a:ext cx="714380" cy="714380"/>
          </a:xfrm>
          <a:prstGeom prst="rect">
            <a:avLst/>
          </a:prstGeom>
          <a:blipFill>
            <a:blip r:embed="rId4"/>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9" presetClass="emph" presetSubtype="0" nodeType="withEffect">
                                  <p:stCondLst>
                                    <p:cond delay="0"/>
                                  </p:stCondLst>
                                  <p:childTnLst>
                                    <p:set>
                                      <p:cBhvr rctx="PPT">
                                        <p:cTn id="26" dur="indefinite"/>
                                        <p:tgtEl>
                                          <p:spTgt spid="3074"/>
                                        </p:tgtEl>
                                        <p:attrNameLst>
                                          <p:attrName>style.opacity</p:attrName>
                                        </p:attrNameLst>
                                      </p:cBhvr>
                                      <p:to>
                                        <p:strVal val="0.25"/>
                                      </p:to>
                                    </p:set>
                                    <p:animEffect filter="image" prLst="opacity: 0.25">
                                      <p:cBhvr rctx="IE">
                                        <p:cTn id="27" dur="indefinite"/>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b="1" dirty="0" smtClean="0">
                <a:latin typeface="Times New Roman" pitchFamily="18" charset="0"/>
                <a:cs typeface="Times New Roman" pitchFamily="18" charset="0"/>
              </a:rPr>
              <a:t>Jan 2023 </a:t>
            </a: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Finish till </a:t>
            </a:r>
            <a:r>
              <a:rPr lang="en-IN" dirty="0" smtClean="0">
                <a:latin typeface="Times New Roman" pitchFamily="18" charset="0"/>
                <a:cs typeface="Times New Roman" pitchFamily="18" charset="0"/>
              </a:rPr>
              <a:t>Elliptical </a:t>
            </a:r>
            <a:r>
              <a:rPr lang="en-IN" dirty="0" smtClean="0">
                <a:latin typeface="Times New Roman" pitchFamily="18" charset="0"/>
                <a:cs typeface="Times New Roman" pitchFamily="18" charset="0"/>
              </a:rPr>
              <a:t>approximation</a:t>
            </a:r>
            <a:endParaRPr lang="en-US" dirty="0" smtClean="0">
              <a:latin typeface="Times New Roman" pitchFamily="18" charset="0"/>
              <a:cs typeface="Times New Roman" pitchFamily="18" charset="0"/>
            </a:endParaRPr>
          </a:p>
          <a:p>
            <a:pPr lvl="0"/>
            <a:r>
              <a:rPr lang="en-IN" b="1" dirty="0" smtClean="0">
                <a:latin typeface="Times New Roman" pitchFamily="18" charset="0"/>
                <a:cs typeface="Times New Roman" pitchFamily="18" charset="0"/>
              </a:rPr>
              <a:t>Feb 2023 </a:t>
            </a:r>
            <a:r>
              <a:rPr lang="en-IN" dirty="0" smtClean="0">
                <a:latin typeface="Times New Roman" pitchFamily="18" charset="0"/>
                <a:cs typeface="Times New Roman" pitchFamily="18" charset="0"/>
              </a:rPr>
              <a:t>– Fine tune 2D algorithm and optimize it to full potential.</a:t>
            </a:r>
            <a:endParaRPr lang="en-US" dirty="0" smtClean="0">
              <a:latin typeface="Times New Roman" pitchFamily="18" charset="0"/>
              <a:cs typeface="Times New Roman" pitchFamily="18" charset="0"/>
            </a:endParaRPr>
          </a:p>
          <a:p>
            <a:pPr lvl="0"/>
            <a:r>
              <a:rPr lang="en-IN" b="1" dirty="0" smtClean="0">
                <a:latin typeface="Times New Roman" pitchFamily="18" charset="0"/>
                <a:cs typeface="Times New Roman" pitchFamily="18" charset="0"/>
              </a:rPr>
              <a:t>March 2023 </a:t>
            </a:r>
            <a:r>
              <a:rPr lang="en-IN" dirty="0" smtClean="0">
                <a:latin typeface="Times New Roman" pitchFamily="18" charset="0"/>
                <a:cs typeface="Times New Roman" pitchFamily="18" charset="0"/>
              </a:rPr>
              <a:t>– Extending it to 3D environments</a:t>
            </a:r>
            <a:endParaRPr lang="en-US" dirty="0" smtClean="0">
              <a:latin typeface="Times New Roman" pitchFamily="18" charset="0"/>
              <a:cs typeface="Times New Roman" pitchFamily="18" charset="0"/>
            </a:endParaRPr>
          </a:p>
          <a:p>
            <a:pPr lvl="0"/>
            <a:r>
              <a:rPr lang="en-IN" b="1" dirty="0" smtClean="0">
                <a:latin typeface="Times New Roman" pitchFamily="18" charset="0"/>
                <a:cs typeface="Times New Roman" pitchFamily="18" charset="0"/>
              </a:rPr>
              <a:t>April 2023 </a:t>
            </a:r>
            <a:r>
              <a:rPr lang="en-IN" dirty="0" smtClean="0">
                <a:latin typeface="Times New Roman" pitchFamily="18" charset="0"/>
                <a:cs typeface="Times New Roman" pitchFamily="18" charset="0"/>
              </a:rPr>
              <a:t>– Further fine-tuning and converting to ready-to-use format/package</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effectLst/>
                <a:latin typeface="Times New Roman" pitchFamily="18" charset="0"/>
                <a:cs typeface="Times New Roman" pitchFamily="18" charset="0"/>
              </a:rPr>
              <a:t>Timeline</a:t>
            </a:r>
            <a:endParaRPr lang="en-US" dirty="0">
              <a:effectLst/>
              <a:latin typeface="Times New Roman" pitchFamily="18" charset="0"/>
              <a:cs typeface="Times New Roman" pitchFamily="18" charset="0"/>
            </a:endParaRPr>
          </a:p>
        </p:txBody>
      </p:sp>
      <p:pic>
        <p:nvPicPr>
          <p:cNvPr id="4" name="Picture 3" descr="IITM-Logo-copy (2).png"/>
          <p:cNvPicPr>
            <a:picLocks noChangeAspect="1"/>
          </p:cNvPicPr>
          <p:nvPr/>
        </p:nvPicPr>
        <p:blipFill>
          <a:blip r:embed="rId2" cstate="print"/>
          <a:stretch>
            <a:fillRect/>
          </a:stretch>
        </p:blipFill>
        <p:spPr>
          <a:xfrm>
            <a:off x="71406" y="6072206"/>
            <a:ext cx="714380" cy="714380"/>
          </a:xfrm>
          <a:prstGeom prst="rect">
            <a:avLst/>
          </a:prstGeom>
          <a:blipFill>
            <a:blip r:embed="rId3"/>
            <a:stretch>
              <a:fillRect/>
            </a:stretch>
          </a:blip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3000372"/>
            <a:ext cx="8229600" cy="1143000"/>
          </a:xfrm>
        </p:spPr>
        <p:txBody>
          <a:bodyPr>
            <a:noAutofit/>
          </a:bodyPr>
          <a:lstStyle/>
          <a:p>
            <a:r>
              <a:rPr lang="en-US" sz="8000" dirty="0" smtClean="0">
                <a:latin typeface="Times New Roman" pitchFamily="18" charset="0"/>
                <a:cs typeface="Times New Roman" pitchFamily="18" charset="0"/>
              </a:rPr>
              <a:t>THANK YOU!</a:t>
            </a:r>
            <a:endParaRPr lang="en-US" sz="8000" dirty="0">
              <a:latin typeface="Times New Roman" pitchFamily="18" charset="0"/>
              <a:cs typeface="Times New Roman" pitchFamily="18" charset="0"/>
            </a:endParaRPr>
          </a:p>
        </p:txBody>
      </p:sp>
      <p:pic>
        <p:nvPicPr>
          <p:cNvPr id="5" name="Picture 4" descr="IITM-Logo-copy (2).png"/>
          <p:cNvPicPr>
            <a:picLocks noChangeAspect="1"/>
          </p:cNvPicPr>
          <p:nvPr/>
        </p:nvPicPr>
        <p:blipFill>
          <a:blip r:embed="rId2" cstate="print"/>
          <a:stretch>
            <a:fillRect/>
          </a:stretch>
        </p:blipFill>
        <p:spPr>
          <a:xfrm>
            <a:off x="71406" y="6072206"/>
            <a:ext cx="714380" cy="714380"/>
          </a:xfrm>
          <a:prstGeom prst="rect">
            <a:avLst/>
          </a:prstGeom>
          <a:blipFill>
            <a:blip r:embed="rId3"/>
            <a:stretch>
              <a:fillRect/>
            </a:stretch>
          </a:blip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442913" indent="-255588"/>
            <a:r>
              <a:rPr lang="en-IN" dirty="0" smtClean="0">
                <a:latin typeface="Times New Roman" pitchFamily="18" charset="0"/>
                <a:cs typeface="Times New Roman" pitchFamily="18" charset="0"/>
              </a:rPr>
              <a:t>The project work aims at creating a new algorithm in Path Planning using Computational Geometry approaches</a:t>
            </a:r>
          </a:p>
          <a:p>
            <a:pPr marL="442913" indent="-255588"/>
            <a:r>
              <a:rPr lang="en-IN" dirty="0" smtClean="0">
                <a:latin typeface="Times New Roman" pitchFamily="18" charset="0"/>
                <a:cs typeface="Times New Roman" pitchFamily="18" charset="0"/>
              </a:rPr>
              <a:t>This work involves designing a new data structure to represent nodes and obstacles, and building graphs to handle obstacles in the cluttered environment more efficiently. </a:t>
            </a:r>
          </a:p>
          <a:p>
            <a:pPr marL="442913" indent="-255588"/>
            <a:r>
              <a:rPr lang="en-IN" dirty="0" smtClean="0">
                <a:latin typeface="Times New Roman" pitchFamily="18" charset="0"/>
                <a:cs typeface="Times New Roman" pitchFamily="18" charset="0"/>
              </a:rPr>
              <a:t>The aim is to exploit the concepts of Computational Geometry to handle the geometry of obstacles more effectively, and at the same time use elliptical approximations to address the problem of higher Complexity of Geometry based algorithms.</a:t>
            </a:r>
            <a:endParaRPr lang="en-US" dirty="0" smtClean="0">
              <a:latin typeface="Times New Roman" pitchFamily="18" charset="0"/>
              <a:cs typeface="Times New Roman" pitchFamily="18" charset="0"/>
            </a:endParaRPr>
          </a:p>
          <a:p>
            <a:pPr marL="442913" indent="-255588"/>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effectLst/>
                <a:latin typeface="Times New Roman" pitchFamily="18" charset="0"/>
                <a:cs typeface="Times New Roman" pitchFamily="18" charset="0"/>
              </a:rPr>
              <a:t>Problem Statement</a:t>
            </a:r>
            <a:endParaRPr lang="en-US" dirty="0">
              <a:effectLst/>
              <a:latin typeface="Times New Roman" pitchFamily="18" charset="0"/>
              <a:cs typeface="Times New Roman" pitchFamily="18" charset="0"/>
            </a:endParaRPr>
          </a:p>
        </p:txBody>
      </p:sp>
      <p:pic>
        <p:nvPicPr>
          <p:cNvPr id="5" name="Picture 4" descr="IITM-Logo-copy (2).png"/>
          <p:cNvPicPr>
            <a:picLocks noChangeAspect="1"/>
          </p:cNvPicPr>
          <p:nvPr/>
        </p:nvPicPr>
        <p:blipFill>
          <a:blip r:embed="rId2" cstate="print"/>
          <a:stretch>
            <a:fillRect/>
          </a:stretch>
        </p:blipFill>
        <p:spPr>
          <a:xfrm>
            <a:off x="71406" y="6072206"/>
            <a:ext cx="714380" cy="714380"/>
          </a:xfrm>
          <a:prstGeom prst="rect">
            <a:avLst/>
          </a:prstGeom>
          <a:blipFill>
            <a:blip r:embed="rId3"/>
            <a:stretch>
              <a:fillRect/>
            </a:stretch>
          </a:blip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24"/>
          <p:cNvSpPr/>
          <p:nvPr/>
        </p:nvSpPr>
        <p:spPr>
          <a:xfrm>
            <a:off x="4286248" y="428604"/>
            <a:ext cx="1357322" cy="78581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Dynamic</a:t>
            </a:r>
            <a:endParaRPr lang="en-US" sz="1100" b="1" dirty="0"/>
          </a:p>
        </p:txBody>
      </p:sp>
      <p:sp>
        <p:nvSpPr>
          <p:cNvPr id="26" name="Oval 25"/>
          <p:cNvSpPr/>
          <p:nvPr/>
        </p:nvSpPr>
        <p:spPr>
          <a:xfrm>
            <a:off x="7929586" y="428604"/>
            <a:ext cx="857256" cy="6429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3D</a:t>
            </a:r>
            <a:endParaRPr lang="en-US" sz="1100" b="1" dirty="0"/>
          </a:p>
        </p:txBody>
      </p:sp>
      <p:sp>
        <p:nvSpPr>
          <p:cNvPr id="27" name="Oval 26"/>
          <p:cNvSpPr/>
          <p:nvPr/>
        </p:nvSpPr>
        <p:spPr>
          <a:xfrm>
            <a:off x="7500958" y="2714620"/>
            <a:ext cx="1428760" cy="85725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Cluttered</a:t>
            </a:r>
            <a:endParaRPr lang="en-US" sz="1100" b="1" dirty="0"/>
          </a:p>
        </p:txBody>
      </p:sp>
      <p:sp>
        <p:nvSpPr>
          <p:cNvPr id="23" name="Oval 22"/>
          <p:cNvSpPr/>
          <p:nvPr/>
        </p:nvSpPr>
        <p:spPr>
          <a:xfrm>
            <a:off x="7358082" y="5857892"/>
            <a:ext cx="1071602" cy="6429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Global</a:t>
            </a:r>
            <a:endParaRPr lang="en-US" sz="1100" b="1" dirty="0"/>
          </a:p>
        </p:txBody>
      </p:sp>
      <p:sp>
        <p:nvSpPr>
          <p:cNvPr id="24" name="Oval 23"/>
          <p:cNvSpPr/>
          <p:nvPr/>
        </p:nvSpPr>
        <p:spPr>
          <a:xfrm>
            <a:off x="5000628" y="6072206"/>
            <a:ext cx="928694" cy="6429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Local</a:t>
            </a:r>
            <a:endParaRPr lang="en-US" sz="2000" b="1" dirty="0" smtClean="0"/>
          </a:p>
        </p:txBody>
      </p:sp>
      <p:cxnSp>
        <p:nvCxnSpPr>
          <p:cNvPr id="32" name="Straight Arrow Connector 31"/>
          <p:cNvCxnSpPr/>
          <p:nvPr/>
        </p:nvCxnSpPr>
        <p:spPr>
          <a:xfrm rot="5400000">
            <a:off x="5536413" y="5822173"/>
            <a:ext cx="571504"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6643702" y="5286388"/>
            <a:ext cx="928694" cy="714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215206" y="2285992"/>
            <a:ext cx="714380" cy="5715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0800000">
            <a:off x="5429256" y="1000108"/>
            <a:ext cx="500068"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5400000" flipH="1" flipV="1">
            <a:off x="7750991" y="1035827"/>
            <a:ext cx="428628" cy="3571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1142976" y="4572008"/>
            <a:ext cx="1714512" cy="100013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smtClean="0"/>
              <a:t>Map Building</a:t>
            </a:r>
            <a:endParaRPr lang="en-US" sz="1100" b="1" dirty="0"/>
          </a:p>
        </p:txBody>
      </p:sp>
      <p:sp>
        <p:nvSpPr>
          <p:cNvPr id="6" name="Oval 5"/>
          <p:cNvSpPr/>
          <p:nvPr/>
        </p:nvSpPr>
        <p:spPr>
          <a:xfrm>
            <a:off x="5286380" y="4643446"/>
            <a:ext cx="1928826" cy="1143008"/>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smtClean="0"/>
              <a:t>Path Planning</a:t>
            </a:r>
            <a:endParaRPr lang="en-US" sz="1100" b="1" dirty="0"/>
          </a:p>
        </p:txBody>
      </p:sp>
      <p:sp>
        <p:nvSpPr>
          <p:cNvPr id="7" name="Oval 6"/>
          <p:cNvSpPr/>
          <p:nvPr/>
        </p:nvSpPr>
        <p:spPr>
          <a:xfrm>
            <a:off x="5715008" y="1000108"/>
            <a:ext cx="2500330" cy="1500198"/>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smtClean="0"/>
              <a:t>Environment</a:t>
            </a:r>
            <a:endParaRPr lang="en-US" sz="1400" b="1" dirty="0"/>
          </a:p>
        </p:txBody>
      </p:sp>
      <p:sp>
        <p:nvSpPr>
          <p:cNvPr id="8" name="Oval 7"/>
          <p:cNvSpPr/>
          <p:nvPr/>
        </p:nvSpPr>
        <p:spPr>
          <a:xfrm>
            <a:off x="428596" y="857232"/>
            <a:ext cx="2571768" cy="1285884"/>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smtClean="0"/>
              <a:t>Convex Hull/ Voronoi Diagram</a:t>
            </a:r>
            <a:endParaRPr lang="en-US" sz="1100" b="1" dirty="0"/>
          </a:p>
        </p:txBody>
      </p:sp>
      <p:cxnSp>
        <p:nvCxnSpPr>
          <p:cNvPr id="14" name="Straight Arrow Connector 13"/>
          <p:cNvCxnSpPr/>
          <p:nvPr/>
        </p:nvCxnSpPr>
        <p:spPr>
          <a:xfrm rot="10800000" flipV="1">
            <a:off x="2714612" y="4071942"/>
            <a:ext cx="1000132" cy="85725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4714876" y="4143380"/>
            <a:ext cx="928694" cy="7143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flipV="1">
            <a:off x="4714876" y="2000240"/>
            <a:ext cx="1143008" cy="28575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rot="10800000">
            <a:off x="2643174" y="1785926"/>
            <a:ext cx="857256" cy="57150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 name="Oval 3"/>
          <p:cNvSpPr/>
          <p:nvPr/>
        </p:nvSpPr>
        <p:spPr>
          <a:xfrm>
            <a:off x="4786314" y="2571744"/>
            <a:ext cx="3929090" cy="171451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dirty="0" smtClean="0"/>
              <a:t>Computational Geometry</a:t>
            </a:r>
            <a:endParaRPr lang="en-US" sz="2800" b="1" dirty="0"/>
          </a:p>
        </p:txBody>
      </p:sp>
      <p:sp>
        <p:nvSpPr>
          <p:cNvPr id="5" name="Oval 4"/>
          <p:cNvSpPr/>
          <p:nvPr/>
        </p:nvSpPr>
        <p:spPr>
          <a:xfrm>
            <a:off x="1285852" y="2643182"/>
            <a:ext cx="2500330" cy="150019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dirty="0" smtClean="0"/>
              <a:t>Robotics</a:t>
            </a:r>
            <a:endParaRPr lang="en-US" sz="1400" b="1" dirty="0"/>
          </a:p>
        </p:txBody>
      </p:sp>
      <p:pic>
        <p:nvPicPr>
          <p:cNvPr id="22" name="Picture 21" descr="IITM-Logo-copy (2).png"/>
          <p:cNvPicPr>
            <a:picLocks noChangeAspect="1"/>
          </p:cNvPicPr>
          <p:nvPr/>
        </p:nvPicPr>
        <p:blipFill>
          <a:blip r:embed="rId2" cstate="print"/>
          <a:stretch>
            <a:fillRect/>
          </a:stretch>
        </p:blipFill>
        <p:spPr>
          <a:xfrm>
            <a:off x="71406" y="6072206"/>
            <a:ext cx="714380" cy="714380"/>
          </a:xfrm>
          <a:prstGeom prst="rect">
            <a:avLst/>
          </a:prstGeom>
          <a:blipFill>
            <a:blip r:embed="rId3"/>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fill="hold" grpId="0" nodeType="clickEffect">
                                  <p:stCondLst>
                                    <p:cond delay="0"/>
                                  </p:stCondLst>
                                  <p:childTnLst>
                                    <p:animMotion origin="layout" path="M 3.05556E-6 4.07407E-6 L 0.19913 0.04722 " pathEditMode="relative" rAng="0" ptsTypes="AA">
                                      <p:cBhvr>
                                        <p:cTn id="6" dur="500" fill="hold"/>
                                        <p:tgtEl>
                                          <p:spTgt spid="5"/>
                                        </p:tgtEl>
                                        <p:attrNameLst>
                                          <p:attrName>ppt_x</p:attrName>
                                          <p:attrName>ppt_y</p:attrName>
                                        </p:attrNameLst>
                                      </p:cBhvr>
                                      <p:rCtr x="99" y="24"/>
                                    </p:animMotion>
                                  </p:childTnLst>
                                </p:cTn>
                              </p:par>
                              <p:par>
                                <p:cTn id="7" presetID="35" presetClass="path" presetSubtype="0" fill="hold" grpId="0" nodeType="withEffect">
                                  <p:stCondLst>
                                    <p:cond delay="0"/>
                                  </p:stCondLst>
                                  <p:childTnLst>
                                    <p:animMotion origin="layout" path="M -4.44444E-6 0 L -0.2618 -0.11551 " pathEditMode="relative" rAng="0" ptsTypes="AA">
                                      <p:cBhvr>
                                        <p:cTn id="8" dur="500" fill="hold"/>
                                        <p:tgtEl>
                                          <p:spTgt spid="4"/>
                                        </p:tgtEl>
                                        <p:attrNameLst>
                                          <p:attrName>ppt_x</p:attrName>
                                          <p:attrName>ppt_y</p:attrName>
                                        </p:attrNameLst>
                                      </p:cBhvr>
                                      <p:rCtr x="-131" y="-58"/>
                                    </p:animMotion>
                                  </p:childTnLst>
                                </p:cTn>
                              </p:par>
                              <p:par>
                                <p:cTn id="9" presetID="6" presetClass="emph" presetSubtype="0" fill="hold" grpId="1" nodeType="withEffect">
                                  <p:stCondLst>
                                    <p:cond delay="0"/>
                                  </p:stCondLst>
                                  <p:childTnLst>
                                    <p:animScale>
                                      <p:cBhvr>
                                        <p:cTn id="10" dur="500" fill="hold"/>
                                        <p:tgtEl>
                                          <p:spTgt spid="4"/>
                                        </p:tgtEl>
                                      </p:cBhvr>
                                      <p:by x="70000" y="70000"/>
                                    </p:animScale>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par>
                                <p:cTn id="22" presetID="22" presetClass="entr" presetSubtype="8"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par>
                                <p:cTn id="39" presetID="22" presetClass="entr" presetSubtype="8"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par>
                                <p:cTn id="42" presetID="22" presetClass="entr" presetSubtype="8"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left)">
                                      <p:cBhvr>
                                        <p:cTn id="44" dur="500"/>
                                        <p:tgtEl>
                                          <p:spTgt spid="30"/>
                                        </p:tgtEl>
                                      </p:cBhvr>
                                    </p:animEffect>
                                  </p:childTnLst>
                                </p:cTn>
                              </p:par>
                              <p:par>
                                <p:cTn id="45" presetID="22" presetClass="entr" presetSubtype="8"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par>
                                <p:cTn id="48" presetID="22" presetClass="entr" presetSubtype="8" fill="hold"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wipe(left)">
                                      <p:cBhvr>
                                        <p:cTn id="50" dur="500"/>
                                        <p:tgtEl>
                                          <p:spTgt spid="32"/>
                                        </p:tgtEl>
                                      </p:cBhvr>
                                    </p:animEffec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3" grpId="0" animBg="1"/>
      <p:bldP spid="24" grpId="0" animBg="1"/>
      <p:bldP spid="9" grpId="0" animBg="1"/>
      <p:bldP spid="6" grpId="0" animBg="1"/>
      <p:bldP spid="7" grpId="0" animBg="1"/>
      <p:bldP spid="8" grpId="0" animBg="1"/>
      <p:bldP spid="4" grpId="0" animBg="1"/>
      <p:bldP spid="4" grpId="1"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temp.png"/>
          <p:cNvPicPr>
            <a:picLocks noGrp="1" noChangeAspect="1"/>
          </p:cNvPicPr>
          <p:nvPr>
            <p:ph idx="1"/>
          </p:nvPr>
        </p:nvPicPr>
        <p:blipFill>
          <a:blip r:embed="rId2"/>
          <a:srcRect l="12497" r="12834"/>
          <a:stretch>
            <a:fillRect/>
          </a:stretch>
        </p:blipFill>
        <p:spPr>
          <a:xfrm>
            <a:off x="0" y="0"/>
            <a:ext cx="9144000" cy="6888420"/>
          </a:xfrm>
        </p:spPr>
      </p:pic>
      <p:pic>
        <p:nvPicPr>
          <p:cNvPr id="6" name="Picture 3"/>
          <p:cNvPicPr>
            <a:picLocks noChangeAspect="1" noChangeArrowheads="1"/>
          </p:cNvPicPr>
          <p:nvPr/>
        </p:nvPicPr>
        <p:blipFill>
          <a:blip r:embed="rId3"/>
          <a:srcRect l="12500" t="83334" r="50586"/>
          <a:stretch>
            <a:fillRect/>
          </a:stretch>
        </p:blipFill>
        <p:spPr bwMode="auto">
          <a:xfrm>
            <a:off x="0" y="5715016"/>
            <a:ext cx="4500562" cy="1142984"/>
          </a:xfrm>
          <a:prstGeom prst="rect">
            <a:avLst/>
          </a:prstGeom>
          <a:noFill/>
          <a:ln w="9525">
            <a:noFill/>
            <a:miter lim="800000"/>
            <a:headEnd/>
            <a:tailEnd/>
          </a:ln>
          <a:effectLst/>
        </p:spPr>
      </p:pic>
      <p:pic>
        <p:nvPicPr>
          <p:cNvPr id="7" name="Picture 6" descr="IITM-Logo-copy (2).png"/>
          <p:cNvPicPr>
            <a:picLocks noChangeAspect="1"/>
          </p:cNvPicPr>
          <p:nvPr/>
        </p:nvPicPr>
        <p:blipFill>
          <a:blip r:embed="rId4" cstate="print"/>
          <a:stretch>
            <a:fillRect/>
          </a:stretch>
        </p:blipFill>
        <p:spPr>
          <a:xfrm>
            <a:off x="71406" y="6072206"/>
            <a:ext cx="714380" cy="714380"/>
          </a:xfrm>
          <a:prstGeom prst="rect">
            <a:avLst/>
          </a:prstGeom>
          <a:blipFill>
            <a:blip r:embed="rId5"/>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500" fill="hold"/>
                                        <p:tgtEl>
                                          <p:spTgt spid="5"/>
                                        </p:tgtEl>
                                      </p:cBhvr>
                                      <p:by x="50000" y="50000"/>
                                    </p:animScale>
                                  </p:childTnLst>
                                </p:cTn>
                              </p:par>
                              <p:par>
                                <p:cTn id="7" presetID="42" presetClass="path" presetSubtype="0" fill="hold" nodeType="withEffect">
                                  <p:stCondLst>
                                    <p:cond delay="0"/>
                                  </p:stCondLst>
                                  <p:childTnLst>
                                    <p:animMotion origin="layout" path="M 0 -3.33333E-6 L -0.21267 -0.20162 " pathEditMode="relative" rAng="0" ptsTypes="AA">
                                      <p:cBhvr>
                                        <p:cTn id="8" dur="500" fill="hold"/>
                                        <p:tgtEl>
                                          <p:spTgt spid="5"/>
                                        </p:tgtEl>
                                        <p:attrNameLst>
                                          <p:attrName>ppt_x</p:attrName>
                                          <p:attrName>ppt_y</p:attrName>
                                        </p:attrNameLst>
                                      </p:cBhvr>
                                      <p:rCtr x="-106" y="-1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mp.png"/>
          <p:cNvPicPr>
            <a:picLocks noGrp="1" noChangeAspect="1"/>
          </p:cNvPicPr>
          <p:nvPr>
            <p:ph idx="1"/>
          </p:nvPr>
        </p:nvPicPr>
        <p:blipFill>
          <a:blip r:embed="rId2"/>
          <a:srcRect l="15189" t="4154" r="46838" b="44956"/>
          <a:stretch>
            <a:fillRect/>
          </a:stretch>
        </p:blipFill>
        <p:spPr>
          <a:xfrm>
            <a:off x="357158" y="285728"/>
            <a:ext cx="4643470" cy="3500462"/>
          </a:xfrm>
        </p:spPr>
      </p:pic>
      <p:cxnSp>
        <p:nvCxnSpPr>
          <p:cNvPr id="12" name="Straight Arrow Connector 11"/>
          <p:cNvCxnSpPr/>
          <p:nvPr/>
        </p:nvCxnSpPr>
        <p:spPr>
          <a:xfrm rot="10800000" flipV="1">
            <a:off x="285720" y="1285860"/>
            <a:ext cx="428628" cy="3571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10800000">
            <a:off x="142844" y="428604"/>
            <a:ext cx="642942" cy="4286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rot="5400000" flipH="1" flipV="1">
            <a:off x="1250117" y="392869"/>
            <a:ext cx="500066" cy="2857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5400000">
            <a:off x="714348" y="3500438"/>
            <a:ext cx="857256" cy="1428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10800000">
            <a:off x="428596" y="2786058"/>
            <a:ext cx="500066" cy="714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rot="5400000" flipH="1" flipV="1">
            <a:off x="4714876" y="1285860"/>
            <a:ext cx="642942" cy="5000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rot="16200000" flipH="1">
            <a:off x="4286248" y="3714752"/>
            <a:ext cx="571504" cy="2857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rot="16200000" flipH="1">
            <a:off x="2893207" y="3964785"/>
            <a:ext cx="571504" cy="714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rot="10800000" flipV="1">
            <a:off x="2285984" y="3571876"/>
            <a:ext cx="642942" cy="2143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rot="5400000" flipH="1" flipV="1">
            <a:off x="3000352" y="285740"/>
            <a:ext cx="500090" cy="2143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V="1">
            <a:off x="5286380" y="928670"/>
            <a:ext cx="571504" cy="2857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rot="16200000" flipH="1">
            <a:off x="4750607" y="678649"/>
            <a:ext cx="571480" cy="5000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rot="10800000">
            <a:off x="2143108" y="357166"/>
            <a:ext cx="428628" cy="2857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Oval 43"/>
          <p:cNvSpPr/>
          <p:nvPr/>
        </p:nvSpPr>
        <p:spPr>
          <a:xfrm>
            <a:off x="1785918" y="4643446"/>
            <a:ext cx="1643074" cy="107157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smtClean="0"/>
              <a:t>Local Voronoi Diagrams</a:t>
            </a:r>
            <a:endParaRPr lang="en-US" sz="1400" b="1" dirty="0"/>
          </a:p>
        </p:txBody>
      </p:sp>
      <p:sp>
        <p:nvSpPr>
          <p:cNvPr id="45" name="Oval 44"/>
          <p:cNvSpPr/>
          <p:nvPr/>
        </p:nvSpPr>
        <p:spPr>
          <a:xfrm>
            <a:off x="4500562" y="5072074"/>
            <a:ext cx="2071702" cy="121444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smtClean="0"/>
              <a:t>Tangent based test to identify nearest neighbours</a:t>
            </a:r>
            <a:endParaRPr lang="en-US" sz="1400" b="1" dirty="0"/>
          </a:p>
        </p:txBody>
      </p:sp>
      <p:sp>
        <p:nvSpPr>
          <p:cNvPr id="46" name="Oval 45"/>
          <p:cNvSpPr/>
          <p:nvPr/>
        </p:nvSpPr>
        <p:spPr>
          <a:xfrm>
            <a:off x="6072198" y="2285992"/>
            <a:ext cx="2071702" cy="107157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smtClean="0"/>
              <a:t>Obstacle pairs as quad representation</a:t>
            </a:r>
            <a:endParaRPr lang="en-US" sz="1400" b="1" dirty="0"/>
          </a:p>
        </p:txBody>
      </p:sp>
      <p:cxnSp>
        <p:nvCxnSpPr>
          <p:cNvPr id="48" name="Straight Arrow Connector 47"/>
          <p:cNvCxnSpPr/>
          <p:nvPr/>
        </p:nvCxnSpPr>
        <p:spPr>
          <a:xfrm>
            <a:off x="3428992" y="5286388"/>
            <a:ext cx="1143008" cy="285752"/>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51" name="Oval 50"/>
          <p:cNvSpPr/>
          <p:nvPr/>
        </p:nvSpPr>
        <p:spPr>
          <a:xfrm>
            <a:off x="7286644" y="4357694"/>
            <a:ext cx="1643074" cy="92869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b="1" dirty="0" smtClean="0"/>
              <a:t>Current Algorithm</a:t>
            </a:r>
            <a:endParaRPr lang="en-US" sz="1400" b="1" dirty="0"/>
          </a:p>
        </p:txBody>
      </p:sp>
      <p:cxnSp>
        <p:nvCxnSpPr>
          <p:cNvPr id="52" name="Straight Arrow Connector 51"/>
          <p:cNvCxnSpPr/>
          <p:nvPr/>
        </p:nvCxnSpPr>
        <p:spPr>
          <a:xfrm flipV="1">
            <a:off x="6572264" y="5072074"/>
            <a:ext cx="857256" cy="57150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3" name="Straight Arrow Connector 52"/>
          <p:cNvCxnSpPr/>
          <p:nvPr/>
        </p:nvCxnSpPr>
        <p:spPr>
          <a:xfrm rot="16200000" flipH="1">
            <a:off x="6965173" y="3464719"/>
            <a:ext cx="1000132" cy="78581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58" name="Rectangle 57"/>
          <p:cNvSpPr/>
          <p:nvPr/>
        </p:nvSpPr>
        <p:spPr>
          <a:xfrm>
            <a:off x="0" y="0"/>
            <a:ext cx="5857884" cy="4429132"/>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p:nvPr/>
        </p:nvCxnSpPr>
        <p:spPr>
          <a:xfrm>
            <a:off x="4572000" y="3571876"/>
            <a:ext cx="2786082" cy="107157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59" name="TextBox 58"/>
          <p:cNvSpPr txBox="1"/>
          <p:nvPr/>
        </p:nvSpPr>
        <p:spPr>
          <a:xfrm>
            <a:off x="500034" y="357166"/>
            <a:ext cx="4429156" cy="723275"/>
          </a:xfrm>
          <a:prstGeom prst="rect">
            <a:avLst/>
          </a:prstGeom>
          <a:solidFill>
            <a:srgbClr val="FFFFFF">
              <a:alpha val="50196"/>
            </a:srgbClr>
          </a:solidFill>
        </p:spPr>
        <p:txBody>
          <a:bodyPr wrap="square" rtlCol="0">
            <a:spAutoFit/>
          </a:bodyPr>
          <a:lstStyle/>
          <a:p>
            <a:r>
              <a:rPr lang="en-US" sz="4100" b="1" dirty="0" smtClean="0">
                <a:latin typeface="Times New Roman" pitchFamily="18" charset="0"/>
                <a:cs typeface="Times New Roman" pitchFamily="18" charset="0"/>
              </a:rPr>
              <a:t>Progress so far…</a:t>
            </a:r>
            <a:endParaRPr lang="en-US" sz="4100" b="1" dirty="0">
              <a:latin typeface="Times New Roman" pitchFamily="18" charset="0"/>
              <a:cs typeface="Times New Roman" pitchFamily="18" charset="0"/>
            </a:endParaRPr>
          </a:p>
        </p:txBody>
      </p:sp>
      <p:pic>
        <p:nvPicPr>
          <p:cNvPr id="26" name="Picture 25" descr="IITM-Logo-copy (2).png"/>
          <p:cNvPicPr>
            <a:picLocks noChangeAspect="1"/>
          </p:cNvPicPr>
          <p:nvPr/>
        </p:nvPicPr>
        <p:blipFill>
          <a:blip r:embed="rId3" cstate="print"/>
          <a:stretch>
            <a:fillRect/>
          </a:stretch>
        </p:blipFill>
        <p:spPr>
          <a:xfrm>
            <a:off x="71406" y="6072206"/>
            <a:ext cx="714380" cy="714380"/>
          </a:xfrm>
          <a:prstGeom prst="rect">
            <a:avLst/>
          </a:prstGeom>
          <a:blipFill>
            <a:blip r:embed="rId4"/>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p:cBhvr>
                                        <p:cTn id="6" dur="2000" fill="hold"/>
                                        <p:tgtEl>
                                          <p:spTgt spid="29"/>
                                        </p:tgtEl>
                                        <p:attrNameLst>
                                          <p:attrName>stroke.color</p:attrName>
                                        </p:attrNameLst>
                                      </p:cBhvr>
                                      <p:to>
                                        <a:schemeClr val="accent1"/>
                                      </p:to>
                                    </p:animClr>
                                    <p:set>
                                      <p:cBhvr>
                                        <p:cTn id="7" dur="2000" fill="hold"/>
                                        <p:tgtEl>
                                          <p:spTgt spid="29"/>
                                        </p:tgtEl>
                                        <p:attrNameLst>
                                          <p:attrName>stroke.on</p:attrName>
                                        </p:attrNameLst>
                                      </p:cBhvr>
                                      <p:to>
                                        <p:strVal val="true"/>
                                      </p:to>
                                    </p:set>
                                  </p:childTnLst>
                                </p:cTn>
                              </p:par>
                              <p:par>
                                <p:cTn id="8" presetID="7" presetClass="emph" presetSubtype="2" fill="hold" nodeType="withEffect">
                                  <p:stCondLst>
                                    <p:cond delay="0"/>
                                  </p:stCondLst>
                                  <p:childTnLst>
                                    <p:animClr clrSpc="rgb">
                                      <p:cBhvr>
                                        <p:cTn id="9" dur="2000" fill="hold"/>
                                        <p:tgtEl>
                                          <p:spTgt spid="30"/>
                                        </p:tgtEl>
                                        <p:attrNameLst>
                                          <p:attrName>stroke.color</p:attrName>
                                        </p:attrNameLst>
                                      </p:cBhvr>
                                      <p:to>
                                        <a:schemeClr val="accent1"/>
                                      </p:to>
                                    </p:animClr>
                                    <p:set>
                                      <p:cBhvr>
                                        <p:cTn id="10" dur="2000" fill="hold"/>
                                        <p:tgtEl>
                                          <p:spTgt spid="30"/>
                                        </p:tgtEl>
                                        <p:attrNameLst>
                                          <p:attrName>stroke.on</p:attrName>
                                        </p:attrNameLst>
                                      </p:cBhvr>
                                      <p:to>
                                        <p:strVal val="true"/>
                                      </p:to>
                                    </p:set>
                                  </p:childTnLst>
                                </p:cTn>
                              </p:par>
                              <p:par>
                                <p:cTn id="11" presetID="7" presetClass="emph" presetSubtype="2" fill="hold" nodeType="withEffect">
                                  <p:stCondLst>
                                    <p:cond delay="0"/>
                                  </p:stCondLst>
                                  <p:childTnLst>
                                    <p:animClr clrSpc="rgb">
                                      <p:cBhvr>
                                        <p:cTn id="12" dur="2000" fill="hold"/>
                                        <p:tgtEl>
                                          <p:spTgt spid="23"/>
                                        </p:tgtEl>
                                        <p:attrNameLst>
                                          <p:attrName>stroke.color</p:attrName>
                                        </p:attrNameLst>
                                      </p:cBhvr>
                                      <p:to>
                                        <a:schemeClr val="accent1"/>
                                      </p:to>
                                    </p:animClr>
                                    <p:set>
                                      <p:cBhvr>
                                        <p:cTn id="13" dur="2000" fill="hold"/>
                                        <p:tgtEl>
                                          <p:spTgt spid="23"/>
                                        </p:tgtEl>
                                        <p:attrNameLst>
                                          <p:attrName>stroke.on</p:attrName>
                                        </p:attrNameLst>
                                      </p:cBhvr>
                                      <p:to>
                                        <p:strVal val="true"/>
                                      </p:to>
                                    </p:set>
                                  </p:childTnLst>
                                </p:cTn>
                              </p:par>
                              <p:par>
                                <p:cTn id="14" presetID="7" presetClass="emph" presetSubtype="2" fill="hold" nodeType="withEffect">
                                  <p:stCondLst>
                                    <p:cond delay="0"/>
                                  </p:stCondLst>
                                  <p:childTnLst>
                                    <p:animClr clrSpc="rgb">
                                      <p:cBhvr>
                                        <p:cTn id="15" dur="2000" fill="hold"/>
                                        <p:tgtEl>
                                          <p:spTgt spid="24"/>
                                        </p:tgtEl>
                                        <p:attrNameLst>
                                          <p:attrName>stroke.color</p:attrName>
                                        </p:attrNameLst>
                                      </p:cBhvr>
                                      <p:to>
                                        <a:schemeClr val="accent1"/>
                                      </p:to>
                                    </p:animClr>
                                    <p:set>
                                      <p:cBhvr>
                                        <p:cTn id="16" dur="2000" fill="hold"/>
                                        <p:tgtEl>
                                          <p:spTgt spid="24"/>
                                        </p:tgtEl>
                                        <p:attrNameLst>
                                          <p:attrName>stroke.on</p:attrName>
                                        </p:attrNameLst>
                                      </p:cBhvr>
                                      <p:to>
                                        <p:strVal val="true"/>
                                      </p:to>
                                    </p:set>
                                  </p:childTnLst>
                                </p:cTn>
                              </p:par>
                              <p:par>
                                <p:cTn id="17" presetID="7" presetClass="emph" presetSubtype="2" fill="hold" nodeType="withEffect">
                                  <p:stCondLst>
                                    <p:cond delay="0"/>
                                  </p:stCondLst>
                                  <p:childTnLst>
                                    <p:animClr clrSpc="rgb">
                                      <p:cBhvr>
                                        <p:cTn id="18" dur="2000" fill="hold"/>
                                        <p:tgtEl>
                                          <p:spTgt spid="12"/>
                                        </p:tgtEl>
                                        <p:attrNameLst>
                                          <p:attrName>stroke.color</p:attrName>
                                        </p:attrNameLst>
                                      </p:cBhvr>
                                      <p:to>
                                        <a:schemeClr val="accent1"/>
                                      </p:to>
                                    </p:animClr>
                                    <p:set>
                                      <p:cBhvr>
                                        <p:cTn id="19" dur="2000" fill="hold"/>
                                        <p:tgtEl>
                                          <p:spTgt spid="12"/>
                                        </p:tgtEl>
                                        <p:attrNameLst>
                                          <p:attrName>stroke.on</p:attrName>
                                        </p:attrNameLst>
                                      </p:cBhvr>
                                      <p:to>
                                        <p:strVal val="true"/>
                                      </p:to>
                                    </p:set>
                                  </p:childTnLst>
                                </p:cTn>
                              </p:par>
                              <p:par>
                                <p:cTn id="20" presetID="7" presetClass="emph" presetSubtype="2" fill="hold" nodeType="withEffect">
                                  <p:stCondLst>
                                    <p:cond delay="0"/>
                                  </p:stCondLst>
                                  <p:childTnLst>
                                    <p:animClr clrSpc="rgb">
                                      <p:cBhvr>
                                        <p:cTn id="21" dur="2000" fill="hold"/>
                                        <p:tgtEl>
                                          <p:spTgt spid="14"/>
                                        </p:tgtEl>
                                        <p:attrNameLst>
                                          <p:attrName>stroke.color</p:attrName>
                                        </p:attrNameLst>
                                      </p:cBhvr>
                                      <p:to>
                                        <a:schemeClr val="accent1"/>
                                      </p:to>
                                    </p:animClr>
                                    <p:set>
                                      <p:cBhvr>
                                        <p:cTn id="22" dur="2000" fill="hold"/>
                                        <p:tgtEl>
                                          <p:spTgt spid="14"/>
                                        </p:tgtEl>
                                        <p:attrNameLst>
                                          <p:attrName>stroke.on</p:attrName>
                                        </p:attrNameLst>
                                      </p:cBhvr>
                                      <p:to>
                                        <p:strVal val="true"/>
                                      </p:to>
                                    </p:set>
                                  </p:childTnLst>
                                </p:cTn>
                              </p:par>
                              <p:par>
                                <p:cTn id="23" presetID="7" presetClass="emph" presetSubtype="2" fill="hold" nodeType="withEffect">
                                  <p:stCondLst>
                                    <p:cond delay="0"/>
                                  </p:stCondLst>
                                  <p:childTnLst>
                                    <p:animClr clrSpc="rgb">
                                      <p:cBhvr>
                                        <p:cTn id="24" dur="2000" fill="hold"/>
                                        <p:tgtEl>
                                          <p:spTgt spid="15"/>
                                        </p:tgtEl>
                                        <p:attrNameLst>
                                          <p:attrName>stroke.color</p:attrName>
                                        </p:attrNameLst>
                                      </p:cBhvr>
                                      <p:to>
                                        <a:schemeClr val="accent1"/>
                                      </p:to>
                                    </p:animClr>
                                    <p:set>
                                      <p:cBhvr>
                                        <p:cTn id="25" dur="2000" fill="hold"/>
                                        <p:tgtEl>
                                          <p:spTgt spid="15"/>
                                        </p:tgtEl>
                                        <p:attrNameLst>
                                          <p:attrName>stroke.on</p:attrName>
                                        </p:attrNameLst>
                                      </p:cBhvr>
                                      <p:to>
                                        <p:strVal val="true"/>
                                      </p:to>
                                    </p:set>
                                  </p:childTnLst>
                                </p:cTn>
                              </p:par>
                              <p:par>
                                <p:cTn id="26" presetID="7" presetClass="emph" presetSubtype="2" fill="hold" nodeType="withEffect">
                                  <p:stCondLst>
                                    <p:cond delay="0"/>
                                  </p:stCondLst>
                                  <p:childTnLst>
                                    <p:animClr clrSpc="rgb">
                                      <p:cBhvr>
                                        <p:cTn id="27" dur="2000" fill="hold"/>
                                        <p:tgtEl>
                                          <p:spTgt spid="35"/>
                                        </p:tgtEl>
                                        <p:attrNameLst>
                                          <p:attrName>stroke.color</p:attrName>
                                        </p:attrNameLst>
                                      </p:cBhvr>
                                      <p:to>
                                        <a:schemeClr val="accent1"/>
                                      </p:to>
                                    </p:animClr>
                                    <p:set>
                                      <p:cBhvr>
                                        <p:cTn id="28" dur="2000" fill="hold"/>
                                        <p:tgtEl>
                                          <p:spTgt spid="35"/>
                                        </p:tgtEl>
                                        <p:attrNameLst>
                                          <p:attrName>stroke.on</p:attrName>
                                        </p:attrNameLst>
                                      </p:cBhvr>
                                      <p:to>
                                        <p:strVal val="true"/>
                                      </p:to>
                                    </p:set>
                                  </p:childTnLst>
                                </p:cTn>
                              </p:par>
                              <p:par>
                                <p:cTn id="29" presetID="7" presetClass="emph" presetSubtype="2" fill="hold" nodeType="withEffect">
                                  <p:stCondLst>
                                    <p:cond delay="0"/>
                                  </p:stCondLst>
                                  <p:childTnLst>
                                    <p:animClr clrSpc="rgb">
                                      <p:cBhvr>
                                        <p:cTn id="30" dur="2000" fill="hold"/>
                                        <p:tgtEl>
                                          <p:spTgt spid="32"/>
                                        </p:tgtEl>
                                        <p:attrNameLst>
                                          <p:attrName>stroke.color</p:attrName>
                                        </p:attrNameLst>
                                      </p:cBhvr>
                                      <p:to>
                                        <a:schemeClr val="accent1"/>
                                      </p:to>
                                    </p:animClr>
                                    <p:set>
                                      <p:cBhvr>
                                        <p:cTn id="31" dur="2000" fill="hold"/>
                                        <p:tgtEl>
                                          <p:spTgt spid="32"/>
                                        </p:tgtEl>
                                        <p:attrNameLst>
                                          <p:attrName>stroke.on</p:attrName>
                                        </p:attrNameLst>
                                      </p:cBhvr>
                                      <p:to>
                                        <p:strVal val="true"/>
                                      </p:to>
                                    </p:set>
                                  </p:childTnLst>
                                </p:cTn>
                              </p:par>
                              <p:par>
                                <p:cTn id="32" presetID="7" presetClass="emph" presetSubtype="2" fill="hold" nodeType="withEffect">
                                  <p:stCondLst>
                                    <p:cond delay="0"/>
                                  </p:stCondLst>
                                  <p:childTnLst>
                                    <p:animClr clrSpc="rgb">
                                      <p:cBhvr>
                                        <p:cTn id="33" dur="2000" fill="hold"/>
                                        <p:tgtEl>
                                          <p:spTgt spid="34"/>
                                        </p:tgtEl>
                                        <p:attrNameLst>
                                          <p:attrName>stroke.color</p:attrName>
                                        </p:attrNameLst>
                                      </p:cBhvr>
                                      <p:to>
                                        <a:schemeClr val="accent1"/>
                                      </p:to>
                                    </p:animClr>
                                    <p:set>
                                      <p:cBhvr>
                                        <p:cTn id="34" dur="2000" fill="hold"/>
                                        <p:tgtEl>
                                          <p:spTgt spid="34"/>
                                        </p:tgtEl>
                                        <p:attrNameLst>
                                          <p:attrName>stroke.on</p:attrName>
                                        </p:attrNameLst>
                                      </p:cBhvr>
                                      <p:to>
                                        <p:strVal val="true"/>
                                      </p:to>
                                    </p:set>
                                  </p:childTnLst>
                                </p:cTn>
                              </p:par>
                              <p:par>
                                <p:cTn id="35" presetID="7" presetClass="emph" presetSubtype="2" fill="hold" nodeType="withEffect">
                                  <p:stCondLst>
                                    <p:cond delay="0"/>
                                  </p:stCondLst>
                                  <p:childTnLst>
                                    <p:animClr clrSpc="rgb">
                                      <p:cBhvr>
                                        <p:cTn id="36" dur="2000" fill="hold"/>
                                        <p:tgtEl>
                                          <p:spTgt spid="33"/>
                                        </p:tgtEl>
                                        <p:attrNameLst>
                                          <p:attrName>stroke.color</p:attrName>
                                        </p:attrNameLst>
                                      </p:cBhvr>
                                      <p:to>
                                        <a:schemeClr val="accent1"/>
                                      </p:to>
                                    </p:animClr>
                                    <p:set>
                                      <p:cBhvr>
                                        <p:cTn id="37" dur="2000" fill="hold"/>
                                        <p:tgtEl>
                                          <p:spTgt spid="33"/>
                                        </p:tgtEl>
                                        <p:attrNameLst>
                                          <p:attrName>stroke.on</p:attrName>
                                        </p:attrNameLst>
                                      </p:cBhvr>
                                      <p:to>
                                        <p:strVal val="true"/>
                                      </p:to>
                                    </p:set>
                                  </p:childTnLst>
                                </p:cTn>
                              </p:par>
                              <p:par>
                                <p:cTn id="38" presetID="7" presetClass="emph" presetSubtype="2" fill="hold" nodeType="withEffect">
                                  <p:stCondLst>
                                    <p:cond delay="0"/>
                                  </p:stCondLst>
                                  <p:childTnLst>
                                    <p:animClr clrSpc="rgb">
                                      <p:cBhvr>
                                        <p:cTn id="39" dur="2000" fill="hold"/>
                                        <p:tgtEl>
                                          <p:spTgt spid="27"/>
                                        </p:tgtEl>
                                        <p:attrNameLst>
                                          <p:attrName>stroke.color</p:attrName>
                                        </p:attrNameLst>
                                      </p:cBhvr>
                                      <p:to>
                                        <a:schemeClr val="accent1"/>
                                      </p:to>
                                    </p:animClr>
                                    <p:set>
                                      <p:cBhvr>
                                        <p:cTn id="40" dur="2000" fill="hold"/>
                                        <p:tgtEl>
                                          <p:spTgt spid="27"/>
                                        </p:tgtEl>
                                        <p:attrNameLst>
                                          <p:attrName>stroke.on</p:attrName>
                                        </p:attrNameLst>
                                      </p:cBhvr>
                                      <p:to>
                                        <p:strVal val="true"/>
                                      </p:to>
                                    </p:set>
                                  </p:childTnLst>
                                </p:cTn>
                              </p:par>
                              <p:par>
                                <p:cTn id="41" presetID="10" presetClass="exit" presetSubtype="0" fill="hold" nodeType="withEffect">
                                  <p:stCondLst>
                                    <p:cond delay="0"/>
                                  </p:stCondLst>
                                  <p:childTnLst>
                                    <p:animEffect transition="out" filter="fade">
                                      <p:cBhvr>
                                        <p:cTn id="42" dur="2000"/>
                                        <p:tgtEl>
                                          <p:spTgt spid="28"/>
                                        </p:tgtEl>
                                      </p:cBhvr>
                                    </p:animEffect>
                                    <p:set>
                                      <p:cBhvr>
                                        <p:cTn id="43" dur="1" fill="hold">
                                          <p:stCondLst>
                                            <p:cond delay="1999"/>
                                          </p:stCondLst>
                                        </p:cTn>
                                        <p:tgtEl>
                                          <p:spTgt spid="2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9" presetClass="emph" presetSubtype="0" nodeType="clickEffect">
                                  <p:stCondLst>
                                    <p:cond delay="0"/>
                                  </p:stCondLst>
                                  <p:childTnLst>
                                    <p:set>
                                      <p:cBhvr rctx="PPT">
                                        <p:cTn id="53" dur="indefinite"/>
                                        <p:tgtEl>
                                          <p:spTgt spid="6"/>
                                        </p:tgtEl>
                                        <p:attrNameLst>
                                          <p:attrName>style.opacity</p:attrName>
                                        </p:attrNameLst>
                                      </p:cBhvr>
                                      <p:to>
                                        <p:strVal val="0.5"/>
                                      </p:to>
                                    </p:set>
                                    <p:animEffect filter="image" prLst="opacity: 0.5">
                                      <p:cBhvr rctx="IE">
                                        <p:cTn id="54" dur="indefinite"/>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5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51" grpId="0" animBg="1"/>
      <p:bldP spid="58"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effectLst/>
        </p:spPr>
        <p:txBody>
          <a:bodyPr/>
          <a:lstStyle/>
          <a:p>
            <a:r>
              <a:rPr lang="en-US" dirty="0" smtClean="0">
                <a:effectLst/>
                <a:latin typeface="Times New Roman" pitchFamily="18" charset="0"/>
                <a:cs typeface="Times New Roman" pitchFamily="18" charset="0"/>
              </a:rPr>
              <a:t>Algorithm</a:t>
            </a:r>
            <a:endParaRPr lang="en-US" dirty="0">
              <a:effectLst/>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3071802" y="2071678"/>
            <a:ext cx="3600000" cy="3852000"/>
          </a:xfrm>
          <a:prstGeom prst="rect">
            <a:avLst/>
          </a:prstGeom>
          <a:noFill/>
          <a:ln>
            <a:noFill/>
          </a:ln>
          <a:extLst/>
        </p:spPr>
      </p:pic>
      <p:pic>
        <p:nvPicPr>
          <p:cNvPr id="6"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14876" y="2714620"/>
            <a:ext cx="3682138" cy="3852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TextBox 7"/>
          <p:cNvSpPr txBox="1"/>
          <p:nvPr/>
        </p:nvSpPr>
        <p:spPr>
          <a:xfrm>
            <a:off x="428596" y="2071678"/>
            <a:ext cx="2000264" cy="738664"/>
          </a:xfrm>
          <a:prstGeom prst="rect">
            <a:avLst/>
          </a:prstGeom>
          <a:noFill/>
        </p:spPr>
        <p:txBody>
          <a:bodyPr wrap="square" rtlCol="0">
            <a:spAutoFit/>
          </a:bodyPr>
          <a:lstStyle/>
          <a:p>
            <a:pPr algn="ctr"/>
            <a:r>
              <a:rPr lang="en-US" sz="1400" b="1" dirty="0" smtClean="0"/>
              <a:t>Locating obstacles and storing as polygons / ellipses</a:t>
            </a:r>
            <a:endParaRPr lang="en-US" sz="1400" b="1" dirty="0"/>
          </a:p>
        </p:txBody>
      </p:sp>
      <p:sp>
        <p:nvSpPr>
          <p:cNvPr id="9" name="TextBox 8"/>
          <p:cNvSpPr txBox="1"/>
          <p:nvPr/>
        </p:nvSpPr>
        <p:spPr>
          <a:xfrm>
            <a:off x="6858016" y="2214554"/>
            <a:ext cx="1857420" cy="523220"/>
          </a:xfrm>
          <a:prstGeom prst="rect">
            <a:avLst/>
          </a:prstGeom>
          <a:noFill/>
        </p:spPr>
        <p:txBody>
          <a:bodyPr wrap="square" rtlCol="0">
            <a:spAutoFit/>
          </a:bodyPr>
          <a:lstStyle/>
          <a:p>
            <a:pPr algn="ctr"/>
            <a:r>
              <a:rPr lang="en-US" sz="1400" b="1" dirty="0" smtClean="0"/>
              <a:t>Finding </a:t>
            </a:r>
            <a:r>
              <a:rPr lang="en-US" sz="1400" b="1" dirty="0" err="1" smtClean="0"/>
              <a:t>neighbour</a:t>
            </a:r>
            <a:r>
              <a:rPr lang="en-US" sz="1400" b="1" dirty="0" smtClean="0"/>
              <a:t> pairs</a:t>
            </a:r>
            <a:endParaRPr lang="en-US" sz="1400" b="1" dirty="0"/>
          </a:p>
        </p:txBody>
      </p:sp>
      <p:sp>
        <p:nvSpPr>
          <p:cNvPr id="10" name="TextBox 9"/>
          <p:cNvSpPr txBox="1"/>
          <p:nvPr/>
        </p:nvSpPr>
        <p:spPr>
          <a:xfrm>
            <a:off x="642910" y="4572008"/>
            <a:ext cx="1714512" cy="523220"/>
          </a:xfrm>
          <a:prstGeom prst="rect">
            <a:avLst/>
          </a:prstGeom>
          <a:noFill/>
        </p:spPr>
        <p:txBody>
          <a:bodyPr wrap="square" rtlCol="0">
            <a:spAutoFit/>
          </a:bodyPr>
          <a:lstStyle/>
          <a:p>
            <a:pPr algn="ctr"/>
            <a:r>
              <a:rPr lang="en-US" sz="1400" b="1" dirty="0" smtClean="0"/>
              <a:t>Path search in this quad map</a:t>
            </a:r>
            <a:endParaRPr lang="en-US" sz="1400" b="1" dirty="0"/>
          </a:p>
        </p:txBody>
      </p:sp>
      <p:sp>
        <p:nvSpPr>
          <p:cNvPr id="11" name="TextBox 10"/>
          <p:cNvSpPr txBox="1"/>
          <p:nvPr/>
        </p:nvSpPr>
        <p:spPr>
          <a:xfrm>
            <a:off x="7072330" y="4500570"/>
            <a:ext cx="1571668" cy="738664"/>
          </a:xfrm>
          <a:prstGeom prst="rect">
            <a:avLst/>
          </a:prstGeom>
          <a:noFill/>
        </p:spPr>
        <p:txBody>
          <a:bodyPr wrap="square" rtlCol="0">
            <a:spAutoFit/>
          </a:bodyPr>
          <a:lstStyle/>
          <a:p>
            <a:pPr algn="ctr"/>
            <a:r>
              <a:rPr lang="en-US" sz="1400" b="1" dirty="0" smtClean="0"/>
              <a:t>Graph building with quads as nodes</a:t>
            </a:r>
            <a:endParaRPr lang="en-US" sz="1400" b="1" dirty="0"/>
          </a:p>
        </p:txBody>
      </p:sp>
      <p:sp>
        <p:nvSpPr>
          <p:cNvPr id="12" name="Right Arrow 11"/>
          <p:cNvSpPr/>
          <p:nvPr/>
        </p:nvSpPr>
        <p:spPr>
          <a:xfrm>
            <a:off x="4286248" y="2143116"/>
            <a:ext cx="714380" cy="571504"/>
          </a:xfrm>
          <a:prstGeom prst="rightArrow">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4"/>
          <a:srcRect/>
          <a:stretch>
            <a:fillRect/>
          </a:stretch>
        </p:blipFill>
        <p:spPr bwMode="auto">
          <a:xfrm>
            <a:off x="4071934" y="2857496"/>
            <a:ext cx="3682138" cy="3852000"/>
          </a:xfrm>
          <a:prstGeom prst="rect">
            <a:avLst/>
          </a:prstGeom>
          <a:noFill/>
          <a:ln w="9525">
            <a:noFill/>
            <a:miter lim="800000"/>
            <a:headEnd/>
            <a:tailEnd/>
          </a:ln>
          <a:effectLst/>
        </p:spPr>
      </p:pic>
      <p:sp>
        <p:nvSpPr>
          <p:cNvPr id="13" name="Right Arrow 12"/>
          <p:cNvSpPr/>
          <p:nvPr/>
        </p:nvSpPr>
        <p:spPr>
          <a:xfrm rot="5400000">
            <a:off x="5500694" y="3429000"/>
            <a:ext cx="714380" cy="571504"/>
          </a:xfrm>
          <a:prstGeom prst="rightArrow">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7" name="Picture 6"/>
          <p:cNvPicPr/>
          <p:nvPr/>
        </p:nvPicPr>
        <p:blipFill>
          <a:blip r:embed="rId5"/>
          <a:stretch>
            <a:fillRect/>
          </a:stretch>
        </p:blipFill>
        <p:spPr>
          <a:xfrm>
            <a:off x="3312000" y="2110844"/>
            <a:ext cx="3600000" cy="3852000"/>
          </a:xfrm>
          <a:prstGeom prst="rect">
            <a:avLst/>
          </a:prstGeom>
        </p:spPr>
      </p:pic>
      <p:sp>
        <p:nvSpPr>
          <p:cNvPr id="14" name="Right Arrow 13"/>
          <p:cNvSpPr/>
          <p:nvPr/>
        </p:nvSpPr>
        <p:spPr>
          <a:xfrm rot="10800000">
            <a:off x="4143372" y="4500570"/>
            <a:ext cx="714380" cy="571504"/>
          </a:xfrm>
          <a:prstGeom prst="rightArrow">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5" name="Picture 14" descr="IITM-Logo-copy (2).png"/>
          <p:cNvPicPr>
            <a:picLocks noChangeAspect="1"/>
          </p:cNvPicPr>
          <p:nvPr/>
        </p:nvPicPr>
        <p:blipFill>
          <a:blip r:embed="rId6" cstate="print"/>
          <a:stretch>
            <a:fillRect/>
          </a:stretch>
        </p:blipFill>
        <p:spPr>
          <a:xfrm>
            <a:off x="71406" y="6072206"/>
            <a:ext cx="714380" cy="714380"/>
          </a:xfrm>
          <a:prstGeom prst="rect">
            <a:avLst/>
          </a:prstGeom>
          <a:blipFill>
            <a:blip r:embed="rId7"/>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6" presetClass="path" presetSubtype="0" fill="hold" nodeType="clickEffect">
                                  <p:stCondLst>
                                    <p:cond delay="0"/>
                                  </p:stCondLst>
                                  <p:childTnLst>
                                    <p:animMotion origin="layout" path="M -2.5E-6 -3.7037E-7 L -0.15885 -0.21944 " pathEditMode="relative" rAng="0" ptsTypes="AA">
                                      <p:cBhvr>
                                        <p:cTn id="10" dur="500" fill="hold"/>
                                        <p:tgtEl>
                                          <p:spTgt spid="4"/>
                                        </p:tgtEl>
                                        <p:attrNameLst>
                                          <p:attrName>ppt_x</p:attrName>
                                          <p:attrName>ppt_y</p:attrName>
                                        </p:attrNameLst>
                                      </p:cBhvr>
                                      <p:rCtr x="-80" y="-110"/>
                                    </p:animMotion>
                                  </p:childTnLst>
                                </p:cTn>
                              </p:par>
                              <p:par>
                                <p:cTn id="11" presetID="6" presetClass="emph" presetSubtype="0" fill="hold" nodeType="withEffect">
                                  <p:stCondLst>
                                    <p:cond delay="0"/>
                                  </p:stCondLst>
                                  <p:childTnLst>
                                    <p:animScale>
                                      <p:cBhvr>
                                        <p:cTn id="12" dur="500" fill="hold"/>
                                        <p:tgtEl>
                                          <p:spTgt spid="4"/>
                                        </p:tgtEl>
                                      </p:cBhvr>
                                      <p:by x="60000" y="60000"/>
                                    </p:animScale>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6" presetClass="path" presetSubtype="0" fill="hold" nodeType="clickEffect">
                                  <p:stCondLst>
                                    <p:cond delay="0"/>
                                  </p:stCondLst>
                                  <p:childTnLst>
                                    <p:animMotion origin="layout" path="M -2.77778E-7 -3.7037E-7 L -0.08299 -0.31319 " pathEditMode="relative" rAng="0" ptsTypes="AA">
                                      <p:cBhvr>
                                        <p:cTn id="23" dur="500" fill="hold"/>
                                        <p:tgtEl>
                                          <p:spTgt spid="6"/>
                                        </p:tgtEl>
                                        <p:attrNameLst>
                                          <p:attrName>ppt_x</p:attrName>
                                          <p:attrName>ppt_y</p:attrName>
                                        </p:attrNameLst>
                                      </p:cBhvr>
                                      <p:rCtr x="-41" y="-157"/>
                                    </p:animMotion>
                                  </p:childTnLst>
                                </p:cTn>
                              </p:par>
                              <p:par>
                                <p:cTn id="24" presetID="6" presetClass="emph" presetSubtype="0" fill="hold" nodeType="withEffect">
                                  <p:stCondLst>
                                    <p:cond delay="0"/>
                                  </p:stCondLst>
                                  <p:childTnLst>
                                    <p:animScale>
                                      <p:cBhvr>
                                        <p:cTn id="25" dur="500" fill="hold"/>
                                        <p:tgtEl>
                                          <p:spTgt spid="6"/>
                                        </p:tgtEl>
                                      </p:cBhvr>
                                      <p:by x="60000" y="60000"/>
                                    </p:animScale>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56" presetClass="path" presetSubtype="0" fill="hold" nodeType="clickEffect">
                                  <p:stCondLst>
                                    <p:cond delay="0"/>
                                  </p:stCondLst>
                                  <p:childTnLst>
                                    <p:animMotion origin="layout" path="M 2.22222E-6 -3.7037E-6 L -0.01268 0.03357 " pathEditMode="relative" rAng="0" ptsTypes="AA">
                                      <p:cBhvr>
                                        <p:cTn id="36" dur="500" fill="hold"/>
                                        <p:tgtEl>
                                          <p:spTgt spid="1026"/>
                                        </p:tgtEl>
                                        <p:attrNameLst>
                                          <p:attrName>ppt_x</p:attrName>
                                          <p:attrName>ppt_y</p:attrName>
                                        </p:attrNameLst>
                                      </p:cBhvr>
                                      <p:rCtr x="-6" y="17"/>
                                    </p:animMotion>
                                  </p:childTnLst>
                                </p:cTn>
                              </p:par>
                              <p:par>
                                <p:cTn id="37" presetID="6" presetClass="emph" presetSubtype="0" fill="hold" nodeType="withEffect">
                                  <p:stCondLst>
                                    <p:cond delay="0"/>
                                  </p:stCondLst>
                                  <p:childTnLst>
                                    <p:animScale>
                                      <p:cBhvr>
                                        <p:cTn id="38" dur="500" fill="hold"/>
                                        <p:tgtEl>
                                          <p:spTgt spid="1026"/>
                                        </p:tgtEl>
                                      </p:cBhvr>
                                      <p:by x="60000" y="60000"/>
                                    </p:animScale>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56" presetClass="path" presetSubtype="0" fill="hold" nodeType="clickEffect">
                                  <p:stCondLst>
                                    <p:cond delay="0"/>
                                  </p:stCondLst>
                                  <p:childTnLst>
                                    <p:animMotion origin="layout" path="M 2.22222E-6 2.59259E-6 L -0.18507 0.14236 " pathEditMode="relative" rAng="0" ptsTypes="AA">
                                      <p:cBhvr>
                                        <p:cTn id="55" dur="500" fill="hold"/>
                                        <p:tgtEl>
                                          <p:spTgt spid="7"/>
                                        </p:tgtEl>
                                        <p:attrNameLst>
                                          <p:attrName>ppt_x</p:attrName>
                                          <p:attrName>ppt_y</p:attrName>
                                        </p:attrNameLst>
                                      </p:cBhvr>
                                      <p:rCtr x="-93" y="71"/>
                                    </p:animMotion>
                                  </p:childTnLst>
                                </p:cTn>
                              </p:par>
                              <p:par>
                                <p:cTn id="56" presetID="6" presetClass="emph" presetSubtype="0" fill="hold" nodeType="withEffect">
                                  <p:stCondLst>
                                    <p:cond delay="0"/>
                                  </p:stCondLst>
                                  <p:childTnLst>
                                    <p:animScale>
                                      <p:cBhvr>
                                        <p:cTn id="57" dur="500" fill="hold"/>
                                        <p:tgtEl>
                                          <p:spTgt spid="7"/>
                                        </p:tgtEl>
                                      </p:cBhvr>
                                      <p:by x="60000" y="60000"/>
                                    </p:animScale>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Voronoi Diagram"/>
          <p:cNvPicPr>
            <a:picLocks noChangeAspect="1" noChangeArrowheads="1"/>
          </p:cNvPicPr>
          <p:nvPr/>
        </p:nvPicPr>
        <p:blipFill>
          <a:blip r:embed="rId2"/>
          <a:srcRect/>
          <a:stretch>
            <a:fillRect/>
          </a:stretch>
        </p:blipFill>
        <p:spPr bwMode="auto">
          <a:xfrm>
            <a:off x="2285984" y="1785926"/>
            <a:ext cx="5082352" cy="4320000"/>
          </a:xfrm>
          <a:prstGeom prst="rect">
            <a:avLst/>
          </a:prstGeom>
          <a:noFill/>
        </p:spPr>
      </p:pic>
      <p:pic>
        <p:nvPicPr>
          <p:cNvPr id="8"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72068" y="2285992"/>
            <a:ext cx="3097125" cy="3240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428596" y="1214422"/>
            <a:ext cx="8229600" cy="4525963"/>
          </a:xfrm>
        </p:spPr>
        <p:txBody>
          <a:bodyPr>
            <a:normAutofit/>
          </a:bodyPr>
          <a:lstStyle/>
          <a:p>
            <a:r>
              <a:rPr lang="en-US" sz="1200" dirty="0" smtClean="0"/>
              <a:t>Do two given polygons share a </a:t>
            </a:r>
            <a:r>
              <a:rPr lang="en-US" sz="1200" dirty="0" err="1" smtClean="0"/>
              <a:t>voronoi</a:t>
            </a:r>
            <a:r>
              <a:rPr lang="en-US" sz="1200" dirty="0" smtClean="0"/>
              <a:t> edge?</a:t>
            </a:r>
          </a:p>
          <a:p>
            <a:r>
              <a:rPr lang="en-US" sz="1200" dirty="0" smtClean="0"/>
              <a:t>Which polygons in a given map shares </a:t>
            </a:r>
            <a:r>
              <a:rPr lang="en-US" sz="1200" dirty="0" err="1" smtClean="0"/>
              <a:t>voronoi</a:t>
            </a:r>
            <a:r>
              <a:rPr lang="en-US" sz="1200" dirty="0" smtClean="0"/>
              <a:t> edge?</a:t>
            </a:r>
            <a:endParaRPr lang="en-US" sz="1200" dirty="0"/>
          </a:p>
        </p:txBody>
      </p:sp>
      <p:sp>
        <p:nvSpPr>
          <p:cNvPr id="3" name="Title 2"/>
          <p:cNvSpPr>
            <a:spLocks noGrp="1"/>
          </p:cNvSpPr>
          <p:nvPr>
            <p:ph type="title"/>
          </p:nvPr>
        </p:nvSpPr>
        <p:spPr/>
        <p:txBody>
          <a:bodyPr/>
          <a:lstStyle/>
          <a:p>
            <a:r>
              <a:rPr lang="en-US" dirty="0" smtClean="0">
                <a:effectLst/>
                <a:latin typeface="Times New Roman" pitchFamily="18" charset="0"/>
                <a:cs typeface="Times New Roman" pitchFamily="18" charset="0"/>
              </a:rPr>
              <a:t>Nearest Neighbours</a:t>
            </a:r>
            <a:endParaRPr lang="en-US" dirty="0">
              <a:effectLst/>
              <a:latin typeface="Times New Roman" pitchFamily="18" charset="0"/>
              <a:cs typeface="Times New Roman" pitchFamily="18" charset="0"/>
            </a:endParaRPr>
          </a:p>
        </p:txBody>
      </p:sp>
      <p:sp>
        <p:nvSpPr>
          <p:cNvPr id="4" name="TextBox 3"/>
          <p:cNvSpPr txBox="1"/>
          <p:nvPr/>
        </p:nvSpPr>
        <p:spPr>
          <a:xfrm>
            <a:off x="3786182" y="6581001"/>
            <a:ext cx="5715040" cy="276999"/>
          </a:xfrm>
          <a:prstGeom prst="rect">
            <a:avLst/>
          </a:prstGeom>
          <a:noFill/>
        </p:spPr>
        <p:txBody>
          <a:bodyPr wrap="square" rtlCol="0">
            <a:spAutoFit/>
          </a:bodyPr>
          <a:lstStyle/>
          <a:p>
            <a:r>
              <a:rPr lang="en-US" sz="1200" u="sng" dirty="0" smtClean="0"/>
              <a:t>https://www.transum.org/Maths/Activity/Graph/VoronoiDiagram.asp</a:t>
            </a:r>
            <a:endParaRPr lang="en-US" sz="1200" u="sng" dirty="0"/>
          </a:p>
        </p:txBody>
      </p:sp>
      <p:sp>
        <p:nvSpPr>
          <p:cNvPr id="10" name="Oval 9"/>
          <p:cNvSpPr/>
          <p:nvPr/>
        </p:nvSpPr>
        <p:spPr>
          <a:xfrm>
            <a:off x="5572132" y="2786058"/>
            <a:ext cx="142876" cy="14287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050" b="1" dirty="0" smtClean="0">
                <a:solidFill>
                  <a:srgbClr val="FF0000"/>
                </a:solidFill>
              </a:rPr>
              <a:t>1</a:t>
            </a:r>
            <a:endParaRPr lang="en-IN" b="1" dirty="0">
              <a:solidFill>
                <a:srgbClr val="FF0000"/>
              </a:solidFill>
            </a:endParaRPr>
          </a:p>
        </p:txBody>
      </p:sp>
      <p:sp>
        <p:nvSpPr>
          <p:cNvPr id="11" name="Oval 10"/>
          <p:cNvSpPr/>
          <p:nvPr/>
        </p:nvSpPr>
        <p:spPr>
          <a:xfrm>
            <a:off x="6357950" y="3500438"/>
            <a:ext cx="142876" cy="1445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050" b="1" dirty="0">
                <a:solidFill>
                  <a:schemeClr val="tx1"/>
                </a:solidFill>
              </a:rPr>
              <a:t>2</a:t>
            </a:r>
            <a:endParaRPr lang="en-IN" b="1" dirty="0">
              <a:solidFill>
                <a:schemeClr val="tx1"/>
              </a:solidFill>
            </a:endParaRPr>
          </a:p>
        </p:txBody>
      </p:sp>
      <p:sp>
        <p:nvSpPr>
          <p:cNvPr id="12" name="Oval 11"/>
          <p:cNvSpPr/>
          <p:nvPr/>
        </p:nvSpPr>
        <p:spPr>
          <a:xfrm>
            <a:off x="5786446" y="3929066"/>
            <a:ext cx="142876" cy="1445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050" b="1" dirty="0">
                <a:solidFill>
                  <a:schemeClr val="tx1"/>
                </a:solidFill>
              </a:rPr>
              <a:t>5</a:t>
            </a:r>
            <a:endParaRPr lang="en-IN" b="1" dirty="0">
              <a:solidFill>
                <a:schemeClr val="tx1"/>
              </a:solidFill>
            </a:endParaRPr>
          </a:p>
        </p:txBody>
      </p:sp>
      <p:sp>
        <p:nvSpPr>
          <p:cNvPr id="13" name="Oval 12"/>
          <p:cNvSpPr/>
          <p:nvPr/>
        </p:nvSpPr>
        <p:spPr>
          <a:xfrm>
            <a:off x="5357818" y="4500570"/>
            <a:ext cx="142876" cy="1445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050" b="1" dirty="0">
                <a:solidFill>
                  <a:schemeClr val="tx1"/>
                </a:solidFill>
              </a:rPr>
              <a:t>7</a:t>
            </a:r>
            <a:endParaRPr lang="en-IN" b="1" dirty="0">
              <a:solidFill>
                <a:schemeClr val="tx1"/>
              </a:solidFill>
            </a:endParaRPr>
          </a:p>
        </p:txBody>
      </p:sp>
      <p:sp>
        <p:nvSpPr>
          <p:cNvPr id="14" name="TextBox 13"/>
          <p:cNvSpPr txBox="1"/>
          <p:nvPr/>
        </p:nvSpPr>
        <p:spPr>
          <a:xfrm>
            <a:off x="1857356" y="5715016"/>
            <a:ext cx="6286544" cy="523220"/>
          </a:xfrm>
          <a:prstGeom prst="rect">
            <a:avLst/>
          </a:prstGeom>
          <a:noFill/>
        </p:spPr>
        <p:txBody>
          <a:bodyPr wrap="square" rtlCol="0">
            <a:spAutoFit/>
          </a:bodyPr>
          <a:lstStyle/>
          <a:p>
            <a:r>
              <a:rPr lang="en-US" sz="1400" b="1" dirty="0" smtClean="0"/>
              <a:t>If a robotic agent is moving around obstacle 1; its path around that location will be influenced only and only by obstacles 2, 5 and 7</a:t>
            </a:r>
            <a:endParaRPr lang="en-US" sz="1400" b="1" dirty="0"/>
          </a:p>
        </p:txBody>
      </p:sp>
      <p:pic>
        <p:nvPicPr>
          <p:cNvPr id="15" name="Picture 14" descr="IITM-Logo-copy (2).png"/>
          <p:cNvPicPr>
            <a:picLocks noChangeAspect="1"/>
          </p:cNvPicPr>
          <p:nvPr/>
        </p:nvPicPr>
        <p:blipFill>
          <a:blip r:embed="rId4" cstate="print"/>
          <a:stretch>
            <a:fillRect/>
          </a:stretch>
        </p:blipFill>
        <p:spPr>
          <a:xfrm>
            <a:off x="71406" y="6072206"/>
            <a:ext cx="714380" cy="714380"/>
          </a:xfrm>
          <a:prstGeom prst="rect">
            <a:avLst/>
          </a:prstGeom>
          <a:blipFill>
            <a:blip r:embed="rId5"/>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5" presetClass="path" presetSubtype="0" fill="hold" nodeType="clickEffect">
                                  <p:stCondLst>
                                    <p:cond delay="0"/>
                                  </p:stCondLst>
                                  <p:childTnLst>
                                    <p:animMotion origin="layout" path="M 0 0  L -0.25 0  E" pathEditMode="relative" ptsTypes="">
                                      <p:cBhvr>
                                        <p:cTn id="14" dur="500" fill="hold"/>
                                        <p:tgtEl>
                                          <p:spTgt spid="4098"/>
                                        </p:tgtEl>
                                        <p:attrNameLst>
                                          <p:attrName>ppt_x</p:attrName>
                                          <p:attrName>ppt_y</p:attrName>
                                        </p:attrNameLst>
                                      </p:cBhvr>
                                    </p:animMotion>
                                  </p:childTnLst>
                                </p:cTn>
                              </p:par>
                              <p:par>
                                <p:cTn id="15" presetID="6" presetClass="emph" presetSubtype="0" fill="hold" nodeType="withEffect">
                                  <p:stCondLst>
                                    <p:cond delay="0"/>
                                  </p:stCondLst>
                                  <p:childTnLst>
                                    <p:animScale>
                                      <p:cBhvr>
                                        <p:cTn id="16" dur="500" fill="hold"/>
                                        <p:tgtEl>
                                          <p:spTgt spid="4098"/>
                                        </p:tgtEl>
                                      </p:cBhvr>
                                      <p:by x="75000" y="75000"/>
                                    </p:animScale>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12" grpId="0" animBg="1"/>
      <p:bldP spid="1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071670" y="1142984"/>
            <a:ext cx="5092700" cy="5327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071670" y="1170000"/>
            <a:ext cx="5092700" cy="532765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2071670" y="1142984"/>
            <a:ext cx="5092700" cy="53276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2071670" y="1142984"/>
            <a:ext cx="5092700" cy="5327650"/>
          </a:xfrm>
          <a:prstGeom prst="rect">
            <a:avLst/>
          </a:prstGeom>
          <a:noFill/>
          <a:ln w="9525">
            <a:noFill/>
            <a:miter lim="800000"/>
            <a:headEnd/>
            <a:tailEnd/>
          </a:ln>
          <a:effectLst/>
        </p:spPr>
      </p:pic>
      <p:sp>
        <p:nvSpPr>
          <p:cNvPr id="3" name="Title 2"/>
          <p:cNvSpPr>
            <a:spLocks noGrp="1"/>
          </p:cNvSpPr>
          <p:nvPr>
            <p:ph type="title"/>
          </p:nvPr>
        </p:nvSpPr>
        <p:spPr/>
        <p:txBody>
          <a:bodyPr>
            <a:normAutofit fontScale="90000"/>
          </a:bodyPr>
          <a:lstStyle/>
          <a:p>
            <a:r>
              <a:rPr lang="en-US" dirty="0" smtClean="0">
                <a:effectLst/>
                <a:latin typeface="Times New Roman" pitchFamily="18" charset="0"/>
                <a:cs typeface="Times New Roman" pitchFamily="18" charset="0"/>
              </a:rPr>
              <a:t>Checks to Identify Nearest Neighbours</a:t>
            </a:r>
            <a:endParaRPr lang="en-US" dirty="0">
              <a:effectLst/>
              <a:latin typeface="Times New Roman" pitchFamily="18" charset="0"/>
              <a:cs typeface="Times New Roman" pitchFamily="18" charset="0"/>
            </a:endParaRPr>
          </a:p>
        </p:txBody>
      </p:sp>
      <p:pic>
        <p:nvPicPr>
          <p:cNvPr id="5" name="Picture 3"/>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4786314" y="1571612"/>
            <a:ext cx="3785375" cy="3960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584207" y="1571612"/>
            <a:ext cx="3785375" cy="3960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Oval 7"/>
          <p:cNvSpPr/>
          <p:nvPr/>
        </p:nvSpPr>
        <p:spPr>
          <a:xfrm>
            <a:off x="1000100" y="2000240"/>
            <a:ext cx="571504" cy="500066"/>
          </a:xfrm>
          <a:prstGeom prst="ellipse">
            <a:avLst/>
          </a:prstGeom>
          <a:solidFill>
            <a:srgbClr val="FFE48F">
              <a:alpha val="69804"/>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Oval 8"/>
          <p:cNvSpPr/>
          <p:nvPr/>
        </p:nvSpPr>
        <p:spPr>
          <a:xfrm>
            <a:off x="5214942" y="2000240"/>
            <a:ext cx="571504" cy="500066"/>
          </a:xfrm>
          <a:prstGeom prst="ellipse">
            <a:avLst/>
          </a:prstGeom>
          <a:solidFill>
            <a:srgbClr val="FFE48F">
              <a:alpha val="69804"/>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Oval 12"/>
          <p:cNvSpPr/>
          <p:nvPr/>
        </p:nvSpPr>
        <p:spPr>
          <a:xfrm>
            <a:off x="2571736" y="1785926"/>
            <a:ext cx="857256" cy="714380"/>
          </a:xfrm>
          <a:prstGeom prst="ellipse">
            <a:avLst/>
          </a:prstGeom>
          <a:solidFill>
            <a:srgbClr val="FFE48F">
              <a:alpha val="69804"/>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5" name="Picture 14" descr="IITM-Logo-copy (2).png"/>
          <p:cNvPicPr>
            <a:picLocks noChangeAspect="1"/>
          </p:cNvPicPr>
          <p:nvPr/>
        </p:nvPicPr>
        <p:blipFill>
          <a:blip r:embed="rId8" cstate="print"/>
          <a:stretch>
            <a:fillRect/>
          </a:stretch>
        </p:blipFill>
        <p:spPr>
          <a:xfrm>
            <a:off x="71406" y="6072206"/>
            <a:ext cx="714380" cy="714380"/>
          </a:xfrm>
          <a:prstGeom prst="rect">
            <a:avLst/>
          </a:prstGeom>
          <a:blipFill>
            <a:blip r:embed="rId9"/>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par>
                          <p:cTn id="9" fill="hold">
                            <p:stCondLst>
                              <p:cond delay="0"/>
                            </p:stCondLst>
                            <p:childTnLst>
                              <p:par>
                                <p:cTn id="10" presetID="26" presetClass="emph" presetSubtype="0" repeatCount="indefinite" fill="hold" grpId="1" nodeType="afterEffect">
                                  <p:stCondLst>
                                    <p:cond delay="0"/>
                                  </p:stCondLst>
                                  <p:childTnLst>
                                    <p:animEffect transition="out" filter="fade">
                                      <p:cBhvr>
                                        <p:cTn id="11" dur="1000" tmFilter="0, 0; .2, .5; .8, .5; 1, 0"/>
                                        <p:tgtEl>
                                          <p:spTgt spid="8"/>
                                        </p:tgtEl>
                                      </p:cBhvr>
                                    </p:animEffect>
                                    <p:animScale>
                                      <p:cBhvr>
                                        <p:cTn id="12" dur="500" autoRev="1" fill="hold"/>
                                        <p:tgtEl>
                                          <p:spTgt spid="8"/>
                                        </p:tgtEl>
                                      </p:cBhvr>
                                      <p:by x="105000" y="105000"/>
                                    </p:animScale>
                                  </p:childTnLst>
                                </p:cTn>
                              </p:par>
                              <p:par>
                                <p:cTn id="13" presetID="26" presetClass="emph" presetSubtype="0" repeatCount="indefinite" fill="hold" grpId="1" nodeType="withEffect">
                                  <p:stCondLst>
                                    <p:cond delay="0"/>
                                  </p:stCondLst>
                                  <p:childTnLst>
                                    <p:animEffect transition="out" filter="fade">
                                      <p:cBhvr>
                                        <p:cTn id="14" dur="1000" tmFilter="0, 0; .2, .5; .8, .5; 1, 0"/>
                                        <p:tgtEl>
                                          <p:spTgt spid="9"/>
                                        </p:tgtEl>
                                      </p:cBhvr>
                                    </p:animEffect>
                                    <p:animScale>
                                      <p:cBhvr>
                                        <p:cTn id="15" dur="500" autoRev="1" fill="hold"/>
                                        <p:tgtEl>
                                          <p:spTgt spid="9"/>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par>
                                <p:cTn id="20" presetID="1" presetClass="exit"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hidden"/>
                                      </p:to>
                                    </p:set>
                                  </p:childTnLst>
                                </p:cTn>
                              </p:par>
                              <p:par>
                                <p:cTn id="22" presetID="1" presetClass="exit" presetSubtype="0" fill="hold" grpId="2"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6" presetClass="path" presetSubtype="0" fill="hold" nodeType="clickEffect">
                                  <p:stCondLst>
                                    <p:cond delay="0"/>
                                  </p:stCondLst>
                                  <p:childTnLst>
                                    <p:animMotion origin="layout" path="M -1.94444E-6 -4.72357E-6 L -0.22257 0.04511 " pathEditMode="relative" rAng="0" ptsTypes="AA">
                                      <p:cBhvr>
                                        <p:cTn id="27" dur="500" fill="hold"/>
                                        <p:tgtEl>
                                          <p:spTgt spid="5"/>
                                        </p:tgtEl>
                                        <p:attrNameLst>
                                          <p:attrName>ppt_x</p:attrName>
                                          <p:attrName>ppt_y</p:attrName>
                                        </p:attrNameLst>
                                      </p:cBhvr>
                                      <p:rCtr x="-111" y="22"/>
                                    </p:animMotion>
                                  </p:childTnLst>
                                </p:cTn>
                              </p:par>
                              <p:par>
                                <p:cTn id="28" presetID="6" presetClass="emph" presetSubtype="0" fill="hold" nodeType="withEffect">
                                  <p:stCondLst>
                                    <p:cond delay="0"/>
                                  </p:stCondLst>
                                  <p:childTnLst>
                                    <p:animScale>
                                      <p:cBhvr>
                                        <p:cTn id="29" dur="500" fill="hold"/>
                                        <p:tgtEl>
                                          <p:spTgt spid="5"/>
                                        </p:tgtEl>
                                      </p:cBhvr>
                                      <p:by x="134530" y="134530"/>
                                    </p:animScale>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500"/>
                            </p:stCondLst>
                            <p:childTnLst>
                              <p:par>
                                <p:cTn id="34" presetID="26" presetClass="emph" presetSubtype="0" repeatCount="indefinite" fill="hold" grpId="1" nodeType="afterEffect">
                                  <p:stCondLst>
                                    <p:cond delay="0"/>
                                  </p:stCondLst>
                                  <p:childTnLst>
                                    <p:animEffect transition="out" filter="fade">
                                      <p:cBhvr>
                                        <p:cTn id="35" dur="1000" tmFilter="0, 0; .2, .5; .8, .5; 1, 0"/>
                                        <p:tgtEl>
                                          <p:spTgt spid="13"/>
                                        </p:tgtEl>
                                      </p:cBhvr>
                                    </p:animEffect>
                                    <p:animScale>
                                      <p:cBhvr>
                                        <p:cTn id="36" dur="500" autoRev="1" fill="hold"/>
                                        <p:tgtEl>
                                          <p:spTgt spid="13"/>
                                        </p:tgtEl>
                                      </p:cBhvr>
                                      <p:by x="105000" y="105000"/>
                                    </p:animScale>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0"/>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205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52"/>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20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53"/>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20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animBg="1"/>
      <p:bldP spid="9" grpId="1" animBg="1"/>
      <p:bldP spid="9" grpId="2" animBg="1"/>
      <p:bldP spid="13" grpId="0" animBg="1"/>
      <p:bldP spid="1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4"/>
          <p:cNvPicPr>
            <a:picLocks noChangeAspect="1" noChangeArrowheads="1"/>
          </p:cNvPicPr>
          <p:nvPr/>
        </p:nvPicPr>
        <p:blipFill>
          <a:blip r:embed="rId2"/>
          <a:srcRect/>
          <a:stretch>
            <a:fillRect/>
          </a:stretch>
        </p:blipFill>
        <p:spPr bwMode="auto">
          <a:xfrm>
            <a:off x="2071670" y="1142984"/>
            <a:ext cx="5092700" cy="5327650"/>
          </a:xfrm>
          <a:prstGeom prst="rect">
            <a:avLst/>
          </a:prstGeom>
          <a:noFill/>
          <a:ln w="9525">
            <a:noFill/>
            <a:miter lim="800000"/>
            <a:headEnd/>
            <a:tailEnd/>
          </a:ln>
          <a:effectLst/>
        </p:spPr>
      </p:pic>
      <p:pic>
        <p:nvPicPr>
          <p:cNvPr id="34" name="Picture 3"/>
          <p:cNvPicPr>
            <a:picLocks noChangeAspect="1" noChangeArrowheads="1"/>
          </p:cNvPicPr>
          <p:nvPr/>
        </p:nvPicPr>
        <p:blipFill>
          <a:blip r:embed="rId3"/>
          <a:srcRect/>
          <a:stretch>
            <a:fillRect/>
          </a:stretch>
        </p:blipFill>
        <p:spPr bwMode="auto">
          <a:xfrm>
            <a:off x="2071670" y="1170000"/>
            <a:ext cx="5092700" cy="5327650"/>
          </a:xfrm>
          <a:prstGeom prst="rect">
            <a:avLst/>
          </a:prstGeom>
          <a:noFill/>
          <a:ln w="9525">
            <a:noFill/>
            <a:miter lim="800000"/>
            <a:headEnd/>
            <a:tailEnd/>
          </a:ln>
          <a:effectLst/>
        </p:spPr>
      </p:pic>
      <p:pic>
        <p:nvPicPr>
          <p:cNvPr id="33" name="Picture 2"/>
          <p:cNvPicPr>
            <a:picLocks noChangeAspect="1" noChangeArrowheads="1"/>
          </p:cNvPicPr>
          <p:nvPr/>
        </p:nvPicPr>
        <p:blipFill>
          <a:blip r:embed="rId4"/>
          <a:srcRect/>
          <a:stretch>
            <a:fillRect/>
          </a:stretch>
        </p:blipFill>
        <p:spPr bwMode="auto">
          <a:xfrm>
            <a:off x="2071670" y="1142984"/>
            <a:ext cx="5092700" cy="5327650"/>
          </a:xfrm>
          <a:prstGeom prst="rect">
            <a:avLst/>
          </a:prstGeom>
          <a:noFill/>
          <a:ln w="9525">
            <a:noFill/>
            <a:miter lim="800000"/>
            <a:headEnd/>
            <a:tailEnd/>
          </a:ln>
          <a:effectLst/>
        </p:spPr>
      </p:pic>
      <p:pic>
        <p:nvPicPr>
          <p:cNvPr id="5" name="Picture 2"/>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071670" y="1142983"/>
            <a:ext cx="5072098" cy="530609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5" name="Oval 14"/>
          <p:cNvSpPr/>
          <p:nvPr/>
        </p:nvSpPr>
        <p:spPr>
          <a:xfrm>
            <a:off x="2571736" y="1714488"/>
            <a:ext cx="857256" cy="714380"/>
          </a:xfrm>
          <a:prstGeom prst="ellipse">
            <a:avLst/>
          </a:prstGeom>
          <a:solidFill>
            <a:srgbClr val="FFE48F">
              <a:alpha val="69804"/>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 name="Title 2"/>
          <p:cNvSpPr>
            <a:spLocks noGrp="1"/>
          </p:cNvSpPr>
          <p:nvPr>
            <p:ph type="title"/>
          </p:nvPr>
        </p:nvSpPr>
        <p:spPr/>
        <p:txBody>
          <a:bodyPr>
            <a:normAutofit fontScale="90000"/>
          </a:bodyPr>
          <a:lstStyle/>
          <a:p>
            <a:r>
              <a:rPr lang="en-US" dirty="0" smtClean="0">
                <a:effectLst/>
                <a:latin typeface="Times New Roman" pitchFamily="18" charset="0"/>
                <a:cs typeface="Times New Roman" pitchFamily="18" charset="0"/>
              </a:rPr>
              <a:t>Checks to Identify Nearest Neighbours</a:t>
            </a:r>
            <a:endParaRPr lang="en-US" dirty="0">
              <a:effectLst/>
              <a:latin typeface="Times New Roman" pitchFamily="18" charset="0"/>
              <a:cs typeface="Times New Roman" pitchFamily="18" charset="0"/>
            </a:endParaRPr>
          </a:p>
        </p:txBody>
      </p:sp>
      <p:sp>
        <p:nvSpPr>
          <p:cNvPr id="6" name="Oval 5"/>
          <p:cNvSpPr/>
          <p:nvPr/>
        </p:nvSpPr>
        <p:spPr>
          <a:xfrm>
            <a:off x="4071934" y="3000372"/>
            <a:ext cx="235394" cy="220319"/>
          </a:xfrm>
          <a:prstGeom prst="ellipse">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IN" sz="1600" b="1" dirty="0">
                <a:solidFill>
                  <a:schemeClr val="tx1"/>
                </a:solidFill>
                <a:latin typeface="Times New Roman" pitchFamily="18" charset="0"/>
                <a:cs typeface="Times New Roman" pitchFamily="18" charset="0"/>
              </a:rPr>
              <a:t>1</a:t>
            </a:r>
          </a:p>
        </p:txBody>
      </p:sp>
      <p:sp>
        <p:nvSpPr>
          <p:cNvPr id="16" name="Oval 15"/>
          <p:cNvSpPr/>
          <p:nvPr/>
        </p:nvSpPr>
        <p:spPr>
          <a:xfrm>
            <a:off x="5286380" y="2500306"/>
            <a:ext cx="235394" cy="220319"/>
          </a:xfrm>
          <a:prstGeom prst="ellipse">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IN" sz="1600" b="1" dirty="0">
                <a:solidFill>
                  <a:schemeClr val="tx1"/>
                </a:solidFill>
                <a:latin typeface="Times New Roman" pitchFamily="18" charset="0"/>
                <a:cs typeface="Times New Roman" pitchFamily="18" charset="0"/>
              </a:rPr>
              <a:t>3</a:t>
            </a:r>
            <a:endParaRPr lang="en-IN" sz="1600" b="1" dirty="0">
              <a:solidFill>
                <a:schemeClr val="tx1"/>
              </a:solidFill>
              <a:latin typeface="Times New Roman" pitchFamily="18" charset="0"/>
              <a:cs typeface="Times New Roman" pitchFamily="18" charset="0"/>
            </a:endParaRPr>
          </a:p>
        </p:txBody>
      </p:sp>
      <p:sp>
        <p:nvSpPr>
          <p:cNvPr id="17" name="Oval 16"/>
          <p:cNvSpPr/>
          <p:nvPr/>
        </p:nvSpPr>
        <p:spPr>
          <a:xfrm>
            <a:off x="6072198" y="3071810"/>
            <a:ext cx="235394" cy="220319"/>
          </a:xfrm>
          <a:prstGeom prst="ellipse">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IN" sz="1600" b="1" dirty="0">
                <a:solidFill>
                  <a:schemeClr val="tx1"/>
                </a:solidFill>
                <a:latin typeface="Times New Roman" pitchFamily="18" charset="0"/>
                <a:cs typeface="Times New Roman" pitchFamily="18" charset="0"/>
              </a:rPr>
              <a:t>5</a:t>
            </a:r>
            <a:endParaRPr lang="en-IN" sz="1600" b="1" dirty="0">
              <a:solidFill>
                <a:schemeClr val="tx1"/>
              </a:solidFill>
              <a:latin typeface="Times New Roman" pitchFamily="18" charset="0"/>
              <a:cs typeface="Times New Roman" pitchFamily="18" charset="0"/>
            </a:endParaRPr>
          </a:p>
        </p:txBody>
      </p:sp>
      <p:sp>
        <p:nvSpPr>
          <p:cNvPr id="18" name="Oval 17"/>
          <p:cNvSpPr/>
          <p:nvPr/>
        </p:nvSpPr>
        <p:spPr>
          <a:xfrm>
            <a:off x="5929322" y="5429264"/>
            <a:ext cx="235394" cy="220319"/>
          </a:xfrm>
          <a:prstGeom prst="ellipse">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IN" b="1" dirty="0">
                <a:solidFill>
                  <a:schemeClr val="tx1"/>
                </a:solidFill>
                <a:latin typeface="Times New Roman" pitchFamily="18" charset="0"/>
                <a:cs typeface="Times New Roman" pitchFamily="18" charset="0"/>
              </a:rPr>
              <a:t>9</a:t>
            </a:r>
            <a:endParaRPr lang="en-IN" b="1" dirty="0">
              <a:solidFill>
                <a:schemeClr val="tx1"/>
              </a:solidFill>
              <a:latin typeface="Times New Roman" pitchFamily="18" charset="0"/>
              <a:cs typeface="Times New Roman" pitchFamily="18" charset="0"/>
            </a:endParaRPr>
          </a:p>
        </p:txBody>
      </p:sp>
      <p:sp>
        <p:nvSpPr>
          <p:cNvPr id="19" name="Oval 18"/>
          <p:cNvSpPr/>
          <p:nvPr/>
        </p:nvSpPr>
        <p:spPr>
          <a:xfrm>
            <a:off x="4714876" y="5572140"/>
            <a:ext cx="235394" cy="220319"/>
          </a:xfrm>
          <a:prstGeom prst="ellipse">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IN" sz="1600" b="1" dirty="0">
                <a:solidFill>
                  <a:schemeClr val="tx1"/>
                </a:solidFill>
                <a:latin typeface="Times New Roman" pitchFamily="18" charset="0"/>
                <a:cs typeface="Times New Roman" pitchFamily="18" charset="0"/>
              </a:rPr>
              <a:t>8</a:t>
            </a:r>
            <a:endParaRPr lang="en-IN" sz="1600" b="1" dirty="0">
              <a:solidFill>
                <a:schemeClr val="tx1"/>
              </a:solidFill>
              <a:latin typeface="Times New Roman" pitchFamily="18" charset="0"/>
              <a:cs typeface="Times New Roman" pitchFamily="18" charset="0"/>
            </a:endParaRPr>
          </a:p>
        </p:txBody>
      </p:sp>
      <p:sp>
        <p:nvSpPr>
          <p:cNvPr id="20" name="Oval 19"/>
          <p:cNvSpPr/>
          <p:nvPr/>
        </p:nvSpPr>
        <p:spPr>
          <a:xfrm>
            <a:off x="5286380" y="4357694"/>
            <a:ext cx="235394" cy="220319"/>
          </a:xfrm>
          <a:prstGeom prst="ellipse">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IN" sz="1600" b="1" dirty="0">
                <a:solidFill>
                  <a:schemeClr val="tx1"/>
                </a:solidFill>
                <a:latin typeface="Times New Roman" pitchFamily="18" charset="0"/>
                <a:cs typeface="Times New Roman" pitchFamily="18" charset="0"/>
              </a:rPr>
              <a:t>6</a:t>
            </a:r>
            <a:endParaRPr lang="en-IN" sz="1600" b="1" dirty="0">
              <a:solidFill>
                <a:schemeClr val="tx1"/>
              </a:solidFill>
              <a:latin typeface="Times New Roman" pitchFamily="18" charset="0"/>
              <a:cs typeface="Times New Roman" pitchFamily="18" charset="0"/>
            </a:endParaRPr>
          </a:p>
        </p:txBody>
      </p:sp>
      <p:sp>
        <p:nvSpPr>
          <p:cNvPr id="21" name="Oval 20"/>
          <p:cNvSpPr/>
          <p:nvPr/>
        </p:nvSpPr>
        <p:spPr>
          <a:xfrm>
            <a:off x="3500430" y="5572140"/>
            <a:ext cx="235394" cy="220319"/>
          </a:xfrm>
          <a:prstGeom prst="ellipse">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IN" sz="1600" b="1" dirty="0">
                <a:solidFill>
                  <a:schemeClr val="tx1"/>
                </a:solidFill>
                <a:latin typeface="Times New Roman" pitchFamily="18" charset="0"/>
                <a:cs typeface="Times New Roman" pitchFamily="18" charset="0"/>
              </a:rPr>
              <a:t>7</a:t>
            </a:r>
            <a:endParaRPr lang="en-IN" sz="1600" b="1" dirty="0">
              <a:solidFill>
                <a:schemeClr val="tx1"/>
              </a:solidFill>
              <a:latin typeface="Times New Roman" pitchFamily="18" charset="0"/>
              <a:cs typeface="Times New Roman" pitchFamily="18" charset="0"/>
            </a:endParaRPr>
          </a:p>
        </p:txBody>
      </p:sp>
      <p:sp>
        <p:nvSpPr>
          <p:cNvPr id="22" name="Oval 21"/>
          <p:cNvSpPr/>
          <p:nvPr/>
        </p:nvSpPr>
        <p:spPr>
          <a:xfrm>
            <a:off x="2500298" y="4786322"/>
            <a:ext cx="235394" cy="220319"/>
          </a:xfrm>
          <a:prstGeom prst="ellipse">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IN" sz="1600" b="1" dirty="0">
                <a:solidFill>
                  <a:schemeClr val="tx1"/>
                </a:solidFill>
                <a:latin typeface="Times New Roman" pitchFamily="18" charset="0"/>
                <a:cs typeface="Times New Roman" pitchFamily="18" charset="0"/>
              </a:rPr>
              <a:t>4</a:t>
            </a:r>
            <a:endParaRPr lang="en-IN" sz="1600" b="1" dirty="0">
              <a:solidFill>
                <a:schemeClr val="tx1"/>
              </a:solidFill>
              <a:latin typeface="Times New Roman" pitchFamily="18" charset="0"/>
              <a:cs typeface="Times New Roman" pitchFamily="18" charset="0"/>
            </a:endParaRPr>
          </a:p>
        </p:txBody>
      </p:sp>
      <p:sp>
        <p:nvSpPr>
          <p:cNvPr id="23" name="Oval 22"/>
          <p:cNvSpPr/>
          <p:nvPr/>
        </p:nvSpPr>
        <p:spPr>
          <a:xfrm>
            <a:off x="3357554" y="3786190"/>
            <a:ext cx="235394" cy="220319"/>
          </a:xfrm>
          <a:prstGeom prst="ellipse">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IN" sz="1600" b="1" dirty="0" smtClean="0">
                <a:solidFill>
                  <a:schemeClr val="tx1"/>
                </a:solidFill>
                <a:latin typeface="Times New Roman" pitchFamily="18" charset="0"/>
                <a:cs typeface="Times New Roman" pitchFamily="18" charset="0"/>
              </a:rPr>
              <a:t>2</a:t>
            </a:r>
            <a:endParaRPr lang="en-IN" sz="1600" b="1" dirty="0">
              <a:solidFill>
                <a:schemeClr val="tx1"/>
              </a:solidFill>
              <a:latin typeface="Times New Roman" pitchFamily="18" charset="0"/>
              <a:cs typeface="Times New Roman" pitchFamily="18" charset="0"/>
            </a:endParaRPr>
          </a:p>
        </p:txBody>
      </p:sp>
      <p:sp>
        <p:nvSpPr>
          <p:cNvPr id="24" name="Rectangle 23"/>
          <p:cNvSpPr/>
          <p:nvPr/>
        </p:nvSpPr>
        <p:spPr>
          <a:xfrm>
            <a:off x="571472" y="2428868"/>
            <a:ext cx="1000132" cy="28575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latin typeface="Times New Roman" pitchFamily="18" charset="0"/>
                <a:cs typeface="Times New Roman" pitchFamily="18" charset="0"/>
              </a:rPr>
              <a:t>1</a:t>
            </a:r>
            <a:endParaRPr lang="en-US" b="1" dirty="0">
              <a:latin typeface="Times New Roman" pitchFamily="18" charset="0"/>
              <a:cs typeface="Times New Roman" pitchFamily="18" charset="0"/>
            </a:endParaRPr>
          </a:p>
        </p:txBody>
      </p:sp>
      <p:sp>
        <p:nvSpPr>
          <p:cNvPr id="25" name="Rectangle 24"/>
          <p:cNvSpPr/>
          <p:nvPr/>
        </p:nvSpPr>
        <p:spPr>
          <a:xfrm>
            <a:off x="571472" y="2788868"/>
            <a:ext cx="1000132" cy="28575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latin typeface="Times New Roman" pitchFamily="18" charset="0"/>
                <a:cs typeface="Times New Roman" pitchFamily="18" charset="0"/>
              </a:rPr>
              <a:t>2</a:t>
            </a:r>
            <a:endParaRPr lang="en-US" b="1" dirty="0">
              <a:latin typeface="Times New Roman" pitchFamily="18" charset="0"/>
              <a:cs typeface="Times New Roman" pitchFamily="18" charset="0"/>
            </a:endParaRPr>
          </a:p>
        </p:txBody>
      </p:sp>
      <p:sp>
        <p:nvSpPr>
          <p:cNvPr id="26" name="Rectangle 25"/>
          <p:cNvSpPr/>
          <p:nvPr/>
        </p:nvSpPr>
        <p:spPr>
          <a:xfrm>
            <a:off x="571472" y="3148868"/>
            <a:ext cx="1000132" cy="28575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latin typeface="Times New Roman" pitchFamily="18" charset="0"/>
                <a:cs typeface="Times New Roman" pitchFamily="18" charset="0"/>
              </a:rPr>
              <a:t>3</a:t>
            </a:r>
            <a:endParaRPr lang="en-US" b="1" dirty="0">
              <a:latin typeface="Times New Roman" pitchFamily="18" charset="0"/>
              <a:cs typeface="Times New Roman" pitchFamily="18" charset="0"/>
            </a:endParaRPr>
          </a:p>
        </p:txBody>
      </p:sp>
      <p:sp>
        <p:nvSpPr>
          <p:cNvPr id="27" name="Rectangle 26"/>
          <p:cNvSpPr/>
          <p:nvPr/>
        </p:nvSpPr>
        <p:spPr>
          <a:xfrm>
            <a:off x="571472" y="4588868"/>
            <a:ext cx="1000132" cy="28575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latin typeface="Times New Roman" pitchFamily="18" charset="0"/>
                <a:cs typeface="Times New Roman" pitchFamily="18" charset="0"/>
              </a:rPr>
              <a:t>7</a:t>
            </a:r>
            <a:endParaRPr lang="en-US" b="1" dirty="0">
              <a:latin typeface="Times New Roman" pitchFamily="18" charset="0"/>
              <a:cs typeface="Times New Roman" pitchFamily="18" charset="0"/>
            </a:endParaRPr>
          </a:p>
        </p:txBody>
      </p:sp>
      <p:sp>
        <p:nvSpPr>
          <p:cNvPr id="28" name="Rectangle 27"/>
          <p:cNvSpPr/>
          <p:nvPr/>
        </p:nvSpPr>
        <p:spPr>
          <a:xfrm>
            <a:off x="571472" y="4228868"/>
            <a:ext cx="1000132" cy="28575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latin typeface="Times New Roman" pitchFamily="18" charset="0"/>
                <a:cs typeface="Times New Roman" pitchFamily="18" charset="0"/>
              </a:rPr>
              <a:t>6</a:t>
            </a:r>
            <a:endParaRPr lang="en-US" b="1" dirty="0">
              <a:latin typeface="Times New Roman" pitchFamily="18" charset="0"/>
              <a:cs typeface="Times New Roman" pitchFamily="18" charset="0"/>
            </a:endParaRPr>
          </a:p>
        </p:txBody>
      </p:sp>
      <p:sp>
        <p:nvSpPr>
          <p:cNvPr id="29" name="Rectangle 28"/>
          <p:cNvSpPr/>
          <p:nvPr/>
        </p:nvSpPr>
        <p:spPr>
          <a:xfrm>
            <a:off x="571472" y="3868868"/>
            <a:ext cx="1000132" cy="28575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latin typeface="Times New Roman" pitchFamily="18" charset="0"/>
                <a:cs typeface="Times New Roman" pitchFamily="18" charset="0"/>
              </a:rPr>
              <a:t>5</a:t>
            </a:r>
          </a:p>
        </p:txBody>
      </p:sp>
      <p:sp>
        <p:nvSpPr>
          <p:cNvPr id="30" name="Rectangle 29"/>
          <p:cNvSpPr/>
          <p:nvPr/>
        </p:nvSpPr>
        <p:spPr>
          <a:xfrm>
            <a:off x="571472" y="3508868"/>
            <a:ext cx="1000132" cy="28575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latin typeface="Times New Roman" pitchFamily="18" charset="0"/>
                <a:cs typeface="Times New Roman" pitchFamily="18" charset="0"/>
              </a:rPr>
              <a:t>4</a:t>
            </a:r>
            <a:endParaRPr lang="en-US" b="1" dirty="0">
              <a:latin typeface="Times New Roman" pitchFamily="18" charset="0"/>
              <a:cs typeface="Times New Roman" pitchFamily="18" charset="0"/>
            </a:endParaRPr>
          </a:p>
        </p:txBody>
      </p:sp>
      <p:sp>
        <p:nvSpPr>
          <p:cNvPr id="31" name="Rectangle 30"/>
          <p:cNvSpPr/>
          <p:nvPr/>
        </p:nvSpPr>
        <p:spPr>
          <a:xfrm>
            <a:off x="571472" y="5308868"/>
            <a:ext cx="1000132" cy="28575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latin typeface="Times New Roman" pitchFamily="18" charset="0"/>
                <a:cs typeface="Times New Roman" pitchFamily="18" charset="0"/>
              </a:rPr>
              <a:t>9</a:t>
            </a:r>
            <a:endParaRPr lang="en-US" b="1" dirty="0">
              <a:latin typeface="Times New Roman" pitchFamily="18" charset="0"/>
              <a:cs typeface="Times New Roman" pitchFamily="18" charset="0"/>
            </a:endParaRPr>
          </a:p>
        </p:txBody>
      </p:sp>
      <p:sp>
        <p:nvSpPr>
          <p:cNvPr id="32" name="Rectangle 31"/>
          <p:cNvSpPr/>
          <p:nvPr/>
        </p:nvSpPr>
        <p:spPr>
          <a:xfrm>
            <a:off x="571472" y="4948868"/>
            <a:ext cx="1000132" cy="28575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latin typeface="Times New Roman" pitchFamily="18" charset="0"/>
                <a:cs typeface="Times New Roman" pitchFamily="18" charset="0"/>
              </a:rPr>
              <a:t>8</a:t>
            </a:r>
            <a:endParaRPr lang="en-US" b="1" dirty="0">
              <a:latin typeface="Times New Roman" pitchFamily="18" charset="0"/>
              <a:cs typeface="Times New Roman" pitchFamily="18" charset="0"/>
            </a:endParaRPr>
          </a:p>
        </p:txBody>
      </p:sp>
      <p:sp>
        <p:nvSpPr>
          <p:cNvPr id="36" name="TextBox 35"/>
          <p:cNvSpPr txBox="1"/>
          <p:nvPr/>
        </p:nvSpPr>
        <p:spPr>
          <a:xfrm>
            <a:off x="500034" y="2071678"/>
            <a:ext cx="1071570" cy="307777"/>
          </a:xfrm>
          <a:prstGeom prst="rect">
            <a:avLst/>
          </a:prstGeom>
          <a:noFill/>
        </p:spPr>
        <p:txBody>
          <a:bodyPr wrap="square" rtlCol="0">
            <a:spAutoFit/>
          </a:bodyPr>
          <a:lstStyle/>
          <a:p>
            <a:r>
              <a:rPr lang="en-US" sz="1400" b="1" u="sng" dirty="0" smtClean="0">
                <a:latin typeface="Times New Roman" pitchFamily="18" charset="0"/>
                <a:cs typeface="Times New Roman" pitchFamily="18" charset="0"/>
              </a:rPr>
              <a:t>Check-list</a:t>
            </a:r>
            <a:endParaRPr lang="en-US" sz="1400" b="1" u="sng" dirty="0">
              <a:latin typeface="Times New Roman" pitchFamily="18" charset="0"/>
              <a:cs typeface="Times New Roman" pitchFamily="18" charset="0"/>
            </a:endParaRPr>
          </a:p>
        </p:txBody>
      </p:sp>
      <p:pic>
        <p:nvPicPr>
          <p:cNvPr id="37" name="Picture 36" descr="IITM-Logo-copy (2).png"/>
          <p:cNvPicPr>
            <a:picLocks noChangeAspect="1"/>
          </p:cNvPicPr>
          <p:nvPr/>
        </p:nvPicPr>
        <p:blipFill>
          <a:blip r:embed="rId6" cstate="print"/>
          <a:stretch>
            <a:fillRect/>
          </a:stretch>
        </p:blipFill>
        <p:spPr>
          <a:xfrm>
            <a:off x="71406" y="6072206"/>
            <a:ext cx="714380" cy="714380"/>
          </a:xfrm>
          <a:prstGeom prst="rect">
            <a:avLst/>
          </a:prstGeom>
          <a:blipFill>
            <a:blip r:embed="rId7"/>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repeatCount="indefinite" fill="hold" grpId="1" nodeType="clickEffect">
                                  <p:stCondLst>
                                    <p:cond delay="0"/>
                                  </p:stCondLst>
                                  <p:childTnLst>
                                    <p:animEffect transition="out" filter="fade">
                                      <p:cBhvr>
                                        <p:cTn id="10" dur="1000" tmFilter="0, 0; .2, .5; .8, .5; 1, 0"/>
                                        <p:tgtEl>
                                          <p:spTgt spid="15"/>
                                        </p:tgtEl>
                                      </p:cBhvr>
                                    </p:animEffect>
                                    <p:animScale>
                                      <p:cBhvr>
                                        <p:cTn id="11" dur="500" autoRev="1" fill="hold"/>
                                        <p:tgtEl>
                                          <p:spTgt spid="15"/>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50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1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50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500"/>
                                  </p:stCondLst>
                                  <p:childTnLst>
                                    <p:set>
                                      <p:cBhvr>
                                        <p:cTn id="35" dur="1" fill="hold">
                                          <p:stCondLst>
                                            <p:cond delay="0"/>
                                          </p:stCondLst>
                                        </p:cTn>
                                        <p:tgtEl>
                                          <p:spTgt spid="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childTnLst>
                          </p:cTn>
                        </p:par>
                        <p:par>
                          <p:cTn id="38" fill="hold">
                            <p:stCondLst>
                              <p:cond delay="2000"/>
                            </p:stCondLst>
                            <p:childTnLst>
                              <p:par>
                                <p:cTn id="39" presetID="1" presetClass="entr" presetSubtype="0" fill="hold" grpId="0" nodeType="afterEffect">
                                  <p:stCondLst>
                                    <p:cond delay="50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grpId="0" nodeType="afterEffect">
                                  <p:stCondLst>
                                    <p:cond delay="500"/>
                                  </p:stCondLst>
                                  <p:childTnLst>
                                    <p:set>
                                      <p:cBhvr>
                                        <p:cTn id="45" dur="1" fill="hold">
                                          <p:stCondLst>
                                            <p:cond delay="0"/>
                                          </p:stCondLst>
                                        </p:cTn>
                                        <p:tgtEl>
                                          <p:spTgt spid="2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childTnLst>
                          </p:cTn>
                        </p:par>
                        <p:par>
                          <p:cTn id="48" fill="hold">
                            <p:stCondLst>
                              <p:cond delay="3000"/>
                            </p:stCondLst>
                            <p:childTnLst>
                              <p:par>
                                <p:cTn id="49" presetID="1" presetClass="entr" presetSubtype="0" fill="hold" grpId="0" nodeType="afterEffect">
                                  <p:stCondLst>
                                    <p:cond delay="50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par>
                          <p:cTn id="53" fill="hold">
                            <p:stCondLst>
                              <p:cond delay="3500"/>
                            </p:stCondLst>
                            <p:childTnLst>
                              <p:par>
                                <p:cTn id="54" presetID="1" presetClass="entr" presetSubtype="0" fill="hold" grpId="0" nodeType="afterEffect">
                                  <p:stCondLst>
                                    <p:cond delay="500"/>
                                  </p:stCondLst>
                                  <p:childTnLst>
                                    <p:set>
                                      <p:cBhvr>
                                        <p:cTn id="55" dur="1" fill="hold">
                                          <p:stCondLst>
                                            <p:cond delay="0"/>
                                          </p:stCondLst>
                                        </p:cTn>
                                        <p:tgtEl>
                                          <p:spTgt spid="1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mph" presetSubtype="2" fill="hold" nodeType="clickEffect">
                                  <p:stCondLst>
                                    <p:cond delay="0"/>
                                  </p:stCondLst>
                                  <p:childTnLst>
                                    <p:animClr clrSpc="rgb">
                                      <p:cBhvr>
                                        <p:cTn id="63" dur="500" fill="hold"/>
                                        <p:tgtEl>
                                          <p:spTgt spid="6"/>
                                        </p:tgtEl>
                                        <p:attrNameLst>
                                          <p:attrName>fillcolor</p:attrName>
                                        </p:attrNameLst>
                                      </p:cBhvr>
                                      <p:to>
                                        <a:srgbClr val="00FF00"/>
                                      </p:to>
                                    </p:animClr>
                                    <p:set>
                                      <p:cBhvr>
                                        <p:cTn id="64" dur="500" fill="hold"/>
                                        <p:tgtEl>
                                          <p:spTgt spid="6"/>
                                        </p:tgtEl>
                                        <p:attrNameLst>
                                          <p:attrName>fill.type</p:attrName>
                                        </p:attrNameLst>
                                      </p:cBhvr>
                                      <p:to>
                                        <p:strVal val="solid"/>
                                      </p:to>
                                    </p:set>
                                    <p:set>
                                      <p:cBhvr>
                                        <p:cTn id="65" dur="500" fill="hold"/>
                                        <p:tgtEl>
                                          <p:spTgt spid="6"/>
                                        </p:tgtEl>
                                        <p:attrNameLst>
                                          <p:attrName>fill.on</p:attrName>
                                        </p:attrNameLst>
                                      </p:cBhvr>
                                      <p:to>
                                        <p:strVal val="true"/>
                                      </p:to>
                                    </p:set>
                                  </p:childTnLst>
                                </p:cTn>
                              </p:par>
                              <p:par>
                                <p:cTn id="66" presetID="1" presetClass="emph" presetSubtype="2" fill="hold" nodeType="withEffect">
                                  <p:stCondLst>
                                    <p:cond delay="0"/>
                                  </p:stCondLst>
                                  <p:childTnLst>
                                    <p:animClr clrSpc="rgb">
                                      <p:cBhvr>
                                        <p:cTn id="67" dur="500" fill="hold"/>
                                        <p:tgtEl>
                                          <p:spTgt spid="24"/>
                                        </p:tgtEl>
                                        <p:attrNameLst>
                                          <p:attrName>fillcolor</p:attrName>
                                        </p:attrNameLst>
                                      </p:cBhvr>
                                      <p:to>
                                        <a:srgbClr val="00FF00"/>
                                      </p:to>
                                    </p:animClr>
                                    <p:set>
                                      <p:cBhvr>
                                        <p:cTn id="68" dur="500" fill="hold"/>
                                        <p:tgtEl>
                                          <p:spTgt spid="24"/>
                                        </p:tgtEl>
                                        <p:attrNameLst>
                                          <p:attrName>fill.type</p:attrName>
                                        </p:attrNameLst>
                                      </p:cBhvr>
                                      <p:to>
                                        <p:strVal val="solid"/>
                                      </p:to>
                                    </p:set>
                                    <p:set>
                                      <p:cBhvr>
                                        <p:cTn id="69" dur="500" fill="hold"/>
                                        <p:tgtEl>
                                          <p:spTgt spid="24"/>
                                        </p:tgtEl>
                                        <p:attrNameLst>
                                          <p:attrName>fill.on</p:attrName>
                                        </p:attrNameLst>
                                      </p:cBhvr>
                                      <p:to>
                                        <p:strVal val="true"/>
                                      </p:to>
                                    </p:se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p:cBhvr>
                                        <p:cTn id="78" dur="500" fill="hold"/>
                                        <p:tgtEl>
                                          <p:spTgt spid="16"/>
                                        </p:tgtEl>
                                        <p:attrNameLst>
                                          <p:attrName>fillcolor</p:attrName>
                                        </p:attrNameLst>
                                      </p:cBhvr>
                                      <p:to>
                                        <a:srgbClr val="FF0000"/>
                                      </p:to>
                                    </p:animClr>
                                    <p:set>
                                      <p:cBhvr>
                                        <p:cTn id="79" dur="500" fill="hold"/>
                                        <p:tgtEl>
                                          <p:spTgt spid="16"/>
                                        </p:tgtEl>
                                        <p:attrNameLst>
                                          <p:attrName>fill.type</p:attrName>
                                        </p:attrNameLst>
                                      </p:cBhvr>
                                      <p:to>
                                        <p:strVal val="solid"/>
                                      </p:to>
                                    </p:set>
                                    <p:set>
                                      <p:cBhvr>
                                        <p:cTn id="80" dur="500" fill="hold"/>
                                        <p:tgtEl>
                                          <p:spTgt spid="16"/>
                                        </p:tgtEl>
                                        <p:attrNameLst>
                                          <p:attrName>fill.on</p:attrName>
                                        </p:attrNameLst>
                                      </p:cBhvr>
                                      <p:to>
                                        <p:strVal val="true"/>
                                      </p:to>
                                    </p:set>
                                  </p:childTnLst>
                                </p:cTn>
                              </p:par>
                              <p:par>
                                <p:cTn id="81" presetID="1" presetClass="emph" presetSubtype="2" fill="hold" nodeType="withEffect">
                                  <p:stCondLst>
                                    <p:cond delay="0"/>
                                  </p:stCondLst>
                                  <p:childTnLst>
                                    <p:animClr clrSpc="rgb">
                                      <p:cBhvr>
                                        <p:cTn id="82" dur="500" fill="hold"/>
                                        <p:tgtEl>
                                          <p:spTgt spid="17"/>
                                        </p:tgtEl>
                                        <p:attrNameLst>
                                          <p:attrName>fillcolor</p:attrName>
                                        </p:attrNameLst>
                                      </p:cBhvr>
                                      <p:to>
                                        <a:srgbClr val="FF0000"/>
                                      </p:to>
                                    </p:animClr>
                                    <p:set>
                                      <p:cBhvr>
                                        <p:cTn id="83" dur="500" fill="hold"/>
                                        <p:tgtEl>
                                          <p:spTgt spid="17"/>
                                        </p:tgtEl>
                                        <p:attrNameLst>
                                          <p:attrName>fill.type</p:attrName>
                                        </p:attrNameLst>
                                      </p:cBhvr>
                                      <p:to>
                                        <p:strVal val="solid"/>
                                      </p:to>
                                    </p:set>
                                    <p:set>
                                      <p:cBhvr>
                                        <p:cTn id="84" dur="500" fill="hold"/>
                                        <p:tgtEl>
                                          <p:spTgt spid="17"/>
                                        </p:tgtEl>
                                        <p:attrNameLst>
                                          <p:attrName>fill.on</p:attrName>
                                        </p:attrNameLst>
                                      </p:cBhvr>
                                      <p:to>
                                        <p:strVal val="true"/>
                                      </p:to>
                                    </p:set>
                                  </p:childTnLst>
                                </p:cTn>
                              </p:par>
                              <p:par>
                                <p:cTn id="85" presetID="1" presetClass="emph" presetSubtype="2" fill="hold" nodeType="withEffect">
                                  <p:stCondLst>
                                    <p:cond delay="0"/>
                                  </p:stCondLst>
                                  <p:childTnLst>
                                    <p:animClr clrSpc="rgb">
                                      <p:cBhvr>
                                        <p:cTn id="86" dur="500" fill="hold"/>
                                        <p:tgtEl>
                                          <p:spTgt spid="20"/>
                                        </p:tgtEl>
                                        <p:attrNameLst>
                                          <p:attrName>fillcolor</p:attrName>
                                        </p:attrNameLst>
                                      </p:cBhvr>
                                      <p:to>
                                        <a:srgbClr val="FF0000"/>
                                      </p:to>
                                    </p:animClr>
                                    <p:set>
                                      <p:cBhvr>
                                        <p:cTn id="87" dur="500" fill="hold"/>
                                        <p:tgtEl>
                                          <p:spTgt spid="20"/>
                                        </p:tgtEl>
                                        <p:attrNameLst>
                                          <p:attrName>fill.type</p:attrName>
                                        </p:attrNameLst>
                                      </p:cBhvr>
                                      <p:to>
                                        <p:strVal val="solid"/>
                                      </p:to>
                                    </p:set>
                                    <p:set>
                                      <p:cBhvr>
                                        <p:cTn id="88" dur="500" fill="hold"/>
                                        <p:tgtEl>
                                          <p:spTgt spid="20"/>
                                        </p:tgtEl>
                                        <p:attrNameLst>
                                          <p:attrName>fill.on</p:attrName>
                                        </p:attrNameLst>
                                      </p:cBhvr>
                                      <p:to>
                                        <p:strVal val="true"/>
                                      </p:to>
                                    </p:set>
                                  </p:childTnLst>
                                </p:cTn>
                              </p:par>
                              <p:par>
                                <p:cTn id="89" presetID="1" presetClass="emph" presetSubtype="2" fill="hold" nodeType="withEffect">
                                  <p:stCondLst>
                                    <p:cond delay="0"/>
                                  </p:stCondLst>
                                  <p:childTnLst>
                                    <p:animClr clrSpc="rgb">
                                      <p:cBhvr>
                                        <p:cTn id="90" dur="500" fill="hold"/>
                                        <p:tgtEl>
                                          <p:spTgt spid="18"/>
                                        </p:tgtEl>
                                        <p:attrNameLst>
                                          <p:attrName>fillcolor</p:attrName>
                                        </p:attrNameLst>
                                      </p:cBhvr>
                                      <p:to>
                                        <a:srgbClr val="FF0000"/>
                                      </p:to>
                                    </p:animClr>
                                    <p:set>
                                      <p:cBhvr>
                                        <p:cTn id="91" dur="500" fill="hold"/>
                                        <p:tgtEl>
                                          <p:spTgt spid="18"/>
                                        </p:tgtEl>
                                        <p:attrNameLst>
                                          <p:attrName>fill.type</p:attrName>
                                        </p:attrNameLst>
                                      </p:cBhvr>
                                      <p:to>
                                        <p:strVal val="solid"/>
                                      </p:to>
                                    </p:set>
                                    <p:set>
                                      <p:cBhvr>
                                        <p:cTn id="92" dur="500" fill="hold"/>
                                        <p:tgtEl>
                                          <p:spTgt spid="18"/>
                                        </p:tgtEl>
                                        <p:attrNameLst>
                                          <p:attrName>fill.on</p:attrName>
                                        </p:attrNameLst>
                                      </p:cBhvr>
                                      <p:to>
                                        <p:strVal val="true"/>
                                      </p:to>
                                    </p:set>
                                  </p:childTnLst>
                                </p:cTn>
                              </p:par>
                              <p:par>
                                <p:cTn id="93" presetID="1" presetClass="emph" presetSubtype="2" fill="hold" nodeType="withEffect">
                                  <p:stCondLst>
                                    <p:cond delay="0"/>
                                  </p:stCondLst>
                                  <p:childTnLst>
                                    <p:animClr clrSpc="rgb">
                                      <p:cBhvr>
                                        <p:cTn id="94" dur="500" fill="hold"/>
                                        <p:tgtEl>
                                          <p:spTgt spid="26"/>
                                        </p:tgtEl>
                                        <p:attrNameLst>
                                          <p:attrName>fillcolor</p:attrName>
                                        </p:attrNameLst>
                                      </p:cBhvr>
                                      <p:to>
                                        <a:srgbClr val="FF0000"/>
                                      </p:to>
                                    </p:animClr>
                                    <p:set>
                                      <p:cBhvr>
                                        <p:cTn id="95" dur="500" fill="hold"/>
                                        <p:tgtEl>
                                          <p:spTgt spid="26"/>
                                        </p:tgtEl>
                                        <p:attrNameLst>
                                          <p:attrName>fill.type</p:attrName>
                                        </p:attrNameLst>
                                      </p:cBhvr>
                                      <p:to>
                                        <p:strVal val="solid"/>
                                      </p:to>
                                    </p:set>
                                    <p:set>
                                      <p:cBhvr>
                                        <p:cTn id="96" dur="500" fill="hold"/>
                                        <p:tgtEl>
                                          <p:spTgt spid="26"/>
                                        </p:tgtEl>
                                        <p:attrNameLst>
                                          <p:attrName>fill.on</p:attrName>
                                        </p:attrNameLst>
                                      </p:cBhvr>
                                      <p:to>
                                        <p:strVal val="true"/>
                                      </p:to>
                                    </p:set>
                                  </p:childTnLst>
                                </p:cTn>
                              </p:par>
                              <p:par>
                                <p:cTn id="97" presetID="9" presetClass="emph" presetSubtype="0" grpId="1" nodeType="withEffect">
                                  <p:stCondLst>
                                    <p:cond delay="0"/>
                                  </p:stCondLst>
                                  <p:childTnLst>
                                    <p:set>
                                      <p:cBhvr rctx="PPT">
                                        <p:cTn id="98" dur="indefinite"/>
                                        <p:tgtEl>
                                          <p:spTgt spid="26"/>
                                        </p:tgtEl>
                                        <p:attrNameLst>
                                          <p:attrName>style.opacity</p:attrName>
                                        </p:attrNameLst>
                                      </p:cBhvr>
                                      <p:to>
                                        <p:strVal val="0.25"/>
                                      </p:to>
                                    </p:set>
                                    <p:animEffect filter="image" prLst="opacity: 0.25">
                                      <p:cBhvr rctx="IE">
                                        <p:cTn id="99" dur="indefinite"/>
                                        <p:tgtEl>
                                          <p:spTgt spid="26"/>
                                        </p:tgtEl>
                                      </p:cBhvr>
                                    </p:animEffect>
                                  </p:childTnLst>
                                </p:cTn>
                              </p:par>
                              <p:par>
                                <p:cTn id="100" presetID="1" presetClass="emph" presetSubtype="2" fill="hold" nodeType="withEffect">
                                  <p:stCondLst>
                                    <p:cond delay="0"/>
                                  </p:stCondLst>
                                  <p:childTnLst>
                                    <p:animClr clrSpc="rgb">
                                      <p:cBhvr>
                                        <p:cTn id="101" dur="500" fill="hold"/>
                                        <p:tgtEl>
                                          <p:spTgt spid="29"/>
                                        </p:tgtEl>
                                        <p:attrNameLst>
                                          <p:attrName>fillcolor</p:attrName>
                                        </p:attrNameLst>
                                      </p:cBhvr>
                                      <p:to>
                                        <a:srgbClr val="FF0000"/>
                                      </p:to>
                                    </p:animClr>
                                    <p:set>
                                      <p:cBhvr>
                                        <p:cTn id="102" dur="500" fill="hold"/>
                                        <p:tgtEl>
                                          <p:spTgt spid="29"/>
                                        </p:tgtEl>
                                        <p:attrNameLst>
                                          <p:attrName>fill.type</p:attrName>
                                        </p:attrNameLst>
                                      </p:cBhvr>
                                      <p:to>
                                        <p:strVal val="solid"/>
                                      </p:to>
                                    </p:set>
                                    <p:set>
                                      <p:cBhvr>
                                        <p:cTn id="103" dur="500" fill="hold"/>
                                        <p:tgtEl>
                                          <p:spTgt spid="29"/>
                                        </p:tgtEl>
                                        <p:attrNameLst>
                                          <p:attrName>fill.on</p:attrName>
                                        </p:attrNameLst>
                                      </p:cBhvr>
                                      <p:to>
                                        <p:strVal val="true"/>
                                      </p:to>
                                    </p:set>
                                  </p:childTnLst>
                                </p:cTn>
                              </p:par>
                              <p:par>
                                <p:cTn id="104" presetID="9" presetClass="emph" presetSubtype="0" grpId="1" nodeType="withEffect">
                                  <p:stCondLst>
                                    <p:cond delay="0"/>
                                  </p:stCondLst>
                                  <p:childTnLst>
                                    <p:set>
                                      <p:cBhvr rctx="PPT">
                                        <p:cTn id="105" dur="indefinite"/>
                                        <p:tgtEl>
                                          <p:spTgt spid="29"/>
                                        </p:tgtEl>
                                        <p:attrNameLst>
                                          <p:attrName>style.opacity</p:attrName>
                                        </p:attrNameLst>
                                      </p:cBhvr>
                                      <p:to>
                                        <p:strVal val="0.25"/>
                                      </p:to>
                                    </p:set>
                                    <p:animEffect filter="image" prLst="opacity: 0.25">
                                      <p:cBhvr rctx="IE">
                                        <p:cTn id="106" dur="indefinite"/>
                                        <p:tgtEl>
                                          <p:spTgt spid="29"/>
                                        </p:tgtEl>
                                      </p:cBhvr>
                                    </p:animEffect>
                                  </p:childTnLst>
                                </p:cTn>
                              </p:par>
                              <p:par>
                                <p:cTn id="107" presetID="1" presetClass="emph" presetSubtype="2" fill="hold" nodeType="withEffect">
                                  <p:stCondLst>
                                    <p:cond delay="0"/>
                                  </p:stCondLst>
                                  <p:childTnLst>
                                    <p:animClr clrSpc="rgb">
                                      <p:cBhvr>
                                        <p:cTn id="108" dur="500" fill="hold"/>
                                        <p:tgtEl>
                                          <p:spTgt spid="28"/>
                                        </p:tgtEl>
                                        <p:attrNameLst>
                                          <p:attrName>fillcolor</p:attrName>
                                        </p:attrNameLst>
                                      </p:cBhvr>
                                      <p:to>
                                        <a:srgbClr val="FF0000"/>
                                      </p:to>
                                    </p:animClr>
                                    <p:set>
                                      <p:cBhvr>
                                        <p:cTn id="109" dur="500" fill="hold"/>
                                        <p:tgtEl>
                                          <p:spTgt spid="28"/>
                                        </p:tgtEl>
                                        <p:attrNameLst>
                                          <p:attrName>fill.type</p:attrName>
                                        </p:attrNameLst>
                                      </p:cBhvr>
                                      <p:to>
                                        <p:strVal val="solid"/>
                                      </p:to>
                                    </p:set>
                                    <p:set>
                                      <p:cBhvr>
                                        <p:cTn id="110" dur="500" fill="hold"/>
                                        <p:tgtEl>
                                          <p:spTgt spid="28"/>
                                        </p:tgtEl>
                                        <p:attrNameLst>
                                          <p:attrName>fill.on</p:attrName>
                                        </p:attrNameLst>
                                      </p:cBhvr>
                                      <p:to>
                                        <p:strVal val="true"/>
                                      </p:to>
                                    </p:set>
                                  </p:childTnLst>
                                </p:cTn>
                              </p:par>
                              <p:par>
                                <p:cTn id="111" presetID="9" presetClass="emph" presetSubtype="0" grpId="1" nodeType="withEffect">
                                  <p:stCondLst>
                                    <p:cond delay="0"/>
                                  </p:stCondLst>
                                  <p:childTnLst>
                                    <p:set>
                                      <p:cBhvr rctx="PPT">
                                        <p:cTn id="112" dur="indefinite"/>
                                        <p:tgtEl>
                                          <p:spTgt spid="28"/>
                                        </p:tgtEl>
                                        <p:attrNameLst>
                                          <p:attrName>style.opacity</p:attrName>
                                        </p:attrNameLst>
                                      </p:cBhvr>
                                      <p:to>
                                        <p:strVal val="0.25"/>
                                      </p:to>
                                    </p:set>
                                    <p:animEffect filter="image" prLst="opacity: 0.25">
                                      <p:cBhvr rctx="IE">
                                        <p:cTn id="113" dur="indefinite"/>
                                        <p:tgtEl>
                                          <p:spTgt spid="28"/>
                                        </p:tgtEl>
                                      </p:cBhvr>
                                    </p:animEffect>
                                  </p:childTnLst>
                                </p:cTn>
                              </p:par>
                              <p:par>
                                <p:cTn id="114" presetID="1" presetClass="emph" presetSubtype="2" fill="hold" nodeType="withEffect">
                                  <p:stCondLst>
                                    <p:cond delay="0"/>
                                  </p:stCondLst>
                                  <p:childTnLst>
                                    <p:animClr clrSpc="rgb">
                                      <p:cBhvr>
                                        <p:cTn id="115" dur="500" fill="hold"/>
                                        <p:tgtEl>
                                          <p:spTgt spid="31"/>
                                        </p:tgtEl>
                                        <p:attrNameLst>
                                          <p:attrName>fillcolor</p:attrName>
                                        </p:attrNameLst>
                                      </p:cBhvr>
                                      <p:to>
                                        <a:srgbClr val="FF0000"/>
                                      </p:to>
                                    </p:animClr>
                                    <p:set>
                                      <p:cBhvr>
                                        <p:cTn id="116" dur="500" fill="hold"/>
                                        <p:tgtEl>
                                          <p:spTgt spid="31"/>
                                        </p:tgtEl>
                                        <p:attrNameLst>
                                          <p:attrName>fill.type</p:attrName>
                                        </p:attrNameLst>
                                      </p:cBhvr>
                                      <p:to>
                                        <p:strVal val="solid"/>
                                      </p:to>
                                    </p:set>
                                    <p:set>
                                      <p:cBhvr>
                                        <p:cTn id="117" dur="500" fill="hold"/>
                                        <p:tgtEl>
                                          <p:spTgt spid="31"/>
                                        </p:tgtEl>
                                        <p:attrNameLst>
                                          <p:attrName>fill.on</p:attrName>
                                        </p:attrNameLst>
                                      </p:cBhvr>
                                      <p:to>
                                        <p:strVal val="true"/>
                                      </p:to>
                                    </p:set>
                                  </p:childTnLst>
                                </p:cTn>
                              </p:par>
                              <p:par>
                                <p:cTn id="118" presetID="9" presetClass="emph" presetSubtype="0" grpId="1" nodeType="withEffect">
                                  <p:stCondLst>
                                    <p:cond delay="0"/>
                                  </p:stCondLst>
                                  <p:childTnLst>
                                    <p:set>
                                      <p:cBhvr rctx="PPT">
                                        <p:cTn id="119" dur="indefinite"/>
                                        <p:tgtEl>
                                          <p:spTgt spid="31"/>
                                        </p:tgtEl>
                                        <p:attrNameLst>
                                          <p:attrName>style.opacity</p:attrName>
                                        </p:attrNameLst>
                                      </p:cBhvr>
                                      <p:to>
                                        <p:strVal val="0.25"/>
                                      </p:to>
                                    </p:set>
                                    <p:animEffect filter="image" prLst="opacity: 0.25">
                                      <p:cBhvr rctx="IE">
                                        <p:cTn id="120" dur="indefinite"/>
                                        <p:tgtEl>
                                          <p:spTgt spid="31"/>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mph" presetSubtype="2" fill="hold" nodeType="clickEffect">
                                  <p:stCondLst>
                                    <p:cond delay="0"/>
                                  </p:stCondLst>
                                  <p:childTnLst>
                                    <p:animClr clrSpc="rgb">
                                      <p:cBhvr>
                                        <p:cTn id="124" dur="500" fill="hold"/>
                                        <p:tgtEl>
                                          <p:spTgt spid="25"/>
                                        </p:tgtEl>
                                        <p:attrNameLst>
                                          <p:attrName>fillcolor</p:attrName>
                                        </p:attrNameLst>
                                      </p:cBhvr>
                                      <p:to>
                                        <a:srgbClr val="00FF00"/>
                                      </p:to>
                                    </p:animClr>
                                    <p:set>
                                      <p:cBhvr>
                                        <p:cTn id="125" dur="500" fill="hold"/>
                                        <p:tgtEl>
                                          <p:spTgt spid="25"/>
                                        </p:tgtEl>
                                        <p:attrNameLst>
                                          <p:attrName>fill.type</p:attrName>
                                        </p:attrNameLst>
                                      </p:cBhvr>
                                      <p:to>
                                        <p:strVal val="solid"/>
                                      </p:to>
                                    </p:set>
                                    <p:set>
                                      <p:cBhvr>
                                        <p:cTn id="126" dur="500" fill="hold"/>
                                        <p:tgtEl>
                                          <p:spTgt spid="25"/>
                                        </p:tgtEl>
                                        <p:attrNameLst>
                                          <p:attrName>fill.on</p:attrName>
                                        </p:attrNameLst>
                                      </p:cBhvr>
                                      <p:to>
                                        <p:strVal val="true"/>
                                      </p:to>
                                    </p:set>
                                  </p:childTnLst>
                                </p:cTn>
                              </p:par>
                              <p:par>
                                <p:cTn id="127" presetID="1" presetClass="emph" presetSubtype="2" fill="hold" nodeType="withEffect">
                                  <p:stCondLst>
                                    <p:cond delay="0"/>
                                  </p:stCondLst>
                                  <p:childTnLst>
                                    <p:animClr clrSpc="rgb">
                                      <p:cBhvr>
                                        <p:cTn id="128" dur="500" fill="hold"/>
                                        <p:tgtEl>
                                          <p:spTgt spid="23"/>
                                        </p:tgtEl>
                                        <p:attrNameLst>
                                          <p:attrName>fillcolor</p:attrName>
                                        </p:attrNameLst>
                                      </p:cBhvr>
                                      <p:to>
                                        <a:srgbClr val="00FF00"/>
                                      </p:to>
                                    </p:animClr>
                                    <p:set>
                                      <p:cBhvr>
                                        <p:cTn id="129" dur="500" fill="hold"/>
                                        <p:tgtEl>
                                          <p:spTgt spid="23"/>
                                        </p:tgtEl>
                                        <p:attrNameLst>
                                          <p:attrName>fill.type</p:attrName>
                                        </p:attrNameLst>
                                      </p:cBhvr>
                                      <p:to>
                                        <p:strVal val="solid"/>
                                      </p:to>
                                    </p:set>
                                    <p:set>
                                      <p:cBhvr>
                                        <p:cTn id="130" dur="500" fill="hold"/>
                                        <p:tgtEl>
                                          <p:spTgt spid="23"/>
                                        </p:tgtEl>
                                        <p:attrNameLst>
                                          <p:attrName>fill.on</p:attrName>
                                        </p:attrNameLst>
                                      </p:cBhvr>
                                      <p:to>
                                        <p:strVal val="true"/>
                                      </p:to>
                                    </p:set>
                                  </p:childTnLst>
                                </p:cTn>
                              </p:par>
                            </p:childTnLst>
                          </p:cTn>
                        </p:par>
                        <p:par>
                          <p:cTn id="131" fill="hold">
                            <p:stCondLst>
                              <p:cond delay="500"/>
                            </p:stCondLst>
                            <p:childTnLst>
                              <p:par>
                                <p:cTn id="132" presetID="1" presetClass="entr" presetSubtype="0" fill="hold" nodeType="afterEffect">
                                  <p:stCondLst>
                                    <p:cond delay="0"/>
                                  </p:stCondLst>
                                  <p:childTnLst>
                                    <p:set>
                                      <p:cBhvr>
                                        <p:cTn id="133" dur="1" fill="hold">
                                          <p:stCondLst>
                                            <p:cond delay="0"/>
                                          </p:stCondLst>
                                        </p:cTn>
                                        <p:tgtEl>
                                          <p:spTgt spid="34"/>
                                        </p:tgtEl>
                                        <p:attrNameLst>
                                          <p:attrName>style.visibility</p:attrName>
                                        </p:attrNameLst>
                                      </p:cBhvr>
                                      <p:to>
                                        <p:strVal val="visible"/>
                                      </p:to>
                                    </p:set>
                                  </p:childTnLst>
                                </p:cTn>
                              </p:par>
                              <p:par>
                                <p:cTn id="134" presetID="1" presetClass="exit" presetSubtype="0" fill="hold" nodeType="withEffect">
                                  <p:stCondLst>
                                    <p:cond delay="0"/>
                                  </p:stCondLst>
                                  <p:childTnLst>
                                    <p:set>
                                      <p:cBhvr>
                                        <p:cTn id="135" dur="1" fill="hold">
                                          <p:stCondLst>
                                            <p:cond delay="0"/>
                                          </p:stCondLst>
                                        </p:cTn>
                                        <p:tgtEl>
                                          <p:spTgt spid="33"/>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2" fill="hold" nodeType="clickEffect">
                                  <p:stCondLst>
                                    <p:cond delay="0"/>
                                  </p:stCondLst>
                                  <p:childTnLst>
                                    <p:animClr clrSpc="rgb">
                                      <p:cBhvr>
                                        <p:cTn id="139" dur="500" fill="hold"/>
                                        <p:tgtEl>
                                          <p:spTgt spid="19"/>
                                        </p:tgtEl>
                                        <p:attrNameLst>
                                          <p:attrName>fillcolor</p:attrName>
                                        </p:attrNameLst>
                                      </p:cBhvr>
                                      <p:to>
                                        <a:srgbClr val="FF0000"/>
                                      </p:to>
                                    </p:animClr>
                                    <p:set>
                                      <p:cBhvr>
                                        <p:cTn id="140" dur="500" fill="hold"/>
                                        <p:tgtEl>
                                          <p:spTgt spid="19"/>
                                        </p:tgtEl>
                                        <p:attrNameLst>
                                          <p:attrName>fill.type</p:attrName>
                                        </p:attrNameLst>
                                      </p:cBhvr>
                                      <p:to>
                                        <p:strVal val="solid"/>
                                      </p:to>
                                    </p:set>
                                    <p:set>
                                      <p:cBhvr>
                                        <p:cTn id="141" dur="500" fill="hold"/>
                                        <p:tgtEl>
                                          <p:spTgt spid="19"/>
                                        </p:tgtEl>
                                        <p:attrNameLst>
                                          <p:attrName>fill.on</p:attrName>
                                        </p:attrNameLst>
                                      </p:cBhvr>
                                      <p:to>
                                        <p:strVal val="true"/>
                                      </p:to>
                                    </p:set>
                                  </p:childTnLst>
                                </p:cTn>
                              </p:par>
                              <p:par>
                                <p:cTn id="142" presetID="1" presetClass="emph" presetSubtype="2" fill="hold" nodeType="withEffect">
                                  <p:stCondLst>
                                    <p:cond delay="0"/>
                                  </p:stCondLst>
                                  <p:childTnLst>
                                    <p:animClr clrSpc="rgb">
                                      <p:cBhvr>
                                        <p:cTn id="143" dur="500" fill="hold"/>
                                        <p:tgtEl>
                                          <p:spTgt spid="21"/>
                                        </p:tgtEl>
                                        <p:attrNameLst>
                                          <p:attrName>fillcolor</p:attrName>
                                        </p:attrNameLst>
                                      </p:cBhvr>
                                      <p:to>
                                        <a:srgbClr val="FF0000"/>
                                      </p:to>
                                    </p:animClr>
                                    <p:set>
                                      <p:cBhvr>
                                        <p:cTn id="144" dur="500" fill="hold"/>
                                        <p:tgtEl>
                                          <p:spTgt spid="21"/>
                                        </p:tgtEl>
                                        <p:attrNameLst>
                                          <p:attrName>fill.type</p:attrName>
                                        </p:attrNameLst>
                                      </p:cBhvr>
                                      <p:to>
                                        <p:strVal val="solid"/>
                                      </p:to>
                                    </p:set>
                                    <p:set>
                                      <p:cBhvr>
                                        <p:cTn id="145" dur="500" fill="hold"/>
                                        <p:tgtEl>
                                          <p:spTgt spid="21"/>
                                        </p:tgtEl>
                                        <p:attrNameLst>
                                          <p:attrName>fill.on</p:attrName>
                                        </p:attrNameLst>
                                      </p:cBhvr>
                                      <p:to>
                                        <p:strVal val="true"/>
                                      </p:to>
                                    </p:set>
                                  </p:childTnLst>
                                </p:cTn>
                              </p:par>
                              <p:par>
                                <p:cTn id="146" presetID="1" presetClass="emph" presetSubtype="2" fill="hold" nodeType="withEffect">
                                  <p:stCondLst>
                                    <p:cond delay="0"/>
                                  </p:stCondLst>
                                  <p:childTnLst>
                                    <p:animClr clrSpc="rgb">
                                      <p:cBhvr>
                                        <p:cTn id="147" dur="500" fill="hold"/>
                                        <p:tgtEl>
                                          <p:spTgt spid="27"/>
                                        </p:tgtEl>
                                        <p:attrNameLst>
                                          <p:attrName>fillcolor</p:attrName>
                                        </p:attrNameLst>
                                      </p:cBhvr>
                                      <p:to>
                                        <a:srgbClr val="FF0000"/>
                                      </p:to>
                                    </p:animClr>
                                    <p:set>
                                      <p:cBhvr>
                                        <p:cTn id="148" dur="500" fill="hold"/>
                                        <p:tgtEl>
                                          <p:spTgt spid="27"/>
                                        </p:tgtEl>
                                        <p:attrNameLst>
                                          <p:attrName>fill.type</p:attrName>
                                        </p:attrNameLst>
                                      </p:cBhvr>
                                      <p:to>
                                        <p:strVal val="solid"/>
                                      </p:to>
                                    </p:set>
                                    <p:set>
                                      <p:cBhvr>
                                        <p:cTn id="149" dur="500" fill="hold"/>
                                        <p:tgtEl>
                                          <p:spTgt spid="27"/>
                                        </p:tgtEl>
                                        <p:attrNameLst>
                                          <p:attrName>fill.on</p:attrName>
                                        </p:attrNameLst>
                                      </p:cBhvr>
                                      <p:to>
                                        <p:strVal val="true"/>
                                      </p:to>
                                    </p:set>
                                  </p:childTnLst>
                                </p:cTn>
                              </p:par>
                              <p:par>
                                <p:cTn id="150" presetID="9" presetClass="emph" presetSubtype="0" grpId="1" nodeType="withEffect">
                                  <p:stCondLst>
                                    <p:cond delay="0"/>
                                  </p:stCondLst>
                                  <p:childTnLst>
                                    <p:set>
                                      <p:cBhvr rctx="PPT">
                                        <p:cTn id="151" dur="indefinite"/>
                                        <p:tgtEl>
                                          <p:spTgt spid="27"/>
                                        </p:tgtEl>
                                        <p:attrNameLst>
                                          <p:attrName>style.opacity</p:attrName>
                                        </p:attrNameLst>
                                      </p:cBhvr>
                                      <p:to>
                                        <p:strVal val="0.25"/>
                                      </p:to>
                                    </p:set>
                                    <p:animEffect filter="image" prLst="opacity: 0.25">
                                      <p:cBhvr rctx="IE">
                                        <p:cTn id="152" dur="indefinite"/>
                                        <p:tgtEl>
                                          <p:spTgt spid="27"/>
                                        </p:tgtEl>
                                      </p:cBhvr>
                                    </p:animEffect>
                                  </p:childTnLst>
                                </p:cTn>
                              </p:par>
                              <p:par>
                                <p:cTn id="153" presetID="1" presetClass="emph" presetSubtype="2" fill="hold" nodeType="withEffect">
                                  <p:stCondLst>
                                    <p:cond delay="0"/>
                                  </p:stCondLst>
                                  <p:childTnLst>
                                    <p:animClr clrSpc="rgb">
                                      <p:cBhvr>
                                        <p:cTn id="154" dur="500" fill="hold"/>
                                        <p:tgtEl>
                                          <p:spTgt spid="32"/>
                                        </p:tgtEl>
                                        <p:attrNameLst>
                                          <p:attrName>fillcolor</p:attrName>
                                        </p:attrNameLst>
                                      </p:cBhvr>
                                      <p:to>
                                        <a:srgbClr val="FF0000"/>
                                      </p:to>
                                    </p:animClr>
                                    <p:set>
                                      <p:cBhvr>
                                        <p:cTn id="155" dur="500" fill="hold"/>
                                        <p:tgtEl>
                                          <p:spTgt spid="32"/>
                                        </p:tgtEl>
                                        <p:attrNameLst>
                                          <p:attrName>fill.type</p:attrName>
                                        </p:attrNameLst>
                                      </p:cBhvr>
                                      <p:to>
                                        <p:strVal val="solid"/>
                                      </p:to>
                                    </p:set>
                                    <p:set>
                                      <p:cBhvr>
                                        <p:cTn id="156" dur="500" fill="hold"/>
                                        <p:tgtEl>
                                          <p:spTgt spid="32"/>
                                        </p:tgtEl>
                                        <p:attrNameLst>
                                          <p:attrName>fill.on</p:attrName>
                                        </p:attrNameLst>
                                      </p:cBhvr>
                                      <p:to>
                                        <p:strVal val="true"/>
                                      </p:to>
                                    </p:set>
                                  </p:childTnLst>
                                </p:cTn>
                              </p:par>
                              <p:par>
                                <p:cTn id="157" presetID="9" presetClass="emph" presetSubtype="0" grpId="1" nodeType="withEffect">
                                  <p:stCondLst>
                                    <p:cond delay="0"/>
                                  </p:stCondLst>
                                  <p:childTnLst>
                                    <p:set>
                                      <p:cBhvr rctx="PPT">
                                        <p:cTn id="158" dur="indefinite"/>
                                        <p:tgtEl>
                                          <p:spTgt spid="32"/>
                                        </p:tgtEl>
                                        <p:attrNameLst>
                                          <p:attrName>style.opacity</p:attrName>
                                        </p:attrNameLst>
                                      </p:cBhvr>
                                      <p:to>
                                        <p:strVal val="0.25"/>
                                      </p:to>
                                    </p:set>
                                    <p:animEffect filter="image" prLst="opacity: 0.25">
                                      <p:cBhvr rctx="IE">
                                        <p:cTn id="159" dur="indefinite"/>
                                        <p:tgtEl>
                                          <p:spTgt spid="32"/>
                                        </p:tgtEl>
                                      </p:cBhvr>
                                    </p:animEffect>
                                  </p:childTnLst>
                                </p:cTn>
                              </p:par>
                            </p:childTnLst>
                          </p:cTn>
                        </p:par>
                      </p:childTnLst>
                    </p:cTn>
                  </p:par>
                  <p:par>
                    <p:cTn id="160" fill="hold">
                      <p:stCondLst>
                        <p:cond delay="indefinite"/>
                      </p:stCondLst>
                      <p:childTnLst>
                        <p:par>
                          <p:cTn id="161" fill="hold">
                            <p:stCondLst>
                              <p:cond delay="0"/>
                            </p:stCondLst>
                            <p:childTnLst>
                              <p:par>
                                <p:cTn id="162" presetID="1" presetClass="emph" presetSubtype="2" fill="hold" nodeType="clickEffect">
                                  <p:stCondLst>
                                    <p:cond delay="0"/>
                                  </p:stCondLst>
                                  <p:childTnLst>
                                    <p:animClr clrSpc="rgb">
                                      <p:cBhvr>
                                        <p:cTn id="163" dur="500" fill="hold"/>
                                        <p:tgtEl>
                                          <p:spTgt spid="30"/>
                                        </p:tgtEl>
                                        <p:attrNameLst>
                                          <p:attrName>fillcolor</p:attrName>
                                        </p:attrNameLst>
                                      </p:cBhvr>
                                      <p:to>
                                        <a:srgbClr val="00FF00"/>
                                      </p:to>
                                    </p:animClr>
                                    <p:set>
                                      <p:cBhvr>
                                        <p:cTn id="164" dur="500" fill="hold"/>
                                        <p:tgtEl>
                                          <p:spTgt spid="30"/>
                                        </p:tgtEl>
                                        <p:attrNameLst>
                                          <p:attrName>fill.type</p:attrName>
                                        </p:attrNameLst>
                                      </p:cBhvr>
                                      <p:to>
                                        <p:strVal val="solid"/>
                                      </p:to>
                                    </p:set>
                                    <p:set>
                                      <p:cBhvr>
                                        <p:cTn id="165" dur="500" fill="hold"/>
                                        <p:tgtEl>
                                          <p:spTgt spid="30"/>
                                        </p:tgtEl>
                                        <p:attrNameLst>
                                          <p:attrName>fill.on</p:attrName>
                                        </p:attrNameLst>
                                      </p:cBhvr>
                                      <p:to>
                                        <p:strVal val="true"/>
                                      </p:to>
                                    </p:set>
                                  </p:childTnLst>
                                </p:cTn>
                              </p:par>
                              <p:par>
                                <p:cTn id="166" presetID="1" presetClass="emph" presetSubtype="2" fill="hold" nodeType="withEffect">
                                  <p:stCondLst>
                                    <p:cond delay="0"/>
                                  </p:stCondLst>
                                  <p:childTnLst>
                                    <p:animClr clrSpc="rgb">
                                      <p:cBhvr>
                                        <p:cTn id="167" dur="500" fill="hold"/>
                                        <p:tgtEl>
                                          <p:spTgt spid="22"/>
                                        </p:tgtEl>
                                        <p:attrNameLst>
                                          <p:attrName>fillcolor</p:attrName>
                                        </p:attrNameLst>
                                      </p:cBhvr>
                                      <p:to>
                                        <a:srgbClr val="00FF00"/>
                                      </p:to>
                                    </p:animClr>
                                    <p:set>
                                      <p:cBhvr>
                                        <p:cTn id="168" dur="500" fill="hold"/>
                                        <p:tgtEl>
                                          <p:spTgt spid="22"/>
                                        </p:tgtEl>
                                        <p:attrNameLst>
                                          <p:attrName>fill.type</p:attrName>
                                        </p:attrNameLst>
                                      </p:cBhvr>
                                      <p:to>
                                        <p:strVal val="solid"/>
                                      </p:to>
                                    </p:set>
                                    <p:set>
                                      <p:cBhvr>
                                        <p:cTn id="169" dur="500" fill="hold"/>
                                        <p:tgtEl>
                                          <p:spTgt spid="22"/>
                                        </p:tgtEl>
                                        <p:attrNameLst>
                                          <p:attrName>fill.on</p:attrName>
                                        </p:attrNameLst>
                                      </p:cBhvr>
                                      <p:to>
                                        <p:strVal val="tru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35"/>
                                        </p:tgtEl>
                                        <p:attrNameLst>
                                          <p:attrName>style.visibility</p:attrName>
                                        </p:attrNameLst>
                                      </p:cBhvr>
                                      <p:to>
                                        <p:strVal val="visible"/>
                                      </p:to>
                                    </p:set>
                                  </p:childTnLst>
                                </p:cTn>
                              </p:par>
                            </p:childTnLst>
                          </p:cTn>
                        </p:par>
                        <p:par>
                          <p:cTn id="174" fill="hold">
                            <p:stCondLst>
                              <p:cond delay="0"/>
                            </p:stCondLst>
                            <p:childTnLst>
                              <p:par>
                                <p:cTn id="175" presetID="1" presetClass="exit" presetSubtype="0" fill="hold" nodeType="afterEffect">
                                  <p:stCondLst>
                                    <p:cond delay="0"/>
                                  </p:stCondLst>
                                  <p:childTnLst>
                                    <p:set>
                                      <p:cBhvr>
                                        <p:cTn id="176"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6"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P spid="31" grpId="1" animBg="1"/>
      <p:bldP spid="32" grpId="0" animBg="1"/>
      <p:bldP spid="32" grpId="1" animBg="1"/>
      <p:bldP spid="3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3879</TotalTime>
  <Words>549</Words>
  <Application>Microsoft Office PowerPoint</Application>
  <PresentationFormat>On-screen Show (4:3)</PresentationFormat>
  <Paragraphs>98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Slide 1</vt:lpstr>
      <vt:lpstr>Problem Statement</vt:lpstr>
      <vt:lpstr>Slide 3</vt:lpstr>
      <vt:lpstr>Slide 4</vt:lpstr>
      <vt:lpstr>Slide 5</vt:lpstr>
      <vt:lpstr>Algorithm</vt:lpstr>
      <vt:lpstr>Nearest Neighbours</vt:lpstr>
      <vt:lpstr>Checks to Identify Nearest Neighbours</vt:lpstr>
      <vt:lpstr>Checks to Identify Nearest Neighbours</vt:lpstr>
      <vt:lpstr>Quad Data Structure</vt:lpstr>
      <vt:lpstr>Quad Data Structure</vt:lpstr>
      <vt:lpstr>Path Search</vt:lpstr>
      <vt:lpstr>Results</vt:lpstr>
      <vt:lpstr>Results</vt:lpstr>
      <vt:lpstr>Slide 15</vt:lpstr>
      <vt:lpstr>Slide 16</vt:lpstr>
      <vt:lpstr>Timeline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Shreyash Patidar</dc:creator>
  <cp:lastModifiedBy>Shreyash Patidar</cp:lastModifiedBy>
  <cp:revision>168</cp:revision>
  <dcterms:created xsi:type="dcterms:W3CDTF">2023-01-16T14:15:38Z</dcterms:created>
  <dcterms:modified xsi:type="dcterms:W3CDTF">2023-01-19T13:12:55Z</dcterms:modified>
</cp:coreProperties>
</file>