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71" r:id="rId4"/>
    <p:sldId id="272" r:id="rId5"/>
    <p:sldId id="260" r:id="rId6"/>
    <p:sldId id="261" r:id="rId7"/>
    <p:sldId id="273" r:id="rId8"/>
    <p:sldId id="274" r:id="rId9"/>
    <p:sldId id="275" r:id="rId10"/>
    <p:sldId id="276" r:id="rId11"/>
    <p:sldId id="277" r:id="rId12"/>
    <p:sldId id="278" r:id="rId13"/>
    <p:sldId id="268" r:id="rId14"/>
    <p:sldId id="269" r:id="rId15"/>
  </p:sldIdLst>
  <p:sldSz cx="12195175" cy="6859588"/>
  <p:notesSz cx="6858000" cy="9144000"/>
  <p:defaultTextStyle>
    <a:defPPr>
      <a:defRPr lang="en-US"/>
    </a:defPPr>
    <a:lvl1pPr marL="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77" y="-72"/>
      </p:cViewPr>
      <p:guideLst>
        <p:guide orient="horz" pos="2161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9DEA3-8704-4CDC-BFEE-04E25C404F4C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ACFCF-4531-41E8-A200-2D2126F58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// Title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ACFCF-4531-41E8-A200-2D2126F580B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638" y="2130919"/>
            <a:ext cx="10365899" cy="14703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276" y="3887100"/>
            <a:ext cx="8536623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0AA0-732B-4C91-A4A6-E2AA4DE17321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9B3-B89D-403A-8BF0-2E1D83505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0AA0-732B-4C91-A4A6-E2AA4DE17321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9B3-B89D-403A-8BF0-2E1D83505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1502" y="274702"/>
            <a:ext cx="2743914" cy="5852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759" y="274702"/>
            <a:ext cx="8028490" cy="5852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0AA0-732B-4C91-A4A6-E2AA4DE17321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9B3-B89D-403A-8BF0-2E1D83505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0AA0-732B-4C91-A4A6-E2AA4DE17321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9B3-B89D-403A-8BF0-2E1D83505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35" y="4407922"/>
            <a:ext cx="10365899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335" y="2907386"/>
            <a:ext cx="10365899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2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4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1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88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61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33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0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77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0AA0-732B-4C91-A4A6-E2AA4DE17321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9B3-B89D-403A-8BF0-2E1D83505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759" y="1600572"/>
            <a:ext cx="5386202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214" y="1600572"/>
            <a:ext cx="5386202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0AA0-732B-4C91-A4A6-E2AA4DE17321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9B3-B89D-403A-8BF0-2E1D83505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59" y="1535469"/>
            <a:ext cx="5388320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722" indent="0">
              <a:buNone/>
              <a:defRPr sz="2700" b="1"/>
            </a:lvl2pPr>
            <a:lvl3pPr marL="1219444" indent="0">
              <a:buNone/>
              <a:defRPr sz="2400" b="1"/>
            </a:lvl3pPr>
            <a:lvl4pPr marL="1829166" indent="0">
              <a:buNone/>
              <a:defRPr sz="2100" b="1"/>
            </a:lvl4pPr>
            <a:lvl5pPr marL="2438888" indent="0">
              <a:buNone/>
              <a:defRPr sz="2100" b="1"/>
            </a:lvl5pPr>
            <a:lvl6pPr marL="3048610" indent="0">
              <a:buNone/>
              <a:defRPr sz="2100" b="1"/>
            </a:lvl6pPr>
            <a:lvl7pPr marL="3658332" indent="0">
              <a:buNone/>
              <a:defRPr sz="2100" b="1"/>
            </a:lvl7pPr>
            <a:lvl8pPr marL="4268053" indent="0">
              <a:buNone/>
              <a:defRPr sz="2100" b="1"/>
            </a:lvl8pPr>
            <a:lvl9pPr marL="487777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9" y="2175378"/>
            <a:ext cx="5388320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981" y="1535469"/>
            <a:ext cx="5390437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722" indent="0">
              <a:buNone/>
              <a:defRPr sz="2700" b="1"/>
            </a:lvl2pPr>
            <a:lvl3pPr marL="1219444" indent="0">
              <a:buNone/>
              <a:defRPr sz="2400" b="1"/>
            </a:lvl3pPr>
            <a:lvl4pPr marL="1829166" indent="0">
              <a:buNone/>
              <a:defRPr sz="2100" b="1"/>
            </a:lvl4pPr>
            <a:lvl5pPr marL="2438888" indent="0">
              <a:buNone/>
              <a:defRPr sz="2100" b="1"/>
            </a:lvl5pPr>
            <a:lvl6pPr marL="3048610" indent="0">
              <a:buNone/>
              <a:defRPr sz="2100" b="1"/>
            </a:lvl6pPr>
            <a:lvl7pPr marL="3658332" indent="0">
              <a:buNone/>
              <a:defRPr sz="2100" b="1"/>
            </a:lvl7pPr>
            <a:lvl8pPr marL="4268053" indent="0">
              <a:buNone/>
              <a:defRPr sz="2100" b="1"/>
            </a:lvl8pPr>
            <a:lvl9pPr marL="487777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981" y="2175378"/>
            <a:ext cx="5390437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0AA0-732B-4C91-A4A6-E2AA4DE17321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9B3-B89D-403A-8BF0-2E1D83505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0AA0-732B-4C91-A4A6-E2AA4DE17321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9B3-B89D-403A-8BF0-2E1D83505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0AA0-732B-4C91-A4A6-E2AA4DE17321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9B3-B89D-403A-8BF0-2E1D83505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61" y="273112"/>
            <a:ext cx="4012129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974" y="273114"/>
            <a:ext cx="6817442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761" y="1435434"/>
            <a:ext cx="4012129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722" indent="0">
              <a:buNone/>
              <a:defRPr sz="1600"/>
            </a:lvl2pPr>
            <a:lvl3pPr marL="1219444" indent="0">
              <a:buNone/>
              <a:defRPr sz="1300"/>
            </a:lvl3pPr>
            <a:lvl4pPr marL="1829166" indent="0">
              <a:buNone/>
              <a:defRPr sz="1200"/>
            </a:lvl4pPr>
            <a:lvl5pPr marL="2438888" indent="0">
              <a:buNone/>
              <a:defRPr sz="1200"/>
            </a:lvl5pPr>
            <a:lvl6pPr marL="3048610" indent="0">
              <a:buNone/>
              <a:defRPr sz="1200"/>
            </a:lvl6pPr>
            <a:lvl7pPr marL="3658332" indent="0">
              <a:buNone/>
              <a:defRPr sz="1200"/>
            </a:lvl7pPr>
            <a:lvl8pPr marL="4268053" indent="0">
              <a:buNone/>
              <a:defRPr sz="1200"/>
            </a:lvl8pPr>
            <a:lvl9pPr marL="487777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0AA0-732B-4C91-A4A6-E2AA4DE17321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9B3-B89D-403A-8BF0-2E1D83505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340" y="4801712"/>
            <a:ext cx="7317105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340" y="612916"/>
            <a:ext cx="7317105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722" indent="0">
              <a:buNone/>
              <a:defRPr sz="3700"/>
            </a:lvl2pPr>
            <a:lvl3pPr marL="1219444" indent="0">
              <a:buNone/>
              <a:defRPr sz="3200"/>
            </a:lvl3pPr>
            <a:lvl4pPr marL="1829166" indent="0">
              <a:buNone/>
              <a:defRPr sz="2700"/>
            </a:lvl4pPr>
            <a:lvl5pPr marL="2438888" indent="0">
              <a:buNone/>
              <a:defRPr sz="2700"/>
            </a:lvl5pPr>
            <a:lvl6pPr marL="3048610" indent="0">
              <a:buNone/>
              <a:defRPr sz="2700"/>
            </a:lvl6pPr>
            <a:lvl7pPr marL="3658332" indent="0">
              <a:buNone/>
              <a:defRPr sz="2700"/>
            </a:lvl7pPr>
            <a:lvl8pPr marL="4268053" indent="0">
              <a:buNone/>
              <a:defRPr sz="2700"/>
            </a:lvl8pPr>
            <a:lvl9pPr marL="487777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340" y="5368581"/>
            <a:ext cx="7317105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722" indent="0">
              <a:buNone/>
              <a:defRPr sz="1600"/>
            </a:lvl2pPr>
            <a:lvl3pPr marL="1219444" indent="0">
              <a:buNone/>
              <a:defRPr sz="1300"/>
            </a:lvl3pPr>
            <a:lvl4pPr marL="1829166" indent="0">
              <a:buNone/>
              <a:defRPr sz="1200"/>
            </a:lvl4pPr>
            <a:lvl5pPr marL="2438888" indent="0">
              <a:buNone/>
              <a:defRPr sz="1200"/>
            </a:lvl5pPr>
            <a:lvl6pPr marL="3048610" indent="0">
              <a:buNone/>
              <a:defRPr sz="1200"/>
            </a:lvl6pPr>
            <a:lvl7pPr marL="3658332" indent="0">
              <a:buNone/>
              <a:defRPr sz="1200"/>
            </a:lvl7pPr>
            <a:lvl8pPr marL="4268053" indent="0">
              <a:buNone/>
              <a:defRPr sz="1200"/>
            </a:lvl8pPr>
            <a:lvl9pPr marL="487777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0AA0-732B-4C91-A4A6-E2AA4DE17321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9B3-B89D-403A-8BF0-2E1D83505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759" y="274702"/>
            <a:ext cx="10975658" cy="1143265"/>
          </a:xfrm>
          <a:prstGeom prst="rect">
            <a:avLst/>
          </a:prstGeom>
        </p:spPr>
        <p:txBody>
          <a:bodyPr vert="horz" lIns="121944" tIns="60972" rIns="121944" bIns="6097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59" y="1600572"/>
            <a:ext cx="10975658" cy="4527011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759" y="6357822"/>
            <a:ext cx="2845541" cy="365210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30AA0-732B-4C91-A4A6-E2AA4DE17321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685" y="6357822"/>
            <a:ext cx="3861805" cy="365210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875" y="6357822"/>
            <a:ext cx="2845541" cy="365210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BC9B3-B89D-403A-8BF0-2E1D83505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44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4.png"/><Relationship Id="rId2" Type="http://schemas.openxmlformats.org/officeDocument/2006/relationships/video" Target="file:///C:\Users\shrey\Downloads\DDPvisualizations_external.avi" TargetMode="External"/><Relationship Id="rId1" Type="http://schemas.openxmlformats.org/officeDocument/2006/relationships/video" Target="file:///C:\Users\shrey\Downloads\DDPvisualizations_internal.avi" TargetMode="Externa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hrey\Downloads\ddp_gif_1_cropped%20-%20Made%20with%20Clipchamp%20(1).mp4" TargetMode="Externa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097587" cy="2865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644504"/>
            <a:ext cx="4097323" cy="215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IIT Madras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7588" y="0"/>
            <a:ext cx="6097587" cy="286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97851" y="6644504"/>
            <a:ext cx="4097324" cy="215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   </a:t>
            </a:r>
            <a:endParaRPr lang="en-US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97323" y="6644504"/>
            <a:ext cx="4000528" cy="215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Review</a:t>
            </a:r>
            <a:endParaRPr lang="en-US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3985" y="929464"/>
            <a:ext cx="11358642" cy="2000264"/>
          </a:xfrm>
          <a:prstGeom prst="roundRect">
            <a:avLst>
              <a:gd name="adj" fmla="val 569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Path </a:t>
            </a:r>
            <a:r>
              <a:rPr lang="en-IN" sz="3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Planning Algorithm </a:t>
            </a:r>
            <a:r>
              <a:rPr lang="en-IN" sz="3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3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Cluttered Environments </a:t>
            </a:r>
            <a:r>
              <a:rPr lang="en-IN" sz="3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IN" sz="3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Computational Geometry Approaches</a:t>
            </a:r>
            <a:endParaRPr lang="en-US" sz="3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11439" y="3358356"/>
            <a:ext cx="6286544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Final Review Presentation</a:t>
            </a:r>
          </a:p>
          <a:p>
            <a:pPr algn="ctr"/>
            <a:endParaRPr 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Shreyash Patidar  [ME18B074]</a:t>
            </a:r>
          </a:p>
          <a:p>
            <a:pPr algn="ctr"/>
            <a:endParaRPr 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Mechanical Engineering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(IDDD Robotics)</a:t>
            </a:r>
          </a:p>
          <a:p>
            <a:pPr algn="ctr"/>
            <a:endParaRPr 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Guided by: Dr. </a:t>
            </a:r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Ramanathan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M</a:t>
            </a:r>
          </a:p>
          <a:p>
            <a:pPr algn="ctr"/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IIT MADRAS</a:t>
            </a:r>
          </a:p>
          <a:p>
            <a:pPr algn="ctr"/>
            <a:endParaRPr lang="en-US" sz="5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May 17, 2023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IIT_Madras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55437" y="5930124"/>
            <a:ext cx="648000" cy="6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2943" y="4858554"/>
            <a:ext cx="2002983" cy="150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96861" y="1215216"/>
            <a:ext cx="10975658" cy="5429288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en-US" sz="2000" dirty="0" smtClean="0"/>
              <a:t>Importance function for a quad is given by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700" dirty="0" smtClean="0"/>
          </a:p>
          <a:p>
            <a:pPr>
              <a:buNone/>
            </a:pPr>
            <a:r>
              <a:rPr lang="en-US" sz="1600" dirty="0" smtClean="0"/>
              <a:t>     where,</a:t>
            </a:r>
          </a:p>
          <a:p>
            <a:pPr>
              <a:buNone/>
            </a:pPr>
            <a:r>
              <a:rPr lang="en-US" sz="1600" dirty="0" smtClean="0"/>
              <a:t>	a : estimated free area of quad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i="1" dirty="0" smtClean="0"/>
              <a:t>l</a:t>
            </a:r>
            <a:r>
              <a:rPr lang="en-US" sz="1600" dirty="0" smtClean="0"/>
              <a:t> : mean quad length; distance between 	corresponding obstacle centers</a:t>
            </a:r>
          </a:p>
          <a:p>
            <a:pPr>
              <a:buNone/>
            </a:pPr>
            <a:r>
              <a:rPr lang="en-US" sz="1600" dirty="0" smtClean="0"/>
              <a:t>	w : mean quad width</a:t>
            </a:r>
          </a:p>
          <a:p>
            <a:pPr>
              <a:buNone/>
            </a:pPr>
            <a:r>
              <a:rPr lang="en-US" sz="1600" dirty="0" smtClean="0"/>
              <a:t>	A : area of image frame</a:t>
            </a:r>
          </a:p>
          <a:p>
            <a:pPr>
              <a:buNone/>
            </a:pPr>
            <a:r>
              <a:rPr lang="en-US" sz="1600" dirty="0" smtClean="0"/>
              <a:t>	d : diagonal length of image frame</a:t>
            </a:r>
          </a:p>
          <a:p>
            <a:endParaRPr lang="en-US" sz="1200" dirty="0" smtClean="0"/>
          </a:p>
          <a:p>
            <a:pPr>
              <a:buNone/>
            </a:pPr>
            <a:r>
              <a:rPr lang="en-US" sz="2000" dirty="0" smtClean="0"/>
              <a:t>Cost function for crossing from one quad to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another</a:t>
            </a: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1600" dirty="0" smtClean="0"/>
              <a:t>     where,</a:t>
            </a:r>
          </a:p>
          <a:p>
            <a:pPr>
              <a:buNone/>
            </a:pPr>
            <a:r>
              <a:rPr lang="en-US" sz="1600" dirty="0" smtClean="0"/>
              <a:t>	s : size of robot(width)</a:t>
            </a:r>
          </a:p>
          <a:p>
            <a:pPr>
              <a:buNone/>
            </a:pPr>
            <a:r>
              <a:rPr lang="en-US" sz="1600" dirty="0" smtClean="0"/>
              <a:t>	w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 = (</a:t>
            </a:r>
            <a:r>
              <a:rPr lang="en-US" sz="1600" i="1" dirty="0" smtClean="0"/>
              <a:t>l</a:t>
            </a:r>
            <a:r>
              <a:rPr lang="en-US" sz="1600" dirty="0" smtClean="0"/>
              <a:t>-r) : width of exchange zone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097587" cy="2865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644504"/>
            <a:ext cx="4097323" cy="215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IIT Madras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7588" y="0"/>
            <a:ext cx="6097587" cy="286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97851" y="6644504"/>
            <a:ext cx="4097324" cy="215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323" y="6644504"/>
            <a:ext cx="4000528" cy="215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Review</a:t>
            </a:r>
            <a:endParaRPr lang="en-US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IIT_Madras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55437" y="5930124"/>
            <a:ext cx="648000" cy="64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286522"/>
            <a:ext cx="12195176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Graph Search and Path Post Processing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11241" y="1643844"/>
            <a:ext cx="2961430" cy="626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54117" y="5072868"/>
            <a:ext cx="1143008" cy="461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6311901" y="4072736"/>
            <a:ext cx="4726454" cy="2111304"/>
            <a:chOff x="1311241" y="2501100"/>
            <a:chExt cx="8602002" cy="3842508"/>
          </a:xfrm>
        </p:grpSpPr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311241" y="2501100"/>
              <a:ext cx="2105742" cy="3490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883009" y="2501100"/>
              <a:ext cx="2714967" cy="3500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097719" y="2501100"/>
              <a:ext cx="2456177" cy="3643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" name="TextBox 40"/>
            <p:cNvSpPr txBox="1"/>
            <p:nvPr/>
          </p:nvSpPr>
          <p:spPr>
            <a:xfrm>
              <a:off x="1441256" y="5881489"/>
              <a:ext cx="1681017" cy="448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Wall Follower</a:t>
              </a:r>
              <a:endParaRPr lang="en-US" sz="10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81526" y="5881489"/>
              <a:ext cx="2643764" cy="462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Distance maximization</a:t>
              </a:r>
              <a:endParaRPr lang="en-US" sz="105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01885" y="5881489"/>
              <a:ext cx="3011358" cy="448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Longest uninterrupted path</a:t>
              </a:r>
              <a:endParaRPr lang="en-US" sz="10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54645" y="1358092"/>
            <a:ext cx="6493900" cy="2088562"/>
            <a:chOff x="5454645" y="1358092"/>
            <a:chExt cx="6493900" cy="2088562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9"/>
            <a:srcRect t="3307"/>
            <a:stretch>
              <a:fillRect/>
            </a:stretch>
          </p:blipFill>
          <p:spPr bwMode="auto">
            <a:xfrm>
              <a:off x="5454645" y="1358092"/>
              <a:ext cx="2064744" cy="2088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0"/>
            <a:srcRect t="3307"/>
            <a:stretch>
              <a:fillRect/>
            </a:stretch>
          </p:blipFill>
          <p:spPr bwMode="auto">
            <a:xfrm>
              <a:off x="7669223" y="1358092"/>
              <a:ext cx="2064744" cy="2088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1"/>
            <a:srcRect t="3307"/>
            <a:stretch>
              <a:fillRect/>
            </a:stretch>
          </p:blipFill>
          <p:spPr bwMode="auto">
            <a:xfrm>
              <a:off x="9883801" y="1358092"/>
              <a:ext cx="2064744" cy="2088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3" name="TextBox 22"/>
          <p:cNvSpPr txBox="1"/>
          <p:nvPr/>
        </p:nvSpPr>
        <p:spPr>
          <a:xfrm>
            <a:off x="7669223" y="6215876"/>
            <a:ext cx="162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Path Planning</a:t>
            </a:r>
            <a:endParaRPr lang="en-US" sz="1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883537" y="3501232"/>
            <a:ext cx="1714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Path Post Processing</a:t>
            </a:r>
            <a:endParaRPr lang="en-US" sz="1100" b="1" dirty="0"/>
          </a:p>
        </p:txBody>
      </p:sp>
      <p:sp>
        <p:nvSpPr>
          <p:cNvPr id="26" name="Right Arrow 25"/>
          <p:cNvSpPr/>
          <p:nvPr/>
        </p:nvSpPr>
        <p:spPr>
          <a:xfrm>
            <a:off x="7383471" y="2215348"/>
            <a:ext cx="357190" cy="28575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9598049" y="2215348"/>
            <a:ext cx="357190" cy="28575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7587" cy="2865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644504"/>
            <a:ext cx="4097323" cy="215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IIT Madras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7588" y="0"/>
            <a:ext cx="6097587" cy="286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97851" y="6644504"/>
            <a:ext cx="4097324" cy="215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en-US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323" y="6644504"/>
            <a:ext cx="4000528" cy="215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Review</a:t>
            </a:r>
            <a:endParaRPr lang="en-US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IIT_Madras_Logo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55437" y="5930124"/>
            <a:ext cx="648000" cy="64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286522"/>
            <a:ext cx="12195176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Translating idea to 3D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7587" y="1572406"/>
            <a:ext cx="2160000" cy="1932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7587" y="3929860"/>
            <a:ext cx="2160000" cy="188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DDPvisualizations_internal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8669355" y="1429530"/>
            <a:ext cx="2160000" cy="2160000"/>
          </a:xfrm>
          <a:prstGeom prst="rect">
            <a:avLst/>
          </a:prstGeom>
          <a:ln>
            <a:noFill/>
          </a:ln>
        </p:spPr>
      </p:pic>
      <p:pic>
        <p:nvPicPr>
          <p:cNvPr id="28" name="DDPvisualizations_external.avi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8"/>
          <a:stretch>
            <a:fillRect/>
          </a:stretch>
        </p:blipFill>
        <p:spPr>
          <a:xfrm>
            <a:off x="8669355" y="3786984"/>
            <a:ext cx="2160000" cy="2160000"/>
          </a:xfrm>
          <a:prstGeom prst="rect">
            <a:avLst/>
          </a:prstGeom>
          <a:ln>
            <a:noFill/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1175" y="1643844"/>
            <a:ext cx="3557422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11175" y="4001298"/>
            <a:ext cx="3556800" cy="166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ight Arrow 31"/>
          <p:cNvSpPr/>
          <p:nvPr/>
        </p:nvSpPr>
        <p:spPr>
          <a:xfrm>
            <a:off x="4811703" y="2286786"/>
            <a:ext cx="928694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4811703" y="4501364"/>
            <a:ext cx="928694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525555" y="3501232"/>
            <a:ext cx="1893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Nearest </a:t>
            </a:r>
            <a:r>
              <a:rPr lang="en-US" sz="1400" b="1" dirty="0" err="1" smtClean="0"/>
              <a:t>neighbour</a:t>
            </a:r>
            <a:r>
              <a:rPr lang="en-US" sz="1400" b="1" dirty="0" smtClean="0"/>
              <a:t> test</a:t>
            </a:r>
            <a:endParaRPr 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668431" y="5644372"/>
            <a:ext cx="1768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Quad Representation</a:t>
            </a:r>
            <a:endParaRPr 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00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9000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9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video>
              <p:cMediaNode>
                <p:cTn id="15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7587" cy="2865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644504"/>
            <a:ext cx="4097323" cy="215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IIT Madras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7588" y="0"/>
            <a:ext cx="6097587" cy="286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97851" y="6644504"/>
            <a:ext cx="4097324" cy="215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323" y="6644504"/>
            <a:ext cx="4000528" cy="215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Review</a:t>
            </a:r>
            <a:endParaRPr lang="en-US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IIT_Madras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55437" y="5930124"/>
            <a:ext cx="648000" cy="64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286522"/>
            <a:ext cx="12195176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2547" y="3715546"/>
          <a:ext cx="10930014" cy="2826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446"/>
                <a:gridCol w="1214446"/>
                <a:gridCol w="1014811"/>
                <a:gridCol w="1197810"/>
                <a:gridCol w="1430717"/>
                <a:gridCol w="1071570"/>
                <a:gridCol w="1166006"/>
                <a:gridCol w="1272673"/>
                <a:gridCol w="1347535"/>
              </a:tblGrid>
              <a:tr h="428628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Frame Size</a:t>
                      </a:r>
                      <a:endParaRPr lang="en-US" sz="18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Number of obstacles</a:t>
                      </a:r>
                      <a:endParaRPr lang="en-US" sz="18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Iterations</a:t>
                      </a:r>
                      <a:endParaRPr lang="en-US" sz="18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Configuration</a:t>
                      </a:r>
                      <a:r>
                        <a:rPr lang="en-US" sz="1800" b="1" baseline="0" dirty="0" smtClean="0"/>
                        <a:t> time</a:t>
                      </a:r>
                      <a:r>
                        <a:rPr lang="en-US" sz="1800" b="1" baseline="0" dirty="0" smtClean="0"/>
                        <a:t> (ms)</a:t>
                      </a:r>
                      <a:endParaRPr lang="en-US" sz="18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Average time</a:t>
                      </a:r>
                      <a:r>
                        <a:rPr lang="en-US" sz="1800" b="1" baseline="0" dirty="0" smtClean="0"/>
                        <a:t> per path search (µs)</a:t>
                      </a:r>
                      <a:endParaRPr lang="en-US" sz="1800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Effective frame rate</a:t>
                      </a:r>
                      <a:endParaRPr 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572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Input @30fps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Input @60fps</a:t>
                      </a:r>
                    </a:p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Input @120fps</a:t>
                      </a:r>
                    </a:p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Input @240fps</a:t>
                      </a:r>
                    </a:p>
                    <a:p>
                      <a:pPr algn="ctr"/>
                      <a:endParaRPr lang="en-US" sz="1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70x76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26.6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6121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25.3</a:t>
                      </a:r>
                      <a:endParaRPr 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43.9</a:t>
                      </a:r>
                      <a:endParaRPr 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69.2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97.2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138x132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34.5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5847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25.5</a:t>
                      </a:r>
                      <a:endParaRPr 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44.4</a:t>
                      </a:r>
                      <a:endParaRPr 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70.5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99.8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207x182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232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66.5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6060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25.4</a:t>
                      </a:r>
                      <a:endParaRPr 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44.0</a:t>
                      </a:r>
                      <a:endParaRPr 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69.5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97.8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448x433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274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1234.1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14240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21.0</a:t>
                      </a:r>
                      <a:endParaRPr 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32.4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44.3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54.3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t="3307"/>
          <a:stretch>
            <a:fillRect/>
          </a:stretch>
        </p:blipFill>
        <p:spPr bwMode="auto">
          <a:xfrm>
            <a:off x="3525819" y="1358092"/>
            <a:ext cx="2064744" cy="208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 t="3307"/>
          <a:stretch>
            <a:fillRect/>
          </a:stretch>
        </p:blipFill>
        <p:spPr bwMode="auto">
          <a:xfrm>
            <a:off x="882613" y="1358092"/>
            <a:ext cx="2064744" cy="208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 t="3307"/>
          <a:stretch>
            <a:fillRect/>
          </a:stretch>
        </p:blipFill>
        <p:spPr bwMode="auto">
          <a:xfrm>
            <a:off x="9026545" y="1358092"/>
            <a:ext cx="2064744" cy="208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/>
          <a:srcRect t="3307"/>
          <a:stretch>
            <a:fillRect/>
          </a:stretch>
        </p:blipFill>
        <p:spPr bwMode="auto">
          <a:xfrm>
            <a:off x="6311901" y="1358092"/>
            <a:ext cx="2064744" cy="208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861" y="1215216"/>
            <a:ext cx="10975658" cy="4527011"/>
          </a:xfrm>
        </p:spPr>
        <p:txBody>
          <a:bodyPr>
            <a:noAutofit/>
          </a:bodyPr>
          <a:lstStyle/>
          <a:p>
            <a:r>
              <a:rPr lang="en-US" sz="2400" dirty="0" smtClean="0">
                <a:cs typeface="Times New Roman" pitchFamily="18" charset="0"/>
              </a:rPr>
              <a:t>A quick-enough real-time path-planning algorithm is ready and functional, which returns a feasible path.    </a:t>
            </a:r>
          </a:p>
          <a:p>
            <a:r>
              <a:rPr lang="en-US" sz="2400" dirty="0" smtClean="0">
                <a:cs typeface="Times New Roman" pitchFamily="18" charset="0"/>
              </a:rPr>
              <a:t>The elliptical approximation is a bottleneck in this algorithm, and the correctness of the planned path is highly dependent on the ellipse fitting operations. </a:t>
            </a:r>
          </a:p>
          <a:p>
            <a:r>
              <a:rPr lang="en-US" sz="2400" dirty="0" smtClean="0">
                <a:cs typeface="Times New Roman" pitchFamily="18" charset="0"/>
              </a:rPr>
              <a:t>"Exact tangent computation of ellipses is possible in near-constant time operations" was a claim made earlier during the project. But contrary to expectations, the computation is bit heavy. Hence, approximated tangents are computed to achieve similar performances.</a:t>
            </a:r>
          </a:p>
          <a:p>
            <a:r>
              <a:rPr lang="en-US" sz="2400" dirty="0" smtClean="0">
                <a:cs typeface="Times New Roman" pitchFamily="18" charset="0"/>
              </a:rPr>
              <a:t>Introduction of a new data representation – Quad structure was found feasible, and it makes the solution highly modular for subsequent </a:t>
            </a:r>
            <a:r>
              <a:rPr lang="en-US" sz="2400" dirty="0" err="1" smtClean="0">
                <a:cs typeface="Times New Roman" pitchFamily="18" charset="0"/>
              </a:rPr>
              <a:t>kinodynamic</a:t>
            </a:r>
            <a:r>
              <a:rPr lang="en-US" sz="2400" dirty="0" smtClean="0">
                <a:cs typeface="Times New Roman" pitchFamily="18" charset="0"/>
              </a:rPr>
              <a:t> planning and environment specific optimization.</a:t>
            </a:r>
          </a:p>
          <a:p>
            <a:r>
              <a:rPr lang="en-US" sz="2400" dirty="0" smtClean="0">
                <a:cs typeface="Times New Roman" pitchFamily="18" charset="0"/>
              </a:rPr>
              <a:t>Graph search and path post-processing operations are to be optimized for the shortest / quickest paths.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097587" cy="2865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644504"/>
            <a:ext cx="4097323" cy="215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IIT Madras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7588" y="0"/>
            <a:ext cx="6097587" cy="286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97851" y="6644504"/>
            <a:ext cx="4097324" cy="215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en-US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323" y="6644504"/>
            <a:ext cx="4000528" cy="215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Review</a:t>
            </a:r>
            <a:endParaRPr lang="en-US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IIT_Madras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55437" y="5930124"/>
            <a:ext cx="648000" cy="64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286522"/>
            <a:ext cx="12195176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861" y="1572406"/>
            <a:ext cx="10975658" cy="321471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THANK YOU!</a:t>
            </a:r>
            <a:endParaRPr lang="en-US" sz="8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097587" cy="2865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644504"/>
            <a:ext cx="4097323" cy="215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IIT Madras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7588" y="0"/>
            <a:ext cx="6097587" cy="286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97851" y="6644504"/>
            <a:ext cx="4097324" cy="215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en-US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323" y="6644504"/>
            <a:ext cx="4000528" cy="215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Review</a:t>
            </a:r>
            <a:endParaRPr lang="en-US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IIT_Madras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55437" y="5930124"/>
            <a:ext cx="648000" cy="6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SC01605-scaled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100" y="4215612"/>
            <a:ext cx="3076472" cy="2052000"/>
          </a:xfrm>
          <a:prstGeom prst="rect">
            <a:avLst/>
          </a:prstGeom>
        </p:spPr>
      </p:pic>
      <p:pic>
        <p:nvPicPr>
          <p:cNvPr id="5" name="Picture 4" descr="51rMeM+LJV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331" y="4215612"/>
            <a:ext cx="2230436" cy="2052000"/>
          </a:xfrm>
          <a:prstGeom prst="rect">
            <a:avLst/>
          </a:prstGeom>
        </p:spPr>
      </p:pic>
      <p:pic>
        <p:nvPicPr>
          <p:cNvPr id="6" name="Picture 5" descr="maxresdefaul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8365" y="4215612"/>
            <a:ext cx="3648002" cy="205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6097587" cy="2865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644504"/>
            <a:ext cx="4097323" cy="215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IIT Madras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7588" y="0"/>
            <a:ext cx="6097587" cy="286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97851" y="6644504"/>
            <a:ext cx="4097324" cy="215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97323" y="6644504"/>
            <a:ext cx="4000528" cy="215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Review</a:t>
            </a:r>
            <a:endParaRPr lang="en-US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 descr="IIT_Madras_Logo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55437" y="5930124"/>
            <a:ext cx="648000" cy="64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1" y="286522"/>
            <a:ext cx="12195176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596861" y="1215216"/>
            <a:ext cx="10975658" cy="4527011"/>
          </a:xfrm>
        </p:spPr>
        <p:txBody>
          <a:bodyPr>
            <a:noAutofit/>
          </a:bodyPr>
          <a:lstStyle/>
          <a:p>
            <a:r>
              <a:rPr lang="en-IN" sz="2400" dirty="0" smtClean="0">
                <a:cs typeface="Times New Roman" pitchFamily="18" charset="0"/>
              </a:rPr>
              <a:t>The project work aimed at exploring the possibilities of creating new light-weight Path Planning algorithms using Computational Geometry approaches. </a:t>
            </a:r>
          </a:p>
          <a:p>
            <a:r>
              <a:rPr lang="en-IN" sz="2400" dirty="0" smtClean="0">
                <a:cs typeface="Times New Roman" pitchFamily="18" charset="0"/>
              </a:rPr>
              <a:t>Main focus area was to optimize the algorithm for cluttered environments or tight spaces where obstacle geometry plays a significant role. </a:t>
            </a:r>
          </a:p>
          <a:p>
            <a:r>
              <a:rPr lang="en-IN" sz="2400" dirty="0" smtClean="0">
                <a:cs typeface="Times New Roman" pitchFamily="18" charset="0"/>
              </a:rPr>
              <a:t>Computational Geometry is used as a tool to handle geometries well and elliptical approximations(constraining the order of accuracy) are made to improve computational time and performance of algorithm.</a:t>
            </a:r>
            <a:endParaRPr lang="en-US" sz="24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7587" cy="2865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644504"/>
            <a:ext cx="4097323" cy="215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IIT Madras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7588" y="0"/>
            <a:ext cx="6097587" cy="286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97851" y="6644504"/>
            <a:ext cx="4097324" cy="215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323" y="6644504"/>
            <a:ext cx="4000528" cy="215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Review</a:t>
            </a:r>
            <a:endParaRPr lang="en-US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IIT_Madras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55437" y="5930124"/>
            <a:ext cx="648000" cy="64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286522"/>
            <a:ext cx="12195176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96861" y="1215216"/>
            <a:ext cx="10975658" cy="45270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cs typeface="Times New Roman" pitchFamily="18" charset="0"/>
              </a:rPr>
              <a:t>Key problems worked out : </a:t>
            </a:r>
          </a:p>
          <a:p>
            <a:pPr lvl="0"/>
            <a:r>
              <a:rPr lang="en-IN" sz="2400" dirty="0" smtClean="0">
                <a:cs typeface="Times New Roman" pitchFamily="18" charset="0"/>
              </a:rPr>
              <a:t>Approximation of obstacles as ellipses within accuracy limits.</a:t>
            </a:r>
            <a:endParaRPr lang="en-US" sz="2400" dirty="0" smtClean="0">
              <a:cs typeface="Times New Roman" pitchFamily="18" charset="0"/>
            </a:endParaRPr>
          </a:p>
          <a:p>
            <a:pPr lvl="0"/>
            <a:r>
              <a:rPr lang="en-IN" sz="2400" dirty="0" smtClean="0">
                <a:cs typeface="Times New Roman" pitchFamily="18" charset="0"/>
              </a:rPr>
              <a:t>Geometry-based checks to filter out "nearest-neighbours" obstacle pairs.</a:t>
            </a:r>
            <a:endParaRPr lang="en-US" sz="2400" dirty="0" smtClean="0">
              <a:cs typeface="Times New Roman" pitchFamily="18" charset="0"/>
            </a:endParaRPr>
          </a:p>
          <a:p>
            <a:pPr lvl="0"/>
            <a:r>
              <a:rPr lang="en-US" sz="2400" dirty="0" smtClean="0">
                <a:cs typeface="Times New Roman" pitchFamily="18" charset="0"/>
              </a:rPr>
              <a:t>Creating a new “quad” data structure -&gt; data handling, introducing movement constraints, intersection rules, heuristics and importance functions for graph search</a:t>
            </a:r>
          </a:p>
          <a:p>
            <a:pPr lvl="0"/>
            <a:r>
              <a:rPr lang="en-IN" sz="2400" dirty="0" smtClean="0">
                <a:cs typeface="Times New Roman" pitchFamily="18" charset="0"/>
              </a:rPr>
              <a:t>Graph search and post-processing of planned path.</a:t>
            </a:r>
            <a:endParaRPr lang="en-US" sz="2400" dirty="0" smtClean="0">
              <a:cs typeface="Times New Roman" pitchFamily="18" charset="0"/>
            </a:endParaRPr>
          </a:p>
          <a:p>
            <a:pPr lvl="0"/>
            <a:r>
              <a:rPr lang="en-IN" sz="2400" dirty="0" smtClean="0">
                <a:cs typeface="Times New Roman" pitchFamily="18" charset="0"/>
              </a:rPr>
              <a:t>Extending the algorithm to make it compatible with 3D environments.</a:t>
            </a:r>
            <a:endParaRPr lang="en-US" sz="2400" dirty="0" smtClean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7587" cy="2865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644504"/>
            <a:ext cx="4097323" cy="215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IIT Madras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7588" y="0"/>
            <a:ext cx="6097587" cy="286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97851" y="6644504"/>
            <a:ext cx="4097324" cy="215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323" y="6644504"/>
            <a:ext cx="4000528" cy="215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Review</a:t>
            </a:r>
            <a:endParaRPr lang="en-US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IIT_Madras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55437" y="5930124"/>
            <a:ext cx="648000" cy="64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286522"/>
            <a:ext cx="12195176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Literature Review (Existing Algorithms)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3985" y="1047584"/>
          <a:ext cx="11001452" cy="5403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0264"/>
                <a:gridCol w="3000396"/>
                <a:gridCol w="2000264"/>
                <a:gridCol w="4000528"/>
              </a:tblGrid>
              <a:tr h="46531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Category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Description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Algorithms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Pros and</a:t>
                      </a:r>
                      <a:r>
                        <a:rPr lang="en-US" sz="2000" b="1" baseline="0" dirty="0" smtClean="0"/>
                        <a:t> Cons</a:t>
                      </a:r>
                      <a:endParaRPr lang="en-US" sz="2000" b="1" dirty="0"/>
                    </a:p>
                  </a:txBody>
                  <a:tcPr/>
                </a:tc>
              </a:tr>
              <a:tr h="391938">
                <a:tc rowSpan="3">
                  <a:txBody>
                    <a:bodyPr/>
                    <a:lstStyle/>
                    <a:p>
                      <a:r>
                        <a:rPr lang="en-US" sz="2000" dirty="0" smtClean="0"/>
                        <a:t>Bug algorithm</a:t>
                      </a:r>
                      <a:endParaRPr lang="en-US" sz="2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Go towards goal direction, if any obstacle is encountered:</a:t>
                      </a:r>
                      <a:r>
                        <a:rPr lang="en-US" sz="2000" baseline="0" dirty="0" smtClean="0"/>
                        <a:t> follow its boundary till robot comes back to initial goal line. 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Bug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Can get stuck in loops</a:t>
                      </a:r>
                      <a:endParaRPr lang="en-US" sz="2000" dirty="0"/>
                    </a:p>
                  </a:txBody>
                  <a:tcPr/>
                </a:tc>
              </a:tr>
              <a:tr h="465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Bug</a:t>
                      </a:r>
                      <a:r>
                        <a:rPr lang="en-US" sz="2000" baseline="0" dirty="0" smtClean="0"/>
                        <a:t> 1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If</a:t>
                      </a:r>
                      <a:r>
                        <a:rPr lang="en-US" sz="2000" baseline="0" dirty="0" smtClean="0"/>
                        <a:t> goal is reachable; guarantees the path. Otherwise reports failure in finite time.</a:t>
                      </a:r>
                    </a:p>
                  </a:txBody>
                  <a:tcPr/>
                </a:tc>
              </a:tr>
              <a:tr h="5305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Bug 2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5318">
                <a:tc rowSpan="3">
                  <a:txBody>
                    <a:bodyPr/>
                    <a:lstStyle/>
                    <a:p>
                      <a:r>
                        <a:rPr lang="en-US" sz="2000" dirty="0" smtClean="0"/>
                        <a:t>Uninformed Search Algorithms</a:t>
                      </a:r>
                      <a:endParaRPr lang="en-US" sz="2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Graph based</a:t>
                      </a:r>
                      <a:r>
                        <a:rPr lang="en-US" sz="2000" baseline="0" dirty="0" smtClean="0"/>
                        <a:t> search only on the basis of cost functions of explored nodes and paths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Depth First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000" dirty="0" smtClean="0"/>
                        <a:t>Returns</a:t>
                      </a:r>
                      <a:r>
                        <a:rPr lang="en-US" sz="2000" baseline="0" dirty="0" smtClean="0"/>
                        <a:t> optimal path. It can take more time to return first feasible path.</a:t>
                      </a:r>
                      <a:endParaRPr lang="en-US" sz="2000" dirty="0"/>
                    </a:p>
                  </a:txBody>
                  <a:tcPr/>
                </a:tc>
              </a:tr>
              <a:tr h="3819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Breadth First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72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Dijkstras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More memory requirement.</a:t>
                      </a:r>
                      <a:r>
                        <a:rPr lang="en-US" sz="2000" baseline="0" dirty="0" smtClean="0"/>
                        <a:t> Needs to store costs to each node.</a:t>
                      </a:r>
                      <a:endParaRPr lang="en-US" sz="2000" dirty="0"/>
                    </a:p>
                  </a:txBody>
                  <a:tcPr/>
                </a:tc>
              </a:tr>
              <a:tr h="11930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Informed Search</a:t>
                      </a:r>
                      <a:r>
                        <a:rPr lang="en-US" sz="2000" baseline="0" dirty="0" smtClean="0"/>
                        <a:t> Algorithms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Heuristic based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searchs</a:t>
                      </a:r>
                      <a:r>
                        <a:rPr lang="en-US" sz="2000" baseline="0" dirty="0" smtClean="0"/>
                        <a:t>, keeps a rough sense of direction and greedily explores towards goal node.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A* and its variants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Can return the feasible paths quickly. First path</a:t>
                      </a:r>
                      <a:r>
                        <a:rPr lang="en-US" sz="2000" baseline="0" dirty="0" smtClean="0"/>
                        <a:t> found need not be the best one.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7587" cy="2865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644504"/>
            <a:ext cx="4097323" cy="215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IIT Madras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7588" y="0"/>
            <a:ext cx="6097587" cy="286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97851" y="6644504"/>
            <a:ext cx="4097324" cy="215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323" y="6644504"/>
            <a:ext cx="4000528" cy="215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Review</a:t>
            </a:r>
            <a:endParaRPr lang="en-US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IIT_Madras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55437" y="5930124"/>
            <a:ext cx="648000" cy="64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286522"/>
            <a:ext cx="12195176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Literature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Review (Existing Algorithms)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3985" y="1047584"/>
          <a:ext cx="11001452" cy="3407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0264"/>
                <a:gridCol w="3500462"/>
                <a:gridCol w="2286016"/>
                <a:gridCol w="3214710"/>
              </a:tblGrid>
              <a:tr h="46531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Category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Description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Algorithms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Pros and</a:t>
                      </a:r>
                      <a:r>
                        <a:rPr lang="en-US" sz="2000" b="1" baseline="0" dirty="0" smtClean="0"/>
                        <a:t> Cons</a:t>
                      </a:r>
                      <a:endParaRPr lang="en-US" sz="2000" b="1" dirty="0"/>
                    </a:p>
                  </a:txBody>
                  <a:tcPr/>
                </a:tc>
              </a:tr>
              <a:tr h="16311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Geometry Based Algorithms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Considering polygonal robot</a:t>
                      </a:r>
                      <a:r>
                        <a:rPr lang="en-US" sz="2000" baseline="0" dirty="0" smtClean="0"/>
                        <a:t> and obstacle geometries. Using edge and vertices data to analyze free space and plan paths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Vornoi</a:t>
                      </a:r>
                      <a:r>
                        <a:rPr lang="en-US" sz="2000" dirty="0" smtClean="0"/>
                        <a:t> algorithm</a:t>
                      </a:r>
                    </a:p>
                    <a:p>
                      <a:pPr algn="ctr"/>
                      <a:r>
                        <a:rPr lang="en-US" sz="2000" baseline="0" dirty="0" smtClean="0"/>
                        <a:t>Visibility Graphs</a:t>
                      </a:r>
                    </a:p>
                    <a:p>
                      <a:pPr algn="ctr"/>
                      <a:r>
                        <a:rPr lang="en-US" sz="2000" baseline="0" dirty="0" smtClean="0"/>
                        <a:t>Triangulation based </a:t>
                      </a:r>
                      <a:r>
                        <a:rPr lang="en-US" sz="2000" baseline="0" dirty="0" err="1" smtClean="0"/>
                        <a:t>algortihms</a:t>
                      </a:r>
                      <a:endParaRPr lang="en-US" sz="2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May become more computationally</a:t>
                      </a:r>
                      <a:r>
                        <a:rPr lang="en-US" sz="2000" baseline="0" dirty="0" smtClean="0"/>
                        <a:t> heavy. </a:t>
                      </a:r>
                      <a:br>
                        <a:rPr lang="en-US" sz="2000" baseline="0" dirty="0" smtClean="0"/>
                      </a:br>
                      <a:r>
                        <a:rPr lang="en-US" sz="2000" baseline="0" dirty="0" smtClean="0"/>
                        <a:t>Returns exact solutions</a:t>
                      </a:r>
                      <a:endParaRPr lang="en-US" sz="2000" dirty="0"/>
                    </a:p>
                  </a:txBody>
                  <a:tcPr/>
                </a:tc>
              </a:tr>
              <a:tr h="107157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Sampling</a:t>
                      </a:r>
                      <a:r>
                        <a:rPr lang="en-US" sz="2000" baseline="0" dirty="0" smtClean="0"/>
                        <a:t> based Algorithms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Samples points in</a:t>
                      </a:r>
                      <a:r>
                        <a:rPr lang="en-US" sz="2000" baseline="0" dirty="0" smtClean="0"/>
                        <a:t> free space. Tries to connect them and iteratively sample along newly connected edges.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RRTs, RDTs</a:t>
                      </a:r>
                      <a:r>
                        <a:rPr lang="en-US" sz="2000" baseline="0" dirty="0" smtClean="0"/>
                        <a:t> and variants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/>
                        <a:t>Work well for higher dimensional spaces.</a:t>
                      </a:r>
                    </a:p>
                    <a:p>
                      <a:r>
                        <a:rPr lang="en-US" sz="2000" kern="1200" dirty="0" smtClean="0"/>
                        <a:t>Neither optimal nor complete.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3985" y="4858554"/>
            <a:ext cx="59794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Characteristics of a good algorithm : </a:t>
            </a:r>
          </a:p>
          <a:p>
            <a:pPr marL="361950" indent="-276225">
              <a:buFont typeface="Arial" pitchFamily="34" charset="0"/>
              <a:buChar char="•"/>
            </a:pPr>
            <a:r>
              <a:rPr lang="en-US" sz="2000" dirty="0" smtClean="0"/>
              <a:t>Must return </a:t>
            </a:r>
            <a:r>
              <a:rPr lang="en-US" sz="2000" b="1" dirty="0" smtClean="0"/>
              <a:t>optimal</a:t>
            </a:r>
            <a:r>
              <a:rPr lang="en-US" sz="2000" dirty="0" smtClean="0"/>
              <a:t> path in </a:t>
            </a:r>
            <a:r>
              <a:rPr lang="en-US" sz="2000" b="1" dirty="0" smtClean="0"/>
              <a:t>quickest</a:t>
            </a:r>
            <a:r>
              <a:rPr lang="en-US" sz="2000" dirty="0" smtClean="0"/>
              <a:t> possible time. </a:t>
            </a:r>
          </a:p>
          <a:p>
            <a:pPr marL="361950" indent="-276225">
              <a:buFont typeface="Arial" pitchFamily="34" charset="0"/>
              <a:buChar char="•"/>
            </a:pPr>
            <a:r>
              <a:rPr lang="en-US" sz="2000" dirty="0" smtClean="0"/>
              <a:t>Must be </a:t>
            </a:r>
            <a:r>
              <a:rPr lang="en-US" sz="2000" b="1" dirty="0" smtClean="0"/>
              <a:t>memory efficient</a:t>
            </a:r>
            <a:r>
              <a:rPr lang="en-US" sz="2000" dirty="0" smtClean="0"/>
              <a:t>.</a:t>
            </a:r>
          </a:p>
          <a:p>
            <a:pPr marL="361950" indent="-276225">
              <a:buFont typeface="Arial" pitchFamily="34" charset="0"/>
              <a:buChar char="•"/>
            </a:pPr>
            <a:r>
              <a:rPr lang="en-US" sz="2000" dirty="0" smtClean="0"/>
              <a:t>Must ensure a </a:t>
            </a:r>
            <a:r>
              <a:rPr lang="en-US" sz="2000" b="1" dirty="0" smtClean="0"/>
              <a:t>guaranteed path</a:t>
            </a:r>
            <a:r>
              <a:rPr lang="en-US" sz="2000" dirty="0" smtClean="0"/>
              <a:t> for a reachable goal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5924" b="2261"/>
          <a:stretch>
            <a:fillRect/>
          </a:stretch>
        </p:blipFill>
        <p:spPr bwMode="auto">
          <a:xfrm>
            <a:off x="5954711" y="1286654"/>
            <a:ext cx="230346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t="5924" b="2261"/>
          <a:stretch>
            <a:fillRect/>
          </a:stretch>
        </p:blipFill>
        <p:spPr bwMode="auto">
          <a:xfrm>
            <a:off x="8669355" y="1286654"/>
            <a:ext cx="230346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 t="5924" b="2261"/>
          <a:stretch>
            <a:fillRect/>
          </a:stretch>
        </p:blipFill>
        <p:spPr bwMode="auto">
          <a:xfrm>
            <a:off x="8669355" y="4001298"/>
            <a:ext cx="230346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rcRect t="5924" b="2261"/>
          <a:stretch>
            <a:fillRect/>
          </a:stretch>
        </p:blipFill>
        <p:spPr bwMode="auto">
          <a:xfrm>
            <a:off x="5954711" y="4001298"/>
            <a:ext cx="230346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rcRect t="5924" b="2261"/>
          <a:stretch>
            <a:fillRect/>
          </a:stretch>
        </p:blipFill>
        <p:spPr bwMode="auto">
          <a:xfrm>
            <a:off x="3240067" y="4001298"/>
            <a:ext cx="230346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rcRect t="5924" b="2261"/>
          <a:stretch>
            <a:fillRect/>
          </a:stretch>
        </p:blipFill>
        <p:spPr bwMode="auto">
          <a:xfrm>
            <a:off x="3240067" y="1286654"/>
            <a:ext cx="2303984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0"/>
            <a:ext cx="6097587" cy="2865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644504"/>
            <a:ext cx="4097323" cy="215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IIT Madras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7588" y="0"/>
            <a:ext cx="6097587" cy="286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097851" y="6644504"/>
            <a:ext cx="4097324" cy="215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97323" y="6644504"/>
            <a:ext cx="4000528" cy="215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Review</a:t>
            </a:r>
            <a:endParaRPr lang="en-US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6" descr="IIT_Madras_Logo.svg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55437" y="5930124"/>
            <a:ext cx="648000" cy="648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" y="286522"/>
            <a:ext cx="12195176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peek into Algorithm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/>
          <a:srcRect t="5924" b="2261"/>
          <a:stretch>
            <a:fillRect/>
          </a:stretch>
        </p:blipFill>
        <p:spPr bwMode="auto">
          <a:xfrm>
            <a:off x="525423" y="1286654"/>
            <a:ext cx="2305631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0"/>
          <a:srcRect t="5924" b="2261"/>
          <a:stretch>
            <a:fillRect/>
          </a:stretch>
        </p:blipFill>
        <p:spPr bwMode="auto">
          <a:xfrm>
            <a:off x="525423" y="4001298"/>
            <a:ext cx="2305631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1382679" y="3501232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Input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740133" y="3501232"/>
            <a:ext cx="1356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Boundary Detection</a:t>
            </a:r>
            <a:endParaRPr lang="en-US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454777" y="3501232"/>
            <a:ext cx="12346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Convex Clustering</a:t>
            </a:r>
            <a:endParaRPr lang="en-US" sz="11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097983" y="3501232"/>
            <a:ext cx="1473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Ellipse Approximation</a:t>
            </a:r>
            <a:endParaRPr lang="en-US" sz="11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312297" y="6215876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Graph Building</a:t>
            </a:r>
            <a:endParaRPr 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97653" y="6215876"/>
            <a:ext cx="966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Graph Search</a:t>
            </a:r>
            <a:endParaRPr lang="en-US" sz="1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883009" y="6215876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Path Cleanup</a:t>
            </a:r>
            <a:endParaRPr lang="en-US" sz="11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54051" y="6215876"/>
            <a:ext cx="1324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Local Path Planning</a:t>
            </a:r>
            <a:endParaRPr lang="en-US" sz="1100" b="1" dirty="0"/>
          </a:p>
        </p:txBody>
      </p:sp>
      <p:sp>
        <p:nvSpPr>
          <p:cNvPr id="27" name="Right Arrow 26"/>
          <p:cNvSpPr/>
          <p:nvPr/>
        </p:nvSpPr>
        <p:spPr>
          <a:xfrm>
            <a:off x="2740001" y="2215348"/>
            <a:ext cx="500066" cy="35719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454645" y="2215348"/>
            <a:ext cx="500066" cy="35719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8169289" y="2215348"/>
            <a:ext cx="500066" cy="35719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2811439" y="5001430"/>
            <a:ext cx="500066" cy="35719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0800000">
            <a:off x="5526083" y="5001430"/>
            <a:ext cx="500066" cy="35719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800000">
            <a:off x="8240727" y="5001430"/>
            <a:ext cx="500066" cy="35719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-Turn Arrow 32"/>
          <p:cNvSpPr/>
          <p:nvPr/>
        </p:nvSpPr>
        <p:spPr>
          <a:xfrm rot="5400000">
            <a:off x="9615904" y="3554811"/>
            <a:ext cx="3071836" cy="535785"/>
          </a:xfrm>
          <a:prstGeom prst="uturnArrow">
            <a:avLst>
              <a:gd name="adj1" fmla="val 38653"/>
              <a:gd name="adj2" fmla="val 25000"/>
              <a:gd name="adj3" fmla="val 25000"/>
              <a:gd name="adj4" fmla="val 24408"/>
              <a:gd name="adj5" fmla="val 8976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7587" cy="2865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644504"/>
            <a:ext cx="4097323" cy="215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IIT Madras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7588" y="0"/>
            <a:ext cx="6097587" cy="286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97851" y="6644504"/>
            <a:ext cx="4097324" cy="215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en-US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323" y="6644504"/>
            <a:ext cx="4000528" cy="215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Review</a:t>
            </a:r>
            <a:endParaRPr lang="en-US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IIT_Madras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55437" y="5930124"/>
            <a:ext cx="648000" cy="64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286522"/>
            <a:ext cx="12195176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Elliptical Approximation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96861" y="1215216"/>
            <a:ext cx="10975658" cy="5000660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en-US" sz="2400" b="1" dirty="0" smtClean="0"/>
              <a:t>Convex Clustering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Dividing polygonal obstacle into multiple convex polygons, as ellipse fitting is more easier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Ear algorithm</a:t>
            </a:r>
          </a:p>
          <a:p>
            <a:pPr>
              <a:buNone/>
            </a:pPr>
            <a:r>
              <a:rPr lang="en-US" sz="2000" dirty="0" smtClean="0"/>
              <a:t>	Consecutive n-vertices of polygons are sampled. Area and (area/length of chord) ratios are used to divide polygons into convex polygons.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000" dirty="0" smtClean="0"/>
              <a:t>In first pass, ears of size 7-9 are chosen to eliminate pixel noise. In further passes, ears of size 3-5 are used to pin-point separation points.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6545" y="3001166"/>
            <a:ext cx="1966673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7653" y="3001166"/>
            <a:ext cx="2003607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11241" y="5144306"/>
            <a:ext cx="3797419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3" name="Group 22"/>
          <p:cNvGrpSpPr/>
          <p:nvPr/>
        </p:nvGrpSpPr>
        <p:grpSpPr>
          <a:xfrm>
            <a:off x="668299" y="2929728"/>
            <a:ext cx="4983570" cy="1800000"/>
            <a:chOff x="668299" y="2929728"/>
            <a:chExt cx="4983570" cy="18000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rcRect l="5777" t="12413" r="39345" b="26904"/>
            <a:stretch>
              <a:fillRect/>
            </a:stretch>
          </p:blipFill>
          <p:spPr bwMode="auto">
            <a:xfrm>
              <a:off x="4097323" y="2929728"/>
              <a:ext cx="1554546" cy="18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rcRect l="5634" t="12015" r="39437" b="26112"/>
            <a:stretch>
              <a:fillRect/>
            </a:stretch>
          </p:blipFill>
          <p:spPr bwMode="auto">
            <a:xfrm>
              <a:off x="2382811" y="2929728"/>
              <a:ext cx="1526087" cy="18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/>
            <a:srcRect l="6024" t="12659" r="39759" b="26345"/>
            <a:stretch>
              <a:fillRect/>
            </a:stretch>
          </p:blipFill>
          <p:spPr bwMode="auto">
            <a:xfrm>
              <a:off x="668299" y="2929728"/>
              <a:ext cx="1528302" cy="18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Right Arrow 20"/>
            <p:cNvSpPr/>
            <p:nvPr/>
          </p:nvSpPr>
          <p:spPr>
            <a:xfrm>
              <a:off x="2097059" y="3644108"/>
              <a:ext cx="357190" cy="28575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3811571" y="3644108"/>
              <a:ext cx="357190" cy="28575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382679" y="4787116"/>
            <a:ext cx="36471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Ellipse fitting on non-convex shapes after convex clustering</a:t>
            </a:r>
            <a:endParaRPr lang="en-US" sz="1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239935" y="6144438"/>
            <a:ext cx="2012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Ellipse fitting on convex shapes</a:t>
            </a:r>
            <a:endParaRPr lang="en-US" sz="11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954843" y="4858554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Convex clustering</a:t>
            </a:r>
            <a:endParaRPr lang="en-US" sz="11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526611" y="4858554"/>
            <a:ext cx="1220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/>
              <a:t>i</a:t>
            </a:r>
            <a:r>
              <a:rPr lang="en-US" sz="1100" b="1" baseline="30000" dirty="0" err="1" smtClean="0"/>
              <a:t>th</a:t>
            </a:r>
            <a:r>
              <a:rPr lang="en-US" sz="1100" b="1" dirty="0" smtClean="0"/>
              <a:t> ear of size n+1</a:t>
            </a:r>
            <a:endParaRPr 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7587" cy="2865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644504"/>
            <a:ext cx="4097323" cy="215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IIT Madras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7588" y="0"/>
            <a:ext cx="6097587" cy="286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97851" y="6644504"/>
            <a:ext cx="4097324" cy="215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323" y="6644504"/>
            <a:ext cx="4000528" cy="215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Review</a:t>
            </a:r>
            <a:endParaRPr lang="en-US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IIT_Madras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55437" y="5930124"/>
            <a:ext cx="648000" cy="64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286522"/>
            <a:ext cx="12195176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Nearest 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Neighbours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1215216"/>
            <a:ext cx="6240463" cy="45270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dirty="0" smtClean="0"/>
              <a:t>	For </a:t>
            </a:r>
            <a:r>
              <a:rPr lang="en-IN" sz="2400" dirty="0"/>
              <a:t>a </a:t>
            </a:r>
            <a:r>
              <a:rPr lang="en-IN" sz="2400" b="1" dirty="0"/>
              <a:t>chosen polygon (</a:t>
            </a:r>
            <a:r>
              <a:rPr lang="en-IN" sz="2400" b="1" dirty="0" smtClean="0"/>
              <a:t>polygon 1)</a:t>
            </a:r>
            <a:r>
              <a:rPr lang="en-IN" sz="2400" dirty="0" smtClean="0"/>
              <a:t>, </a:t>
            </a:r>
            <a:r>
              <a:rPr lang="en-IN" sz="2400" dirty="0"/>
              <a:t>any other polygon (polygon </a:t>
            </a:r>
            <a:r>
              <a:rPr lang="en-IN" sz="2400" dirty="0" smtClean="0"/>
              <a:t>2) </a:t>
            </a:r>
            <a:r>
              <a:rPr lang="en-IN" sz="2400" dirty="0"/>
              <a:t>shields all the features in the highlighted area such that any portion of its </a:t>
            </a:r>
            <a:r>
              <a:rPr lang="en-IN" sz="2400" dirty="0" err="1"/>
              <a:t>voronoi</a:t>
            </a:r>
            <a:r>
              <a:rPr lang="en-IN" sz="2400" dirty="0"/>
              <a:t> edge (in the </a:t>
            </a:r>
            <a:r>
              <a:rPr lang="en-IN" sz="2400" dirty="0" err="1"/>
              <a:t>voronoi</a:t>
            </a:r>
            <a:r>
              <a:rPr lang="en-IN" sz="2400" dirty="0"/>
              <a:t> diagram constructed for all the polygons as a whole) with polygon 1 will not lie inside the quadrilateral ABCD</a:t>
            </a:r>
            <a:r>
              <a:rPr lang="en-IN" sz="2400" dirty="0" smtClean="0"/>
              <a:t>.</a:t>
            </a:r>
            <a:endParaRPr lang="en-US" sz="2400" dirty="0"/>
          </a:p>
        </p:txBody>
      </p:sp>
      <p:pic>
        <p:nvPicPr>
          <p:cNvPr id="19" name="Picture 1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69025" y="1358092"/>
            <a:ext cx="5777230" cy="292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54777" y="4358488"/>
            <a:ext cx="4177812" cy="21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ddp_gif_1_cropped - Made with Clipchamp (1)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596993" y="3786984"/>
            <a:ext cx="2736000" cy="273600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24" name="TextBox 23"/>
          <p:cNvSpPr txBox="1"/>
          <p:nvPr/>
        </p:nvSpPr>
        <p:spPr>
          <a:xfrm>
            <a:off x="7883537" y="3929860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Nearest </a:t>
            </a:r>
            <a:r>
              <a:rPr lang="en-US" sz="1100" b="1" dirty="0" err="1" smtClean="0"/>
              <a:t>Neighbour</a:t>
            </a:r>
            <a:r>
              <a:rPr lang="en-US" sz="1100" b="1" dirty="0" smtClean="0"/>
              <a:t> test</a:t>
            </a:r>
            <a:endParaRPr lang="en-US" sz="11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6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2297" y="4858554"/>
            <a:ext cx="1800000" cy="163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0" y="0"/>
            <a:ext cx="6097587" cy="2865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644504"/>
            <a:ext cx="4097323" cy="215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IIT Madras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7588" y="0"/>
            <a:ext cx="6097587" cy="286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97851" y="6644504"/>
            <a:ext cx="4097324" cy="215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US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323" y="6644504"/>
            <a:ext cx="4000528" cy="215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Review</a:t>
            </a:r>
            <a:endParaRPr lang="en-US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IIT_Madras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55437" y="5930124"/>
            <a:ext cx="648000" cy="64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286522"/>
            <a:ext cx="12195176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Quad Data-Structure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96861" y="1215216"/>
            <a:ext cx="8358246" cy="5143536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Free space between two nearest </a:t>
            </a:r>
            <a:r>
              <a:rPr lang="en-US" sz="2400" dirty="0" err="1" smtClean="0"/>
              <a:t>neighbours</a:t>
            </a:r>
            <a:r>
              <a:rPr lang="en-US" sz="2400" dirty="0" smtClean="0"/>
              <a:t> can be represented as a quadrilateral formed by the two common external tangent and corresponding chords in the polygons.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 marL="176213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76213">
              <a:buNone/>
            </a:pPr>
            <a:r>
              <a:rPr lang="en-US" sz="2400" b="1" dirty="0" smtClean="0">
                <a:cs typeface="Times New Roman" pitchFamily="18" charset="0"/>
              </a:rPr>
              <a:t>Constraints:</a:t>
            </a:r>
          </a:p>
          <a:p>
            <a:pPr marL="361950" indent="-361950"/>
            <a:r>
              <a:rPr lang="en-US" sz="2400" dirty="0" smtClean="0">
                <a:cs typeface="Times New Roman" pitchFamily="18" charset="0"/>
              </a:rPr>
              <a:t>Robot can enter/exit this quad from any point on green line.</a:t>
            </a:r>
          </a:p>
          <a:p>
            <a:pPr marL="361950" indent="-361950"/>
            <a:r>
              <a:rPr lang="en-US" sz="2400" dirty="0" smtClean="0">
                <a:cs typeface="Times New Roman" pitchFamily="18" charset="0"/>
              </a:rPr>
              <a:t>It can never cross /enter/exit from red line</a:t>
            </a:r>
          </a:p>
          <a:p>
            <a:pPr marL="361950" indent="-361950"/>
            <a:r>
              <a:rPr lang="en-US" sz="2400" dirty="0" smtClean="0">
                <a:cs typeface="Times New Roman" pitchFamily="18" charset="0"/>
              </a:rPr>
              <a:t>Local path inside this quad is determined by the geometry of these 2 polygons</a:t>
            </a:r>
          </a:p>
        </p:txBody>
      </p:sp>
      <p:pic>
        <p:nvPicPr>
          <p:cNvPr id="14" name="Picture 1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25753" y="2572538"/>
            <a:ext cx="3092328" cy="1443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668695" y="4072736"/>
            <a:ext cx="1768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Quad Representation</a:t>
            </a:r>
            <a:endParaRPr lang="en-US" sz="1100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12297" y="3572670"/>
            <a:ext cx="1800000" cy="138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312297" y="1572406"/>
            <a:ext cx="1800000" cy="211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9169421" y="1500968"/>
            <a:ext cx="2071702" cy="50720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097983" y="1143778"/>
            <a:ext cx="201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Intersection Rules :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3261</TotalTime>
  <Words>894</Words>
  <Application>Microsoft Office PowerPoint</Application>
  <PresentationFormat>Custom</PresentationFormat>
  <Paragraphs>237</Paragraphs>
  <Slides>14</Slides>
  <Notes>1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Shreyash Patidar</dc:creator>
  <cp:lastModifiedBy>Shreyash Patidar</cp:lastModifiedBy>
  <cp:revision>120</cp:revision>
  <dcterms:created xsi:type="dcterms:W3CDTF">2023-05-14T13:22:59Z</dcterms:created>
  <dcterms:modified xsi:type="dcterms:W3CDTF">2023-05-16T22:24:59Z</dcterms:modified>
</cp:coreProperties>
</file>