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6" r:id="rId2"/>
  </p:sldMasterIdLst>
  <p:notesMasterIdLst>
    <p:notesMasterId r:id="rId23"/>
  </p:notesMasterIdLst>
  <p:handoutMasterIdLst>
    <p:handoutMasterId r:id="rId24"/>
  </p:handoutMasterIdLst>
  <p:sldIdLst>
    <p:sldId id="468" r:id="rId3"/>
    <p:sldId id="498" r:id="rId4"/>
    <p:sldId id="557" r:id="rId5"/>
    <p:sldId id="558" r:id="rId6"/>
    <p:sldId id="567" r:id="rId7"/>
    <p:sldId id="568" r:id="rId8"/>
    <p:sldId id="570" r:id="rId9"/>
    <p:sldId id="569" r:id="rId10"/>
    <p:sldId id="571" r:id="rId11"/>
    <p:sldId id="572" r:id="rId12"/>
    <p:sldId id="573" r:id="rId13"/>
    <p:sldId id="574" r:id="rId14"/>
    <p:sldId id="575" r:id="rId15"/>
    <p:sldId id="576" r:id="rId16"/>
    <p:sldId id="578" r:id="rId17"/>
    <p:sldId id="579" r:id="rId18"/>
    <p:sldId id="577" r:id="rId19"/>
    <p:sldId id="580" r:id="rId20"/>
    <p:sldId id="581" r:id="rId21"/>
    <p:sldId id="509" r:id="rId2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4D"/>
    <a:srgbClr val="38AA00"/>
    <a:srgbClr val="766363"/>
    <a:srgbClr val="FFF5EA"/>
    <a:srgbClr val="FF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84"/>
    <p:restoredTop sz="86268"/>
  </p:normalViewPr>
  <p:slideViewPr>
    <p:cSldViewPr snapToGrid="0">
      <p:cViewPr varScale="1">
        <p:scale>
          <a:sx n="62" d="100"/>
          <a:sy n="62" d="100"/>
        </p:scale>
        <p:origin x="744"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74" d="100"/>
          <a:sy n="74" d="100"/>
        </p:scale>
        <p:origin x="3528"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24/04/2023</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‹Nº›</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24/04/2023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6906C58E-460D-4A4B-B0C2-1191B9D14FCB}" type="slidenum">
              <a:rPr lang="es-CO" smtClean="0"/>
              <a:t>1</a:t>
            </a:fld>
            <a:endParaRPr lang="es-CO"/>
          </a:p>
        </p:txBody>
      </p:sp>
    </p:spTree>
    <p:extLst>
      <p:ext uri="{BB962C8B-B14F-4D97-AF65-F5344CB8AC3E}">
        <p14:creationId xmlns:p14="http://schemas.microsoft.com/office/powerpoint/2010/main" val="1178927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6906C58E-460D-4A4B-B0C2-1191B9D14FCB}" type="slidenum">
              <a:rPr lang="es-CO" smtClean="0"/>
              <a:t>2</a:t>
            </a:fld>
            <a:endParaRPr lang="es-CO"/>
          </a:p>
        </p:txBody>
      </p:sp>
    </p:spTree>
    <p:extLst>
      <p:ext uri="{BB962C8B-B14F-4D97-AF65-F5344CB8AC3E}">
        <p14:creationId xmlns:p14="http://schemas.microsoft.com/office/powerpoint/2010/main" val="3608520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6906C58E-460D-4A4B-B0C2-1191B9D14FCB}" type="slidenum">
              <a:rPr lang="es-CO" smtClean="0"/>
              <a:t>13</a:t>
            </a:fld>
            <a:endParaRPr lang="es-CO"/>
          </a:p>
        </p:txBody>
      </p:sp>
    </p:spTree>
    <p:extLst>
      <p:ext uri="{BB962C8B-B14F-4D97-AF65-F5344CB8AC3E}">
        <p14:creationId xmlns:p14="http://schemas.microsoft.com/office/powerpoint/2010/main" val="1164854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6906C58E-460D-4A4B-B0C2-1191B9D14FCB}" type="slidenum">
              <a:rPr lang="es-CO" smtClean="0"/>
              <a:t>15</a:t>
            </a:fld>
            <a:endParaRPr lang="es-CO"/>
          </a:p>
        </p:txBody>
      </p:sp>
    </p:spTree>
    <p:extLst>
      <p:ext uri="{BB962C8B-B14F-4D97-AF65-F5344CB8AC3E}">
        <p14:creationId xmlns:p14="http://schemas.microsoft.com/office/powerpoint/2010/main" val="813754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6906C58E-460D-4A4B-B0C2-1191B9D14FCB}" type="slidenum">
              <a:rPr lang="es-CO" smtClean="0"/>
              <a:t>16</a:t>
            </a:fld>
            <a:endParaRPr lang="es-CO"/>
          </a:p>
        </p:txBody>
      </p:sp>
    </p:spTree>
    <p:extLst>
      <p:ext uri="{BB962C8B-B14F-4D97-AF65-F5344CB8AC3E}">
        <p14:creationId xmlns:p14="http://schemas.microsoft.com/office/powerpoint/2010/main" val="1889977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6906C58E-460D-4A4B-B0C2-1191B9D14FCB}" type="slidenum">
              <a:rPr lang="es-CO" smtClean="0"/>
              <a:t>20</a:t>
            </a:fld>
            <a:endParaRPr lang="es-CO"/>
          </a:p>
        </p:txBody>
      </p:sp>
    </p:spTree>
    <p:extLst>
      <p:ext uri="{BB962C8B-B14F-4D97-AF65-F5344CB8AC3E}">
        <p14:creationId xmlns:p14="http://schemas.microsoft.com/office/powerpoint/2010/main" val="1972732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24/04/2023</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24/04/2023</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24/04/2023</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Encabezado de sección">
    <p:spTree>
      <p:nvGrpSpPr>
        <p:cNvPr id="1" name=""/>
        <p:cNvGrpSpPr/>
        <p:nvPr/>
      </p:nvGrpSpPr>
      <p:grpSpPr>
        <a:xfrm>
          <a:off x="0" y="0"/>
          <a:ext cx="0" cy="0"/>
          <a:chOff x="0" y="0"/>
          <a:chExt cx="0" cy="0"/>
        </a:xfrm>
      </p:grpSpPr>
      <p:pic>
        <p:nvPicPr>
          <p:cNvPr id="6" name="Imagen 5" descr="Patrón de fondo&#10;&#10;Descripción generada automáticamente">
            <a:extLst>
              <a:ext uri="{FF2B5EF4-FFF2-40B4-BE49-F238E27FC236}">
                <a16:creationId xmlns:a16="http://schemas.microsoft.com/office/drawing/2014/main" id="{EDE1298D-A4F7-F1E4-F1B3-3D2F5117E04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4" name="Imagen 3">
            <a:extLst>
              <a:ext uri="{FF2B5EF4-FFF2-40B4-BE49-F238E27FC236}">
                <a16:creationId xmlns:a16="http://schemas.microsoft.com/office/drawing/2014/main" id="{69B39820-C822-5D71-439D-76D8E95C16E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54859" y="303050"/>
            <a:ext cx="855785" cy="833982"/>
          </a:xfrm>
          <a:prstGeom prst="rect">
            <a:avLst/>
          </a:prstGeom>
        </p:spPr>
      </p:pic>
    </p:spTree>
    <p:extLst>
      <p:ext uri="{BB962C8B-B14F-4D97-AF65-F5344CB8AC3E}">
        <p14:creationId xmlns:p14="http://schemas.microsoft.com/office/powerpoint/2010/main" val="3370360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24/04/2023</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3" name="Imagen 2" descr="Interfaz de usuario gráfica, Texto, Aplicación&#10;&#10;Descripción generada automáticamente">
            <a:extLst>
              <a:ext uri="{FF2B5EF4-FFF2-40B4-BE49-F238E27FC236}">
                <a16:creationId xmlns:a16="http://schemas.microsoft.com/office/drawing/2014/main" id="{7DFF890D-F3AC-9928-32A3-F179DB21A0E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84946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24/04/2023</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626040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24/04/2023</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04901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24/04/2023</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40724500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24/04/2023</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8177100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24/04/2023</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9969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24/04/2023</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24/04/2023</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2661741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24/04/2023</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2457472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24/04/2023</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452728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24/04/2023</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09555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24/04/2023</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5547038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24/04/2023</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258491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24/04/2023</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501987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24/04/2023</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24/04/2023</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24/04/2023</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24/04/2023</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24/04/2023</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4162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24/04/2023</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24/04/2023</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24/04/2023</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75"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24/04/2023</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222772716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8" r:id="rId11"/>
    <p:sldLayoutId id="21474836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hyperlink" Target="https://edutin.com/curso-de-programacion-web" TargetMode="External"/><Relationship Id="rId2" Type="http://schemas.openxmlformats.org/officeDocument/2006/relationships/hyperlink" Target="https://www.youtube.com/watch?v=SZIGdT_7EcM" TargetMode="Externa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93B0FC6-D4CE-D848-C167-542F81C2A42D}"/>
              </a:ext>
            </a:extLst>
          </p:cNvPr>
          <p:cNvSpPr txBox="1"/>
          <p:nvPr/>
        </p:nvSpPr>
        <p:spPr>
          <a:xfrm>
            <a:off x="1239866" y="1112794"/>
            <a:ext cx="10507850" cy="4832092"/>
          </a:xfrm>
          <a:prstGeom prst="rect">
            <a:avLst/>
          </a:prstGeom>
          <a:noFill/>
        </p:spPr>
        <p:txBody>
          <a:bodyPr wrap="square" rtlCol="0">
            <a:spAutoFit/>
          </a:bodyPr>
          <a:lstStyle/>
          <a:p>
            <a:pPr algn="ctr"/>
            <a:r>
              <a:rPr lang="es-CO" sz="4400" dirty="0">
                <a:latin typeface="Work Sans Light" pitchFamily="2" charset="77"/>
              </a:rPr>
              <a:t>Análisis y Desarrollo de Software</a:t>
            </a:r>
          </a:p>
          <a:p>
            <a:pPr algn="ctr"/>
            <a:endParaRPr lang="es-CO" sz="4400" dirty="0">
              <a:latin typeface="Work Sans Light" pitchFamily="2" charset="77"/>
            </a:endParaRPr>
          </a:p>
          <a:p>
            <a:pPr algn="ctr"/>
            <a:r>
              <a:rPr lang="es-CO" sz="4400" dirty="0">
                <a:latin typeface="Work Sans Light" pitchFamily="2" charset="77"/>
              </a:rPr>
              <a:t>Ficha No. 2502626</a:t>
            </a:r>
          </a:p>
          <a:p>
            <a:pPr algn="ctr"/>
            <a:endParaRPr lang="es-CO" sz="4400" dirty="0">
              <a:latin typeface="Work Sans Light" pitchFamily="2" charset="77"/>
            </a:endParaRPr>
          </a:p>
          <a:p>
            <a:pPr algn="ctr"/>
            <a:r>
              <a:rPr lang="es-CO" sz="4400" dirty="0">
                <a:latin typeface="Work Sans Light" pitchFamily="2" charset="77"/>
              </a:rPr>
              <a:t>Instructora: Martha Rivera </a:t>
            </a:r>
          </a:p>
          <a:p>
            <a:pPr algn="ctr"/>
            <a:endParaRPr lang="es-CO" sz="4400" dirty="0">
              <a:latin typeface="Work Sans Light" pitchFamily="2" charset="77"/>
            </a:endParaRPr>
          </a:p>
          <a:p>
            <a:pPr algn="ctr"/>
            <a:r>
              <a:rPr lang="es-CO" sz="4400">
                <a:latin typeface="Work Sans Light" pitchFamily="2" charset="77"/>
              </a:rPr>
              <a:t>Tema: PH</a:t>
            </a:r>
            <a:r>
              <a:rPr lang="es-CO" sz="4400" dirty="0">
                <a:latin typeface="Work Sans Light" pitchFamily="2" charset="77"/>
              </a:rPr>
              <a:t>P</a:t>
            </a:r>
            <a:endParaRPr lang="es-CO" sz="4400">
              <a:latin typeface="Work Sans Light" pitchFamily="2" charset="77"/>
            </a:endParaRPr>
          </a:p>
        </p:txBody>
      </p:sp>
    </p:spTree>
    <p:extLst>
      <p:ext uri="{BB962C8B-B14F-4D97-AF65-F5344CB8AC3E}">
        <p14:creationId xmlns:p14="http://schemas.microsoft.com/office/powerpoint/2010/main" val="3079616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2CF8D6-1534-4064-9194-A53680559EAD}"/>
              </a:ext>
            </a:extLst>
          </p:cNvPr>
          <p:cNvSpPr>
            <a:spLocks noGrp="1"/>
          </p:cNvSpPr>
          <p:nvPr>
            <p:ph type="title"/>
          </p:nvPr>
        </p:nvSpPr>
        <p:spPr>
          <a:xfrm>
            <a:off x="838200" y="216977"/>
            <a:ext cx="10515600" cy="1332854"/>
          </a:xfrm>
        </p:spPr>
        <p:txBody>
          <a:bodyPr/>
          <a:lstStyle/>
          <a:p>
            <a:pPr algn="ctr"/>
            <a:r>
              <a:rPr lang="es-MX" dirty="0">
                <a:solidFill>
                  <a:schemeClr val="bg1"/>
                </a:solidFill>
              </a:rPr>
              <a:t>TIPOS DE DATOS </a:t>
            </a:r>
            <a:endParaRPr lang="es-CO" dirty="0">
              <a:solidFill>
                <a:schemeClr val="bg1"/>
              </a:solidFill>
            </a:endParaRPr>
          </a:p>
        </p:txBody>
      </p:sp>
      <p:sp>
        <p:nvSpPr>
          <p:cNvPr id="3" name="CuadroTexto 2">
            <a:extLst>
              <a:ext uri="{FF2B5EF4-FFF2-40B4-BE49-F238E27FC236}">
                <a16:creationId xmlns:a16="http://schemas.microsoft.com/office/drawing/2014/main" id="{D7844B6E-C2DA-4392-B13A-02D42BDCA0B5}"/>
              </a:ext>
            </a:extLst>
          </p:cNvPr>
          <p:cNvSpPr txBox="1"/>
          <p:nvPr/>
        </p:nvSpPr>
        <p:spPr>
          <a:xfrm>
            <a:off x="387457" y="2107770"/>
            <a:ext cx="11143282" cy="3785652"/>
          </a:xfrm>
          <a:prstGeom prst="rect">
            <a:avLst/>
          </a:prstGeom>
          <a:noFill/>
        </p:spPr>
        <p:txBody>
          <a:bodyPr wrap="square" rtlCol="0">
            <a:spAutoFit/>
          </a:bodyPr>
          <a:lstStyle/>
          <a:p>
            <a:r>
              <a:rPr lang="es-MX" sz="2400" dirty="0"/>
              <a:t>BOOLEAN: este es el tipo de datos mas simple se devuelve un valor verdadero o falso </a:t>
            </a:r>
          </a:p>
          <a:p>
            <a:r>
              <a:rPr lang="es-MX" sz="2400" dirty="0"/>
              <a:t>$ variable = true; </a:t>
            </a:r>
          </a:p>
          <a:p>
            <a:r>
              <a:rPr lang="es-MX" sz="2400" dirty="0"/>
              <a:t>$ variable =false;</a:t>
            </a:r>
          </a:p>
          <a:p>
            <a:r>
              <a:rPr lang="es-MX" sz="2400" dirty="0"/>
              <a:t>IINTERGER: números positivos y negativos incluidos el cero </a:t>
            </a:r>
          </a:p>
          <a:p>
            <a:r>
              <a:rPr lang="es-MX" sz="2400" dirty="0"/>
              <a:t>$variable=18 numero entero positivo </a:t>
            </a:r>
          </a:p>
          <a:p>
            <a:r>
              <a:rPr lang="es-MX" sz="2400" dirty="0"/>
              <a:t>$variable=-18 numero entero negativo</a:t>
            </a:r>
          </a:p>
          <a:p>
            <a:r>
              <a:rPr lang="es-MX" sz="2400" dirty="0"/>
              <a:t>FLOAT: son números conocidos como coma flotante. Debe contener decimales </a:t>
            </a:r>
          </a:p>
          <a:p>
            <a:r>
              <a:rPr lang="es-MX" sz="2400" dirty="0"/>
              <a:t>$variable=9.777</a:t>
            </a:r>
          </a:p>
          <a:p>
            <a:r>
              <a:rPr lang="es-MX" sz="2400" dirty="0"/>
              <a:t>STRING: una cadena o serie de caracteres, donde cada carácter es un byte </a:t>
            </a:r>
          </a:p>
          <a:p>
            <a:r>
              <a:rPr lang="es-MX" sz="2400" dirty="0"/>
              <a:t>$variable=“cadena de caracteres”</a:t>
            </a:r>
            <a:endParaRPr lang="es-CO" sz="2400" dirty="0"/>
          </a:p>
        </p:txBody>
      </p:sp>
    </p:spTree>
    <p:extLst>
      <p:ext uri="{BB962C8B-B14F-4D97-AF65-F5344CB8AC3E}">
        <p14:creationId xmlns:p14="http://schemas.microsoft.com/office/powerpoint/2010/main" val="483334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2CF8D6-1534-4064-9194-A53680559EAD}"/>
              </a:ext>
            </a:extLst>
          </p:cNvPr>
          <p:cNvSpPr>
            <a:spLocks noGrp="1"/>
          </p:cNvSpPr>
          <p:nvPr>
            <p:ph type="title"/>
          </p:nvPr>
        </p:nvSpPr>
        <p:spPr>
          <a:xfrm>
            <a:off x="838200" y="216977"/>
            <a:ext cx="10515600" cy="1332854"/>
          </a:xfrm>
        </p:spPr>
        <p:txBody>
          <a:bodyPr/>
          <a:lstStyle/>
          <a:p>
            <a:pPr algn="ctr"/>
            <a:r>
              <a:rPr lang="es-MX" dirty="0">
                <a:solidFill>
                  <a:schemeClr val="bg1"/>
                </a:solidFill>
              </a:rPr>
              <a:t>CONSTANTES </a:t>
            </a:r>
            <a:endParaRPr lang="es-CO" dirty="0">
              <a:solidFill>
                <a:schemeClr val="bg1"/>
              </a:solidFill>
            </a:endParaRPr>
          </a:p>
        </p:txBody>
      </p:sp>
      <p:sp>
        <p:nvSpPr>
          <p:cNvPr id="3" name="CuadroTexto 2">
            <a:extLst>
              <a:ext uri="{FF2B5EF4-FFF2-40B4-BE49-F238E27FC236}">
                <a16:creationId xmlns:a16="http://schemas.microsoft.com/office/drawing/2014/main" id="{D7844B6E-C2DA-4392-B13A-02D42BDCA0B5}"/>
              </a:ext>
            </a:extLst>
          </p:cNvPr>
          <p:cNvSpPr txBox="1"/>
          <p:nvPr/>
        </p:nvSpPr>
        <p:spPr>
          <a:xfrm>
            <a:off x="1270861" y="2340244"/>
            <a:ext cx="9763932" cy="923330"/>
          </a:xfrm>
          <a:prstGeom prst="rect">
            <a:avLst/>
          </a:prstGeom>
          <a:noFill/>
        </p:spPr>
        <p:txBody>
          <a:bodyPr wrap="square" rtlCol="0">
            <a:spAutoFit/>
          </a:bodyPr>
          <a:lstStyle/>
          <a:p>
            <a:r>
              <a:rPr lang="es-MX" dirty="0"/>
              <a:t>Va con un valor ya definido </a:t>
            </a:r>
          </a:p>
          <a:p>
            <a:r>
              <a:rPr lang="es-MX" dirty="0"/>
              <a:t>No cambien su valor dentro del programa </a:t>
            </a:r>
          </a:p>
          <a:p>
            <a:r>
              <a:rPr lang="es-CO" dirty="0"/>
              <a:t>en la mayoría de veces se declaran en mayúsculas </a:t>
            </a:r>
          </a:p>
        </p:txBody>
      </p:sp>
    </p:spTree>
    <p:extLst>
      <p:ext uri="{BB962C8B-B14F-4D97-AF65-F5344CB8AC3E}">
        <p14:creationId xmlns:p14="http://schemas.microsoft.com/office/powerpoint/2010/main" val="1515838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2CF8D6-1534-4064-9194-A53680559EAD}"/>
              </a:ext>
            </a:extLst>
          </p:cNvPr>
          <p:cNvSpPr>
            <a:spLocks noGrp="1"/>
          </p:cNvSpPr>
          <p:nvPr>
            <p:ph type="title"/>
          </p:nvPr>
        </p:nvSpPr>
        <p:spPr>
          <a:xfrm>
            <a:off x="838200" y="216977"/>
            <a:ext cx="10515600" cy="1332854"/>
          </a:xfrm>
        </p:spPr>
        <p:txBody>
          <a:bodyPr/>
          <a:lstStyle/>
          <a:p>
            <a:pPr algn="ctr"/>
            <a:r>
              <a:rPr lang="es-MX" dirty="0">
                <a:solidFill>
                  <a:schemeClr val="bg1"/>
                </a:solidFill>
              </a:rPr>
              <a:t>OPERADORES  </a:t>
            </a:r>
            <a:endParaRPr lang="es-CO" dirty="0">
              <a:solidFill>
                <a:schemeClr val="bg1"/>
              </a:solidFill>
            </a:endParaRPr>
          </a:p>
        </p:txBody>
      </p:sp>
      <p:sp>
        <p:nvSpPr>
          <p:cNvPr id="3" name="CuadroTexto 2">
            <a:extLst>
              <a:ext uri="{FF2B5EF4-FFF2-40B4-BE49-F238E27FC236}">
                <a16:creationId xmlns:a16="http://schemas.microsoft.com/office/drawing/2014/main" id="{D7844B6E-C2DA-4392-B13A-02D42BDCA0B5}"/>
              </a:ext>
            </a:extLst>
          </p:cNvPr>
          <p:cNvSpPr txBox="1"/>
          <p:nvPr/>
        </p:nvSpPr>
        <p:spPr>
          <a:xfrm>
            <a:off x="1270861" y="2340244"/>
            <a:ext cx="9763932" cy="2308324"/>
          </a:xfrm>
          <a:prstGeom prst="rect">
            <a:avLst/>
          </a:prstGeom>
          <a:noFill/>
        </p:spPr>
        <p:txBody>
          <a:bodyPr wrap="square" rtlCol="0">
            <a:spAutoFit/>
          </a:bodyPr>
          <a:lstStyle/>
          <a:p>
            <a:r>
              <a:rPr lang="es-MX" dirty="0"/>
              <a:t>Son los mas comunes dentro del lenguaje de programación </a:t>
            </a:r>
          </a:p>
          <a:p>
            <a:r>
              <a:rPr lang="es-MX" dirty="0"/>
              <a:t>Permite hacer operaciones </a:t>
            </a:r>
          </a:p>
          <a:p>
            <a:pPr marL="285750" indent="-285750">
              <a:buFont typeface="Wingdings" panose="05000000000000000000" pitchFamily="2" charset="2"/>
              <a:buChar char="ü"/>
            </a:pPr>
            <a:r>
              <a:rPr lang="es-MX" dirty="0"/>
              <a:t>Suma</a:t>
            </a:r>
          </a:p>
          <a:p>
            <a:pPr marL="285750" indent="-285750">
              <a:buFont typeface="Wingdings" panose="05000000000000000000" pitchFamily="2" charset="2"/>
              <a:buChar char="ü"/>
            </a:pPr>
            <a:r>
              <a:rPr lang="es-MX" dirty="0"/>
              <a:t>Resta </a:t>
            </a:r>
          </a:p>
          <a:p>
            <a:pPr marL="285750" indent="-285750">
              <a:buFont typeface="Wingdings" panose="05000000000000000000" pitchFamily="2" charset="2"/>
              <a:buChar char="ü"/>
            </a:pPr>
            <a:r>
              <a:rPr lang="es-MX" dirty="0"/>
              <a:t>Multiplicación </a:t>
            </a:r>
          </a:p>
          <a:p>
            <a:pPr marL="285750" indent="-285750">
              <a:buFont typeface="Wingdings" panose="05000000000000000000" pitchFamily="2" charset="2"/>
              <a:buChar char="ü"/>
            </a:pPr>
            <a:r>
              <a:rPr lang="es-MX" dirty="0"/>
              <a:t>División</a:t>
            </a:r>
          </a:p>
          <a:p>
            <a:pPr marL="285750" indent="-285750">
              <a:buFont typeface="Wingdings" panose="05000000000000000000" pitchFamily="2" charset="2"/>
              <a:buChar char="ü"/>
            </a:pPr>
            <a:r>
              <a:rPr lang="es-MX" dirty="0"/>
              <a:t>Porcentaje</a:t>
            </a:r>
          </a:p>
          <a:p>
            <a:r>
              <a:rPr lang="es-MX" dirty="0"/>
              <a:t> </a:t>
            </a:r>
            <a:endParaRPr lang="es-CO" dirty="0"/>
          </a:p>
        </p:txBody>
      </p:sp>
    </p:spTree>
    <p:extLst>
      <p:ext uri="{BB962C8B-B14F-4D97-AF65-F5344CB8AC3E}">
        <p14:creationId xmlns:p14="http://schemas.microsoft.com/office/powerpoint/2010/main" val="2603808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2CF8D6-1534-4064-9194-A53680559EAD}"/>
              </a:ext>
            </a:extLst>
          </p:cNvPr>
          <p:cNvSpPr>
            <a:spLocks noGrp="1"/>
          </p:cNvSpPr>
          <p:nvPr>
            <p:ph type="title"/>
          </p:nvPr>
        </p:nvSpPr>
        <p:spPr>
          <a:xfrm>
            <a:off x="838200" y="216977"/>
            <a:ext cx="10515600" cy="1332854"/>
          </a:xfrm>
        </p:spPr>
        <p:txBody>
          <a:bodyPr/>
          <a:lstStyle/>
          <a:p>
            <a:pPr algn="ctr"/>
            <a:r>
              <a:rPr lang="es-MX" dirty="0">
                <a:solidFill>
                  <a:schemeClr val="bg1"/>
                </a:solidFill>
              </a:rPr>
              <a:t>OPERADORES LOGICOS </a:t>
            </a:r>
            <a:endParaRPr lang="es-CO" dirty="0">
              <a:solidFill>
                <a:schemeClr val="bg1"/>
              </a:solidFill>
            </a:endParaRPr>
          </a:p>
        </p:txBody>
      </p:sp>
      <p:sp>
        <p:nvSpPr>
          <p:cNvPr id="3" name="CuadroTexto 2">
            <a:extLst>
              <a:ext uri="{FF2B5EF4-FFF2-40B4-BE49-F238E27FC236}">
                <a16:creationId xmlns:a16="http://schemas.microsoft.com/office/drawing/2014/main" id="{D7844B6E-C2DA-4392-B13A-02D42BDCA0B5}"/>
              </a:ext>
            </a:extLst>
          </p:cNvPr>
          <p:cNvSpPr txBox="1"/>
          <p:nvPr/>
        </p:nvSpPr>
        <p:spPr>
          <a:xfrm>
            <a:off x="1270861" y="2340244"/>
            <a:ext cx="9763932" cy="369332"/>
          </a:xfrm>
          <a:prstGeom prst="rect">
            <a:avLst/>
          </a:prstGeom>
          <a:noFill/>
        </p:spPr>
        <p:txBody>
          <a:bodyPr wrap="square" rtlCol="0">
            <a:spAutoFit/>
          </a:bodyPr>
          <a:lstStyle/>
          <a:p>
            <a:r>
              <a:rPr lang="es-MX" dirty="0"/>
              <a:t> </a:t>
            </a:r>
            <a:endParaRPr lang="es-CO" dirty="0"/>
          </a:p>
        </p:txBody>
      </p:sp>
      <p:pic>
        <p:nvPicPr>
          <p:cNvPr id="5" name="Imagen 4">
            <a:extLst>
              <a:ext uri="{FF2B5EF4-FFF2-40B4-BE49-F238E27FC236}">
                <a16:creationId xmlns:a16="http://schemas.microsoft.com/office/drawing/2014/main" id="{19DE064B-A8E3-4F41-B403-65CFFF71FB23}"/>
              </a:ext>
            </a:extLst>
          </p:cNvPr>
          <p:cNvPicPr>
            <a:picLocks noChangeAspect="1"/>
          </p:cNvPicPr>
          <p:nvPr/>
        </p:nvPicPr>
        <p:blipFill rotWithShape="1">
          <a:blip r:embed="rId3"/>
          <a:srcRect l="1907" t="32533" r="38856" b="24282"/>
          <a:stretch/>
        </p:blipFill>
        <p:spPr>
          <a:xfrm>
            <a:off x="1157207" y="1898054"/>
            <a:ext cx="9284188" cy="3805322"/>
          </a:xfrm>
          <a:prstGeom prst="rect">
            <a:avLst/>
          </a:prstGeom>
        </p:spPr>
      </p:pic>
    </p:spTree>
    <p:extLst>
      <p:ext uri="{BB962C8B-B14F-4D97-AF65-F5344CB8AC3E}">
        <p14:creationId xmlns:p14="http://schemas.microsoft.com/office/powerpoint/2010/main" val="1686940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2CF8D6-1534-4064-9194-A53680559EAD}"/>
              </a:ext>
            </a:extLst>
          </p:cNvPr>
          <p:cNvSpPr>
            <a:spLocks noGrp="1"/>
          </p:cNvSpPr>
          <p:nvPr>
            <p:ph type="title"/>
          </p:nvPr>
        </p:nvSpPr>
        <p:spPr>
          <a:xfrm>
            <a:off x="838200" y="216977"/>
            <a:ext cx="10515600" cy="1332854"/>
          </a:xfrm>
        </p:spPr>
        <p:txBody>
          <a:bodyPr/>
          <a:lstStyle/>
          <a:p>
            <a:pPr algn="ctr"/>
            <a:r>
              <a:rPr lang="es-MX" dirty="0">
                <a:solidFill>
                  <a:schemeClr val="bg1"/>
                </a:solidFill>
              </a:rPr>
              <a:t>Condicionales  </a:t>
            </a:r>
            <a:endParaRPr lang="es-CO" dirty="0">
              <a:solidFill>
                <a:schemeClr val="bg1"/>
              </a:solidFill>
            </a:endParaRPr>
          </a:p>
        </p:txBody>
      </p:sp>
      <p:pic>
        <p:nvPicPr>
          <p:cNvPr id="5" name="Imagen 4">
            <a:extLst>
              <a:ext uri="{FF2B5EF4-FFF2-40B4-BE49-F238E27FC236}">
                <a16:creationId xmlns:a16="http://schemas.microsoft.com/office/drawing/2014/main" id="{79A881A4-3F4E-4C46-8CAD-6D8F410AB95F}"/>
              </a:ext>
            </a:extLst>
          </p:cNvPr>
          <p:cNvPicPr>
            <a:picLocks noChangeAspect="1"/>
          </p:cNvPicPr>
          <p:nvPr/>
        </p:nvPicPr>
        <p:blipFill rotWithShape="1">
          <a:blip r:embed="rId2"/>
          <a:srcRect l="38009" t="17776" r="16610" b="18091"/>
          <a:stretch/>
        </p:blipFill>
        <p:spPr>
          <a:xfrm>
            <a:off x="2805193" y="1549831"/>
            <a:ext cx="5943235" cy="4744600"/>
          </a:xfrm>
          <a:prstGeom prst="rect">
            <a:avLst/>
          </a:prstGeom>
        </p:spPr>
      </p:pic>
    </p:spTree>
    <p:extLst>
      <p:ext uri="{BB962C8B-B14F-4D97-AF65-F5344CB8AC3E}">
        <p14:creationId xmlns:p14="http://schemas.microsoft.com/office/powerpoint/2010/main" val="251446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2CF8D6-1534-4064-9194-A53680559EAD}"/>
              </a:ext>
            </a:extLst>
          </p:cNvPr>
          <p:cNvSpPr>
            <a:spLocks noGrp="1"/>
          </p:cNvSpPr>
          <p:nvPr>
            <p:ph type="title"/>
          </p:nvPr>
        </p:nvSpPr>
        <p:spPr>
          <a:xfrm>
            <a:off x="838200" y="216977"/>
            <a:ext cx="10515600" cy="1332854"/>
          </a:xfrm>
        </p:spPr>
        <p:txBody>
          <a:bodyPr/>
          <a:lstStyle/>
          <a:p>
            <a:pPr algn="ctr"/>
            <a:r>
              <a:rPr lang="es-MX" dirty="0">
                <a:solidFill>
                  <a:schemeClr val="bg1"/>
                </a:solidFill>
              </a:rPr>
              <a:t>Operadores de comparación </a:t>
            </a:r>
            <a:endParaRPr lang="es-CO" dirty="0">
              <a:solidFill>
                <a:schemeClr val="bg1"/>
              </a:solidFill>
            </a:endParaRPr>
          </a:p>
        </p:txBody>
      </p:sp>
      <p:sp>
        <p:nvSpPr>
          <p:cNvPr id="3" name="CuadroTexto 2">
            <a:extLst>
              <a:ext uri="{FF2B5EF4-FFF2-40B4-BE49-F238E27FC236}">
                <a16:creationId xmlns:a16="http://schemas.microsoft.com/office/drawing/2014/main" id="{6265E98A-04AE-4D9C-8537-36955375B610}"/>
              </a:ext>
            </a:extLst>
          </p:cNvPr>
          <p:cNvSpPr txBox="1"/>
          <p:nvPr/>
        </p:nvSpPr>
        <p:spPr>
          <a:xfrm>
            <a:off x="542441" y="2138768"/>
            <a:ext cx="9608949" cy="369332"/>
          </a:xfrm>
          <a:prstGeom prst="rect">
            <a:avLst/>
          </a:prstGeom>
          <a:noFill/>
        </p:spPr>
        <p:txBody>
          <a:bodyPr wrap="square" rtlCol="0">
            <a:spAutoFit/>
          </a:bodyPr>
          <a:lstStyle/>
          <a:p>
            <a:r>
              <a:rPr lang="es-MX" dirty="0"/>
              <a:t>Permiten comparar dos valores ya sea en numero en o en cadena y retorna ya se a true o false </a:t>
            </a:r>
            <a:endParaRPr lang="es-CO" dirty="0"/>
          </a:p>
        </p:txBody>
      </p:sp>
      <p:pic>
        <p:nvPicPr>
          <p:cNvPr id="6" name="Imagen 5">
            <a:extLst>
              <a:ext uri="{FF2B5EF4-FFF2-40B4-BE49-F238E27FC236}">
                <a16:creationId xmlns:a16="http://schemas.microsoft.com/office/drawing/2014/main" id="{4FC6E49D-F5B3-4993-B879-F47D17BF87B2}"/>
              </a:ext>
            </a:extLst>
          </p:cNvPr>
          <p:cNvPicPr>
            <a:picLocks noChangeAspect="1"/>
          </p:cNvPicPr>
          <p:nvPr/>
        </p:nvPicPr>
        <p:blipFill rotWithShape="1">
          <a:blip r:embed="rId3"/>
          <a:srcRect l="4450" t="31177" r="38348" b="22472"/>
          <a:stretch/>
        </p:blipFill>
        <p:spPr>
          <a:xfrm>
            <a:off x="2040610" y="2323434"/>
            <a:ext cx="8539565" cy="3890245"/>
          </a:xfrm>
          <a:prstGeom prst="rect">
            <a:avLst/>
          </a:prstGeom>
        </p:spPr>
      </p:pic>
    </p:spTree>
    <p:extLst>
      <p:ext uri="{BB962C8B-B14F-4D97-AF65-F5344CB8AC3E}">
        <p14:creationId xmlns:p14="http://schemas.microsoft.com/office/powerpoint/2010/main" val="3990492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2CF8D6-1534-4064-9194-A53680559EAD}"/>
              </a:ext>
            </a:extLst>
          </p:cNvPr>
          <p:cNvSpPr>
            <a:spLocks noGrp="1"/>
          </p:cNvSpPr>
          <p:nvPr>
            <p:ph type="title"/>
          </p:nvPr>
        </p:nvSpPr>
        <p:spPr>
          <a:xfrm>
            <a:off x="838200" y="216977"/>
            <a:ext cx="10515600" cy="1332854"/>
          </a:xfrm>
        </p:spPr>
        <p:txBody>
          <a:bodyPr/>
          <a:lstStyle/>
          <a:p>
            <a:pPr algn="ctr"/>
            <a:r>
              <a:rPr lang="es-MX" dirty="0">
                <a:solidFill>
                  <a:schemeClr val="bg1"/>
                </a:solidFill>
              </a:rPr>
              <a:t>asignación</a:t>
            </a:r>
            <a:endParaRPr lang="es-CO" dirty="0">
              <a:solidFill>
                <a:schemeClr val="bg1"/>
              </a:solidFill>
            </a:endParaRPr>
          </a:p>
        </p:txBody>
      </p:sp>
      <p:sp>
        <p:nvSpPr>
          <p:cNvPr id="3" name="CuadroTexto 2">
            <a:extLst>
              <a:ext uri="{FF2B5EF4-FFF2-40B4-BE49-F238E27FC236}">
                <a16:creationId xmlns:a16="http://schemas.microsoft.com/office/drawing/2014/main" id="{88AC36B1-0537-46B8-B23A-C217978B2E03}"/>
              </a:ext>
            </a:extLst>
          </p:cNvPr>
          <p:cNvSpPr txBox="1"/>
          <p:nvPr/>
        </p:nvSpPr>
        <p:spPr>
          <a:xfrm>
            <a:off x="3115159" y="1806866"/>
            <a:ext cx="3688597" cy="369332"/>
          </a:xfrm>
          <a:prstGeom prst="rect">
            <a:avLst/>
          </a:prstGeom>
          <a:noFill/>
        </p:spPr>
        <p:txBody>
          <a:bodyPr wrap="square" rtlCol="0">
            <a:spAutoFit/>
          </a:bodyPr>
          <a:lstStyle/>
          <a:p>
            <a:r>
              <a:rPr lang="es-MX" dirty="0"/>
              <a:t>Asignarle un valor a una variable </a:t>
            </a:r>
            <a:endParaRPr lang="es-CO" dirty="0"/>
          </a:p>
        </p:txBody>
      </p:sp>
      <p:pic>
        <p:nvPicPr>
          <p:cNvPr id="6" name="Imagen 5">
            <a:extLst>
              <a:ext uri="{FF2B5EF4-FFF2-40B4-BE49-F238E27FC236}">
                <a16:creationId xmlns:a16="http://schemas.microsoft.com/office/drawing/2014/main" id="{185B7476-2B12-45DF-97B9-472A73F413A3}"/>
              </a:ext>
            </a:extLst>
          </p:cNvPr>
          <p:cNvPicPr>
            <a:picLocks noChangeAspect="1"/>
          </p:cNvPicPr>
          <p:nvPr/>
        </p:nvPicPr>
        <p:blipFill rotWithShape="1">
          <a:blip r:embed="rId3"/>
          <a:srcRect l="4831" t="36334" r="39872" b="20123"/>
          <a:stretch/>
        </p:blipFill>
        <p:spPr>
          <a:xfrm>
            <a:off x="1330271" y="2226955"/>
            <a:ext cx="9531457" cy="4219802"/>
          </a:xfrm>
          <a:prstGeom prst="rect">
            <a:avLst/>
          </a:prstGeom>
        </p:spPr>
      </p:pic>
    </p:spTree>
    <p:extLst>
      <p:ext uri="{BB962C8B-B14F-4D97-AF65-F5344CB8AC3E}">
        <p14:creationId xmlns:p14="http://schemas.microsoft.com/office/powerpoint/2010/main" val="619336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2CF8D6-1534-4064-9194-A53680559EAD}"/>
              </a:ext>
            </a:extLst>
          </p:cNvPr>
          <p:cNvSpPr>
            <a:spLocks noGrp="1"/>
          </p:cNvSpPr>
          <p:nvPr>
            <p:ph type="title"/>
          </p:nvPr>
        </p:nvSpPr>
        <p:spPr>
          <a:xfrm>
            <a:off x="838200" y="216977"/>
            <a:ext cx="10515600" cy="1332854"/>
          </a:xfrm>
        </p:spPr>
        <p:txBody>
          <a:bodyPr/>
          <a:lstStyle/>
          <a:p>
            <a:pPr algn="ctr"/>
            <a:r>
              <a:rPr lang="es-MX" dirty="0">
                <a:solidFill>
                  <a:schemeClr val="bg1"/>
                </a:solidFill>
              </a:rPr>
              <a:t>Ejercicios </a:t>
            </a:r>
            <a:endParaRPr lang="es-CO" dirty="0">
              <a:solidFill>
                <a:schemeClr val="bg1"/>
              </a:solidFill>
            </a:endParaRPr>
          </a:p>
        </p:txBody>
      </p:sp>
      <p:pic>
        <p:nvPicPr>
          <p:cNvPr id="4" name="Imagen 3">
            <a:extLst>
              <a:ext uri="{FF2B5EF4-FFF2-40B4-BE49-F238E27FC236}">
                <a16:creationId xmlns:a16="http://schemas.microsoft.com/office/drawing/2014/main" id="{08415E13-4CAD-4B35-A13B-229EA17CC7B8}"/>
              </a:ext>
            </a:extLst>
          </p:cNvPr>
          <p:cNvPicPr>
            <a:picLocks noChangeAspect="1"/>
          </p:cNvPicPr>
          <p:nvPr/>
        </p:nvPicPr>
        <p:blipFill rotWithShape="1">
          <a:blip r:embed="rId2"/>
          <a:srcRect l="35085" t="25091" r="15466" b="29022"/>
          <a:stretch/>
        </p:blipFill>
        <p:spPr>
          <a:xfrm>
            <a:off x="1022888" y="1717390"/>
            <a:ext cx="9531458" cy="4974002"/>
          </a:xfrm>
          <a:prstGeom prst="rect">
            <a:avLst/>
          </a:prstGeom>
        </p:spPr>
      </p:pic>
    </p:spTree>
    <p:extLst>
      <p:ext uri="{BB962C8B-B14F-4D97-AF65-F5344CB8AC3E}">
        <p14:creationId xmlns:p14="http://schemas.microsoft.com/office/powerpoint/2010/main" val="863622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476EA-3B1A-46F7-914B-30707D17FA29}"/>
              </a:ext>
            </a:extLst>
          </p:cNvPr>
          <p:cNvSpPr>
            <a:spLocks noGrp="1"/>
          </p:cNvSpPr>
          <p:nvPr>
            <p:ph type="title"/>
          </p:nvPr>
        </p:nvSpPr>
        <p:spPr/>
        <p:txBody>
          <a:bodyPr/>
          <a:lstStyle/>
          <a:p>
            <a:r>
              <a:rPr lang="es-MX" dirty="0"/>
              <a:t>Ejercicios</a:t>
            </a:r>
            <a:endParaRPr lang="es-CO" dirty="0"/>
          </a:p>
        </p:txBody>
      </p:sp>
      <p:sp>
        <p:nvSpPr>
          <p:cNvPr id="4" name="CuadroTexto 3">
            <a:extLst>
              <a:ext uri="{FF2B5EF4-FFF2-40B4-BE49-F238E27FC236}">
                <a16:creationId xmlns:a16="http://schemas.microsoft.com/office/drawing/2014/main" id="{69A08C47-122F-413F-8794-21606097FEF2}"/>
              </a:ext>
            </a:extLst>
          </p:cNvPr>
          <p:cNvSpPr txBox="1"/>
          <p:nvPr/>
        </p:nvSpPr>
        <p:spPr>
          <a:xfrm>
            <a:off x="1720312" y="2650210"/>
            <a:ext cx="8865030" cy="3139321"/>
          </a:xfrm>
          <a:prstGeom prst="rect">
            <a:avLst/>
          </a:prstGeom>
          <a:noFill/>
        </p:spPr>
        <p:txBody>
          <a:bodyPr wrap="square" rtlCol="0">
            <a:spAutoFit/>
          </a:bodyPr>
          <a:lstStyle/>
          <a:p>
            <a:r>
              <a:rPr lang="es-MX" dirty="0"/>
              <a:t>Dadas las variable de dos valores tipo entero  a = 12  b= 5 indicar si las expresiones   Darian como  resultado 1 o 0 </a:t>
            </a:r>
          </a:p>
          <a:p>
            <a:endParaRPr lang="es-MX" dirty="0"/>
          </a:p>
          <a:p>
            <a:r>
              <a:rPr lang="es-MX" dirty="0"/>
              <a:t>a&gt;b</a:t>
            </a:r>
          </a:p>
          <a:p>
            <a:r>
              <a:rPr lang="es-MX" dirty="0"/>
              <a:t>A&lt;&gt;b</a:t>
            </a:r>
          </a:p>
          <a:p>
            <a:r>
              <a:rPr lang="es-MX" dirty="0"/>
              <a:t>A==3</a:t>
            </a:r>
          </a:p>
          <a:p>
            <a:endParaRPr lang="es-MX" dirty="0"/>
          </a:p>
          <a:p>
            <a:endParaRPr lang="es-MX" dirty="0"/>
          </a:p>
          <a:p>
            <a:endParaRPr lang="es-MX" dirty="0"/>
          </a:p>
          <a:p>
            <a:endParaRPr lang="es-MX" dirty="0"/>
          </a:p>
          <a:p>
            <a:endParaRPr lang="es-CO" dirty="0"/>
          </a:p>
        </p:txBody>
      </p:sp>
    </p:spTree>
    <p:extLst>
      <p:ext uri="{BB962C8B-B14F-4D97-AF65-F5344CB8AC3E}">
        <p14:creationId xmlns:p14="http://schemas.microsoft.com/office/powerpoint/2010/main" val="177189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A46C60-EB04-46FC-9254-A58D4BD802E2}"/>
              </a:ext>
            </a:extLst>
          </p:cNvPr>
          <p:cNvSpPr>
            <a:spLocks noGrp="1"/>
          </p:cNvSpPr>
          <p:nvPr>
            <p:ph type="title"/>
          </p:nvPr>
        </p:nvSpPr>
        <p:spPr/>
        <p:txBody>
          <a:bodyPr/>
          <a:lstStyle/>
          <a:p>
            <a:pPr algn="ctr"/>
            <a:r>
              <a:rPr lang="es-MX" dirty="0">
                <a:solidFill>
                  <a:schemeClr val="bg1"/>
                </a:solidFill>
              </a:rPr>
              <a:t>Condicionales</a:t>
            </a:r>
            <a:endParaRPr lang="es-CO" dirty="0">
              <a:solidFill>
                <a:schemeClr val="bg1"/>
              </a:solidFill>
            </a:endParaRPr>
          </a:p>
        </p:txBody>
      </p:sp>
      <p:sp>
        <p:nvSpPr>
          <p:cNvPr id="3" name="CuadroTexto 2">
            <a:extLst>
              <a:ext uri="{FF2B5EF4-FFF2-40B4-BE49-F238E27FC236}">
                <a16:creationId xmlns:a16="http://schemas.microsoft.com/office/drawing/2014/main" id="{E298694A-1057-4EC8-88B8-167091E56082}"/>
              </a:ext>
            </a:extLst>
          </p:cNvPr>
          <p:cNvSpPr txBox="1"/>
          <p:nvPr/>
        </p:nvSpPr>
        <p:spPr>
          <a:xfrm>
            <a:off x="1255363" y="2634712"/>
            <a:ext cx="8958020" cy="1754326"/>
          </a:xfrm>
          <a:prstGeom prst="rect">
            <a:avLst/>
          </a:prstGeom>
          <a:noFill/>
        </p:spPr>
        <p:txBody>
          <a:bodyPr wrap="square" rtlCol="0">
            <a:spAutoFit/>
          </a:bodyPr>
          <a:lstStyle/>
          <a:p>
            <a:r>
              <a:rPr lang="es-MX" dirty="0" err="1">
                <a:solidFill>
                  <a:srgbClr val="374151"/>
                </a:solidFill>
                <a:latin typeface="Söhne"/>
              </a:rPr>
              <a:t>If</a:t>
            </a:r>
            <a:r>
              <a:rPr lang="es-MX" dirty="0">
                <a:solidFill>
                  <a:srgbClr val="374151"/>
                </a:solidFill>
                <a:latin typeface="Söhne"/>
              </a:rPr>
              <a:t> : evalúa la condición ( es imprescindible)</a:t>
            </a:r>
          </a:p>
          <a:p>
            <a:r>
              <a:rPr lang="es-MX" dirty="0" err="1">
                <a:solidFill>
                  <a:srgbClr val="374151"/>
                </a:solidFill>
                <a:latin typeface="Söhne"/>
              </a:rPr>
              <a:t>Else</a:t>
            </a:r>
            <a:r>
              <a:rPr lang="es-MX" dirty="0">
                <a:solidFill>
                  <a:srgbClr val="374151"/>
                </a:solidFill>
                <a:latin typeface="Söhne"/>
              </a:rPr>
              <a:t> especifica que hacer si no se cumple la condición 8opcional)</a:t>
            </a:r>
          </a:p>
          <a:p>
            <a:r>
              <a:rPr lang="es-MX" dirty="0">
                <a:solidFill>
                  <a:srgbClr val="374151"/>
                </a:solidFill>
                <a:latin typeface="Söhne"/>
              </a:rPr>
              <a:t>Se base en toma una sesión ante un evento determinado </a:t>
            </a:r>
          </a:p>
          <a:p>
            <a:r>
              <a:rPr lang="es-MX" dirty="0" err="1">
                <a:solidFill>
                  <a:srgbClr val="374151"/>
                </a:solidFill>
                <a:latin typeface="Söhne"/>
              </a:rPr>
              <a:t>Elsei</a:t>
            </a:r>
            <a:endParaRPr lang="es-MX" dirty="0">
              <a:solidFill>
                <a:srgbClr val="374151"/>
              </a:solidFill>
              <a:latin typeface="Söhne"/>
            </a:endParaRPr>
          </a:p>
          <a:p>
            <a:r>
              <a:rPr lang="es-MX" dirty="0">
                <a:solidFill>
                  <a:srgbClr val="374151"/>
                </a:solidFill>
                <a:latin typeface="Söhne"/>
              </a:rPr>
              <a:t>Los ternario </a:t>
            </a:r>
          </a:p>
          <a:p>
            <a:r>
              <a:rPr lang="es-MX" dirty="0">
                <a:solidFill>
                  <a:srgbClr val="374151"/>
                </a:solidFill>
                <a:latin typeface="Söhne"/>
              </a:rPr>
              <a:t>La sentencia switch</a:t>
            </a:r>
            <a:endParaRPr lang="es-CO" dirty="0"/>
          </a:p>
        </p:txBody>
      </p:sp>
    </p:spTree>
    <p:extLst>
      <p:ext uri="{BB962C8B-B14F-4D97-AF65-F5344CB8AC3E}">
        <p14:creationId xmlns:p14="http://schemas.microsoft.com/office/powerpoint/2010/main" val="233533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6D04A5A-19A9-0ACE-6D0F-5E02EDC9D1DE}"/>
              </a:ext>
            </a:extLst>
          </p:cNvPr>
          <p:cNvSpPr txBox="1"/>
          <p:nvPr/>
        </p:nvSpPr>
        <p:spPr>
          <a:xfrm>
            <a:off x="231382" y="554854"/>
            <a:ext cx="11283859" cy="1015663"/>
          </a:xfrm>
          <a:prstGeom prst="rect">
            <a:avLst/>
          </a:prstGeom>
          <a:noFill/>
        </p:spPr>
        <p:txBody>
          <a:bodyPr wrap="square" rtlCol="0">
            <a:spAutoFit/>
          </a:bodyPr>
          <a:lstStyle/>
          <a:p>
            <a:pPr algn="ctr"/>
            <a:r>
              <a:rPr lang="es-MX" sz="6000" dirty="0">
                <a:latin typeface="Work Sans Light" pitchFamily="2" charset="77"/>
              </a:rPr>
              <a:t>PHP</a:t>
            </a:r>
            <a:endParaRPr lang="es-CO" sz="6000" dirty="0">
              <a:latin typeface="Work Sans Light" pitchFamily="2" charset="77"/>
            </a:endParaRPr>
          </a:p>
        </p:txBody>
      </p:sp>
      <p:sp>
        <p:nvSpPr>
          <p:cNvPr id="2" name="CuadroTexto 1">
            <a:extLst>
              <a:ext uri="{FF2B5EF4-FFF2-40B4-BE49-F238E27FC236}">
                <a16:creationId xmlns:a16="http://schemas.microsoft.com/office/drawing/2014/main" id="{6C0C02FF-5D4F-42D3-9235-6F3905840178}"/>
              </a:ext>
            </a:extLst>
          </p:cNvPr>
          <p:cNvSpPr txBox="1"/>
          <p:nvPr/>
        </p:nvSpPr>
        <p:spPr>
          <a:xfrm>
            <a:off x="1007391" y="1859798"/>
            <a:ext cx="10135890" cy="4031873"/>
          </a:xfrm>
          <a:prstGeom prst="rect">
            <a:avLst/>
          </a:prstGeom>
          <a:noFill/>
        </p:spPr>
        <p:txBody>
          <a:bodyPr wrap="square" rtlCol="0">
            <a:spAutoFit/>
          </a:bodyPr>
          <a:lstStyle/>
          <a:p>
            <a:pPr algn="just"/>
            <a:r>
              <a:rPr lang="es-MX" sz="3200" dirty="0">
                <a:latin typeface="Arial" panose="020B0604020202020204" pitchFamily="34" charset="0"/>
                <a:cs typeface="Arial" panose="020B0604020202020204" pitchFamily="34" charset="0"/>
              </a:rPr>
              <a:t>Es un lenguaje de programación para desarrollar aplicaciones y crear sitios web que conquista cada día más seguidores. Fácil de usar y en constante perfeccionamiento es una opción segura para aquellos que desean trabajar en proyectos sin complicaciones.</a:t>
            </a:r>
          </a:p>
          <a:p>
            <a:pPr algn="just"/>
            <a:r>
              <a:rPr lang="es-MX" sz="3200" b="0" i="0" dirty="0">
                <a:effectLst/>
                <a:latin typeface="Arial" panose="020B0604020202020204" pitchFamily="34" charset="0"/>
                <a:cs typeface="Arial" panose="020B0604020202020204" pitchFamily="34" charset="0"/>
              </a:rPr>
              <a:t>Y favoreciendo la conexión entre los </a:t>
            </a:r>
            <a:r>
              <a:rPr lang="es-MX" sz="3200" b="0" i="0" u="none" strike="noStrike" dirty="0">
                <a:effectLst/>
                <a:latin typeface="Arial" panose="020B0604020202020204" pitchFamily="34" charset="0"/>
                <a:cs typeface="Arial" panose="020B0604020202020204" pitchFamily="34" charset="0"/>
              </a:rPr>
              <a:t>servidores</a:t>
            </a:r>
            <a:r>
              <a:rPr lang="es-MX" sz="3200" b="0" i="0" dirty="0">
                <a:effectLst/>
                <a:latin typeface="Arial" panose="020B0604020202020204" pitchFamily="34" charset="0"/>
                <a:cs typeface="Arial" panose="020B0604020202020204" pitchFamily="34" charset="0"/>
              </a:rPr>
              <a:t> y la </a:t>
            </a:r>
            <a:r>
              <a:rPr lang="es-MX" sz="3200" b="0" i="0" u="none" strike="noStrike" dirty="0">
                <a:effectLst/>
                <a:latin typeface="Arial" panose="020B0604020202020204" pitchFamily="34" charset="0"/>
                <a:cs typeface="Arial" panose="020B0604020202020204" pitchFamily="34" charset="0"/>
              </a:rPr>
              <a:t>interfaz de usuario</a:t>
            </a:r>
            <a:r>
              <a:rPr lang="es-MX" sz="3200" b="0" i="0" dirty="0">
                <a:effectLst/>
                <a:latin typeface="Arial" panose="020B0604020202020204" pitchFamily="34" charset="0"/>
                <a:cs typeface="Arial" panose="020B0604020202020204" pitchFamily="34" charset="0"/>
              </a:rPr>
              <a:t>.</a:t>
            </a:r>
          </a:p>
          <a:p>
            <a:endParaRPr lang="es-CO" sz="3200" dirty="0"/>
          </a:p>
        </p:txBody>
      </p:sp>
    </p:spTree>
    <p:extLst>
      <p:ext uri="{BB962C8B-B14F-4D97-AF65-F5344CB8AC3E}">
        <p14:creationId xmlns:p14="http://schemas.microsoft.com/office/powerpoint/2010/main" val="2099732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Interfaz de usuario gráfica&#10;&#10;Descripción generada automáticamente">
            <a:extLst>
              <a:ext uri="{FF2B5EF4-FFF2-40B4-BE49-F238E27FC236}">
                <a16:creationId xmlns:a16="http://schemas.microsoft.com/office/drawing/2014/main" id="{A01EB75E-8874-42DD-11A3-2D5CA1D238B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33667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0DE4D940-A905-9803-517C-F1FA5DA5A8B3}"/>
              </a:ext>
            </a:extLst>
          </p:cNvPr>
          <p:cNvSpPr txBox="1"/>
          <p:nvPr/>
        </p:nvSpPr>
        <p:spPr>
          <a:xfrm>
            <a:off x="456236" y="403417"/>
            <a:ext cx="10833315" cy="1200329"/>
          </a:xfrm>
          <a:prstGeom prst="rect">
            <a:avLst/>
          </a:prstGeom>
          <a:noFill/>
        </p:spPr>
        <p:txBody>
          <a:bodyPr wrap="square">
            <a:spAutoFit/>
          </a:bodyPr>
          <a:lstStyle/>
          <a:p>
            <a:pPr algn="l"/>
            <a:r>
              <a:rPr lang="es-MX" sz="3600" b="1" i="0" dirty="0">
                <a:solidFill>
                  <a:srgbClr val="171923"/>
                </a:solidFill>
                <a:effectLst/>
                <a:latin typeface="manrope"/>
              </a:rPr>
              <a:t>cómo funciona?</a:t>
            </a:r>
          </a:p>
          <a:p>
            <a:pPr algn="just"/>
            <a:endParaRPr lang="es-CO" sz="3600" dirty="0">
              <a:effectLst/>
            </a:endParaRPr>
          </a:p>
        </p:txBody>
      </p:sp>
      <p:sp>
        <p:nvSpPr>
          <p:cNvPr id="2" name="CuadroTexto 1">
            <a:extLst>
              <a:ext uri="{FF2B5EF4-FFF2-40B4-BE49-F238E27FC236}">
                <a16:creationId xmlns:a16="http://schemas.microsoft.com/office/drawing/2014/main" id="{CC4EC42C-ECF4-4D5E-9833-2B41E3BCEBDC}"/>
              </a:ext>
            </a:extLst>
          </p:cNvPr>
          <p:cNvSpPr txBox="1"/>
          <p:nvPr/>
        </p:nvSpPr>
        <p:spPr>
          <a:xfrm>
            <a:off x="1146875" y="1603746"/>
            <a:ext cx="9887918" cy="1200329"/>
          </a:xfrm>
          <a:prstGeom prst="rect">
            <a:avLst/>
          </a:prstGeom>
          <a:noFill/>
        </p:spPr>
        <p:txBody>
          <a:bodyPr wrap="square" rtlCol="0">
            <a:spAutoFit/>
          </a:bodyPr>
          <a:lstStyle/>
          <a:p>
            <a:r>
              <a:rPr lang="es-MX" b="0" i="0" dirty="0">
                <a:solidFill>
                  <a:srgbClr val="202124"/>
                </a:solidFill>
                <a:effectLst/>
                <a:latin typeface="Google Sans"/>
              </a:rPr>
              <a:t>Cómo </a:t>
            </a:r>
            <a:r>
              <a:rPr lang="es-MX" b="0" i="0" dirty="0">
                <a:solidFill>
                  <a:srgbClr val="040C28"/>
                </a:solidFill>
                <a:effectLst/>
                <a:latin typeface="Google Sans"/>
              </a:rPr>
              <a:t>funciona PHP</a:t>
            </a:r>
            <a:r>
              <a:rPr lang="es-MX" b="0" i="0" dirty="0">
                <a:solidFill>
                  <a:srgbClr val="202124"/>
                </a:solidFill>
                <a:effectLst/>
                <a:latin typeface="Google Sans"/>
              </a:rPr>
              <a:t>? </a:t>
            </a:r>
            <a:r>
              <a:rPr lang="es-MX" b="0" i="0" dirty="0">
                <a:solidFill>
                  <a:srgbClr val="040C28"/>
                </a:solidFill>
                <a:effectLst/>
                <a:latin typeface="Google Sans"/>
              </a:rPr>
              <a:t>PHP</a:t>
            </a:r>
            <a:r>
              <a:rPr lang="es-MX" b="0" i="0" dirty="0">
                <a:solidFill>
                  <a:srgbClr val="202124"/>
                </a:solidFill>
                <a:effectLst/>
                <a:latin typeface="Google Sans"/>
              </a:rPr>
              <a:t> es un lenguaje de scripts que se ejecuta en el servidor. Esto significa que cuando un usuario solicita una página que contiene código </a:t>
            </a:r>
            <a:r>
              <a:rPr lang="es-MX" b="0" i="0" dirty="0">
                <a:solidFill>
                  <a:srgbClr val="040C28"/>
                </a:solidFill>
                <a:effectLst/>
                <a:latin typeface="Google Sans"/>
              </a:rPr>
              <a:t>PHP</a:t>
            </a:r>
            <a:r>
              <a:rPr lang="es-MX" b="0" i="0" dirty="0">
                <a:solidFill>
                  <a:srgbClr val="202124"/>
                </a:solidFill>
                <a:effectLst/>
                <a:latin typeface="Google Sans"/>
              </a:rPr>
              <a:t>, realiza una petición al servidor. El intérprete de </a:t>
            </a:r>
            <a:r>
              <a:rPr lang="es-MX" b="0" i="0" dirty="0">
                <a:solidFill>
                  <a:srgbClr val="040C28"/>
                </a:solidFill>
                <a:effectLst/>
                <a:latin typeface="Google Sans"/>
              </a:rPr>
              <a:t>PHP</a:t>
            </a:r>
            <a:r>
              <a:rPr lang="es-MX" b="0" i="0" dirty="0">
                <a:solidFill>
                  <a:srgbClr val="202124"/>
                </a:solidFill>
                <a:effectLst/>
                <a:latin typeface="Google Sans"/>
              </a:rPr>
              <a:t> ejecuta el código o script y produce la salida, que se envía al navegador web del usuario.</a:t>
            </a:r>
            <a:endParaRPr lang="es-CO" dirty="0"/>
          </a:p>
        </p:txBody>
      </p:sp>
      <p:sp>
        <p:nvSpPr>
          <p:cNvPr id="3" name="AutoShape 2" descr="PHP - Qué es, para qué sirve y cómo funciona | Muy tecnológicos">
            <a:extLst>
              <a:ext uri="{FF2B5EF4-FFF2-40B4-BE49-F238E27FC236}">
                <a16:creationId xmlns:a16="http://schemas.microsoft.com/office/drawing/2014/main" id="{94594B6F-64AD-489F-B442-4B117C1D1B60}"/>
              </a:ext>
            </a:extLst>
          </p:cNvPr>
          <p:cNvSpPr>
            <a:spLocks noChangeAspect="1" noChangeArrowheads="1"/>
          </p:cNvSpPr>
          <p:nvPr/>
        </p:nvSpPr>
        <p:spPr bwMode="auto">
          <a:xfrm>
            <a:off x="6096000" y="277032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5" name="Imagen 4">
            <a:extLst>
              <a:ext uri="{FF2B5EF4-FFF2-40B4-BE49-F238E27FC236}">
                <a16:creationId xmlns:a16="http://schemas.microsoft.com/office/drawing/2014/main" id="{5302E210-500C-45CB-8BDF-CBEF27CDB17C}"/>
              </a:ext>
            </a:extLst>
          </p:cNvPr>
          <p:cNvPicPr>
            <a:picLocks noChangeAspect="1"/>
          </p:cNvPicPr>
          <p:nvPr/>
        </p:nvPicPr>
        <p:blipFill rotWithShape="1">
          <a:blip r:embed="rId2"/>
          <a:srcRect l="67754" t="23372" r="1991" b="36717"/>
          <a:stretch/>
        </p:blipFill>
        <p:spPr>
          <a:xfrm>
            <a:off x="3332137" y="2859486"/>
            <a:ext cx="4608162" cy="3417807"/>
          </a:xfrm>
          <a:prstGeom prst="rect">
            <a:avLst/>
          </a:prstGeom>
        </p:spPr>
      </p:pic>
    </p:spTree>
    <p:extLst>
      <p:ext uri="{BB962C8B-B14F-4D97-AF65-F5344CB8AC3E}">
        <p14:creationId xmlns:p14="http://schemas.microsoft.com/office/powerpoint/2010/main" val="2298176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50B04D9-6EB2-F3AD-CD10-617D476A6AB3}"/>
              </a:ext>
            </a:extLst>
          </p:cNvPr>
          <p:cNvSpPr>
            <a:spLocks noGrp="1"/>
          </p:cNvSpPr>
          <p:nvPr>
            <p:ph type="title"/>
          </p:nvPr>
        </p:nvSpPr>
        <p:spPr>
          <a:xfrm>
            <a:off x="456236" y="110481"/>
            <a:ext cx="10515600" cy="1325563"/>
          </a:xfrm>
        </p:spPr>
        <p:txBody>
          <a:bodyPr/>
          <a:lstStyle/>
          <a:p>
            <a:pPr algn="ctr"/>
            <a:r>
              <a:rPr lang="es-MX" dirty="0">
                <a:solidFill>
                  <a:schemeClr val="bg1"/>
                </a:solidFill>
                <a:latin typeface="Work Sans Medium" pitchFamily="2" charset="77"/>
              </a:rPr>
              <a:t>ASPECTOS DE PHP</a:t>
            </a:r>
            <a:endParaRPr lang="es-CO" dirty="0">
              <a:solidFill>
                <a:schemeClr val="bg1"/>
              </a:solidFill>
              <a:latin typeface="Work Sans Medium" pitchFamily="2" charset="77"/>
            </a:endParaRPr>
          </a:p>
        </p:txBody>
      </p:sp>
      <p:sp>
        <p:nvSpPr>
          <p:cNvPr id="5" name="CuadroTexto 4">
            <a:extLst>
              <a:ext uri="{FF2B5EF4-FFF2-40B4-BE49-F238E27FC236}">
                <a16:creationId xmlns:a16="http://schemas.microsoft.com/office/drawing/2014/main" id="{7D06E689-9234-4875-B7A7-56C7258187F9}"/>
              </a:ext>
            </a:extLst>
          </p:cNvPr>
          <p:cNvSpPr txBox="1"/>
          <p:nvPr/>
        </p:nvSpPr>
        <p:spPr>
          <a:xfrm>
            <a:off x="883403" y="2526224"/>
            <a:ext cx="10515600" cy="2677656"/>
          </a:xfrm>
          <a:prstGeom prst="rect">
            <a:avLst/>
          </a:prstGeom>
          <a:noFill/>
        </p:spPr>
        <p:txBody>
          <a:bodyPr wrap="square">
            <a:spAutoFit/>
          </a:bodyPr>
          <a:lstStyle/>
          <a:p>
            <a:pPr algn="just"/>
            <a:r>
              <a:rPr lang="es-MX" sz="2400" dirty="0">
                <a:latin typeface="Arial" panose="020B0604020202020204" pitchFamily="34" charset="0"/>
                <a:cs typeface="Arial" panose="020B0604020202020204" pitchFamily="34" charset="0"/>
              </a:rPr>
              <a:t>Es un sistema multiplataforma, Esto permite que puedas desarrollar PHP en cualquier ordenador, independientemente de si usas Windows, Linux o Mac.</a:t>
            </a:r>
          </a:p>
          <a:p>
            <a:pPr algn="just"/>
            <a:r>
              <a:rPr lang="es-MX" sz="2400" dirty="0">
                <a:latin typeface="Arial" panose="020B0604020202020204" pitchFamily="34" charset="0"/>
                <a:cs typeface="Arial" panose="020B0604020202020204" pitchFamily="34" charset="0"/>
              </a:rPr>
              <a:t>La mayoría de los servidores de Internet y los hosting soportan PHP sobre sistemas operativos Linux, aunque sin embargo, puedes ejecutar PHP en cualquier otro sistema, obteniendo el mismo soporte y los resultados idénticos. </a:t>
            </a:r>
          </a:p>
          <a:p>
            <a:pPr algn="just"/>
            <a:r>
              <a:rPr lang="es-MX" sz="2400" b="0" i="0" dirty="0">
                <a:solidFill>
                  <a:srgbClr val="040403"/>
                </a:solidFill>
                <a:effectLst/>
                <a:latin typeface="Arial" panose="020B0604020202020204" pitchFamily="34" charset="0"/>
                <a:cs typeface="Arial" panose="020B0604020202020204" pitchFamily="34" charset="0"/>
              </a:rPr>
              <a:t>PHP significa </a:t>
            </a:r>
            <a:r>
              <a:rPr lang="es-MX" sz="2400" b="1" i="1" dirty="0" err="1">
                <a:solidFill>
                  <a:srgbClr val="040403"/>
                </a:solidFill>
                <a:effectLst/>
                <a:latin typeface="Arial" panose="020B0604020202020204" pitchFamily="34" charset="0"/>
                <a:cs typeface="Arial" panose="020B0604020202020204" pitchFamily="34" charset="0"/>
              </a:rPr>
              <a:t>Hypertext</a:t>
            </a:r>
            <a:r>
              <a:rPr lang="es-MX" sz="2400" b="1" i="1" dirty="0">
                <a:solidFill>
                  <a:srgbClr val="040403"/>
                </a:solidFill>
                <a:effectLst/>
                <a:latin typeface="Arial" panose="020B0604020202020204" pitchFamily="34" charset="0"/>
                <a:cs typeface="Arial" panose="020B0604020202020204" pitchFamily="34" charset="0"/>
              </a:rPr>
              <a:t> </a:t>
            </a:r>
            <a:r>
              <a:rPr lang="es-MX" sz="2400" b="1" i="1" dirty="0" err="1">
                <a:solidFill>
                  <a:srgbClr val="040403"/>
                </a:solidFill>
                <a:effectLst/>
                <a:latin typeface="Arial" panose="020B0604020202020204" pitchFamily="34" charset="0"/>
                <a:cs typeface="Arial" panose="020B0604020202020204" pitchFamily="34" charset="0"/>
              </a:rPr>
              <a:t>Preprocessor</a:t>
            </a:r>
            <a:endParaRPr lang="es-CO"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5218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50B04D9-6EB2-F3AD-CD10-617D476A6AB3}"/>
              </a:ext>
            </a:extLst>
          </p:cNvPr>
          <p:cNvSpPr>
            <a:spLocks noGrp="1"/>
          </p:cNvSpPr>
          <p:nvPr>
            <p:ph type="title"/>
          </p:nvPr>
        </p:nvSpPr>
        <p:spPr>
          <a:xfrm>
            <a:off x="456236" y="110481"/>
            <a:ext cx="10515600" cy="1325563"/>
          </a:xfrm>
        </p:spPr>
        <p:txBody>
          <a:bodyPr/>
          <a:lstStyle/>
          <a:p>
            <a:pPr algn="ctr"/>
            <a:r>
              <a:rPr lang="es-MX" dirty="0">
                <a:solidFill>
                  <a:schemeClr val="bg1"/>
                </a:solidFill>
                <a:latin typeface="Work Sans Medium" pitchFamily="2" charset="77"/>
              </a:rPr>
              <a:t>ASPECTOS DE PHP</a:t>
            </a:r>
            <a:endParaRPr lang="es-CO" dirty="0">
              <a:solidFill>
                <a:schemeClr val="bg1"/>
              </a:solidFill>
              <a:latin typeface="Work Sans Medium" pitchFamily="2" charset="77"/>
            </a:endParaRPr>
          </a:p>
        </p:txBody>
      </p:sp>
      <p:sp>
        <p:nvSpPr>
          <p:cNvPr id="5" name="CuadroTexto 4">
            <a:extLst>
              <a:ext uri="{FF2B5EF4-FFF2-40B4-BE49-F238E27FC236}">
                <a16:creationId xmlns:a16="http://schemas.microsoft.com/office/drawing/2014/main" id="{7D06E689-9234-4875-B7A7-56C7258187F9}"/>
              </a:ext>
            </a:extLst>
          </p:cNvPr>
          <p:cNvSpPr txBox="1"/>
          <p:nvPr/>
        </p:nvSpPr>
        <p:spPr>
          <a:xfrm>
            <a:off x="883403" y="2526224"/>
            <a:ext cx="10515600" cy="2677656"/>
          </a:xfrm>
          <a:prstGeom prst="rect">
            <a:avLst/>
          </a:prstGeom>
          <a:noFill/>
        </p:spPr>
        <p:txBody>
          <a:bodyPr wrap="square">
            <a:spAutoFit/>
          </a:bodyPr>
          <a:lstStyle/>
          <a:p>
            <a:pPr algn="just"/>
            <a:r>
              <a:rPr lang="es-MX" sz="2800" dirty="0"/>
              <a:t>El estilo de programación con PHP es totalmente libre. Puedes usar tanto programación estructurada (funciones) como Programación Orientada a Objetos (clases y objetos). Incluso algunas características de la programación funcional están siendo incorporadas actualmente. Es por ello que cualquier tipo de programador puede sentirse cómodo con PHP</a:t>
            </a:r>
            <a:endParaRPr lang="es-CO"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72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50B04D9-6EB2-F3AD-CD10-617D476A6AB3}"/>
              </a:ext>
            </a:extLst>
          </p:cNvPr>
          <p:cNvSpPr>
            <a:spLocks noGrp="1"/>
          </p:cNvSpPr>
          <p:nvPr>
            <p:ph type="title"/>
          </p:nvPr>
        </p:nvSpPr>
        <p:spPr>
          <a:xfrm>
            <a:off x="456236" y="110481"/>
            <a:ext cx="10515600" cy="1325563"/>
          </a:xfrm>
        </p:spPr>
        <p:txBody>
          <a:bodyPr/>
          <a:lstStyle/>
          <a:p>
            <a:pPr algn="ctr"/>
            <a:r>
              <a:rPr lang="es-MX" dirty="0">
                <a:solidFill>
                  <a:schemeClr val="bg1"/>
                </a:solidFill>
                <a:latin typeface="Work Sans Medium" pitchFamily="2" charset="77"/>
              </a:rPr>
              <a:t>ASPECTOS DE PHP</a:t>
            </a:r>
            <a:endParaRPr lang="es-CO" dirty="0">
              <a:solidFill>
                <a:schemeClr val="bg1"/>
              </a:solidFill>
              <a:latin typeface="Work Sans Medium" pitchFamily="2" charset="77"/>
            </a:endParaRPr>
          </a:p>
        </p:txBody>
      </p:sp>
      <p:sp>
        <p:nvSpPr>
          <p:cNvPr id="5" name="CuadroTexto 4">
            <a:extLst>
              <a:ext uri="{FF2B5EF4-FFF2-40B4-BE49-F238E27FC236}">
                <a16:creationId xmlns:a16="http://schemas.microsoft.com/office/drawing/2014/main" id="{7D06E689-9234-4875-B7A7-56C7258187F9}"/>
              </a:ext>
            </a:extLst>
          </p:cNvPr>
          <p:cNvSpPr txBox="1"/>
          <p:nvPr/>
        </p:nvSpPr>
        <p:spPr>
          <a:xfrm>
            <a:off x="728420" y="1890793"/>
            <a:ext cx="10515600" cy="4401205"/>
          </a:xfrm>
          <a:prstGeom prst="rect">
            <a:avLst/>
          </a:prstGeom>
          <a:noFill/>
        </p:spPr>
        <p:txBody>
          <a:bodyPr wrap="square">
            <a:spAutoFit/>
          </a:bodyPr>
          <a:lstStyle/>
          <a:p>
            <a:pPr algn="just"/>
            <a:r>
              <a:rPr lang="es-MX" sz="2800" dirty="0"/>
              <a:t>Presenta una filosofía de código abierto. Existen multitud de herramientas, librerías, </a:t>
            </a:r>
            <a:r>
              <a:rPr lang="es-MX" sz="2800" dirty="0" err="1"/>
              <a:t>frameworks</a:t>
            </a:r>
            <a:r>
              <a:rPr lang="es-MX" sz="2800" dirty="0"/>
              <a:t> gratuitos que llevan PHP a un nuevo nivel. Además el propio núcleo del lenguaje tiene una de las más nutridas cantidades de funciones para hacer todo tipo de operaciones. No necesitas invertir nada, de dinero, para disponer de un lenguaje poderoso y los mejores complementos para acelerar tu trabajo. </a:t>
            </a:r>
          </a:p>
          <a:p>
            <a:pPr algn="just"/>
            <a:r>
              <a:rPr lang="es-MX" sz="2800" dirty="0">
                <a:latin typeface="Arial" panose="020B0604020202020204" pitchFamily="34" charset="0"/>
                <a:cs typeface="Arial" panose="020B0604020202020204" pitchFamily="34" charset="0"/>
              </a:rPr>
              <a:t>Link de video </a:t>
            </a:r>
            <a:r>
              <a:rPr lang="es-MX" sz="2800" dirty="0">
                <a:latin typeface="Arial" panose="020B0604020202020204" pitchFamily="34" charset="0"/>
                <a:cs typeface="Arial" panose="020B0604020202020204" pitchFamily="34" charset="0"/>
                <a:hlinkClick r:id="rId2"/>
              </a:rPr>
              <a:t>https://www.youtube.com/watch?v=SZIGdT_7EcM</a:t>
            </a:r>
            <a:endParaRPr lang="es-MX" sz="2800" dirty="0">
              <a:latin typeface="Arial" panose="020B0604020202020204" pitchFamily="34" charset="0"/>
              <a:cs typeface="Arial" panose="020B0604020202020204" pitchFamily="34" charset="0"/>
            </a:endParaRPr>
          </a:p>
          <a:p>
            <a:pPr algn="just"/>
            <a:endParaRPr lang="es-MX" sz="2800" dirty="0">
              <a:latin typeface="Arial" panose="020B0604020202020204" pitchFamily="34" charset="0"/>
              <a:cs typeface="Arial" panose="020B0604020202020204" pitchFamily="34" charset="0"/>
            </a:endParaRPr>
          </a:p>
          <a:p>
            <a:pPr algn="just"/>
            <a:r>
              <a:rPr lang="es-CO" sz="2800" b="0" i="0" dirty="0">
                <a:solidFill>
                  <a:srgbClr val="031B4E"/>
                </a:solidFill>
                <a:effectLst/>
                <a:latin typeface="Muli"/>
              </a:rPr>
              <a:t> descargar  </a:t>
            </a:r>
            <a:r>
              <a:rPr lang="es-CO" sz="2800" b="0" i="0" dirty="0" err="1">
                <a:solidFill>
                  <a:srgbClr val="031B4E"/>
                </a:solidFill>
                <a:effectLst/>
                <a:latin typeface="Muli"/>
              </a:rPr>
              <a:t>xampp</a:t>
            </a:r>
            <a:r>
              <a:rPr lang="es-CO" sz="2800" b="0" i="0" dirty="0">
                <a:solidFill>
                  <a:srgbClr val="031B4E"/>
                </a:solidFill>
                <a:effectLst/>
                <a:latin typeface="Muli"/>
              </a:rPr>
              <a:t> </a:t>
            </a:r>
            <a:r>
              <a:rPr lang="es-CO" sz="2800" b="0" i="0" dirty="0">
                <a:solidFill>
                  <a:srgbClr val="031B4E"/>
                </a:solidFill>
                <a:effectLst/>
                <a:latin typeface="Muli"/>
                <a:hlinkClick r:id="rId3"/>
              </a:rPr>
              <a:t>https://edutin.com/curso-de-programacion-web</a:t>
            </a:r>
            <a:endParaRPr lang="es-CO" sz="2800" b="0" i="0" dirty="0">
              <a:solidFill>
                <a:srgbClr val="031B4E"/>
              </a:solidFill>
              <a:effectLst/>
              <a:latin typeface="Muli"/>
            </a:endParaRPr>
          </a:p>
          <a:p>
            <a:pPr algn="just"/>
            <a:endParaRPr lang="es-CO"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6608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50B04D9-6EB2-F3AD-CD10-617D476A6AB3}"/>
              </a:ext>
            </a:extLst>
          </p:cNvPr>
          <p:cNvSpPr>
            <a:spLocks noGrp="1"/>
          </p:cNvSpPr>
          <p:nvPr>
            <p:ph type="title"/>
          </p:nvPr>
        </p:nvSpPr>
        <p:spPr>
          <a:xfrm>
            <a:off x="456236" y="110481"/>
            <a:ext cx="10515600" cy="1325563"/>
          </a:xfrm>
        </p:spPr>
        <p:txBody>
          <a:bodyPr/>
          <a:lstStyle/>
          <a:p>
            <a:pPr algn="ctr"/>
            <a:r>
              <a:rPr lang="es-MX" dirty="0">
                <a:solidFill>
                  <a:schemeClr val="bg1"/>
                </a:solidFill>
                <a:latin typeface="Work Sans Medium" pitchFamily="2" charset="77"/>
              </a:rPr>
              <a:t>QUE ES XAMPP</a:t>
            </a:r>
            <a:endParaRPr lang="es-CO" dirty="0">
              <a:solidFill>
                <a:schemeClr val="bg1"/>
              </a:solidFill>
              <a:latin typeface="Work Sans Medium" pitchFamily="2" charset="77"/>
            </a:endParaRPr>
          </a:p>
        </p:txBody>
      </p:sp>
      <p:sp>
        <p:nvSpPr>
          <p:cNvPr id="5" name="CuadroTexto 4">
            <a:extLst>
              <a:ext uri="{FF2B5EF4-FFF2-40B4-BE49-F238E27FC236}">
                <a16:creationId xmlns:a16="http://schemas.microsoft.com/office/drawing/2014/main" id="{7D06E689-9234-4875-B7A7-56C7258187F9}"/>
              </a:ext>
            </a:extLst>
          </p:cNvPr>
          <p:cNvSpPr txBox="1"/>
          <p:nvPr/>
        </p:nvSpPr>
        <p:spPr>
          <a:xfrm>
            <a:off x="883403" y="2526224"/>
            <a:ext cx="10515600" cy="3108543"/>
          </a:xfrm>
          <a:prstGeom prst="rect">
            <a:avLst/>
          </a:prstGeom>
          <a:noFill/>
        </p:spPr>
        <p:txBody>
          <a:bodyPr wrap="square">
            <a:spAutoFit/>
          </a:bodyPr>
          <a:lstStyle/>
          <a:p>
            <a:pPr algn="just"/>
            <a:r>
              <a:rPr lang="es-MX" sz="2800" b="0" i="0" dirty="0" err="1">
                <a:solidFill>
                  <a:srgbClr val="15171A"/>
                </a:solidFill>
                <a:effectLst/>
                <a:latin typeface="Arial" panose="020B0604020202020204" pitchFamily="34" charset="0"/>
                <a:cs typeface="Arial" panose="020B0604020202020204" pitchFamily="34" charset="0"/>
              </a:rPr>
              <a:t>Xampp</a:t>
            </a:r>
            <a:r>
              <a:rPr lang="es-MX" sz="2800" b="0" i="0" dirty="0">
                <a:solidFill>
                  <a:srgbClr val="15171A"/>
                </a:solidFill>
                <a:effectLst/>
                <a:latin typeface="Arial" panose="020B0604020202020204" pitchFamily="34" charset="0"/>
                <a:cs typeface="Arial" panose="020B0604020202020204" pitchFamily="34" charset="0"/>
              </a:rPr>
              <a:t> es un servidor web local multiplataforma que permite la creación y prueba de </a:t>
            </a:r>
            <a:r>
              <a:rPr lang="es-MX" sz="2800" b="1" i="0" dirty="0">
                <a:solidFill>
                  <a:srgbClr val="15171A"/>
                </a:solidFill>
                <a:effectLst/>
                <a:latin typeface="Arial" panose="020B0604020202020204" pitchFamily="34" charset="0"/>
                <a:cs typeface="Arial" panose="020B0604020202020204" pitchFamily="34" charset="0"/>
              </a:rPr>
              <a:t>páginas web u otros elementos de programación</a:t>
            </a:r>
            <a:r>
              <a:rPr lang="es-MX" sz="2800" b="0" i="0" dirty="0">
                <a:solidFill>
                  <a:srgbClr val="15171A"/>
                </a:solidFill>
                <a:effectLst/>
                <a:latin typeface="Arial" panose="020B0604020202020204" pitchFamily="34" charset="0"/>
                <a:cs typeface="Arial" panose="020B0604020202020204" pitchFamily="34" charset="0"/>
              </a:rPr>
              <a:t>. Sin embargo, </a:t>
            </a:r>
            <a:r>
              <a:rPr lang="es-MX" sz="2800" b="0" i="0" dirty="0" err="1">
                <a:solidFill>
                  <a:srgbClr val="15171A"/>
                </a:solidFill>
                <a:effectLst/>
                <a:latin typeface="Arial" panose="020B0604020202020204" pitchFamily="34" charset="0"/>
                <a:cs typeface="Arial" panose="020B0604020202020204" pitchFamily="34" charset="0"/>
              </a:rPr>
              <a:t>Xampp</a:t>
            </a:r>
            <a:r>
              <a:rPr lang="es-MX" sz="2800" b="0" i="0" dirty="0">
                <a:solidFill>
                  <a:srgbClr val="15171A"/>
                </a:solidFill>
                <a:effectLst/>
                <a:latin typeface="Arial" panose="020B0604020202020204" pitchFamily="34" charset="0"/>
                <a:cs typeface="Arial" panose="020B0604020202020204" pitchFamily="34" charset="0"/>
              </a:rPr>
              <a:t> integra una serie de herramientas que potencian y facilitan la experiencia al desarrollador</a:t>
            </a:r>
            <a:r>
              <a:rPr lang="es-MX" sz="2800" b="0" i="0">
                <a:solidFill>
                  <a:srgbClr val="15171A"/>
                </a:solidFill>
                <a:effectLst/>
                <a:latin typeface="Arial" panose="020B0604020202020204" pitchFamily="34" charset="0"/>
                <a:cs typeface="Arial" panose="020B0604020202020204" pitchFamily="34" charset="0"/>
              </a:rPr>
              <a:t>.</a:t>
            </a:r>
            <a:r>
              <a:rPr lang="es-MX" sz="2800" b="0" i="0">
                <a:solidFill>
                  <a:srgbClr val="040C28"/>
                </a:solidFill>
                <a:effectLst/>
                <a:latin typeface="Arial" panose="020B0604020202020204" pitchFamily="34" charset="0"/>
                <a:cs typeface="Arial" panose="020B0604020202020204" pitchFamily="34" charset="0"/>
              </a:rPr>
              <a:t> </a:t>
            </a:r>
            <a:r>
              <a:rPr lang="es-MX" sz="2800" b="0" i="0">
                <a:solidFill>
                  <a:srgbClr val="4D5156"/>
                </a:solidFill>
                <a:effectLst/>
                <a:latin typeface="Arial" panose="020B0604020202020204" pitchFamily="34" charset="0"/>
                <a:cs typeface="Arial" panose="020B0604020202020204" pitchFamily="34" charset="0"/>
              </a:rPr>
              <a:t>el </a:t>
            </a:r>
            <a:r>
              <a:rPr lang="es-MX" sz="2800" b="0" i="0" dirty="0">
                <a:solidFill>
                  <a:srgbClr val="4D5156"/>
                </a:solidFill>
                <a:effectLst/>
                <a:latin typeface="Arial" panose="020B0604020202020204" pitchFamily="34" charset="0"/>
                <a:cs typeface="Arial" panose="020B0604020202020204" pitchFamily="34" charset="0"/>
              </a:rPr>
              <a:t>servidor web Apache, los sistemas relacionales de administración de bases de datos MySQL y </a:t>
            </a:r>
            <a:r>
              <a:rPr lang="es-MX" sz="2800" b="0" i="0" dirty="0" err="1">
                <a:solidFill>
                  <a:srgbClr val="4D5156"/>
                </a:solidFill>
                <a:effectLst/>
                <a:latin typeface="Arial" panose="020B0604020202020204" pitchFamily="34" charset="0"/>
                <a:cs typeface="Arial" panose="020B0604020202020204" pitchFamily="34" charset="0"/>
              </a:rPr>
              <a:t>MariaDB</a:t>
            </a:r>
            <a:r>
              <a:rPr lang="es-MX" sz="2800" b="0" i="0" dirty="0">
                <a:solidFill>
                  <a:srgbClr val="4D5156"/>
                </a:solidFill>
                <a:effectLst/>
                <a:latin typeface="Arial" panose="020B0604020202020204" pitchFamily="34" charset="0"/>
                <a:cs typeface="Arial" panose="020B0604020202020204" pitchFamily="34" charset="0"/>
              </a:rPr>
              <a:t>, así como los lenguajes de programación Perl y PHP</a:t>
            </a:r>
            <a:endParaRPr lang="es-CO"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936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50B04D9-6EB2-F3AD-CD10-617D476A6AB3}"/>
              </a:ext>
            </a:extLst>
          </p:cNvPr>
          <p:cNvSpPr>
            <a:spLocks noGrp="1"/>
          </p:cNvSpPr>
          <p:nvPr>
            <p:ph type="title"/>
          </p:nvPr>
        </p:nvSpPr>
        <p:spPr>
          <a:xfrm>
            <a:off x="456236" y="110481"/>
            <a:ext cx="10515600" cy="1325563"/>
          </a:xfrm>
        </p:spPr>
        <p:txBody>
          <a:bodyPr/>
          <a:lstStyle/>
          <a:p>
            <a:pPr algn="ctr"/>
            <a:r>
              <a:rPr lang="es-MX" dirty="0">
                <a:solidFill>
                  <a:schemeClr val="bg1"/>
                </a:solidFill>
                <a:latin typeface="Work Sans Medium" pitchFamily="2" charset="77"/>
              </a:rPr>
              <a:t>ASPECTOS DE PHP</a:t>
            </a:r>
            <a:endParaRPr lang="es-CO" dirty="0">
              <a:solidFill>
                <a:schemeClr val="bg1"/>
              </a:solidFill>
              <a:latin typeface="Work Sans Medium" pitchFamily="2" charset="77"/>
            </a:endParaRPr>
          </a:p>
        </p:txBody>
      </p:sp>
      <p:sp>
        <p:nvSpPr>
          <p:cNvPr id="5" name="CuadroTexto 4">
            <a:extLst>
              <a:ext uri="{FF2B5EF4-FFF2-40B4-BE49-F238E27FC236}">
                <a16:creationId xmlns:a16="http://schemas.microsoft.com/office/drawing/2014/main" id="{7D06E689-9234-4875-B7A7-56C7258187F9}"/>
              </a:ext>
            </a:extLst>
          </p:cNvPr>
          <p:cNvSpPr txBox="1"/>
          <p:nvPr/>
        </p:nvSpPr>
        <p:spPr>
          <a:xfrm>
            <a:off x="883403" y="2526224"/>
            <a:ext cx="10515600" cy="3108543"/>
          </a:xfrm>
          <a:prstGeom prst="rect">
            <a:avLst/>
          </a:prstGeom>
          <a:noFill/>
        </p:spPr>
        <p:txBody>
          <a:bodyPr wrap="square">
            <a:spAutoFit/>
          </a:bodyPr>
          <a:lstStyle/>
          <a:p>
            <a:pPr marL="514350" indent="-514350" algn="just">
              <a:buAutoNum type="arabicPeriod"/>
            </a:pPr>
            <a:r>
              <a:rPr lang="es-MX" sz="2800" b="0" i="0" dirty="0">
                <a:solidFill>
                  <a:srgbClr val="031B4E"/>
                </a:solidFill>
                <a:effectLst/>
                <a:latin typeface="Muli"/>
              </a:rPr>
              <a:t>Instalar </a:t>
            </a:r>
            <a:r>
              <a:rPr lang="es-MX" sz="2800" b="0" i="0" dirty="0" err="1">
                <a:solidFill>
                  <a:srgbClr val="031B4E"/>
                </a:solidFill>
                <a:effectLst/>
                <a:latin typeface="Muli"/>
              </a:rPr>
              <a:t>xampp</a:t>
            </a:r>
            <a:endParaRPr lang="es-MX" sz="2800" b="0" i="0" dirty="0">
              <a:solidFill>
                <a:srgbClr val="031B4E"/>
              </a:solidFill>
              <a:effectLst/>
              <a:latin typeface="Muli"/>
            </a:endParaRPr>
          </a:p>
          <a:p>
            <a:pPr marL="514350" indent="-514350" algn="just">
              <a:buAutoNum type="arabicPeriod"/>
            </a:pPr>
            <a:r>
              <a:rPr lang="es-MX" sz="2800" b="0" i="0" dirty="0">
                <a:solidFill>
                  <a:srgbClr val="031B4E"/>
                </a:solidFill>
                <a:effectLst/>
                <a:latin typeface="Muli"/>
              </a:rPr>
              <a:t>Crear una carpeta dentro de </a:t>
            </a:r>
            <a:r>
              <a:rPr lang="es-MX" sz="2800" dirty="0" err="1">
                <a:solidFill>
                  <a:srgbClr val="031B4E"/>
                </a:solidFill>
                <a:latin typeface="Muli"/>
              </a:rPr>
              <a:t>xampp</a:t>
            </a:r>
            <a:r>
              <a:rPr lang="es-MX" sz="2800" dirty="0">
                <a:solidFill>
                  <a:srgbClr val="031B4E"/>
                </a:solidFill>
                <a:latin typeface="Muli"/>
              </a:rPr>
              <a:t>, dentro de la carpeta</a:t>
            </a:r>
            <a:r>
              <a:rPr lang="es-CO" sz="2800" dirty="0">
                <a:solidFill>
                  <a:srgbClr val="031B4E"/>
                </a:solidFill>
                <a:latin typeface="Arial" panose="020B0604020202020204" pitchFamily="34" charset="0"/>
                <a:cs typeface="Arial" panose="020B0604020202020204" pitchFamily="34" charset="0"/>
              </a:rPr>
              <a:t> </a:t>
            </a:r>
            <a:r>
              <a:rPr lang="es-CO" sz="2800" dirty="0" err="1">
                <a:solidFill>
                  <a:srgbClr val="031B4E"/>
                </a:solidFill>
                <a:latin typeface="Arial" panose="020B0604020202020204" pitchFamily="34" charset="0"/>
                <a:cs typeface="Arial" panose="020B0604020202020204" pitchFamily="34" charset="0"/>
              </a:rPr>
              <a:t>htdocs</a:t>
            </a:r>
            <a:endParaRPr lang="es-CO" sz="2800" dirty="0">
              <a:solidFill>
                <a:srgbClr val="031B4E"/>
              </a:solidFill>
              <a:latin typeface="Arial" panose="020B0604020202020204" pitchFamily="34" charset="0"/>
              <a:cs typeface="Arial" panose="020B0604020202020204" pitchFamily="34" charset="0"/>
            </a:endParaRPr>
          </a:p>
          <a:p>
            <a:pPr marL="514350" indent="-514350" algn="just">
              <a:buAutoNum type="arabicPeriod"/>
            </a:pPr>
            <a:r>
              <a:rPr lang="es-CO" sz="2800" b="0" i="0" dirty="0">
                <a:solidFill>
                  <a:srgbClr val="031B4E"/>
                </a:solidFill>
                <a:effectLst/>
                <a:latin typeface="Arial" panose="020B0604020202020204" pitchFamily="34" charset="0"/>
                <a:cs typeface="Arial" panose="020B0604020202020204" pitchFamily="34" charset="0"/>
              </a:rPr>
              <a:t>Luego abri</a:t>
            </a:r>
            <a:r>
              <a:rPr lang="es-CO" sz="2800" dirty="0">
                <a:solidFill>
                  <a:srgbClr val="031B4E"/>
                </a:solidFill>
                <a:latin typeface="Arial" panose="020B0604020202020204" pitchFamily="34" charset="0"/>
                <a:cs typeface="Arial" panose="020B0604020202020204" pitchFamily="34" charset="0"/>
              </a:rPr>
              <a:t>mos el visual e creamos el archivo con .</a:t>
            </a:r>
            <a:r>
              <a:rPr lang="es-CO" sz="2800" dirty="0" err="1">
                <a:solidFill>
                  <a:srgbClr val="031B4E"/>
                </a:solidFill>
                <a:latin typeface="Arial" panose="020B0604020202020204" pitchFamily="34" charset="0"/>
                <a:cs typeface="Arial" panose="020B0604020202020204" pitchFamily="34" charset="0"/>
              </a:rPr>
              <a:t>php</a:t>
            </a:r>
            <a:endParaRPr lang="es-CO" sz="2800" dirty="0">
              <a:solidFill>
                <a:srgbClr val="031B4E"/>
              </a:solidFill>
              <a:latin typeface="Arial" panose="020B0604020202020204" pitchFamily="34" charset="0"/>
              <a:cs typeface="Arial" panose="020B0604020202020204" pitchFamily="34" charset="0"/>
            </a:endParaRPr>
          </a:p>
          <a:p>
            <a:r>
              <a:rPr lang="es-CO" sz="2800" b="0" dirty="0">
                <a:solidFill>
                  <a:srgbClr val="569CD6"/>
                </a:solidFill>
                <a:effectLst/>
                <a:latin typeface="Consolas" panose="020B0609020204030204" pitchFamily="49" charset="0"/>
              </a:rPr>
              <a:t>&lt;?</a:t>
            </a:r>
            <a:r>
              <a:rPr lang="es-CO" sz="2800" b="0" dirty="0" err="1">
                <a:solidFill>
                  <a:srgbClr val="569CD6"/>
                </a:solidFill>
                <a:effectLst/>
                <a:latin typeface="Consolas" panose="020B0609020204030204" pitchFamily="49" charset="0"/>
              </a:rPr>
              <a:t>php</a:t>
            </a:r>
            <a:endParaRPr lang="es-CO" sz="2800" b="0" dirty="0">
              <a:solidFill>
                <a:srgbClr val="D4D4D4"/>
              </a:solidFill>
              <a:effectLst/>
              <a:latin typeface="Consolas" panose="020B0609020204030204" pitchFamily="49" charset="0"/>
            </a:endParaRPr>
          </a:p>
          <a:p>
            <a:r>
              <a:rPr lang="es-CO" sz="2800" b="0" dirty="0" err="1">
                <a:solidFill>
                  <a:srgbClr val="DCDCAA"/>
                </a:solidFill>
                <a:effectLst/>
                <a:latin typeface="Consolas" panose="020B0609020204030204" pitchFamily="49" charset="0"/>
              </a:rPr>
              <a:t>echo</a:t>
            </a:r>
            <a:r>
              <a:rPr lang="es-CO" sz="2800" b="0" dirty="0" err="1">
                <a:solidFill>
                  <a:srgbClr val="CE9178"/>
                </a:solidFill>
                <a:effectLst/>
                <a:latin typeface="Consolas" panose="020B0609020204030204" pitchFamily="49" charset="0"/>
              </a:rPr>
              <a:t>"hola</a:t>
            </a:r>
            <a:r>
              <a:rPr lang="es-CO" sz="2800" b="0" dirty="0">
                <a:solidFill>
                  <a:srgbClr val="CE9178"/>
                </a:solidFill>
                <a:effectLst/>
                <a:latin typeface="Consolas" panose="020B0609020204030204" pitchFamily="49" charset="0"/>
              </a:rPr>
              <a:t> mundo"</a:t>
            </a:r>
            <a:endParaRPr lang="es-CO" sz="2800" b="0" dirty="0">
              <a:solidFill>
                <a:srgbClr val="D4D4D4"/>
              </a:solidFill>
              <a:effectLst/>
              <a:latin typeface="Consolas" panose="020B0609020204030204" pitchFamily="49" charset="0"/>
            </a:endParaRPr>
          </a:p>
          <a:p>
            <a:r>
              <a:rPr lang="es-CO" sz="2800" b="0" dirty="0">
                <a:solidFill>
                  <a:srgbClr val="569CD6"/>
                </a:solidFill>
                <a:effectLst/>
                <a:latin typeface="Consolas" panose="020B0609020204030204" pitchFamily="49" charset="0"/>
              </a:rPr>
              <a:t>?&gt;</a:t>
            </a:r>
            <a:endParaRPr lang="es-CO" sz="2800" b="0" dirty="0">
              <a:solidFill>
                <a:srgbClr val="D4D4D4"/>
              </a:solidFill>
              <a:effectLst/>
              <a:latin typeface="Consolas" panose="020B0609020204030204" pitchFamily="49" charset="0"/>
            </a:endParaRPr>
          </a:p>
          <a:p>
            <a:pPr marL="514350" indent="-514350" algn="just">
              <a:buAutoNum type="arabicPeriod"/>
            </a:pPr>
            <a:endParaRPr lang="es-CO" sz="2800" b="0" i="0" dirty="0">
              <a:solidFill>
                <a:srgbClr val="031B4E"/>
              </a:solidFill>
              <a:effectLst/>
              <a:latin typeface="Muli"/>
            </a:endParaRPr>
          </a:p>
        </p:txBody>
      </p:sp>
    </p:spTree>
    <p:extLst>
      <p:ext uri="{BB962C8B-B14F-4D97-AF65-F5344CB8AC3E}">
        <p14:creationId xmlns:p14="http://schemas.microsoft.com/office/powerpoint/2010/main" val="2101359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50B04D9-6EB2-F3AD-CD10-617D476A6AB3}"/>
              </a:ext>
            </a:extLst>
          </p:cNvPr>
          <p:cNvSpPr>
            <a:spLocks noGrp="1"/>
          </p:cNvSpPr>
          <p:nvPr>
            <p:ph type="title"/>
          </p:nvPr>
        </p:nvSpPr>
        <p:spPr>
          <a:xfrm>
            <a:off x="456236" y="110481"/>
            <a:ext cx="10515600" cy="1325563"/>
          </a:xfrm>
        </p:spPr>
        <p:txBody>
          <a:bodyPr/>
          <a:lstStyle/>
          <a:p>
            <a:pPr algn="ctr"/>
            <a:r>
              <a:rPr lang="es-MX" dirty="0">
                <a:solidFill>
                  <a:schemeClr val="bg1"/>
                </a:solidFill>
                <a:latin typeface="Work Sans Medium" pitchFamily="2" charset="77"/>
              </a:rPr>
              <a:t>Variables y operadores</a:t>
            </a:r>
            <a:endParaRPr lang="es-CO" dirty="0">
              <a:solidFill>
                <a:schemeClr val="bg1"/>
              </a:solidFill>
              <a:latin typeface="Work Sans Medium" pitchFamily="2" charset="77"/>
            </a:endParaRPr>
          </a:p>
        </p:txBody>
      </p:sp>
      <p:sp>
        <p:nvSpPr>
          <p:cNvPr id="5" name="CuadroTexto 4">
            <a:extLst>
              <a:ext uri="{FF2B5EF4-FFF2-40B4-BE49-F238E27FC236}">
                <a16:creationId xmlns:a16="http://schemas.microsoft.com/office/drawing/2014/main" id="{7D06E689-9234-4875-B7A7-56C7258187F9}"/>
              </a:ext>
            </a:extLst>
          </p:cNvPr>
          <p:cNvSpPr txBox="1"/>
          <p:nvPr/>
        </p:nvSpPr>
        <p:spPr>
          <a:xfrm>
            <a:off x="838199" y="1735810"/>
            <a:ext cx="11018003" cy="4524315"/>
          </a:xfrm>
          <a:prstGeom prst="rect">
            <a:avLst/>
          </a:prstGeom>
          <a:noFill/>
        </p:spPr>
        <p:txBody>
          <a:bodyPr wrap="square">
            <a:spAutoFit/>
          </a:bodyPr>
          <a:lstStyle/>
          <a:p>
            <a:pPr algn="just"/>
            <a:r>
              <a:rPr lang="es-MX" sz="2000" b="0" i="0" dirty="0">
                <a:solidFill>
                  <a:srgbClr val="031B4E"/>
                </a:solidFill>
                <a:effectLst/>
                <a:latin typeface="Muli"/>
              </a:rPr>
              <a:t>Variables: se utilizan para almacenar información que puede cambiar dentro del programa </a:t>
            </a:r>
          </a:p>
          <a:p>
            <a:pPr algn="just"/>
            <a:r>
              <a:rPr lang="es-MX" sz="2000" dirty="0">
                <a:solidFill>
                  <a:srgbClr val="031B4E"/>
                </a:solidFill>
                <a:latin typeface="Muli"/>
              </a:rPr>
              <a:t>Operadores permiten manipular las variables y se utilizan para todos </a:t>
            </a:r>
          </a:p>
          <a:p>
            <a:pPr algn="just"/>
            <a:r>
              <a:rPr lang="es-MX" sz="2000" b="0" i="0" dirty="0">
                <a:solidFill>
                  <a:srgbClr val="031B4E"/>
                </a:solidFill>
                <a:effectLst/>
                <a:latin typeface="Muli"/>
              </a:rPr>
              <a:t>Ejemplo</a:t>
            </a:r>
          </a:p>
          <a:p>
            <a:pPr algn="just"/>
            <a:endParaRPr lang="es-MX" sz="2000" b="0" i="0" dirty="0">
              <a:solidFill>
                <a:srgbClr val="031B4E"/>
              </a:solidFill>
              <a:effectLst/>
              <a:latin typeface="Muli"/>
            </a:endParaRPr>
          </a:p>
          <a:p>
            <a:r>
              <a:rPr lang="es-MX" sz="2000" b="0" dirty="0">
                <a:solidFill>
                  <a:srgbClr val="569CD6"/>
                </a:solidFill>
                <a:effectLst/>
                <a:latin typeface="Consolas" panose="020B0609020204030204" pitchFamily="49" charset="0"/>
              </a:rPr>
              <a:t>&lt;?</a:t>
            </a:r>
            <a:r>
              <a:rPr lang="es-MX" sz="2000" b="0" dirty="0" err="1">
                <a:solidFill>
                  <a:srgbClr val="569CD6"/>
                </a:solidFill>
                <a:effectLst/>
                <a:latin typeface="Consolas" panose="020B0609020204030204" pitchFamily="49" charset="0"/>
              </a:rPr>
              <a:t>php</a:t>
            </a:r>
            <a:endParaRPr lang="es-MX" sz="2000" b="0" dirty="0">
              <a:solidFill>
                <a:srgbClr val="D4D4D4"/>
              </a:solidFill>
              <a:effectLst/>
              <a:latin typeface="Consolas" panose="020B0609020204030204" pitchFamily="49" charset="0"/>
            </a:endParaRPr>
          </a:p>
          <a:p>
            <a:r>
              <a:rPr lang="es-MX" sz="2000" b="0" dirty="0">
                <a:solidFill>
                  <a:srgbClr val="9CDCFE"/>
                </a:solidFill>
                <a:effectLst/>
                <a:latin typeface="Consolas" panose="020B0609020204030204" pitchFamily="49" charset="0"/>
              </a:rPr>
              <a:t>$nombre</a:t>
            </a:r>
            <a:r>
              <a:rPr lang="es-MX" sz="2000" b="0" dirty="0">
                <a:solidFill>
                  <a:srgbClr val="D4D4D4"/>
                </a:solidFill>
                <a:effectLst/>
                <a:latin typeface="Consolas" panose="020B0609020204030204" pitchFamily="49" charset="0"/>
              </a:rPr>
              <a:t> = </a:t>
            </a:r>
            <a:r>
              <a:rPr lang="es-MX" sz="2000" b="0" dirty="0">
                <a:solidFill>
                  <a:srgbClr val="CE9178"/>
                </a:solidFill>
                <a:effectLst/>
                <a:latin typeface="Consolas" panose="020B0609020204030204" pitchFamily="49" charset="0"/>
              </a:rPr>
              <a:t>"</a:t>
            </a:r>
            <a:r>
              <a:rPr lang="es-MX" sz="2000" b="0" dirty="0" err="1">
                <a:solidFill>
                  <a:srgbClr val="CE9178"/>
                </a:solidFill>
                <a:effectLst/>
                <a:latin typeface="Consolas" panose="020B0609020204030204" pitchFamily="49" charset="0"/>
              </a:rPr>
              <a:t>jose</a:t>
            </a:r>
            <a:r>
              <a:rPr lang="es-MX" sz="2000" b="0" dirty="0">
                <a:solidFill>
                  <a:srgbClr val="CE9178"/>
                </a:solidFill>
                <a:effectLst/>
                <a:latin typeface="Consolas" panose="020B0609020204030204" pitchFamily="49" charset="0"/>
              </a:rPr>
              <a:t>"</a:t>
            </a:r>
            <a:r>
              <a:rPr lang="es-MX" sz="2000" b="0" dirty="0">
                <a:solidFill>
                  <a:srgbClr val="D4D4D4"/>
                </a:solidFill>
                <a:effectLst/>
                <a:latin typeface="Consolas" panose="020B0609020204030204" pitchFamily="49" charset="0"/>
              </a:rPr>
              <a:t>;</a:t>
            </a:r>
          </a:p>
          <a:p>
            <a:r>
              <a:rPr lang="es-MX" sz="2000" b="0" dirty="0">
                <a:solidFill>
                  <a:srgbClr val="9CDCFE"/>
                </a:solidFill>
                <a:effectLst/>
                <a:latin typeface="Consolas" panose="020B0609020204030204" pitchFamily="49" charset="0"/>
              </a:rPr>
              <a:t>$edad</a:t>
            </a:r>
            <a:r>
              <a:rPr lang="es-MX" sz="2000" b="0" dirty="0">
                <a:solidFill>
                  <a:srgbClr val="D4D4D4"/>
                </a:solidFill>
                <a:effectLst/>
                <a:latin typeface="Consolas" panose="020B0609020204030204" pitchFamily="49" charset="0"/>
              </a:rPr>
              <a:t> = </a:t>
            </a:r>
            <a:r>
              <a:rPr lang="es-MX" sz="2000" b="0" dirty="0">
                <a:solidFill>
                  <a:srgbClr val="B5CEA8"/>
                </a:solidFill>
                <a:effectLst/>
                <a:latin typeface="Consolas" panose="020B0609020204030204" pitchFamily="49" charset="0"/>
              </a:rPr>
              <a:t>12</a:t>
            </a:r>
            <a:r>
              <a:rPr lang="es-MX" sz="2000" b="0" dirty="0">
                <a:solidFill>
                  <a:srgbClr val="D4D4D4"/>
                </a:solidFill>
                <a:effectLst/>
                <a:latin typeface="Consolas" panose="020B0609020204030204" pitchFamily="49" charset="0"/>
              </a:rPr>
              <a:t>;</a:t>
            </a:r>
          </a:p>
          <a:p>
            <a:br>
              <a:rPr lang="es-MX" sz="2000" b="0" dirty="0">
                <a:solidFill>
                  <a:srgbClr val="D4D4D4"/>
                </a:solidFill>
                <a:effectLst/>
                <a:latin typeface="Consolas" panose="020B0609020204030204" pitchFamily="49" charset="0"/>
              </a:rPr>
            </a:br>
            <a:r>
              <a:rPr lang="es-MX" sz="2000" b="0" dirty="0">
                <a:solidFill>
                  <a:srgbClr val="DCDCAA"/>
                </a:solidFill>
                <a:effectLst/>
                <a:latin typeface="Consolas" panose="020B0609020204030204" pitchFamily="49" charset="0"/>
              </a:rPr>
              <a:t>echo</a:t>
            </a:r>
            <a:r>
              <a:rPr lang="es-MX" sz="2000" b="0" dirty="0">
                <a:solidFill>
                  <a:srgbClr val="D4D4D4"/>
                </a:solidFill>
                <a:effectLst/>
                <a:latin typeface="Consolas" panose="020B0609020204030204" pitchFamily="49" charset="0"/>
              </a:rPr>
              <a:t> </a:t>
            </a:r>
            <a:r>
              <a:rPr lang="es-MX" sz="2000" b="0" dirty="0">
                <a:solidFill>
                  <a:srgbClr val="9CDCFE"/>
                </a:solidFill>
                <a:effectLst/>
                <a:latin typeface="Consolas" panose="020B0609020204030204" pitchFamily="49" charset="0"/>
              </a:rPr>
              <a:t>$nombre</a:t>
            </a:r>
            <a:r>
              <a:rPr lang="es-MX" sz="2000" b="0" dirty="0">
                <a:solidFill>
                  <a:srgbClr val="D4D4D4"/>
                </a:solidFill>
                <a:effectLst/>
                <a:latin typeface="Consolas" panose="020B0609020204030204" pitchFamily="49" charset="0"/>
              </a:rPr>
              <a:t>;</a:t>
            </a:r>
          </a:p>
          <a:p>
            <a:r>
              <a:rPr lang="es-MX" sz="2000" b="0" dirty="0">
                <a:solidFill>
                  <a:srgbClr val="DCDCAA"/>
                </a:solidFill>
                <a:effectLst/>
                <a:latin typeface="Consolas" panose="020B0609020204030204" pitchFamily="49" charset="0"/>
              </a:rPr>
              <a:t>echo</a:t>
            </a:r>
            <a:r>
              <a:rPr lang="es-MX" sz="2000" b="0" dirty="0">
                <a:solidFill>
                  <a:srgbClr val="D4D4D4"/>
                </a:solidFill>
                <a:effectLst/>
                <a:latin typeface="Consolas" panose="020B0609020204030204" pitchFamily="49" charset="0"/>
              </a:rPr>
              <a:t> </a:t>
            </a:r>
            <a:r>
              <a:rPr lang="es-MX" sz="2000" b="0" dirty="0">
                <a:solidFill>
                  <a:srgbClr val="CE9178"/>
                </a:solidFill>
                <a:effectLst/>
                <a:latin typeface="Consolas" panose="020B0609020204030204" pitchFamily="49" charset="0"/>
              </a:rPr>
              <a:t>"&lt;</a:t>
            </a:r>
            <a:r>
              <a:rPr lang="es-MX" sz="2000" b="0" dirty="0" err="1">
                <a:solidFill>
                  <a:srgbClr val="CE9178"/>
                </a:solidFill>
                <a:effectLst/>
                <a:latin typeface="Consolas" panose="020B0609020204030204" pitchFamily="49" charset="0"/>
              </a:rPr>
              <a:t>br</a:t>
            </a:r>
            <a:r>
              <a:rPr lang="es-MX" sz="2000" b="0" dirty="0">
                <a:solidFill>
                  <a:srgbClr val="CE9178"/>
                </a:solidFill>
                <a:effectLst/>
                <a:latin typeface="Consolas" panose="020B0609020204030204" pitchFamily="49" charset="0"/>
              </a:rPr>
              <a:t>&gt;"</a:t>
            </a:r>
            <a:r>
              <a:rPr lang="es-MX" sz="2000" b="0" dirty="0">
                <a:solidFill>
                  <a:srgbClr val="D4D4D4"/>
                </a:solidFill>
                <a:effectLst/>
                <a:latin typeface="Consolas" panose="020B0609020204030204" pitchFamily="49" charset="0"/>
              </a:rPr>
              <a:t>;</a:t>
            </a:r>
          </a:p>
          <a:p>
            <a:br>
              <a:rPr lang="es-MX" sz="2000" b="0" dirty="0">
                <a:solidFill>
                  <a:srgbClr val="D4D4D4"/>
                </a:solidFill>
                <a:effectLst/>
                <a:latin typeface="Consolas" panose="020B0609020204030204" pitchFamily="49" charset="0"/>
              </a:rPr>
            </a:br>
            <a:r>
              <a:rPr lang="es-MX" sz="2000" b="0" dirty="0">
                <a:solidFill>
                  <a:srgbClr val="DCDCAA"/>
                </a:solidFill>
                <a:effectLst/>
                <a:latin typeface="Consolas" panose="020B0609020204030204" pitchFamily="49" charset="0"/>
              </a:rPr>
              <a:t>echo</a:t>
            </a:r>
            <a:r>
              <a:rPr lang="es-MX" sz="2000" b="0" dirty="0">
                <a:solidFill>
                  <a:srgbClr val="D4D4D4"/>
                </a:solidFill>
                <a:effectLst/>
                <a:latin typeface="Consolas" panose="020B0609020204030204" pitchFamily="49" charset="0"/>
              </a:rPr>
              <a:t> </a:t>
            </a:r>
            <a:r>
              <a:rPr lang="es-MX" sz="2000" b="0" dirty="0">
                <a:solidFill>
                  <a:srgbClr val="9CDCFE"/>
                </a:solidFill>
                <a:effectLst/>
                <a:latin typeface="Consolas" panose="020B0609020204030204" pitchFamily="49" charset="0"/>
              </a:rPr>
              <a:t>$edad</a:t>
            </a:r>
            <a:r>
              <a:rPr lang="es-MX" sz="2000" b="0" dirty="0">
                <a:solidFill>
                  <a:srgbClr val="D4D4D4"/>
                </a:solidFill>
                <a:effectLst/>
                <a:latin typeface="Consolas" panose="020B0609020204030204" pitchFamily="49" charset="0"/>
              </a:rPr>
              <a:t>; </a:t>
            </a:r>
          </a:p>
          <a:p>
            <a:r>
              <a:rPr lang="es-MX" sz="2000" b="0" dirty="0">
                <a:solidFill>
                  <a:srgbClr val="569CD6"/>
                </a:solidFill>
                <a:effectLst/>
                <a:latin typeface="Consolas" panose="020B0609020204030204" pitchFamily="49" charset="0"/>
              </a:rPr>
              <a:t>?&gt;</a:t>
            </a:r>
            <a:endParaRPr lang="es-MX" sz="2000" b="0" dirty="0">
              <a:solidFill>
                <a:srgbClr val="D4D4D4"/>
              </a:solidFill>
              <a:effectLst/>
              <a:latin typeface="Consolas" panose="020B0609020204030204" pitchFamily="49" charset="0"/>
            </a:endParaRPr>
          </a:p>
          <a:p>
            <a:pPr marL="514350" indent="-514350" algn="just">
              <a:buAutoNum type="arabicPeriod"/>
            </a:pPr>
            <a:endParaRPr lang="es-CO" sz="2800" b="0" i="0" dirty="0">
              <a:solidFill>
                <a:srgbClr val="031B4E"/>
              </a:solidFill>
              <a:effectLst/>
              <a:latin typeface="Muli"/>
            </a:endParaRPr>
          </a:p>
        </p:txBody>
      </p:sp>
    </p:spTree>
    <p:extLst>
      <p:ext uri="{BB962C8B-B14F-4D97-AF65-F5344CB8AC3E}">
        <p14:creationId xmlns:p14="http://schemas.microsoft.com/office/powerpoint/2010/main" val="231033698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5083</TotalTime>
  <Words>766</Words>
  <Application>Microsoft Office PowerPoint</Application>
  <PresentationFormat>Panorámica</PresentationFormat>
  <Paragraphs>98</Paragraphs>
  <Slides>20</Slides>
  <Notes>6</Notes>
  <HiddenSlides>0</HiddenSlides>
  <MMClips>0</MMClips>
  <ScaleCrop>false</ScaleCrop>
  <HeadingPairs>
    <vt:vector size="6" baseType="variant">
      <vt:variant>
        <vt:lpstr>Fuentes usadas</vt:lpstr>
      </vt:variant>
      <vt:variant>
        <vt:i4>11</vt:i4>
      </vt:variant>
      <vt:variant>
        <vt:lpstr>Tema</vt:lpstr>
      </vt:variant>
      <vt:variant>
        <vt:i4>2</vt:i4>
      </vt:variant>
      <vt:variant>
        <vt:lpstr>Títulos de diapositiva</vt:lpstr>
      </vt:variant>
      <vt:variant>
        <vt:i4>20</vt:i4>
      </vt:variant>
    </vt:vector>
  </HeadingPairs>
  <TitlesOfParts>
    <vt:vector size="33" baseType="lpstr">
      <vt:lpstr>Arial</vt:lpstr>
      <vt:lpstr>Calibri</vt:lpstr>
      <vt:lpstr>Calibri Light</vt:lpstr>
      <vt:lpstr>Consolas</vt:lpstr>
      <vt:lpstr>Google Sans</vt:lpstr>
      <vt:lpstr>manrope</vt:lpstr>
      <vt:lpstr>Muli</vt:lpstr>
      <vt:lpstr>Söhne</vt:lpstr>
      <vt:lpstr>Wingdings</vt:lpstr>
      <vt:lpstr>Work Sans Light</vt:lpstr>
      <vt:lpstr>Work Sans Medium</vt:lpstr>
      <vt:lpstr>Tema de Office</vt:lpstr>
      <vt:lpstr>1_Tema de Office</vt:lpstr>
      <vt:lpstr>Presentación de PowerPoint</vt:lpstr>
      <vt:lpstr>Presentación de PowerPoint</vt:lpstr>
      <vt:lpstr>Presentación de PowerPoint</vt:lpstr>
      <vt:lpstr>ASPECTOS DE PHP</vt:lpstr>
      <vt:lpstr>ASPECTOS DE PHP</vt:lpstr>
      <vt:lpstr>ASPECTOS DE PHP</vt:lpstr>
      <vt:lpstr>QUE ES XAMPP</vt:lpstr>
      <vt:lpstr>ASPECTOS DE PHP</vt:lpstr>
      <vt:lpstr>Variables y operadores</vt:lpstr>
      <vt:lpstr>TIPOS DE DATOS </vt:lpstr>
      <vt:lpstr>CONSTANTES </vt:lpstr>
      <vt:lpstr>OPERADORES  </vt:lpstr>
      <vt:lpstr>OPERADORES LOGICOS </vt:lpstr>
      <vt:lpstr>Condicionales  </vt:lpstr>
      <vt:lpstr>Operadores de comparación </vt:lpstr>
      <vt:lpstr>asignación</vt:lpstr>
      <vt:lpstr>Ejercicios </vt:lpstr>
      <vt:lpstr>Ejercicios</vt:lpstr>
      <vt:lpstr>Condicionales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MARTHA</cp:lastModifiedBy>
  <cp:revision>76</cp:revision>
  <dcterms:created xsi:type="dcterms:W3CDTF">2020-10-01T23:51:28Z</dcterms:created>
  <dcterms:modified xsi:type="dcterms:W3CDTF">2023-04-24T22:57:05Z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