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27"/>
  </p:notesMasterIdLst>
  <p:sldIdLst>
    <p:sldId id="256" r:id="rId2"/>
    <p:sldId id="257" r:id="rId3"/>
    <p:sldId id="308" r:id="rId4"/>
    <p:sldId id="343" r:id="rId5"/>
    <p:sldId id="348" r:id="rId6"/>
    <p:sldId id="259" r:id="rId7"/>
    <p:sldId id="315" r:id="rId8"/>
    <p:sldId id="330" r:id="rId9"/>
    <p:sldId id="344" r:id="rId10"/>
    <p:sldId id="333" r:id="rId11"/>
    <p:sldId id="319" r:id="rId12"/>
    <p:sldId id="327" r:id="rId13"/>
    <p:sldId id="328" r:id="rId14"/>
    <p:sldId id="349" r:id="rId15"/>
    <p:sldId id="317" r:id="rId16"/>
    <p:sldId id="340" r:id="rId17"/>
    <p:sldId id="341" r:id="rId18"/>
    <p:sldId id="345" r:id="rId19"/>
    <p:sldId id="332" r:id="rId20"/>
    <p:sldId id="305" r:id="rId21"/>
    <p:sldId id="337" r:id="rId22"/>
    <p:sldId id="339" r:id="rId23"/>
    <p:sldId id="346" r:id="rId24"/>
    <p:sldId id="324" r:id="rId25"/>
    <p:sldId id="33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85A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84559" autoAdjust="0"/>
  </p:normalViewPr>
  <p:slideViewPr>
    <p:cSldViewPr snapToGrid="0" snapToObjects="1">
      <p:cViewPr>
        <p:scale>
          <a:sx n="105" d="100"/>
          <a:sy n="105" d="100"/>
        </p:scale>
        <p:origin x="-108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E5C62-C388-5A4D-8D21-C8B63A773579}" type="datetimeFigureOut">
              <a:rPr lang="en-US" smtClean="0"/>
              <a:t>4/25/16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962621-0F0A-AE44-AFE9-E3F91189F384}" type="slidenum">
              <a:rPr lang="en-US" smtClean="0"/>
              <a:t>‹#›</a:t>
            </a:fld>
            <a:endParaRPr lang="en-US"/>
          </a:p>
        </p:txBody>
      </p:sp>
    </p:spTree>
    <p:extLst>
      <p:ext uri="{BB962C8B-B14F-4D97-AF65-F5344CB8AC3E}">
        <p14:creationId xmlns:p14="http://schemas.microsoft.com/office/powerpoint/2010/main" val="2441982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natematias.com/portfolio/DesignArt/Swift-SpeareStatisticalP.html" TargetMode="External"/><Relationship Id="rId4" Type="http://schemas.openxmlformats.org/officeDocument/2006/relationships/hyperlink" Target="http://natematias.com/portfolio/Business/DrJohnsonARapidPrototypi.html"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a:t>
            </a:r>
            <a:r>
              <a:rPr lang="en-US" baseline="0" dirty="0" smtClean="0"/>
              <a:t> is about Machine Communication. Technically, we will follow a ‘Bitcoin </a:t>
            </a:r>
            <a:r>
              <a:rPr lang="en-US" baseline="0" dirty="0" err="1" smtClean="0"/>
              <a:t>Blockchain</a:t>
            </a:r>
            <a:r>
              <a:rPr lang="en-US" baseline="0" dirty="0" smtClean="0"/>
              <a:t> Flavor’ approach, add some ingredients from Machine Learning and suggest a novel approach how to build an Integration Layer.</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2</a:t>
            </a:fld>
            <a:endParaRPr lang="en-US"/>
          </a:p>
        </p:txBody>
      </p:sp>
    </p:spTree>
    <p:extLst>
      <p:ext uri="{BB962C8B-B14F-4D97-AF65-F5344CB8AC3E}">
        <p14:creationId xmlns:p14="http://schemas.microsoft.com/office/powerpoint/2010/main" val="41490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a:t>
            </a:r>
            <a:r>
              <a:rPr lang="en-US" baseline="0" dirty="0" smtClean="0"/>
              <a:t> we implement it ? I know of three and the last one would be most </a:t>
            </a:r>
            <a:r>
              <a:rPr lang="en-US" baseline="0" dirty="0" err="1" smtClean="0"/>
              <a:t>desireable</a:t>
            </a:r>
            <a:r>
              <a:rPr lang="en-US" baseline="0" dirty="0" smtClean="0"/>
              <a:t>.</a:t>
            </a:r>
          </a:p>
          <a:p>
            <a:endParaRPr lang="en-US" baseline="0" dirty="0" smtClean="0"/>
          </a:p>
          <a:p>
            <a:r>
              <a:rPr lang="en-US" baseline="0" dirty="0" smtClean="0"/>
              <a:t>It is </a:t>
            </a:r>
            <a:r>
              <a:rPr lang="en-US" baseline="0" dirty="0" err="1" smtClean="0"/>
              <a:t>desireable</a:t>
            </a:r>
            <a:r>
              <a:rPr lang="en-US" baseline="0" dirty="0" smtClean="0"/>
              <a:t> that we replace the proof of understanding as much as possible, because it is in some sense ‘useless’ work. It does </a:t>
            </a:r>
            <a:r>
              <a:rPr lang="en-US" baseline="0" dirty="0" err="1" smtClean="0"/>
              <a:t>faciliate</a:t>
            </a:r>
            <a:r>
              <a:rPr lang="en-US" baseline="0" dirty="0" smtClean="0"/>
              <a:t> and immutability but we would like to create that while doing something useful.</a:t>
            </a:r>
          </a:p>
          <a:p>
            <a:endParaRPr lang="en-US" baseline="0" dirty="0" smtClean="0"/>
          </a:p>
          <a:p>
            <a:r>
              <a:rPr lang="en-US" baseline="0" dirty="0" smtClean="0"/>
              <a:t>Also, Bitcoins demands on security without restricting access are rather extreme. There is no identity and access management and all is on consensus, one could argue there are non – financial </a:t>
            </a:r>
            <a:r>
              <a:rPr lang="en-US" baseline="0" dirty="0" err="1" smtClean="0"/>
              <a:t>usecases</a:t>
            </a:r>
            <a:r>
              <a:rPr lang="en-US" baseline="0" dirty="0" smtClean="0"/>
              <a:t> which have less or different demands on security.</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19</a:t>
            </a:fld>
            <a:endParaRPr lang="en-US"/>
          </a:p>
        </p:txBody>
      </p:sp>
    </p:spTree>
    <p:extLst>
      <p:ext uri="{BB962C8B-B14F-4D97-AF65-F5344CB8AC3E}">
        <p14:creationId xmlns:p14="http://schemas.microsoft.com/office/powerpoint/2010/main" val="78326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 is: you can only start with proof of understanding</a:t>
            </a:r>
            <a:r>
              <a:rPr lang="en-US" baseline="0" dirty="0" smtClean="0"/>
              <a:t> </a:t>
            </a:r>
            <a:r>
              <a:rPr lang="en-US" dirty="0" smtClean="0"/>
              <a:t>after sender &amp; receiver</a:t>
            </a:r>
            <a:r>
              <a:rPr lang="en-US" baseline="0" dirty="0" smtClean="0"/>
              <a:t> signed and thereby agreed to the </a:t>
            </a:r>
            <a:r>
              <a:rPr lang="en-US" baseline="0" dirty="0" err="1" smtClean="0"/>
              <a:t>transation</a:t>
            </a:r>
            <a:r>
              <a:rPr lang="en-US" baseline="0" dirty="0" smtClean="0"/>
              <a:t>.</a:t>
            </a:r>
          </a:p>
          <a:p>
            <a:endParaRPr lang="en-US" baseline="0" dirty="0" smtClean="0"/>
          </a:p>
          <a:p>
            <a:r>
              <a:rPr lang="en-US" baseline="0" dirty="0" smtClean="0"/>
              <a:t>If we can measure the proof of understanding reliably and we can adjust the proof of understanding, we replaced part of the work with useful work.</a:t>
            </a:r>
          </a:p>
          <a:p>
            <a:endParaRPr lang="en-US" baseline="0" dirty="0" smtClean="0"/>
          </a:p>
          <a:p>
            <a:r>
              <a:rPr lang="en-US" baseline="0" dirty="0" smtClean="0"/>
              <a:t>There are open questions, what exactly would happen when someone tries rolling back. One would need to ask consent and then redo proof of work against a difficulty target</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20</a:t>
            </a:fld>
            <a:endParaRPr lang="en-US"/>
          </a:p>
        </p:txBody>
      </p:sp>
    </p:spTree>
    <p:extLst>
      <p:ext uri="{BB962C8B-B14F-4D97-AF65-F5344CB8AC3E}">
        <p14:creationId xmlns:p14="http://schemas.microsoft.com/office/powerpoint/2010/main" val="26013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question here: how</a:t>
            </a:r>
            <a:r>
              <a:rPr lang="en-US" baseline="0" dirty="0" smtClean="0"/>
              <a:t> can we re-create the cascade effect that makes reverting the Bitcoin </a:t>
            </a:r>
            <a:r>
              <a:rPr lang="en-US" baseline="0" dirty="0" err="1" smtClean="0"/>
              <a:t>Blockchain</a:t>
            </a:r>
            <a:r>
              <a:rPr lang="en-US" baseline="0" dirty="0" smtClean="0"/>
              <a:t> infeasible with Hashing puzzles for the Proof of Understanding Machine Learning Mechanism ?</a:t>
            </a:r>
          </a:p>
          <a:p>
            <a:endParaRPr lang="en-US" baseline="0" dirty="0" smtClean="0"/>
          </a:p>
          <a:p>
            <a:r>
              <a:rPr lang="en-US" baseline="0" dirty="0" smtClean="0"/>
              <a:t>The Idea: You take the training set, the underlying </a:t>
            </a:r>
            <a:r>
              <a:rPr lang="en-US" baseline="0" dirty="0" err="1" smtClean="0"/>
              <a:t>succesful</a:t>
            </a:r>
            <a:r>
              <a:rPr lang="en-US" baseline="0" dirty="0" smtClean="0"/>
              <a:t> and </a:t>
            </a:r>
            <a:r>
              <a:rPr lang="en-US" baseline="0" dirty="0" err="1" smtClean="0"/>
              <a:t>unsuccesful</a:t>
            </a:r>
            <a:r>
              <a:rPr lang="en-US" baseline="0" dirty="0" smtClean="0"/>
              <a:t> handshakes as the thing that links the handshakes because the training set helped to predict the messages.</a:t>
            </a:r>
          </a:p>
          <a:p>
            <a:endParaRPr lang="en-US" baseline="0" dirty="0" smtClean="0"/>
          </a:p>
          <a:p>
            <a:r>
              <a:rPr lang="en-US" baseline="0" dirty="0" smtClean="0"/>
              <a:t>You link this by placing hash fingerprints of both the handshakes for the  specific transaction and the entire training set in the Transaction Header</a:t>
            </a:r>
          </a:p>
          <a:p>
            <a:endParaRPr lang="en-US" baseline="0" dirty="0" smtClean="0"/>
          </a:p>
          <a:p>
            <a:r>
              <a:rPr lang="en-US" baseline="0" dirty="0" smtClean="0"/>
              <a:t>Redoing ones own transaction: Either one the sender or receiver has to ask the other one to agree, otherwise it wont happen. But sender and receiver could conspire on </a:t>
            </a:r>
            <a:r>
              <a:rPr lang="en-US" baseline="0" dirty="0" err="1" smtClean="0"/>
              <a:t>exepense</a:t>
            </a:r>
            <a:r>
              <a:rPr lang="en-US" baseline="0" dirty="0" smtClean="0"/>
              <a:t> of a 3</a:t>
            </a:r>
            <a:r>
              <a:rPr lang="en-US" baseline="30000" dirty="0" smtClean="0"/>
              <a:t>rd</a:t>
            </a:r>
            <a:r>
              <a:rPr lang="en-US" baseline="0" dirty="0" smtClean="0"/>
              <a:t> party that was not in the transaction.</a:t>
            </a:r>
          </a:p>
          <a:p>
            <a:endParaRPr lang="en-US" baseline="0" dirty="0" smtClean="0"/>
          </a:p>
          <a:p>
            <a:r>
              <a:rPr lang="en-US" baseline="0" dirty="0" smtClean="0"/>
              <a:t>Cascade: : all transactions will get effected, that used the transaction which was there in the first place when checking the fingerprint. Therefore you need to ask all these senders and receivers to agree</a:t>
            </a:r>
          </a:p>
          <a:p>
            <a:endParaRPr lang="en-US" baseline="0" dirty="0" smtClean="0"/>
          </a:p>
          <a:p>
            <a:r>
              <a:rPr lang="en-US" baseline="0" dirty="0" smtClean="0"/>
              <a:t>This will work pretty well if the network </a:t>
            </a:r>
            <a:r>
              <a:rPr lang="en-US" baseline="0" dirty="0" err="1" smtClean="0"/>
              <a:t>os</a:t>
            </a:r>
            <a:r>
              <a:rPr lang="en-US" baseline="0" dirty="0" smtClean="0"/>
              <a:t> large with many participants, one will most likely say no. maybe someone who might get affected negatively</a:t>
            </a:r>
          </a:p>
          <a:p>
            <a:r>
              <a:rPr lang="en-US" baseline="0" dirty="0" smtClean="0"/>
              <a:t>In the beginning of the network, </a:t>
            </a:r>
            <a:r>
              <a:rPr lang="en-US" baseline="0" dirty="0" err="1" smtClean="0"/>
              <a:t>yoy</a:t>
            </a:r>
            <a:r>
              <a:rPr lang="en-US" baseline="0" dirty="0" smtClean="0"/>
              <a:t> could combine this with proof of work and cascading changes.</a:t>
            </a:r>
          </a:p>
          <a:p>
            <a:endParaRPr lang="en-US" baseline="0" dirty="0" smtClean="0"/>
          </a:p>
          <a:p>
            <a:r>
              <a:rPr lang="en-US" baseline="0" dirty="0" smtClean="0"/>
              <a:t>Note we don</a:t>
            </a:r>
            <a:r>
              <a:rPr lang="uk-UA" baseline="0" dirty="0" smtClean="0"/>
              <a:t>’</a:t>
            </a:r>
            <a:r>
              <a:rPr lang="en-US" baseline="0" dirty="0" smtClean="0"/>
              <a:t>t </a:t>
            </a:r>
            <a:r>
              <a:rPr lang="en-US" baseline="0" dirty="0" err="1" smtClean="0"/>
              <a:t>linkt</a:t>
            </a:r>
            <a:r>
              <a:rPr lang="en-US" baseline="0" dirty="0" smtClean="0"/>
              <a:t> transactions like in the Bitcoin, Rather you will have transactions connected via the training set and then rather loosely like in a social network like with sender  receiver topics (features) and alike</a:t>
            </a:r>
          </a:p>
        </p:txBody>
      </p:sp>
      <p:sp>
        <p:nvSpPr>
          <p:cNvPr id="4" name="Slide Number Placeholder 3"/>
          <p:cNvSpPr>
            <a:spLocks noGrp="1"/>
          </p:cNvSpPr>
          <p:nvPr>
            <p:ph type="sldNum" sz="quarter" idx="10"/>
          </p:nvPr>
        </p:nvSpPr>
        <p:spPr/>
        <p:txBody>
          <a:bodyPr/>
          <a:lstStyle/>
          <a:p>
            <a:fld id="{24962621-0F0A-AE44-AFE9-E3F91189F384}" type="slidenum">
              <a:rPr lang="en-US" smtClean="0"/>
              <a:t>21</a:t>
            </a:fld>
            <a:endParaRPr lang="en-US"/>
          </a:p>
        </p:txBody>
      </p:sp>
    </p:spTree>
    <p:extLst>
      <p:ext uri="{BB962C8B-B14F-4D97-AF65-F5344CB8AC3E}">
        <p14:creationId xmlns:p14="http://schemas.microsoft.com/office/powerpoint/2010/main" val="97719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question here: how</a:t>
            </a:r>
            <a:r>
              <a:rPr lang="en-US" baseline="0" dirty="0" smtClean="0"/>
              <a:t> can we re-create the cascade effect that makes reverting the Bitcoin </a:t>
            </a:r>
            <a:r>
              <a:rPr lang="en-US" baseline="0" dirty="0" err="1" smtClean="0"/>
              <a:t>Blockchain</a:t>
            </a:r>
            <a:r>
              <a:rPr lang="en-US" baseline="0" dirty="0" smtClean="0"/>
              <a:t> infeasible with Hashing puzzles for the Proof of Understanding Machine Learning Mechanism ?</a:t>
            </a:r>
          </a:p>
          <a:p>
            <a:endParaRPr lang="en-US" baseline="0" dirty="0" smtClean="0"/>
          </a:p>
          <a:p>
            <a:r>
              <a:rPr lang="en-US" baseline="0" dirty="0" smtClean="0"/>
              <a:t>The Idea: You take the training set, the underlying </a:t>
            </a:r>
            <a:r>
              <a:rPr lang="en-US" baseline="0" dirty="0" err="1" smtClean="0"/>
              <a:t>succesful</a:t>
            </a:r>
            <a:r>
              <a:rPr lang="en-US" baseline="0" dirty="0" smtClean="0"/>
              <a:t> and </a:t>
            </a:r>
            <a:r>
              <a:rPr lang="en-US" baseline="0" dirty="0" err="1" smtClean="0"/>
              <a:t>unsuccesful</a:t>
            </a:r>
            <a:r>
              <a:rPr lang="en-US" baseline="0" dirty="0" smtClean="0"/>
              <a:t> handshakes as the thing that links the handshakes because the training set helped to predict the messages.</a:t>
            </a:r>
          </a:p>
          <a:p>
            <a:endParaRPr lang="en-US" baseline="0" dirty="0" smtClean="0"/>
          </a:p>
          <a:p>
            <a:r>
              <a:rPr lang="en-US" baseline="0" dirty="0" smtClean="0"/>
              <a:t>You link this by placing hash fingerprints of both the handshakes for the  specific transaction and the entire training set in the Transaction Header</a:t>
            </a:r>
          </a:p>
          <a:p>
            <a:endParaRPr lang="en-US" baseline="0" dirty="0" smtClean="0"/>
          </a:p>
          <a:p>
            <a:r>
              <a:rPr lang="en-US" baseline="0" dirty="0" smtClean="0"/>
              <a:t>Redoing ones own transaction: Either one the sender or receiver has to ask the other one to agree, otherwise it wont happen. But sender and receiver could conspire on </a:t>
            </a:r>
            <a:r>
              <a:rPr lang="en-US" baseline="0" dirty="0" err="1" smtClean="0"/>
              <a:t>exepense</a:t>
            </a:r>
            <a:r>
              <a:rPr lang="en-US" baseline="0" dirty="0" smtClean="0"/>
              <a:t> of a 3</a:t>
            </a:r>
            <a:r>
              <a:rPr lang="en-US" baseline="30000" dirty="0" smtClean="0"/>
              <a:t>rd</a:t>
            </a:r>
            <a:r>
              <a:rPr lang="en-US" baseline="0" dirty="0" smtClean="0"/>
              <a:t> party that was not in the transaction.</a:t>
            </a:r>
          </a:p>
          <a:p>
            <a:endParaRPr lang="en-US" baseline="0" dirty="0" smtClean="0"/>
          </a:p>
          <a:p>
            <a:r>
              <a:rPr lang="en-US" baseline="0" dirty="0" smtClean="0"/>
              <a:t>Cascade: : all transactions will get effected, that used the transaction which was there in the first place when checking the fingerprint. Therefore you need to ask all these senders and receivers to agree</a:t>
            </a:r>
          </a:p>
          <a:p>
            <a:endParaRPr lang="en-US" baseline="0" dirty="0" smtClean="0"/>
          </a:p>
          <a:p>
            <a:r>
              <a:rPr lang="en-US" baseline="0" dirty="0" smtClean="0"/>
              <a:t>This will work pretty well if the network </a:t>
            </a:r>
            <a:r>
              <a:rPr lang="en-US" baseline="0" dirty="0" err="1" smtClean="0"/>
              <a:t>os</a:t>
            </a:r>
            <a:r>
              <a:rPr lang="en-US" baseline="0" dirty="0" smtClean="0"/>
              <a:t> large with many participants, one will most likely say no. maybe someone who might get affected negatively</a:t>
            </a:r>
          </a:p>
          <a:p>
            <a:r>
              <a:rPr lang="en-US" baseline="0" dirty="0" smtClean="0"/>
              <a:t>In the beginning of the network, </a:t>
            </a:r>
            <a:r>
              <a:rPr lang="en-US" baseline="0" dirty="0" err="1" smtClean="0"/>
              <a:t>yoy</a:t>
            </a:r>
            <a:r>
              <a:rPr lang="en-US" baseline="0" dirty="0" smtClean="0"/>
              <a:t> could combine this with proof of work and cascading changes.</a:t>
            </a:r>
          </a:p>
          <a:p>
            <a:endParaRPr lang="en-US" baseline="0" dirty="0" smtClean="0"/>
          </a:p>
          <a:p>
            <a:r>
              <a:rPr lang="en-US" baseline="0" dirty="0" smtClean="0"/>
              <a:t>Note we don</a:t>
            </a:r>
            <a:r>
              <a:rPr lang="uk-UA" baseline="0" dirty="0" smtClean="0"/>
              <a:t>’</a:t>
            </a:r>
            <a:r>
              <a:rPr lang="en-US" baseline="0" dirty="0" smtClean="0"/>
              <a:t>t </a:t>
            </a:r>
            <a:r>
              <a:rPr lang="en-US" baseline="0" dirty="0" err="1" smtClean="0"/>
              <a:t>linkt</a:t>
            </a:r>
            <a:r>
              <a:rPr lang="en-US" baseline="0" dirty="0" smtClean="0"/>
              <a:t> transactions like in the Bitcoin, Rather you will have transactions connected via the training set and then rather loosely like in a social network like with sender  receiver topics (features) and alike</a:t>
            </a:r>
          </a:p>
        </p:txBody>
      </p:sp>
      <p:sp>
        <p:nvSpPr>
          <p:cNvPr id="4" name="Slide Number Placeholder 3"/>
          <p:cNvSpPr>
            <a:spLocks noGrp="1"/>
          </p:cNvSpPr>
          <p:nvPr>
            <p:ph type="sldNum" sz="quarter" idx="10"/>
          </p:nvPr>
        </p:nvSpPr>
        <p:spPr/>
        <p:txBody>
          <a:bodyPr/>
          <a:lstStyle/>
          <a:p>
            <a:fld id="{24962621-0F0A-AE44-AFE9-E3F91189F384}" type="slidenum">
              <a:rPr lang="en-US" smtClean="0"/>
              <a:t>22</a:t>
            </a:fld>
            <a:endParaRPr lang="en-US"/>
          </a:p>
        </p:txBody>
      </p:sp>
    </p:spTree>
    <p:extLst>
      <p:ext uri="{BB962C8B-B14F-4D97-AF65-F5344CB8AC3E}">
        <p14:creationId xmlns:p14="http://schemas.microsoft.com/office/powerpoint/2010/main" val="1768527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thought: Hashing</a:t>
            </a:r>
            <a:r>
              <a:rPr lang="en-US" baseline="0" dirty="0" smtClean="0"/>
              <a:t> and Predictive Machine Learning and Bitcoin and </a:t>
            </a:r>
            <a:r>
              <a:rPr lang="en-US" baseline="0" dirty="0" err="1" smtClean="0"/>
              <a:t>IoT</a:t>
            </a:r>
            <a:r>
              <a:rPr lang="en-US" baseline="0" dirty="0" smtClean="0"/>
              <a:t> are entirely different algorithms and </a:t>
            </a:r>
            <a:r>
              <a:rPr lang="en-US" baseline="0" dirty="0" err="1" smtClean="0"/>
              <a:t>usecases</a:t>
            </a:r>
            <a:r>
              <a:rPr lang="en-US" baseline="0" dirty="0" smtClean="0"/>
              <a:t> ! Hashing is discussed in security and cryptography, with attributes like difficulty to do against Bitcoins difficulty target, easily verifiable, good for fingerprinting. </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24</a:t>
            </a:fld>
            <a:endParaRPr lang="en-US"/>
          </a:p>
        </p:txBody>
      </p:sp>
    </p:spTree>
    <p:extLst>
      <p:ext uri="{BB962C8B-B14F-4D97-AF65-F5344CB8AC3E}">
        <p14:creationId xmlns:p14="http://schemas.microsoft.com/office/powerpoint/2010/main" val="1325608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all this, why is it better than existing </a:t>
            </a:r>
            <a:r>
              <a:rPr lang="en-US" dirty="0" err="1" smtClean="0"/>
              <a:t>solutins</a:t>
            </a:r>
            <a:r>
              <a:rPr lang="en-US" baseline="0" dirty="0" smtClean="0"/>
              <a:t> ? We don</a:t>
            </a:r>
            <a:r>
              <a:rPr lang="uk-UA" baseline="0" dirty="0" smtClean="0"/>
              <a:t>’</a:t>
            </a:r>
            <a:r>
              <a:rPr lang="en-US" baseline="0" dirty="0" smtClean="0"/>
              <a:t>t rely on any agreed data formats, industry standards and alike That </a:t>
            </a:r>
            <a:r>
              <a:rPr lang="en-US" baseline="0" dirty="0" err="1" smtClean="0"/>
              <a:t>doesn</a:t>
            </a:r>
            <a:r>
              <a:rPr lang="uk-UA" baseline="0" dirty="0" smtClean="0"/>
              <a:t>’</a:t>
            </a:r>
            <a:r>
              <a:rPr lang="en-US" baseline="0" dirty="0" smtClean="0"/>
              <a:t>t work already now and with Internet of Things will be hopeless</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25</a:t>
            </a:fld>
            <a:endParaRPr lang="en-US"/>
          </a:p>
        </p:txBody>
      </p:sp>
    </p:spTree>
    <p:extLst>
      <p:ext uri="{BB962C8B-B14F-4D97-AF65-F5344CB8AC3E}">
        <p14:creationId xmlns:p14="http://schemas.microsoft.com/office/powerpoint/2010/main" val="2053673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of Machine Communication is well known before and independently of Internet of</a:t>
            </a:r>
            <a:r>
              <a:rPr lang="en-US" baseline="0" dirty="0" smtClean="0"/>
              <a:t> Things. Machines and Applications need to exchange Information about similar things (like Products and Clients) , but they do that in different languages. Take a Billing and a CRM </a:t>
            </a:r>
            <a:r>
              <a:rPr lang="en-US" baseline="0" dirty="0" err="1" smtClean="0"/>
              <a:t>Sytem</a:t>
            </a:r>
            <a:r>
              <a:rPr lang="en-US" baseline="0" dirty="0" smtClean="0"/>
              <a:t>, they both know the Client and the Products sold, but they need a rather complex Integration Layer to talk to each other. </a:t>
            </a:r>
          </a:p>
          <a:p>
            <a:r>
              <a:rPr lang="en-US" baseline="0" dirty="0" smtClean="0"/>
              <a:t>Why is the problem particularly ‘burning’ for </a:t>
            </a:r>
            <a:r>
              <a:rPr lang="en-US" baseline="0" dirty="0" err="1" smtClean="0"/>
              <a:t>IoT</a:t>
            </a:r>
            <a:r>
              <a:rPr lang="en-US" baseline="0" dirty="0" smtClean="0"/>
              <a:t> :Because we have so much more devices and ‘players’ in the net all with their own languages! Additionally, a large part is consumer facing and consumer are neither ready nor willing to ‘integrate’ applications, which in a Business Context we do with expensive software like Enterprise Service Buses and expensive staff.</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5</a:t>
            </a:fld>
            <a:endParaRPr lang="en-US"/>
          </a:p>
        </p:txBody>
      </p:sp>
    </p:spTree>
    <p:extLst>
      <p:ext uri="{BB962C8B-B14F-4D97-AF65-F5344CB8AC3E}">
        <p14:creationId xmlns:p14="http://schemas.microsoft.com/office/powerpoint/2010/main" val="1005467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Bitcoin</a:t>
            </a:r>
            <a:r>
              <a:rPr lang="en-US" baseline="0" dirty="0" smtClean="0"/>
              <a:t> </a:t>
            </a:r>
            <a:r>
              <a:rPr lang="en-US" dirty="0" smtClean="0"/>
              <a:t>achieves something</a:t>
            </a:r>
            <a:r>
              <a:rPr lang="en-US" baseline="0" dirty="0" smtClean="0"/>
              <a:t> </a:t>
            </a:r>
            <a:r>
              <a:rPr lang="en-US" baseline="0" dirty="0" err="1" smtClean="0"/>
              <a:t>susprising</a:t>
            </a:r>
            <a:r>
              <a:rPr lang="en-US" baseline="0" dirty="0" smtClean="0"/>
              <a:t>: In a way it solves all Integration Problems. If You open a wallet on your phone, you can talk within minutes to the whole network. In a business Context plugging in an application to a network and have it talk with other applications (wallets) can take anything from minutes to years over even fail.</a:t>
            </a:r>
          </a:p>
          <a:p>
            <a:endParaRPr lang="en-US" baseline="0" dirty="0" smtClean="0"/>
          </a:p>
          <a:p>
            <a:r>
              <a:rPr lang="en-US" baseline="0" dirty="0" smtClean="0"/>
              <a:t>How does Bitcoin do that ? It flips around the notion of Transaction and endpoints. The Transactions (</a:t>
            </a:r>
            <a:r>
              <a:rPr lang="en-US" baseline="0" dirty="0" err="1" smtClean="0"/>
              <a:t>Blockchain</a:t>
            </a:r>
            <a:r>
              <a:rPr lang="en-US" baseline="0" dirty="0" smtClean="0"/>
              <a:t>) are permanent, the endpoint (wallets) is derived.</a:t>
            </a:r>
          </a:p>
          <a:p>
            <a:endParaRPr lang="en-US" baseline="0" dirty="0" smtClean="0"/>
          </a:p>
          <a:p>
            <a:r>
              <a:rPr lang="en-US" baseline="0" dirty="0" smtClean="0"/>
              <a:t>However, at the end of the day it still does something similar that current Integration Layers do: it mandates the use of certain data formats, only if you do so can you participate in the network. That is the right approach for a limited (even though very important) like financial transactions. For the abundance of players in the Internet of Things that </a:t>
            </a:r>
            <a:r>
              <a:rPr lang="en-US" baseline="0" dirty="0" err="1" smtClean="0"/>
              <a:t>wouldn</a:t>
            </a:r>
            <a:r>
              <a:rPr lang="uk-UA" baseline="0" dirty="0" smtClean="0"/>
              <a:t>’</a:t>
            </a:r>
            <a:r>
              <a:rPr lang="en-US" baseline="0" dirty="0" smtClean="0"/>
              <a:t>t work.</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6</a:t>
            </a:fld>
            <a:endParaRPr lang="en-US"/>
          </a:p>
        </p:txBody>
      </p:sp>
    </p:spTree>
    <p:extLst>
      <p:ext uri="{BB962C8B-B14F-4D97-AF65-F5344CB8AC3E}">
        <p14:creationId xmlns:p14="http://schemas.microsoft.com/office/powerpoint/2010/main" val="1293705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can we still learn from Bitcoin ? We can learn how Bitcoin creates Consensus.</a:t>
            </a:r>
            <a:r>
              <a:rPr lang="en-US" baseline="0" dirty="0" smtClean="0"/>
              <a:t> Bitcoin does that for transactions and their order, The question we should ask is how machines can come to a </a:t>
            </a:r>
            <a:r>
              <a:rPr lang="en-US" baseline="0" dirty="0" err="1" smtClean="0"/>
              <a:t>consenus</a:t>
            </a:r>
            <a:r>
              <a:rPr lang="en-US" baseline="0" dirty="0" smtClean="0"/>
              <a:t> about how to communicate. We use incentives and we will use ‘Machine work’ to do achieve.</a:t>
            </a:r>
          </a:p>
          <a:p>
            <a:endParaRPr lang="en-US" baseline="0" dirty="0" smtClean="0"/>
          </a:p>
          <a:p>
            <a:r>
              <a:rPr lang="en-US" baseline="0" dirty="0" smtClean="0"/>
              <a:t>Side remark: why are </a:t>
            </a:r>
            <a:r>
              <a:rPr lang="en-US" baseline="0" dirty="0" err="1" smtClean="0"/>
              <a:t>Blockchains</a:t>
            </a:r>
            <a:r>
              <a:rPr lang="en-US" baseline="0" dirty="0" smtClean="0"/>
              <a:t> relevant anyways for </a:t>
            </a:r>
            <a:r>
              <a:rPr lang="en-US" baseline="0" dirty="0" err="1" smtClean="0"/>
              <a:t>IoT</a:t>
            </a:r>
            <a:r>
              <a:rPr lang="en-US" baseline="0" dirty="0" smtClean="0"/>
              <a:t>. You can suspect they will be financially more </a:t>
            </a:r>
            <a:r>
              <a:rPr lang="en-US" baseline="0" dirty="0" err="1" smtClean="0"/>
              <a:t>benefitial</a:t>
            </a:r>
            <a:r>
              <a:rPr lang="en-US" baseline="0" dirty="0" smtClean="0"/>
              <a:t>: </a:t>
            </a:r>
            <a:r>
              <a:rPr lang="en-US" baseline="0" dirty="0" err="1" smtClean="0"/>
              <a:t>longerlasting</a:t>
            </a:r>
            <a:r>
              <a:rPr lang="en-US" baseline="0" dirty="0" smtClean="0"/>
              <a:t>, also if vendors went down or </a:t>
            </a:r>
            <a:r>
              <a:rPr lang="en-US" baseline="0" dirty="0" err="1" smtClean="0"/>
              <a:t>dnt</a:t>
            </a:r>
            <a:r>
              <a:rPr lang="en-US" baseline="0" dirty="0" smtClean="0"/>
              <a:t> support old versions any more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7</a:t>
            </a:fld>
            <a:endParaRPr lang="en-US"/>
          </a:p>
        </p:txBody>
      </p:sp>
    </p:spTree>
    <p:extLst>
      <p:ext uri="{BB962C8B-B14F-4D97-AF65-F5344CB8AC3E}">
        <p14:creationId xmlns:p14="http://schemas.microsoft.com/office/powerpoint/2010/main" val="146819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Question: who</a:t>
            </a:r>
            <a:r>
              <a:rPr lang="en-US" baseline="0" dirty="0" smtClean="0"/>
              <a:t> is familiar with the proof of work and its role in Bitcoin ?</a:t>
            </a:r>
          </a:p>
          <a:p>
            <a:endParaRPr lang="en-US" baseline="0" dirty="0" smtClean="0"/>
          </a:p>
          <a:p>
            <a:r>
              <a:rPr lang="en-US" baseline="0" dirty="0" smtClean="0"/>
              <a:t>Fascinating &amp; at the heart of Bitcoin, easily good for an entire presentation. </a:t>
            </a:r>
          </a:p>
          <a:p>
            <a:pPr marL="228600" indent="-228600">
              <a:buAutoNum type="arabicPeriod"/>
            </a:pPr>
            <a:r>
              <a:rPr lang="en-US" baseline="0" dirty="0" smtClean="0"/>
              <a:t>One of the most interesting features is that security ’immutability’ is achieved without restricting access and having only trustable players in the network. </a:t>
            </a:r>
          </a:p>
          <a:p>
            <a:pPr marL="228600" indent="-228600">
              <a:buAutoNum type="arabicPeriod"/>
            </a:pPr>
            <a:r>
              <a:rPr lang="en-US" baseline="0" dirty="0" smtClean="0"/>
              <a:t>Instead, it uses incentives such that it is </a:t>
            </a:r>
            <a:r>
              <a:rPr lang="en-US" baseline="0" dirty="0" err="1" smtClean="0"/>
              <a:t>benefitial</a:t>
            </a:r>
            <a:r>
              <a:rPr lang="en-US" baseline="0" dirty="0" smtClean="0"/>
              <a:t> to play honest and very expensive (too expensive) to try to cheat.</a:t>
            </a:r>
          </a:p>
          <a:p>
            <a:pPr marL="0" indent="0">
              <a:buNone/>
            </a:pPr>
            <a:endParaRPr lang="en-US" baseline="0" dirty="0" smtClean="0"/>
          </a:p>
          <a:p>
            <a:pPr marL="0" indent="0">
              <a:buNone/>
            </a:pPr>
            <a:r>
              <a:rPr lang="en-US" baseline="0" dirty="0" smtClean="0"/>
              <a:t>2 Aspects that matter for us most:</a:t>
            </a:r>
          </a:p>
          <a:p>
            <a:pPr marL="0" indent="0">
              <a:buNone/>
            </a:pPr>
            <a:endParaRPr lang="en-US" baseline="0" dirty="0" smtClean="0"/>
          </a:p>
          <a:p>
            <a:pPr marL="228600" indent="-228600">
              <a:buAutoNum type="arabicPeriod"/>
            </a:pPr>
            <a:r>
              <a:rPr lang="en-US" baseline="0" dirty="0" smtClean="0"/>
              <a:t>Miners have to hash a Block of Transactions changing one value in it (the nonce) such that the result is a number below a set difficulty target. That is difficult and requires brute force trying, who wins (it is easy to verify even though difficult to find) wins a mining reward</a:t>
            </a:r>
          </a:p>
          <a:p>
            <a:pPr marL="228600" indent="-228600">
              <a:buAutoNum type="arabicPeriod"/>
            </a:pPr>
            <a:r>
              <a:rPr lang="en-US" baseline="0" dirty="0" smtClean="0"/>
              <a:t>Blocks are linked such that every block contains a fingerprint of the previous. Hence changing a predecessor causes a cascade effect, which causes so much work to redo if someone tries to rollback, that it is not feasible to achieve.</a:t>
            </a:r>
          </a:p>
          <a:p>
            <a:pPr marL="0" indent="0">
              <a:buNone/>
            </a:pPr>
            <a:endParaRPr lang="en-US" baseline="0" dirty="0" smtClean="0"/>
          </a:p>
          <a:p>
            <a:pPr marL="0" indent="0">
              <a:buNone/>
            </a:pPr>
            <a:r>
              <a:rPr lang="en-US" baseline="0" dirty="0" smtClean="0"/>
              <a:t>The consensus we are looking at it is achieved implicitly by miners choosing the longest chain, where most computing power is behind. This gives them the best chances to win</a:t>
            </a:r>
            <a:endParaRPr lang="en-US" dirty="0" smtClean="0"/>
          </a:p>
          <a:p>
            <a:endParaRPr lang="en-US" dirty="0" smtClean="0"/>
          </a:p>
          <a:p>
            <a:endParaRPr lang="en-US" dirty="0" smtClean="0"/>
          </a:p>
          <a:p>
            <a:endParaRPr lang="en-US" dirty="0" smtClean="0"/>
          </a:p>
          <a:p>
            <a:endParaRPr lang="en-US" dirty="0" smtClean="0"/>
          </a:p>
          <a:p>
            <a:r>
              <a:rPr lang="en-US" dirty="0" smtClean="0"/>
              <a:t>------------------------------------</a:t>
            </a:r>
          </a:p>
          <a:p>
            <a:r>
              <a:rPr lang="en-US" dirty="0" smtClean="0"/>
              <a:t>Example: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example, if the maximum possible hash value is 2</a:t>
            </a:r>
            <a:r>
              <a:rPr lang="en-US" baseline="30000" dirty="0" smtClean="0"/>
              <a:t>256</a:t>
            </a:r>
            <a:r>
              <a:rPr lang="en-US" dirty="0" smtClean="0"/>
              <a:t> − 1, you can prove that you tried up to two combinations by producing a hash value less than 2</a:t>
            </a:r>
            <a:r>
              <a:rPr lang="en-US" baseline="30000" dirty="0" smtClean="0"/>
              <a:t>255</a:t>
            </a:r>
            <a:r>
              <a:rPr lang="en-US" dirty="0" smtClean="0"/>
              <a:t>.</a:t>
            </a:r>
          </a:p>
          <a:p>
            <a:endParaRPr lang="en-US" dirty="0" smtClean="0"/>
          </a:p>
          <a:p>
            <a:endParaRPr lang="en-US" dirty="0" smtClean="0"/>
          </a:p>
          <a:p>
            <a:r>
              <a:rPr lang="en-US" dirty="0" smtClean="0"/>
              <a:t>Hash Algorithm:</a:t>
            </a:r>
          </a:p>
          <a:p>
            <a:r>
              <a:rPr lang="en-US" dirty="0" smtClean="0"/>
              <a:t>A hash algorithm takes an arbitrary-length data input and produces a fixed-length deterministic result, a digital fingerprint of the input. For any specific input, the resulting hash will always be the same and can easily be calculated and verified by anyone implementing the same hash algorithm. The key characteristic of a cryptographic hash algorithm is that it is virtually impossible to find two different inputs that produce the same fingerprint. As a corollary, it is also virtually impossible to select an input in such a way as to produce a desired fingerprint, other than trying random inputs.</a:t>
            </a:r>
          </a:p>
          <a:p>
            <a:endParaRPr lang="en-US" dirty="0" smtClean="0"/>
          </a:p>
          <a:p>
            <a:r>
              <a:rPr lang="en-US" dirty="0" smtClean="0"/>
              <a:t>Immutability:</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The “previous block hash” field is inside the block header and thereby affects the current block’s hash. The child’s own identity changes if the parent’s identity changes. When the parent is modified in any way, the parent’s hash changes.</a:t>
            </a:r>
          </a:p>
          <a:p>
            <a:endParaRPr lang="en-US" dirty="0" smtClean="0"/>
          </a:p>
          <a:p>
            <a:r>
              <a:rPr lang="en-US" dirty="0" smtClean="0"/>
              <a:t>The parent’s changed hash necessitates a change in the “previous block hash” pointer of the child. This in turn causes the child’s hash to change, which requires a change in the pointer of the grandchild, which in turn changes the grandchild, and so on. This cascade effect ensures that once a block has many generations following it, it cannot be changed without forcing a recalculation of all subsequent blocks. Because such a recalculation would require enormous computation, the existence of a long chain of blocks makes the </a:t>
            </a:r>
            <a:r>
              <a:rPr lang="en-US" dirty="0" err="1" smtClean="0"/>
              <a:t>blockchain’s</a:t>
            </a:r>
            <a:r>
              <a:rPr lang="en-US" dirty="0" smtClean="0"/>
              <a:t> deep history immutable, which is a key feature of bitcoin’s security.</a:t>
            </a:r>
          </a:p>
          <a:p>
            <a:endParaRPr lang="en-US" dirty="0" smtClean="0"/>
          </a:p>
          <a:p>
            <a:r>
              <a:rPr lang="en-US" dirty="0" smtClean="0"/>
              <a:t>One way to think about the </a:t>
            </a:r>
            <a:r>
              <a:rPr lang="en-US" dirty="0" err="1" smtClean="0"/>
              <a:t>blockchain</a:t>
            </a:r>
            <a:r>
              <a:rPr lang="en-US" dirty="0" smtClean="0"/>
              <a:t> is like layers in a geological formation, or glacier core sample. The surface layers might change with the seasons, or even be blown away before they have time to settle. But once you go a few inches deep, geological layers become more and more stable. By the time you look a few hundred feet down, you are looking at a snapshot of the past that has remained undisturbed for millions of years. In the </a:t>
            </a:r>
            <a:r>
              <a:rPr lang="en-US" dirty="0" err="1" smtClean="0"/>
              <a:t>blockchain</a:t>
            </a:r>
            <a:r>
              <a:rPr lang="en-US" dirty="0" smtClean="0"/>
              <a:t>, the most recent few blocks might be revised if there is a chain recalculation due to a fork. The top six blocks are like a few inches of topsoil. But once you go more deeply into the </a:t>
            </a:r>
            <a:r>
              <a:rPr lang="en-US" dirty="0" err="1" smtClean="0"/>
              <a:t>blockchain</a:t>
            </a:r>
            <a:r>
              <a:rPr lang="en-US" dirty="0" smtClean="0"/>
              <a:t>, beyond six blocks, blocks are less and less likely to change.</a:t>
            </a:r>
          </a:p>
          <a:p>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8</a:t>
            </a:fld>
            <a:endParaRPr lang="en-US"/>
          </a:p>
        </p:txBody>
      </p:sp>
    </p:spTree>
    <p:extLst>
      <p:ext uri="{BB962C8B-B14F-4D97-AF65-F5344CB8AC3E}">
        <p14:creationId xmlns:p14="http://schemas.microsoft.com/office/powerpoint/2010/main" val="609795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a:t>
            </a:r>
            <a:r>
              <a:rPr lang="nl-NL" dirty="0" err="1" smtClean="0"/>
              <a:t>Meaning</a:t>
            </a:r>
            <a:r>
              <a:rPr lang="nl-NL" dirty="0" smtClean="0"/>
              <a:t>’ Communication </a:t>
            </a:r>
            <a:r>
              <a:rPr lang="nl-NL" dirty="0" err="1" smtClean="0"/>
              <a:t>consists</a:t>
            </a:r>
            <a:r>
              <a:rPr lang="nl-NL" dirty="0" smtClean="0"/>
              <a:t> of </a:t>
            </a:r>
            <a:r>
              <a:rPr lang="nl-NL" dirty="0" err="1" smtClean="0"/>
              <a:t>three</a:t>
            </a:r>
            <a:r>
              <a:rPr lang="nl-NL" dirty="0" smtClean="0"/>
              <a:t> </a:t>
            </a:r>
            <a:r>
              <a:rPr lang="nl-NL" dirty="0" err="1" smtClean="0"/>
              <a:t>parts</a:t>
            </a:r>
            <a:r>
              <a:rPr lang="nl-NL" dirty="0" smtClean="0"/>
              <a:t>, </a:t>
            </a:r>
            <a:r>
              <a:rPr lang="nl-NL" dirty="0" err="1" smtClean="0"/>
              <a:t>where</a:t>
            </a:r>
            <a:r>
              <a:rPr lang="nl-NL" dirty="0" smtClean="0"/>
              <a:t> </a:t>
            </a:r>
            <a:r>
              <a:rPr lang="nl-NL" dirty="0" err="1" smtClean="0"/>
              <a:t>each</a:t>
            </a:r>
            <a:r>
              <a:rPr lang="nl-NL" dirty="0" smtClean="0"/>
              <a:t> </a:t>
            </a:r>
            <a:r>
              <a:rPr lang="nl-NL" dirty="0" err="1" smtClean="0"/>
              <a:t>depends</a:t>
            </a:r>
            <a:r>
              <a:rPr lang="nl-NL" dirty="0" smtClean="0"/>
              <a:t> on </a:t>
            </a:r>
            <a:r>
              <a:rPr lang="nl-NL" dirty="0" err="1" smtClean="0"/>
              <a:t>each</a:t>
            </a:r>
            <a:r>
              <a:rPr lang="nl-NL" dirty="0" smtClean="0"/>
              <a:t> </a:t>
            </a:r>
            <a:r>
              <a:rPr lang="nl-NL" dirty="0" err="1" smtClean="0"/>
              <a:t>predeessor</a:t>
            </a:r>
            <a:r>
              <a:rPr lang="nl-NL" dirty="0" smtClean="0"/>
              <a:t>. Syntax, </a:t>
            </a:r>
            <a:r>
              <a:rPr lang="nl-NL" dirty="0" err="1" smtClean="0"/>
              <a:t>Semantics</a:t>
            </a:r>
            <a:r>
              <a:rPr lang="nl-NL" dirty="0" smtClean="0"/>
              <a:t>,</a:t>
            </a:r>
            <a:r>
              <a:rPr lang="nl-NL" baseline="0" dirty="0" smtClean="0"/>
              <a:t> </a:t>
            </a:r>
            <a:r>
              <a:rPr lang="nl-NL" baseline="0" dirty="0" err="1" smtClean="0"/>
              <a:t>Pragmatics</a:t>
            </a:r>
            <a:r>
              <a:rPr lang="nl-NL" baseline="0" dirty="0" smtClean="0"/>
              <a:t>.</a:t>
            </a:r>
          </a:p>
          <a:p>
            <a:endParaRPr lang="nl-NL" baseline="0" dirty="0" smtClean="0"/>
          </a:p>
          <a:p>
            <a:r>
              <a:rPr lang="nl-NL" baseline="0" dirty="0" smtClean="0"/>
              <a:t>Idea is: in </a:t>
            </a:r>
            <a:r>
              <a:rPr lang="nl-NL" baseline="0" dirty="0" err="1" smtClean="0"/>
              <a:t>Bitcoin</a:t>
            </a:r>
            <a:r>
              <a:rPr lang="nl-NL" baseline="0" dirty="0" smtClean="0"/>
              <a:t> </a:t>
            </a:r>
            <a:r>
              <a:rPr lang="nl-NL" baseline="0" dirty="0" err="1" smtClean="0"/>
              <a:t>the</a:t>
            </a:r>
            <a:r>
              <a:rPr lang="nl-NL" baseline="0" dirty="0" smtClean="0"/>
              <a:t> </a:t>
            </a:r>
            <a:r>
              <a:rPr lang="nl-NL" baseline="0" dirty="0" err="1" smtClean="0"/>
              <a:t>Miner</a:t>
            </a:r>
            <a:r>
              <a:rPr lang="nl-NL" baseline="0" dirty="0" smtClean="0"/>
              <a:t> does </a:t>
            </a:r>
            <a:r>
              <a:rPr lang="nl-NL" baseline="0" dirty="0" err="1" smtClean="0"/>
              <a:t>the</a:t>
            </a:r>
            <a:r>
              <a:rPr lang="nl-NL" baseline="0" dirty="0" smtClean="0"/>
              <a:t> </a:t>
            </a:r>
            <a:r>
              <a:rPr lang="nl-NL" baseline="0" dirty="0" err="1" smtClean="0"/>
              <a:t>work</a:t>
            </a:r>
            <a:r>
              <a:rPr lang="nl-NL" baseline="0" dirty="0" smtClean="0"/>
              <a:t> of </a:t>
            </a:r>
            <a:r>
              <a:rPr lang="nl-NL" baseline="0" dirty="0" err="1" smtClean="0"/>
              <a:t>securing</a:t>
            </a:r>
            <a:r>
              <a:rPr lang="nl-NL" baseline="0" dirty="0" smtClean="0"/>
              <a:t> </a:t>
            </a:r>
            <a:r>
              <a:rPr lang="nl-NL" baseline="0" dirty="0" err="1" smtClean="0"/>
              <a:t>the</a:t>
            </a:r>
            <a:r>
              <a:rPr lang="nl-NL" baseline="0" dirty="0" smtClean="0"/>
              <a:t> Blockchain via </a:t>
            </a:r>
            <a:r>
              <a:rPr lang="nl-NL" baseline="0" dirty="0" err="1" smtClean="0"/>
              <a:t>hashing</a:t>
            </a:r>
            <a:r>
              <a:rPr lang="nl-NL" baseline="0" dirty="0" smtClean="0"/>
              <a:t> </a:t>
            </a:r>
            <a:r>
              <a:rPr lang="nl-NL" baseline="0" dirty="0" err="1" smtClean="0"/>
              <a:t>blocks</a:t>
            </a:r>
            <a:r>
              <a:rPr lang="nl-NL" baseline="0" dirty="0" smtClean="0"/>
              <a:t> </a:t>
            </a:r>
            <a:r>
              <a:rPr lang="nl-NL" baseline="0" dirty="0" err="1" smtClean="0"/>
              <a:t>against</a:t>
            </a:r>
            <a:r>
              <a:rPr lang="nl-NL" baseline="0" dirty="0" smtClean="0"/>
              <a:t> </a:t>
            </a:r>
            <a:r>
              <a:rPr lang="nl-NL" baseline="0" dirty="0" err="1" smtClean="0"/>
              <a:t>difficulty</a:t>
            </a:r>
            <a:r>
              <a:rPr lang="nl-NL" baseline="0" dirty="0" smtClean="0"/>
              <a:t> targets. In </a:t>
            </a:r>
            <a:r>
              <a:rPr lang="nl-NL" baseline="0" dirty="0" err="1" smtClean="0"/>
              <a:t>what</a:t>
            </a:r>
            <a:r>
              <a:rPr lang="nl-NL" baseline="0" dirty="0" smtClean="0"/>
              <a:t> I call Babelchain, </a:t>
            </a:r>
            <a:r>
              <a:rPr lang="nl-NL" baseline="0" dirty="0" err="1" smtClean="0"/>
              <a:t>the</a:t>
            </a:r>
            <a:r>
              <a:rPr lang="nl-NL" baseline="0" dirty="0" smtClean="0"/>
              <a:t> </a:t>
            </a:r>
            <a:r>
              <a:rPr lang="nl-NL" baseline="0" dirty="0" err="1" smtClean="0"/>
              <a:t>Translator</a:t>
            </a:r>
            <a:r>
              <a:rPr lang="nl-NL" baseline="0" dirty="0" smtClean="0"/>
              <a:t> does </a:t>
            </a:r>
            <a:r>
              <a:rPr lang="nl-NL" baseline="0" dirty="0" err="1" smtClean="0"/>
              <a:t>the</a:t>
            </a:r>
            <a:r>
              <a:rPr lang="nl-NL" baseline="0" dirty="0" smtClean="0"/>
              <a:t> </a:t>
            </a:r>
            <a:r>
              <a:rPr lang="nl-NL" baseline="0" dirty="0" err="1" smtClean="0"/>
              <a:t>work</a:t>
            </a:r>
            <a:r>
              <a:rPr lang="nl-NL" baseline="0" dirty="0" smtClean="0"/>
              <a:t> of </a:t>
            </a:r>
            <a:r>
              <a:rPr lang="nl-NL" baseline="0" dirty="0" err="1" smtClean="0"/>
              <a:t>proposing</a:t>
            </a:r>
            <a:r>
              <a:rPr lang="nl-NL" baseline="0" dirty="0" smtClean="0"/>
              <a:t> </a:t>
            </a:r>
            <a:r>
              <a:rPr lang="nl-NL" baseline="0" dirty="0" err="1" smtClean="0"/>
              <a:t>message</a:t>
            </a:r>
            <a:r>
              <a:rPr lang="nl-NL" baseline="0" dirty="0" smtClean="0"/>
              <a:t> formats </a:t>
            </a:r>
            <a:r>
              <a:rPr lang="nl-NL" baseline="0" dirty="0" err="1" smtClean="0"/>
              <a:t>to</a:t>
            </a:r>
            <a:r>
              <a:rPr lang="nl-NL" baseline="0" dirty="0" smtClean="0"/>
              <a:t> </a:t>
            </a:r>
            <a:r>
              <a:rPr lang="nl-NL" baseline="0" dirty="0" err="1" smtClean="0"/>
              <a:t>Sender</a:t>
            </a:r>
            <a:r>
              <a:rPr lang="nl-NL" baseline="0" dirty="0" smtClean="0"/>
              <a:t> &amp; Receiver </a:t>
            </a:r>
            <a:r>
              <a:rPr lang="nl-NL" baseline="0" dirty="0" err="1" smtClean="0"/>
              <a:t>until</a:t>
            </a:r>
            <a:r>
              <a:rPr lang="nl-NL" baseline="0" dirty="0" smtClean="0"/>
              <a:t> </a:t>
            </a:r>
            <a:r>
              <a:rPr lang="nl-NL" baseline="0" dirty="0" err="1" smtClean="0"/>
              <a:t>they</a:t>
            </a:r>
            <a:r>
              <a:rPr lang="nl-NL" baseline="0" dirty="0" smtClean="0"/>
              <a:t> </a:t>
            </a:r>
            <a:r>
              <a:rPr lang="nl-NL" baseline="0" dirty="0" err="1" smtClean="0"/>
              <a:t>can</a:t>
            </a:r>
            <a:r>
              <a:rPr lang="nl-NL" baseline="0" dirty="0" smtClean="0"/>
              <a:t> </a:t>
            </a:r>
            <a:r>
              <a:rPr lang="nl-NL" baseline="0" dirty="0" err="1" smtClean="0"/>
              <a:t>agree</a:t>
            </a:r>
            <a:r>
              <a:rPr lang="nl-NL" baseline="0" dirty="0" smtClean="0"/>
              <a:t> </a:t>
            </a:r>
            <a:r>
              <a:rPr lang="nl-NL" baseline="0" dirty="0" err="1" smtClean="0"/>
              <a:t>to</a:t>
            </a:r>
            <a:r>
              <a:rPr lang="nl-NL" baseline="0" dirty="0" smtClean="0"/>
              <a:t> </a:t>
            </a:r>
            <a:r>
              <a:rPr lang="nl-NL" baseline="0" dirty="0" err="1" smtClean="0"/>
              <a:t>one</a:t>
            </a:r>
            <a:r>
              <a:rPr lang="nl-NL" baseline="0" dirty="0" smtClean="0"/>
              <a:t> </a:t>
            </a:r>
            <a:r>
              <a:rPr lang="nl-NL" baseline="0" dirty="0" err="1" smtClean="0"/>
              <a:t>and</a:t>
            </a:r>
            <a:r>
              <a:rPr lang="nl-NL" baseline="0" dirty="0" smtClean="0"/>
              <a:t> start </a:t>
            </a:r>
            <a:r>
              <a:rPr lang="nl-NL" baseline="0" dirty="0" err="1" smtClean="0"/>
              <a:t>communicating</a:t>
            </a:r>
            <a:endParaRPr lang="nl-NL" dirty="0"/>
          </a:p>
        </p:txBody>
      </p:sp>
      <p:sp>
        <p:nvSpPr>
          <p:cNvPr id="4" name="Slide Number Placeholder 3"/>
          <p:cNvSpPr>
            <a:spLocks noGrp="1"/>
          </p:cNvSpPr>
          <p:nvPr>
            <p:ph type="sldNum" sz="quarter" idx="10"/>
          </p:nvPr>
        </p:nvSpPr>
        <p:spPr/>
        <p:txBody>
          <a:bodyPr/>
          <a:lstStyle/>
          <a:p>
            <a:fld id="{24962621-0F0A-AE44-AFE9-E3F91189F384}" type="slidenum">
              <a:rPr lang="en-US" smtClean="0"/>
              <a:t>10</a:t>
            </a:fld>
            <a:endParaRPr lang="en-US"/>
          </a:p>
        </p:txBody>
      </p:sp>
    </p:spTree>
    <p:extLst>
      <p:ext uri="{BB962C8B-B14F-4D97-AF65-F5344CB8AC3E}">
        <p14:creationId xmlns:p14="http://schemas.microsoft.com/office/powerpoint/2010/main" val="29144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000" dirty="0" smtClean="0"/>
              <a:t>Common sense: Guess you find two vendors, e.g. SAP, or</a:t>
            </a:r>
            <a:r>
              <a:rPr lang="en-US" sz="1000" baseline="0" dirty="0" smtClean="0"/>
              <a:t> a Technology say Java. Then you know their industry, then you see the message the sender wants to send, you can probably pick some xml standard, SAP standard or Industry Standard.</a:t>
            </a:r>
          </a:p>
          <a:p>
            <a:pPr lvl="1"/>
            <a:endParaRPr lang="en-US" sz="1000" baseline="0" dirty="0" smtClean="0"/>
          </a:p>
          <a:p>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15</a:t>
            </a:fld>
            <a:endParaRPr lang="en-US"/>
          </a:p>
        </p:txBody>
      </p:sp>
    </p:spTree>
    <p:extLst>
      <p:ext uri="{BB962C8B-B14F-4D97-AF65-F5344CB8AC3E}">
        <p14:creationId xmlns:p14="http://schemas.microsoft.com/office/powerpoint/2010/main" val="189025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sz="1000" baseline="0" dirty="0" smtClean="0"/>
          </a:p>
          <a:p>
            <a:pPr lvl="1"/>
            <a:r>
              <a:rPr lang="en-US" sz="1000" baseline="0" dirty="0" smtClean="0"/>
              <a:t>More sophisticated: Machine Learning, e.g. we have Algorithms that can write poems based on an authors style. Surely such mechanisms can write Message Formats and Conversation, </a:t>
            </a:r>
            <a:r>
              <a:rPr lang="en-US" sz="1000" b="1" baseline="0" dirty="0" smtClean="0"/>
              <a:t>if we give them a supervised training set. </a:t>
            </a:r>
          </a:p>
          <a:p>
            <a:pPr lvl="1"/>
            <a:endParaRPr lang="en-US" sz="1000" baseline="0" dirty="0" smtClean="0"/>
          </a:p>
          <a:p>
            <a:pPr lvl="1"/>
            <a:endParaRPr lang="en-US" sz="1000" dirty="0" smtClean="0">
              <a:hlinkClick r:id="rId3"/>
            </a:endParaRPr>
          </a:p>
          <a:p>
            <a:pPr lvl="1"/>
            <a:endParaRPr lang="en-US" sz="1000" dirty="0" smtClean="0">
              <a:hlinkClick r:id="rId3"/>
            </a:endParaRPr>
          </a:p>
          <a:p>
            <a:pPr lvl="1"/>
            <a:endParaRPr lang="en-US" sz="1000" dirty="0" smtClean="0">
              <a:hlinkClick r:id="rId3"/>
            </a:endParaRPr>
          </a:p>
          <a:p>
            <a:pPr lvl="1"/>
            <a:endParaRPr lang="en-US" sz="1000" dirty="0" smtClean="0">
              <a:hlinkClick r:id="rId3"/>
            </a:endParaRPr>
          </a:p>
          <a:p>
            <a:pPr lvl="1"/>
            <a:endParaRPr lang="en-US" sz="1000" dirty="0" smtClean="0">
              <a:hlinkClick r:id="rId3"/>
            </a:endParaRPr>
          </a:p>
          <a:p>
            <a:pPr lvl="1"/>
            <a:r>
              <a:rPr lang="en-US" sz="1000" dirty="0" smtClean="0">
                <a:hlinkClick r:id="rId3"/>
              </a:rPr>
              <a:t>http://natematias.com/portfolio/DesignArt/Swift-SpeareStatisticalP.html</a:t>
            </a:r>
            <a:endParaRPr lang="en-US" sz="1000" dirty="0" smtClean="0"/>
          </a:p>
          <a:p>
            <a:pPr lvl="1"/>
            <a:r>
              <a:rPr lang="en-US" sz="1000" dirty="0" smtClean="0">
                <a:hlinkClick r:id="rId4"/>
              </a:rPr>
              <a:t>http://natematias.com/portfolio/Business/DrJohnsonARapidPrototypi.html</a:t>
            </a:r>
            <a:endParaRPr lang="en-US" sz="1000" dirty="0" smtClean="0"/>
          </a:p>
          <a:p>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16</a:t>
            </a:fld>
            <a:endParaRPr lang="en-US"/>
          </a:p>
        </p:txBody>
      </p:sp>
    </p:spTree>
    <p:extLst>
      <p:ext uri="{BB962C8B-B14F-4D97-AF65-F5344CB8AC3E}">
        <p14:creationId xmlns:p14="http://schemas.microsoft.com/office/powerpoint/2010/main" val="1566366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962621-0F0A-AE44-AFE9-E3F91189F384}" type="slidenum">
              <a:rPr lang="en-US" smtClean="0"/>
              <a:t>17</a:t>
            </a:fld>
            <a:endParaRPr lang="en-US"/>
          </a:p>
        </p:txBody>
      </p:sp>
    </p:spTree>
    <p:extLst>
      <p:ext uri="{BB962C8B-B14F-4D97-AF65-F5344CB8AC3E}">
        <p14:creationId xmlns:p14="http://schemas.microsoft.com/office/powerpoint/2010/main" val="36821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8E36636D-D922-432D-A958-524484B5923D}" type="datetimeFigureOut">
              <a:rPr lang="en-US" smtClean="0"/>
              <a:pPr/>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D140825E-4A15-4D39-8176-1F07E904CB30}" type="datetimeFigureOut">
              <a:rPr lang="en-US" smtClean="0"/>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4AAA4-6363-4581-962D-1ACCC2D600C5}"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D140825E-4A15-4D39-8176-1F07E904CB30}"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140825E-4A15-4D39-8176-1F07E904CB30}" type="datetimeFigureOut">
              <a:rPr lang="en-US" smtClean="0"/>
              <a:t>4/25/16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140825E-4A15-4D39-8176-1F07E904CB30}" type="datetimeFigureOut">
              <a:rPr lang="en-US" smtClean="0"/>
              <a:t>4/25/16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0825E-4A15-4D39-8176-1F07E904CB30}" type="datetimeFigureOut">
              <a:rPr lang="en-US" smtClean="0"/>
              <a:t>4/25/16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40825E-4A15-4D39-8176-1F07E904CB30}" type="datetimeFigureOut">
              <a:rPr lang="en-US" smtClean="0"/>
              <a:t>4/25/16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D140825E-4A15-4D39-8176-1F07E904CB30}" type="datetimeFigureOut">
              <a:rPr lang="en-US" smtClean="0"/>
              <a:t>4/25/16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93E4AAA4-6363-4581-962D-1ACCC2D600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jpe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natematias.com/portfolio/DesignArt/Swift-SpeareStatisticalP.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2.jpeg"/><Relationship Id="rId6" Type="http://schemas.openxmlformats.org/officeDocument/2006/relationships/image" Target="../media/image7.jpeg"/><Relationship Id="rId7"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shop.oreilly.com/product/0636920032281.do" TargetMode="External"/><Relationship Id="rId5" Type="http://schemas.openxmlformats.org/officeDocument/2006/relationships/hyperlink" Target="https://bitcoin.org/nl/" TargetMode="External"/><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9357" y="2458425"/>
            <a:ext cx="2485070" cy="1227273"/>
          </a:xfrm>
        </p:spPr>
        <p:txBody>
          <a:bodyPr anchor="ctr">
            <a:noAutofit/>
          </a:bodyPr>
          <a:lstStyle/>
          <a:p>
            <a:r>
              <a:rPr lang="en-US" sz="1600" dirty="0" err="1" smtClean="0"/>
              <a:t>IoT</a:t>
            </a:r>
            <a:r>
              <a:rPr lang="en-US" sz="1600" dirty="0" smtClean="0"/>
              <a:t> </a:t>
            </a:r>
            <a:r>
              <a:rPr lang="en-US" sz="1600" dirty="0" err="1" smtClean="0"/>
              <a:t>Babelchain</a:t>
            </a:r>
            <a:r>
              <a:rPr lang="en-US" sz="1600" dirty="0" smtClean="0"/>
              <a:t/>
            </a:r>
            <a:br>
              <a:rPr lang="en-US" sz="1600" dirty="0" smtClean="0"/>
            </a:br>
            <a:r>
              <a:rPr lang="en-US" sz="1600" dirty="0" smtClean="0"/>
              <a:t>- </a:t>
            </a:r>
            <a:br>
              <a:rPr lang="en-US" sz="1600" dirty="0" smtClean="0"/>
            </a:br>
            <a:r>
              <a:rPr lang="en-US" sz="1600" dirty="0" smtClean="0"/>
              <a:t>Proof of Understanding</a:t>
            </a:r>
            <a:br>
              <a:rPr lang="en-US" sz="1600" dirty="0" smtClean="0"/>
            </a:br>
            <a:endParaRPr lang="en-US" sz="1600" dirty="0"/>
          </a:p>
        </p:txBody>
      </p:sp>
      <p:sp>
        <p:nvSpPr>
          <p:cNvPr id="3" name="Subtitle 2"/>
          <p:cNvSpPr>
            <a:spLocks noGrp="1"/>
          </p:cNvSpPr>
          <p:nvPr>
            <p:ph type="subTitle" idx="1"/>
          </p:nvPr>
        </p:nvSpPr>
        <p:spPr>
          <a:xfrm>
            <a:off x="1400531" y="3928268"/>
            <a:ext cx="6337046" cy="474558"/>
          </a:xfrm>
        </p:spPr>
        <p:txBody>
          <a:bodyPr>
            <a:normAutofit/>
          </a:bodyPr>
          <a:lstStyle/>
          <a:p>
            <a:r>
              <a:rPr lang="en-US" sz="1600" dirty="0" smtClean="0"/>
              <a:t>How Machines learn to communicate</a:t>
            </a:r>
            <a:endParaRPr lang="en-US" sz="1600" dirty="0"/>
          </a:p>
        </p:txBody>
      </p:sp>
      <p:pic>
        <p:nvPicPr>
          <p:cNvPr id="5" name="Picture 4" descr="blockchai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753" y="2394304"/>
            <a:ext cx="1406558" cy="936000"/>
          </a:xfrm>
          <a:prstGeom prst="rect">
            <a:avLst/>
          </a:prstGeom>
        </p:spPr>
      </p:pic>
      <p:sp>
        <p:nvSpPr>
          <p:cNvPr id="7" name="Subtitle 2"/>
          <p:cNvSpPr txBox="1">
            <a:spLocks/>
          </p:cNvSpPr>
          <p:nvPr/>
        </p:nvSpPr>
        <p:spPr>
          <a:xfrm>
            <a:off x="1376781" y="5086153"/>
            <a:ext cx="6525187" cy="1090091"/>
          </a:xfrm>
          <a:prstGeom prst="rect">
            <a:avLst/>
          </a:prstGeom>
        </p:spPr>
        <p:txBody>
          <a:bodyPr vert="horz" lIns="91440" tIns="45720" rIns="91440" bIns="45720" rtlCol="0">
            <a:normAutofit fontScale="62500" lnSpcReduction="20000"/>
          </a:bodyPr>
          <a:lstStyle>
            <a:lvl1pPr marL="0" indent="0" algn="r" defTabSz="914400" rtl="0" eaLnBrk="1" latinLnBrk="0" hangingPunct="1">
              <a:spcBef>
                <a:spcPts val="600"/>
              </a:spcBef>
              <a:buFont typeface="Wingdings 2" pitchFamily="18" charset="2"/>
              <a:buNone/>
              <a:defRPr sz="1800" kern="1200">
                <a:solidFill>
                  <a:schemeClr val="bg1"/>
                </a:solidFill>
                <a:latin typeface="+mn-lt"/>
                <a:ea typeface="+mn-ea"/>
                <a:cs typeface="+mn-cs"/>
              </a:defRPr>
            </a:lvl1pPr>
            <a:lvl2pPr marL="457200" indent="0" algn="ctr" defTabSz="914400" rtl="0" eaLnBrk="1" latinLnBrk="0" hangingPunct="1">
              <a:spcBef>
                <a:spcPts val="600"/>
              </a:spcBef>
              <a:buFont typeface="Wingdings 2" pitchFamily="18" charset="2"/>
              <a:buNone/>
              <a:defRPr sz="2000" kern="1200">
                <a:solidFill>
                  <a:schemeClr val="tx1">
                    <a:tint val="75000"/>
                  </a:schemeClr>
                </a:solidFill>
                <a:latin typeface="+mn-lt"/>
                <a:ea typeface="+mn-ea"/>
                <a:cs typeface="+mn-cs"/>
              </a:defRPr>
            </a:lvl2pPr>
            <a:lvl3pPr marL="914400" indent="0" algn="ctr" defTabSz="914400" rtl="0" eaLnBrk="1" latinLnBrk="0" hangingPunct="1">
              <a:spcBef>
                <a:spcPts val="600"/>
              </a:spcBef>
              <a:buFont typeface="Wingdings 2" pitchFamily="18"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ts val="600"/>
              </a:spcBef>
              <a:buFont typeface="Wingdings 2" pitchFamily="18"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Font typeface="Wingdings 2" pitchFamily="18"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Wingdings 2" pitchFamily="18"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Wingdings 2" pitchFamily="18"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Wingdings 2" pitchFamily="18"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Wingdings 2" pitchFamily="18" charset="2"/>
              <a:buNone/>
              <a:defRPr lang="en-US" sz="1800" kern="1200">
                <a:solidFill>
                  <a:schemeClr val="tx1">
                    <a:tint val="75000"/>
                  </a:schemeClr>
                </a:solidFill>
                <a:latin typeface="+mn-lt"/>
                <a:ea typeface="+mn-ea"/>
                <a:cs typeface="+mn-cs"/>
              </a:defRPr>
            </a:lvl9pPr>
          </a:lstStyle>
          <a:p>
            <a:r>
              <a:rPr lang="en-US" dirty="0" err="1" smtClean="0">
                <a:solidFill>
                  <a:srgbClr val="000000"/>
                </a:solidFill>
              </a:rPr>
              <a:t>Benedikt</a:t>
            </a:r>
            <a:r>
              <a:rPr lang="en-US" dirty="0" smtClean="0">
                <a:solidFill>
                  <a:srgbClr val="000000"/>
                </a:solidFill>
              </a:rPr>
              <a:t> </a:t>
            </a:r>
            <a:r>
              <a:rPr lang="en-US" dirty="0" err="1" smtClean="0">
                <a:solidFill>
                  <a:srgbClr val="000000"/>
                </a:solidFill>
              </a:rPr>
              <a:t>Herudek</a:t>
            </a:r>
            <a:r>
              <a:rPr lang="en-US" dirty="0" smtClean="0">
                <a:solidFill>
                  <a:srgbClr val="000000"/>
                </a:solidFill>
              </a:rPr>
              <a:t> (</a:t>
            </a:r>
            <a:r>
              <a:rPr lang="en-US" dirty="0" err="1" smtClean="0">
                <a:solidFill>
                  <a:srgbClr val="000000"/>
                </a:solidFill>
              </a:rPr>
              <a:t>benedikt.herudek@gmail.com</a:t>
            </a:r>
            <a:r>
              <a:rPr lang="en-US" dirty="0" smtClean="0">
                <a:solidFill>
                  <a:srgbClr val="000000"/>
                </a:solidFill>
              </a:rPr>
              <a:t>) </a:t>
            </a:r>
          </a:p>
          <a:p>
            <a:r>
              <a:rPr lang="en-US" dirty="0" smtClean="0">
                <a:solidFill>
                  <a:srgbClr val="000000"/>
                </a:solidFill>
              </a:rPr>
              <a:t>April2016</a:t>
            </a:r>
          </a:p>
          <a:p>
            <a:r>
              <a:rPr lang="en-US" dirty="0" smtClean="0">
                <a:solidFill>
                  <a:srgbClr val="000000"/>
                </a:solidFill>
              </a:rPr>
              <a:t>Linux Foundation </a:t>
            </a:r>
          </a:p>
          <a:p>
            <a:r>
              <a:rPr lang="en-US" dirty="0" smtClean="0">
                <a:solidFill>
                  <a:srgbClr val="000000"/>
                </a:solidFill>
              </a:rPr>
              <a:t>Open </a:t>
            </a:r>
            <a:r>
              <a:rPr lang="en-US" dirty="0" err="1" smtClean="0">
                <a:solidFill>
                  <a:srgbClr val="000000"/>
                </a:solidFill>
              </a:rPr>
              <a:t>IoT</a:t>
            </a:r>
            <a:r>
              <a:rPr lang="en-US" dirty="0" smtClean="0">
                <a:solidFill>
                  <a:srgbClr val="000000"/>
                </a:solidFill>
              </a:rPr>
              <a:t> </a:t>
            </a:r>
          </a:p>
          <a:p>
            <a:r>
              <a:rPr lang="en-US" dirty="0" smtClean="0">
                <a:solidFill>
                  <a:srgbClr val="000000"/>
                </a:solidFill>
              </a:rPr>
              <a:t> </a:t>
            </a:r>
            <a:endParaRPr lang="en-US" dirty="0">
              <a:solidFill>
                <a:srgbClr val="000000"/>
              </a:solidFill>
            </a:endParaRPr>
          </a:p>
        </p:txBody>
      </p:sp>
      <p:sp>
        <p:nvSpPr>
          <p:cNvPr id="4" name="TextBox 3"/>
          <p:cNvSpPr txBox="1"/>
          <p:nvPr/>
        </p:nvSpPr>
        <p:spPr>
          <a:xfrm>
            <a:off x="2873829" y="1306286"/>
            <a:ext cx="184731" cy="369332"/>
          </a:xfrm>
          <a:prstGeom prst="rect">
            <a:avLst/>
          </a:prstGeom>
          <a:noFill/>
        </p:spPr>
        <p:txBody>
          <a:bodyPr wrap="none" rtlCol="0">
            <a:spAutoFit/>
          </a:bodyPr>
          <a:lstStyle/>
          <a:p>
            <a:endParaRPr lang="en-US" dirty="0"/>
          </a:p>
        </p:txBody>
      </p:sp>
      <p:sp>
        <p:nvSpPr>
          <p:cNvPr id="6" name="TextBox 5"/>
          <p:cNvSpPr txBox="1"/>
          <p:nvPr/>
        </p:nvSpPr>
        <p:spPr>
          <a:xfrm>
            <a:off x="4429496" y="4441371"/>
            <a:ext cx="184731" cy="369332"/>
          </a:xfrm>
          <a:prstGeom prst="rect">
            <a:avLst/>
          </a:prstGeom>
          <a:noFill/>
        </p:spPr>
        <p:txBody>
          <a:bodyPr wrap="none" rtlCol="0">
            <a:spAutoFit/>
          </a:bodyPr>
          <a:lstStyle/>
          <a:p>
            <a:endParaRPr lang="en-US" dirty="0"/>
          </a:p>
        </p:txBody>
      </p:sp>
      <p:grpSp>
        <p:nvGrpSpPr>
          <p:cNvPr id="8" name="Group 7"/>
          <p:cNvGrpSpPr/>
          <p:nvPr/>
        </p:nvGrpSpPr>
        <p:grpSpPr>
          <a:xfrm>
            <a:off x="1455124" y="2339479"/>
            <a:ext cx="1358214" cy="936000"/>
            <a:chOff x="3710644" y="1376311"/>
            <a:chExt cx="1358214" cy="930860"/>
          </a:xfrm>
        </p:grpSpPr>
        <p:pic>
          <p:nvPicPr>
            <p:cNvPr id="12" name="Picture 11"/>
            <p:cNvPicPr>
              <a:picLocks noChangeAspect="1"/>
            </p:cNvPicPr>
            <p:nvPr/>
          </p:nvPicPr>
          <p:blipFill>
            <a:blip r:embed="rId3"/>
            <a:stretch>
              <a:fillRect/>
            </a:stretch>
          </p:blipFill>
          <p:spPr>
            <a:xfrm>
              <a:off x="3710644" y="1376311"/>
              <a:ext cx="1358214" cy="930860"/>
            </a:xfrm>
            <a:prstGeom prst="rect">
              <a:avLst/>
            </a:prstGeom>
          </p:spPr>
        </p:pic>
        <p:sp>
          <p:nvSpPr>
            <p:cNvPr id="13" name="Donut 12"/>
            <p:cNvSpPr>
              <a:spLocks noChangeAspect="1"/>
            </p:cNvSpPr>
            <p:nvPr/>
          </p:nvSpPr>
          <p:spPr>
            <a:xfrm>
              <a:off x="4203078" y="1848983"/>
              <a:ext cx="286546" cy="288000"/>
            </a:xfrm>
            <a:prstGeom prst="don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600" b="1" dirty="0">
                <a:solidFill>
                  <a:schemeClr val="bg1"/>
                </a:solidFill>
              </a:endParaRPr>
            </a:p>
          </p:txBody>
        </p:sp>
        <p:sp>
          <p:nvSpPr>
            <p:cNvPr id="14" name="Donut 13"/>
            <p:cNvSpPr>
              <a:spLocks noChangeAspect="1"/>
            </p:cNvSpPr>
            <p:nvPr/>
          </p:nvSpPr>
          <p:spPr>
            <a:xfrm>
              <a:off x="4633125" y="1688130"/>
              <a:ext cx="294608" cy="288000"/>
            </a:xfrm>
            <a:prstGeom prst="don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nl-NL" sz="600" b="1" dirty="0">
                <a:solidFill>
                  <a:schemeClr val="bg1"/>
                </a:solidFill>
              </a:endParaRPr>
            </a:p>
          </p:txBody>
        </p:sp>
        <p:sp>
          <p:nvSpPr>
            <p:cNvPr id="15" name="Donut 14"/>
            <p:cNvSpPr>
              <a:spLocks noChangeAspect="1"/>
            </p:cNvSpPr>
            <p:nvPr/>
          </p:nvSpPr>
          <p:spPr>
            <a:xfrm>
              <a:off x="3852187" y="1643239"/>
              <a:ext cx="286550" cy="28800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600" b="1" dirty="0">
                <a:solidFill>
                  <a:schemeClr val="bg1"/>
                </a:solidFill>
              </a:endParaRPr>
            </a:p>
          </p:txBody>
        </p:sp>
      </p:grpSp>
    </p:spTree>
    <p:extLst>
      <p:ext uri="{BB962C8B-B14F-4D97-AF65-F5344CB8AC3E}">
        <p14:creationId xmlns:p14="http://schemas.microsoft.com/office/powerpoint/2010/main" val="3179792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797" y="80221"/>
            <a:ext cx="6092042" cy="397539"/>
          </a:xfrm>
        </p:spPr>
        <p:txBody>
          <a:bodyPr anchor="ctr"/>
          <a:lstStyle/>
          <a:p>
            <a:r>
              <a:rPr lang="nl-NL" sz="1600" dirty="0" smtClean="0"/>
              <a:t>‘</a:t>
            </a:r>
            <a:r>
              <a:rPr lang="nl-NL" sz="1600" dirty="0" err="1" smtClean="0"/>
              <a:t>Meaning</a:t>
            </a:r>
            <a:r>
              <a:rPr lang="nl-NL" sz="1600" dirty="0" smtClean="0"/>
              <a:t>’ </a:t>
            </a:r>
            <a:r>
              <a:rPr lang="nl-NL" sz="1600" dirty="0" err="1" smtClean="0"/>
              <a:t>for</a:t>
            </a:r>
            <a:r>
              <a:rPr lang="nl-NL" sz="1600" dirty="0" smtClean="0"/>
              <a:t> Machines: Syntax, </a:t>
            </a:r>
            <a:r>
              <a:rPr lang="nl-NL" sz="1600" dirty="0" err="1" smtClean="0"/>
              <a:t>Semantic</a:t>
            </a:r>
            <a:r>
              <a:rPr lang="nl-NL" sz="1600" dirty="0" smtClean="0"/>
              <a:t>, </a:t>
            </a:r>
            <a:r>
              <a:rPr lang="nl-NL" sz="1600" dirty="0" err="1" smtClean="0"/>
              <a:t>Pragmatics</a:t>
            </a:r>
            <a:endParaRPr lang="nl-NL" sz="1600" dirty="0"/>
          </a:p>
        </p:txBody>
      </p:sp>
      <p:sp>
        <p:nvSpPr>
          <p:cNvPr id="10" name="TextBox 9"/>
          <p:cNvSpPr txBox="1"/>
          <p:nvPr/>
        </p:nvSpPr>
        <p:spPr>
          <a:xfrm>
            <a:off x="534390" y="628388"/>
            <a:ext cx="7578355" cy="276999"/>
          </a:xfrm>
          <a:prstGeom prst="rect">
            <a:avLst/>
          </a:prstGeom>
          <a:noFill/>
        </p:spPr>
        <p:txBody>
          <a:bodyPr wrap="square" rtlCol="0">
            <a:spAutoFit/>
          </a:bodyPr>
          <a:lstStyle/>
          <a:p>
            <a:r>
              <a:rPr lang="nl-NL" sz="1200" dirty="0" err="1" smtClean="0"/>
              <a:t>Meaning</a:t>
            </a:r>
            <a:r>
              <a:rPr lang="nl-NL" sz="1200" dirty="0" smtClean="0"/>
              <a:t> is </a:t>
            </a:r>
            <a:r>
              <a:rPr lang="nl-NL" sz="1200" dirty="0" err="1" smtClean="0"/>
              <a:t>defined</a:t>
            </a:r>
            <a:r>
              <a:rPr lang="nl-NL" sz="1200" dirty="0" smtClean="0"/>
              <a:t> as a </a:t>
            </a:r>
            <a:r>
              <a:rPr lang="nl-NL" sz="1200" dirty="0" err="1" smtClean="0"/>
              <a:t>key</a:t>
            </a:r>
            <a:r>
              <a:rPr lang="nl-NL" sz="1200" dirty="0" smtClean="0"/>
              <a:t> </a:t>
            </a:r>
            <a:r>
              <a:rPr lang="nl-NL" sz="1200" dirty="0" err="1" smtClean="0"/>
              <a:t>value</a:t>
            </a:r>
            <a:r>
              <a:rPr lang="nl-NL" sz="1200" dirty="0" smtClean="0"/>
              <a:t> pair of </a:t>
            </a:r>
            <a:r>
              <a:rPr lang="nl-NL" sz="1200" b="1" dirty="0" smtClean="0">
                <a:solidFill>
                  <a:srgbClr val="FF0000"/>
                </a:solidFill>
              </a:rPr>
              <a:t>Format</a:t>
            </a:r>
            <a:r>
              <a:rPr lang="nl-NL" sz="1200" dirty="0" smtClean="0">
                <a:solidFill>
                  <a:srgbClr val="FF0000"/>
                </a:solidFill>
              </a:rPr>
              <a:t> </a:t>
            </a:r>
            <a:r>
              <a:rPr lang="nl-NL" sz="1200" dirty="0" smtClean="0"/>
              <a:t>&amp; </a:t>
            </a:r>
            <a:r>
              <a:rPr lang="nl-NL" sz="1200" b="1" dirty="0" smtClean="0">
                <a:solidFill>
                  <a:schemeClr val="accent5"/>
                </a:solidFill>
              </a:rPr>
              <a:t>Content</a:t>
            </a:r>
            <a:r>
              <a:rPr lang="nl-NL" sz="1200" b="1" dirty="0" smtClean="0">
                <a:solidFill>
                  <a:srgbClr val="FFC000"/>
                </a:solidFill>
              </a:rPr>
              <a:t> </a:t>
            </a:r>
            <a:r>
              <a:rPr lang="nl-NL" sz="1200" dirty="0" err="1"/>
              <a:t>potentially</a:t>
            </a:r>
            <a:r>
              <a:rPr lang="nl-NL" sz="1200" dirty="0"/>
              <a:t> triggering </a:t>
            </a:r>
            <a:r>
              <a:rPr lang="nl-NL" sz="1200" dirty="0" err="1"/>
              <a:t>an</a:t>
            </a:r>
            <a:r>
              <a:rPr lang="nl-NL" sz="1200" dirty="0"/>
              <a:t> </a:t>
            </a:r>
            <a:r>
              <a:rPr lang="nl-NL" sz="1200" b="1" dirty="0" smtClean="0">
                <a:solidFill>
                  <a:schemeClr val="accent1"/>
                </a:solidFill>
              </a:rPr>
              <a:t>Action</a:t>
            </a:r>
            <a:r>
              <a:rPr lang="nl-NL" sz="1200" dirty="0" smtClean="0"/>
              <a:t>:</a:t>
            </a:r>
          </a:p>
        </p:txBody>
      </p:sp>
      <p:grpSp>
        <p:nvGrpSpPr>
          <p:cNvPr id="61" name="Group 60"/>
          <p:cNvGrpSpPr/>
          <p:nvPr/>
        </p:nvGrpSpPr>
        <p:grpSpPr>
          <a:xfrm>
            <a:off x="2149431" y="1163780"/>
            <a:ext cx="4548253" cy="1385434"/>
            <a:chOff x="2149431" y="3598226"/>
            <a:chExt cx="4548253" cy="1866584"/>
          </a:xfrm>
        </p:grpSpPr>
        <p:sp>
          <p:nvSpPr>
            <p:cNvPr id="4" name="TextBox 3"/>
            <p:cNvSpPr txBox="1"/>
            <p:nvPr/>
          </p:nvSpPr>
          <p:spPr>
            <a:xfrm>
              <a:off x="2149431" y="3598226"/>
              <a:ext cx="2731326" cy="1866584"/>
            </a:xfrm>
            <a:prstGeom prst="rect">
              <a:avLst/>
            </a:prstGeom>
            <a:noFill/>
          </p:spPr>
          <p:txBody>
            <a:bodyPr wrap="square" rtlCol="0">
              <a:noAutofit/>
            </a:bodyPr>
            <a:lstStyle/>
            <a:p>
              <a:r>
                <a:rPr lang="en-US" sz="900" dirty="0" smtClean="0"/>
                <a:t>&lt;</a:t>
              </a:r>
              <a:r>
                <a:rPr lang="en-US" sz="900" b="1" dirty="0" smtClean="0"/>
                <a:t>ZAP_TV</a:t>
              </a:r>
              <a:r>
                <a:rPr lang="en-US" sz="900" dirty="0" smtClean="0"/>
                <a:t>&gt;</a:t>
              </a:r>
            </a:p>
            <a:p>
              <a:r>
                <a:rPr lang="en-US" sz="900" dirty="0"/>
                <a:t> </a:t>
              </a:r>
              <a:r>
                <a:rPr lang="en-US" sz="900" dirty="0" smtClean="0"/>
                <a:t>   </a:t>
              </a:r>
              <a:r>
                <a:rPr lang="en-US" sz="900" dirty="0"/>
                <a:t>&lt;to&gt;    </a:t>
              </a:r>
              <a:endParaRPr lang="en-US" sz="900" dirty="0" smtClean="0"/>
            </a:p>
            <a:p>
              <a:r>
                <a:rPr lang="en-US" sz="900" dirty="0"/>
                <a:t> </a:t>
              </a:r>
              <a:r>
                <a:rPr lang="en-US" sz="900" dirty="0" smtClean="0"/>
                <a:t>    &lt;receiver&gt;TV </a:t>
              </a:r>
              <a:r>
                <a:rPr lang="en-US" sz="900" dirty="0"/>
                <a:t>in my </a:t>
              </a:r>
              <a:r>
                <a:rPr lang="en-US" sz="900" dirty="0" err="1"/>
                <a:t>chinese</a:t>
              </a:r>
              <a:r>
                <a:rPr lang="en-US" sz="900" dirty="0"/>
                <a:t> hotel </a:t>
              </a:r>
              <a:endParaRPr lang="en-US" sz="900" dirty="0" smtClean="0"/>
            </a:p>
            <a:p>
              <a:r>
                <a:rPr lang="en-US" sz="900" dirty="0"/>
                <a:t> </a:t>
              </a:r>
              <a:r>
                <a:rPr lang="en-US" sz="900" dirty="0" smtClean="0"/>
                <a:t>      room</a:t>
              </a:r>
              <a:r>
                <a:rPr lang="en-US" sz="900" dirty="0"/>
                <a:t>&lt;/receiver&gt;    </a:t>
              </a:r>
              <a:endParaRPr lang="en-US" sz="900" dirty="0" smtClean="0"/>
            </a:p>
            <a:p>
              <a:r>
                <a:rPr lang="en-US" sz="900" dirty="0"/>
                <a:t> </a:t>
              </a:r>
              <a:r>
                <a:rPr lang="en-US" sz="900" dirty="0" smtClean="0"/>
                <a:t>      &lt;</a:t>
              </a:r>
              <a:r>
                <a:rPr lang="en-US" sz="900" dirty="0"/>
                <a:t>path&gt; </a:t>
              </a:r>
              <a:r>
                <a:rPr lang="en-US" sz="900" dirty="0" smtClean="0"/>
                <a:t>TV </a:t>
              </a:r>
              <a:r>
                <a:rPr lang="en-US" sz="900" dirty="0"/>
                <a:t>Cloud Server&lt;/path&gt;  </a:t>
              </a:r>
              <a:r>
                <a:rPr lang="en-US" sz="900" dirty="0" smtClean="0"/>
                <a:t>  </a:t>
              </a:r>
            </a:p>
            <a:p>
              <a:r>
                <a:rPr lang="en-US" sz="900" dirty="0"/>
                <a:t> </a:t>
              </a:r>
              <a:r>
                <a:rPr lang="en-US" sz="900" dirty="0" smtClean="0"/>
                <a:t> &lt;/</a:t>
              </a:r>
              <a:r>
                <a:rPr lang="en-US" sz="900" dirty="0"/>
                <a:t>to&gt;</a:t>
              </a:r>
            </a:p>
            <a:p>
              <a:r>
                <a:rPr lang="en-US" sz="900" dirty="0"/>
                <a:t> </a:t>
              </a:r>
              <a:r>
                <a:rPr lang="en-US" sz="900" dirty="0" smtClean="0"/>
                <a:t> &lt;</a:t>
              </a:r>
              <a:r>
                <a:rPr lang="en-US" sz="900" dirty="0"/>
                <a:t>from&gt;    </a:t>
              </a:r>
              <a:endParaRPr lang="en-US" sz="900" dirty="0" smtClean="0"/>
            </a:p>
            <a:p>
              <a:r>
                <a:rPr lang="en-US" sz="900" dirty="0" smtClean="0"/>
                <a:t>     &lt;</a:t>
              </a:r>
              <a:r>
                <a:rPr lang="en-US" sz="900" dirty="0"/>
                <a:t>sender&gt;my </a:t>
              </a:r>
              <a:r>
                <a:rPr lang="en-US" sz="900" dirty="0" smtClean="0"/>
                <a:t>smart phone remote app </a:t>
              </a:r>
            </a:p>
            <a:p>
              <a:r>
                <a:rPr lang="en-US" sz="900" dirty="0"/>
                <a:t> </a:t>
              </a:r>
              <a:r>
                <a:rPr lang="en-US" sz="900" dirty="0" smtClean="0"/>
                <a:t>    &lt;/</a:t>
              </a:r>
              <a:r>
                <a:rPr lang="en-US" sz="900" dirty="0"/>
                <a:t>sender&gt;    </a:t>
              </a:r>
              <a:endParaRPr lang="en-US" sz="900" dirty="0" smtClean="0"/>
            </a:p>
            <a:p>
              <a:r>
                <a:rPr lang="en-US" sz="900" dirty="0"/>
                <a:t> </a:t>
              </a:r>
              <a:r>
                <a:rPr lang="en-US" sz="900" dirty="0" smtClean="0"/>
                <a:t>    &lt;</a:t>
              </a:r>
              <a:r>
                <a:rPr lang="en-US" sz="900" dirty="0"/>
                <a:t>path&gt; </a:t>
              </a:r>
              <a:r>
                <a:rPr lang="en-US" sz="900" dirty="0" smtClean="0"/>
                <a:t>smart phone Cloud </a:t>
              </a:r>
              <a:r>
                <a:rPr lang="en-US" sz="900" dirty="0"/>
                <a:t>Server&lt;/path&gt;  </a:t>
              </a:r>
              <a:r>
                <a:rPr lang="en-US" sz="900" dirty="0" smtClean="0"/>
                <a:t> </a:t>
              </a:r>
            </a:p>
            <a:p>
              <a:r>
                <a:rPr lang="en-US" sz="900" dirty="0"/>
                <a:t> </a:t>
              </a:r>
              <a:r>
                <a:rPr lang="en-US" sz="900" dirty="0" smtClean="0"/>
                <a:t> &lt;/</a:t>
              </a:r>
              <a:r>
                <a:rPr lang="en-US" sz="900" dirty="0"/>
                <a:t>from</a:t>
              </a:r>
              <a:r>
                <a:rPr lang="en-US" sz="900" dirty="0" smtClean="0"/>
                <a:t>&gt;</a:t>
              </a:r>
            </a:p>
            <a:p>
              <a:endParaRPr lang="en-US" sz="900" dirty="0"/>
            </a:p>
          </p:txBody>
        </p:sp>
        <p:sp>
          <p:nvSpPr>
            <p:cNvPr id="14" name="TextBox 13"/>
            <p:cNvSpPr txBox="1"/>
            <p:nvPr/>
          </p:nvSpPr>
          <p:spPr>
            <a:xfrm>
              <a:off x="4667003" y="3810004"/>
              <a:ext cx="2030681" cy="1587332"/>
            </a:xfrm>
            <a:prstGeom prst="rect">
              <a:avLst/>
            </a:prstGeom>
            <a:noFill/>
          </p:spPr>
          <p:txBody>
            <a:bodyPr wrap="square" rtlCol="0">
              <a:noAutofit/>
            </a:bodyPr>
            <a:lstStyle/>
            <a:p>
              <a:r>
                <a:rPr lang="en-US" sz="900" dirty="0" smtClean="0"/>
                <a:t>&lt;</a:t>
              </a:r>
              <a:r>
                <a:rPr lang="en-US" sz="900" dirty="0"/>
                <a:t>body&gt;     </a:t>
              </a:r>
            </a:p>
            <a:p>
              <a:r>
                <a:rPr lang="en-US" sz="900" dirty="0"/>
                <a:t>      &lt;</a:t>
              </a:r>
              <a:r>
                <a:rPr lang="en-US" sz="900" dirty="0">
                  <a:solidFill>
                    <a:srgbClr val="FF0000"/>
                  </a:solidFill>
                </a:rPr>
                <a:t>device</a:t>
              </a:r>
              <a:r>
                <a:rPr lang="en-US" sz="900" dirty="0"/>
                <a:t>&gt; </a:t>
              </a:r>
              <a:r>
                <a:rPr lang="en-US" sz="900" b="1" dirty="0" smtClean="0">
                  <a:solidFill>
                    <a:schemeClr val="accent5"/>
                  </a:solidFill>
                </a:rPr>
                <a:t>TV </a:t>
              </a:r>
              <a:r>
                <a:rPr lang="en-US" sz="900" dirty="0" smtClean="0"/>
                <a:t>&lt;</a:t>
              </a:r>
              <a:r>
                <a:rPr lang="en-US" sz="900" dirty="0" smtClean="0">
                  <a:solidFill>
                    <a:srgbClr val="FF0000"/>
                  </a:solidFill>
                </a:rPr>
                <a:t>device</a:t>
              </a:r>
              <a:r>
                <a:rPr lang="en-US" sz="900" dirty="0"/>
                <a:t>&gt;     </a:t>
              </a:r>
            </a:p>
            <a:p>
              <a:r>
                <a:rPr lang="en-US" sz="900" dirty="0"/>
                <a:t>      &lt;</a:t>
              </a:r>
              <a:r>
                <a:rPr lang="en-US" sz="900" dirty="0">
                  <a:solidFill>
                    <a:srgbClr val="FF0000"/>
                  </a:solidFill>
                </a:rPr>
                <a:t>command</a:t>
              </a:r>
              <a:r>
                <a:rPr lang="en-US" sz="900" dirty="0"/>
                <a:t>&gt; </a:t>
              </a:r>
              <a:r>
                <a:rPr lang="en-US" sz="900" b="1" dirty="0" smtClean="0">
                  <a:solidFill>
                    <a:schemeClr val="accent5"/>
                  </a:solidFill>
                </a:rPr>
                <a:t>change channel</a:t>
              </a:r>
              <a:r>
                <a:rPr lang="en-US" sz="900" dirty="0" smtClean="0">
                  <a:solidFill>
                    <a:schemeClr val="accent5"/>
                  </a:solidFill>
                </a:rPr>
                <a:t>   </a:t>
              </a:r>
              <a:endParaRPr lang="en-US" sz="900" dirty="0">
                <a:solidFill>
                  <a:schemeClr val="accent5"/>
                </a:solidFill>
              </a:endParaRPr>
            </a:p>
            <a:p>
              <a:r>
                <a:rPr lang="en-US" sz="900" dirty="0"/>
                <a:t>                &lt;/</a:t>
              </a:r>
              <a:r>
                <a:rPr lang="en-US" sz="900" dirty="0">
                  <a:solidFill>
                    <a:srgbClr val="FF0000"/>
                  </a:solidFill>
                </a:rPr>
                <a:t>command</a:t>
              </a:r>
              <a:r>
                <a:rPr lang="en-US" sz="900" dirty="0"/>
                <a:t>&gt;     </a:t>
              </a:r>
            </a:p>
            <a:p>
              <a:r>
                <a:rPr lang="en-US" sz="900" dirty="0"/>
                <a:t>     </a:t>
              </a:r>
              <a:r>
                <a:rPr lang="en-US" sz="900" dirty="0" smtClean="0"/>
                <a:t>&lt;</a:t>
              </a:r>
              <a:r>
                <a:rPr lang="en-US" sz="900" dirty="0" smtClean="0">
                  <a:solidFill>
                    <a:srgbClr val="FF0000"/>
                  </a:solidFill>
                </a:rPr>
                <a:t>channel</a:t>
              </a:r>
              <a:r>
                <a:rPr lang="en-US" sz="900" dirty="0" smtClean="0"/>
                <a:t>&gt; </a:t>
              </a:r>
              <a:r>
                <a:rPr lang="en-US" sz="900" b="1" dirty="0" smtClean="0">
                  <a:solidFill>
                    <a:schemeClr val="accent5"/>
                  </a:solidFill>
                </a:rPr>
                <a:t>12</a:t>
              </a:r>
              <a:r>
                <a:rPr lang="en-US" sz="900" dirty="0" smtClean="0"/>
                <a:t>&lt;/</a:t>
              </a:r>
              <a:r>
                <a:rPr lang="en-US" sz="900" dirty="0">
                  <a:solidFill>
                    <a:srgbClr val="FF0000"/>
                  </a:solidFill>
                </a:rPr>
                <a:t>value</a:t>
              </a:r>
              <a:r>
                <a:rPr lang="en-US" sz="900" dirty="0"/>
                <a:t>&gt;     </a:t>
              </a:r>
            </a:p>
            <a:p>
              <a:endParaRPr lang="en-US" sz="900" dirty="0"/>
            </a:p>
            <a:p>
              <a:r>
                <a:rPr lang="en-US" sz="900" dirty="0"/>
                <a:t>  &lt;/body&gt;</a:t>
              </a:r>
            </a:p>
            <a:p>
              <a:r>
                <a:rPr lang="en-US" sz="900" dirty="0"/>
                <a:t> </a:t>
              </a:r>
              <a:r>
                <a:rPr lang="en-US" sz="900" dirty="0" smtClean="0"/>
                <a:t>&lt;/</a:t>
              </a:r>
              <a:r>
                <a:rPr lang="en-US" sz="900" b="1" dirty="0" smtClean="0"/>
                <a:t> </a:t>
              </a:r>
              <a:r>
                <a:rPr lang="en-US" sz="900" b="1" dirty="0"/>
                <a:t>ZAP_TV </a:t>
              </a:r>
              <a:r>
                <a:rPr lang="en-US" sz="900" dirty="0" smtClean="0"/>
                <a:t>&gt;</a:t>
              </a:r>
            </a:p>
            <a:p>
              <a:endParaRPr lang="en-US" sz="900" dirty="0"/>
            </a:p>
          </p:txBody>
        </p:sp>
      </p:grpSp>
      <p:grpSp>
        <p:nvGrpSpPr>
          <p:cNvPr id="64" name="Group 63"/>
          <p:cNvGrpSpPr/>
          <p:nvPr/>
        </p:nvGrpSpPr>
        <p:grpSpPr>
          <a:xfrm>
            <a:off x="354281" y="2918350"/>
            <a:ext cx="8374534" cy="2366166"/>
            <a:chOff x="354281" y="1612063"/>
            <a:chExt cx="8374534" cy="2366166"/>
          </a:xfrm>
        </p:grpSpPr>
        <p:sp>
          <p:nvSpPr>
            <p:cNvPr id="8" name="TextBox 7"/>
            <p:cNvSpPr txBox="1"/>
            <p:nvPr/>
          </p:nvSpPr>
          <p:spPr>
            <a:xfrm>
              <a:off x="6208815" y="1635797"/>
              <a:ext cx="2520000" cy="2342432"/>
            </a:xfrm>
            <a:prstGeom prst="rect">
              <a:avLst/>
            </a:prstGeom>
            <a:noFill/>
          </p:spPr>
          <p:txBody>
            <a:bodyPr wrap="square" rtlCol="0">
              <a:noAutofit/>
            </a:bodyPr>
            <a:lstStyle/>
            <a:p>
              <a:r>
                <a:rPr lang="en-US" sz="1200" b="1" dirty="0" smtClean="0">
                  <a:solidFill>
                    <a:schemeClr val="accent1"/>
                  </a:solidFill>
                </a:rPr>
                <a:t>Action</a:t>
              </a:r>
              <a:r>
                <a:rPr lang="en-US" sz="1200" b="1" dirty="0" smtClean="0">
                  <a:solidFill>
                    <a:srgbClr val="00B050"/>
                  </a:solidFill>
                </a:rPr>
                <a:t> </a:t>
              </a:r>
              <a:r>
                <a:rPr lang="nl-NL" sz="1200" dirty="0" smtClean="0"/>
                <a:t>in </a:t>
              </a:r>
              <a:r>
                <a:rPr lang="nl-NL" sz="1200" dirty="0" err="1"/>
                <a:t>the</a:t>
              </a:r>
              <a:r>
                <a:rPr lang="nl-NL" sz="1200" dirty="0"/>
                <a:t> real </a:t>
              </a:r>
              <a:r>
                <a:rPr lang="nl-NL" sz="1200" dirty="0" err="1"/>
                <a:t>world</a:t>
              </a:r>
              <a:r>
                <a:rPr lang="nl-NL" sz="1200" dirty="0"/>
                <a:t> or a digital form (</a:t>
              </a:r>
              <a:r>
                <a:rPr lang="nl-NL" sz="1200" dirty="0" err="1"/>
                <a:t>photo</a:t>
              </a:r>
              <a:r>
                <a:rPr lang="nl-NL" sz="1200" dirty="0"/>
                <a:t>, </a:t>
              </a:r>
              <a:r>
                <a:rPr lang="nl-NL" sz="1200" dirty="0" err="1"/>
                <a:t>fingerprint</a:t>
              </a:r>
              <a:r>
                <a:rPr lang="nl-NL" sz="1200" dirty="0"/>
                <a:t> of a machine state)</a:t>
              </a:r>
            </a:p>
            <a:p>
              <a:r>
                <a:rPr lang="nl-NL" sz="1200" dirty="0" smtClean="0"/>
                <a:t>It </a:t>
              </a:r>
              <a:r>
                <a:rPr lang="nl-NL" sz="1200" dirty="0" err="1"/>
                <a:t>can</a:t>
              </a:r>
              <a:r>
                <a:rPr lang="nl-NL" sz="1200" dirty="0"/>
                <a:t> </a:t>
              </a:r>
              <a:r>
                <a:rPr lang="nl-NL" sz="1200" dirty="0" err="1"/>
                <a:t>be</a:t>
              </a:r>
              <a:r>
                <a:rPr lang="nl-NL" sz="1200" dirty="0"/>
                <a:t> </a:t>
              </a:r>
              <a:r>
                <a:rPr lang="nl-NL" sz="1200" dirty="0" err="1"/>
                <a:t>verified</a:t>
              </a:r>
              <a:r>
                <a:rPr lang="nl-NL" sz="1200" dirty="0"/>
                <a:t> </a:t>
              </a:r>
              <a:r>
                <a:rPr lang="nl-NL" sz="1200" dirty="0" err="1"/>
                <a:t>by</a:t>
              </a:r>
              <a:r>
                <a:rPr lang="nl-NL" sz="1200" dirty="0"/>
                <a:t> </a:t>
              </a:r>
              <a:r>
                <a:rPr lang="nl-NL" sz="1200" b="1" dirty="0" err="1"/>
                <a:t>humans</a:t>
              </a:r>
              <a:r>
                <a:rPr lang="nl-NL" sz="1200" dirty="0"/>
                <a:t> or </a:t>
              </a:r>
              <a:r>
                <a:rPr lang="nl-NL" sz="1200" b="1" dirty="0" err="1"/>
                <a:t>advanced</a:t>
              </a:r>
              <a:r>
                <a:rPr lang="nl-NL" sz="1200" dirty="0"/>
                <a:t> </a:t>
              </a:r>
              <a:r>
                <a:rPr lang="nl-NL" sz="1200" b="1" dirty="0"/>
                <a:t>machine</a:t>
              </a:r>
              <a:r>
                <a:rPr lang="nl-NL" sz="1200" dirty="0"/>
                <a:t> </a:t>
              </a:r>
              <a:r>
                <a:rPr lang="nl-NL" sz="1200" b="1" dirty="0" err="1"/>
                <a:t>algorithms</a:t>
              </a:r>
              <a:endParaRPr lang="nl-NL" sz="1200" b="1" dirty="0"/>
            </a:p>
            <a:p>
              <a:r>
                <a:rPr lang="nl-NL" sz="1200" dirty="0" err="1" smtClean="0"/>
                <a:t>Examples</a:t>
              </a:r>
              <a:r>
                <a:rPr lang="nl-NL" sz="1200" dirty="0" smtClean="0"/>
                <a:t>:</a:t>
              </a:r>
            </a:p>
            <a:p>
              <a:pPr marL="628650" lvl="1" indent="-171450">
                <a:buFont typeface="Arial" charset="0"/>
                <a:buChar char="•"/>
              </a:pPr>
              <a:r>
                <a:rPr lang="en-US" sz="1200" dirty="0"/>
                <a:t>(Digital fingerprint of) changed state in </a:t>
              </a:r>
              <a:r>
                <a:rPr lang="en-US" sz="1200" dirty="0" smtClean="0"/>
                <a:t>TV</a:t>
              </a:r>
              <a:endParaRPr lang="en-US" sz="1200" dirty="0"/>
            </a:p>
            <a:p>
              <a:pPr marL="628650" lvl="1" indent="-171450">
                <a:buFont typeface="Arial" charset="0"/>
                <a:buChar char="•"/>
              </a:pPr>
              <a:r>
                <a:rPr lang="en-US" sz="1200" dirty="0"/>
                <a:t>(picture of) Temperature measuring room on 20 </a:t>
              </a:r>
              <a:r>
                <a:rPr lang="en-US" sz="1200" dirty="0" smtClean="0"/>
                <a:t>degree</a:t>
              </a:r>
              <a:endParaRPr lang="nl-NL" sz="1200" dirty="0"/>
            </a:p>
            <a:p>
              <a:endParaRPr lang="en-US" sz="1200" dirty="0"/>
            </a:p>
            <a:p>
              <a:endParaRPr lang="en-US" sz="1200" dirty="0">
                <a:solidFill>
                  <a:srgbClr val="00B050"/>
                </a:solidFill>
              </a:endParaRPr>
            </a:p>
          </p:txBody>
        </p:sp>
        <p:sp>
          <p:nvSpPr>
            <p:cNvPr id="12" name="TextBox 11"/>
            <p:cNvSpPr txBox="1"/>
            <p:nvPr/>
          </p:nvSpPr>
          <p:spPr>
            <a:xfrm>
              <a:off x="354281" y="1612063"/>
              <a:ext cx="2520000" cy="830997"/>
            </a:xfrm>
            <a:prstGeom prst="rect">
              <a:avLst/>
            </a:prstGeom>
            <a:noFill/>
          </p:spPr>
          <p:txBody>
            <a:bodyPr wrap="square" rtlCol="0">
              <a:spAutoFit/>
            </a:bodyPr>
            <a:lstStyle/>
            <a:p>
              <a:r>
                <a:rPr lang="nl-NL" sz="1200" dirty="0" smtClean="0"/>
                <a:t>Message </a:t>
              </a:r>
              <a:r>
                <a:rPr lang="nl-NL" sz="1200" b="1" dirty="0" smtClean="0">
                  <a:solidFill>
                    <a:srgbClr val="FF0000"/>
                  </a:solidFill>
                </a:rPr>
                <a:t>Format</a:t>
              </a:r>
              <a:r>
                <a:rPr lang="nl-NL" sz="1200" dirty="0" smtClean="0">
                  <a:solidFill>
                    <a:srgbClr val="FF0000"/>
                  </a:solidFill>
                </a:rPr>
                <a:t> </a:t>
              </a:r>
              <a:r>
                <a:rPr lang="nl-NL" sz="1200" dirty="0" err="1" smtClean="0"/>
                <a:t>like</a:t>
              </a:r>
              <a:r>
                <a:rPr lang="nl-NL" sz="1200" dirty="0" smtClean="0"/>
                <a:t> file </a:t>
              </a:r>
              <a:r>
                <a:rPr lang="nl-NL" sz="1200" dirty="0" err="1" smtClean="0"/>
                <a:t>with</a:t>
              </a:r>
              <a:r>
                <a:rPr lang="nl-NL" sz="1200" dirty="0" smtClean="0"/>
                <a:t> fields, XML </a:t>
              </a:r>
              <a:r>
                <a:rPr lang="nl-NL" sz="1200" dirty="0" err="1" smtClean="0"/>
                <a:t>messages</a:t>
              </a:r>
              <a:r>
                <a:rPr lang="nl-NL" sz="1200" dirty="0" smtClean="0"/>
                <a:t>, </a:t>
              </a:r>
              <a:r>
                <a:rPr lang="nl-NL" sz="1200" dirty="0" err="1" smtClean="0"/>
                <a:t>csv</a:t>
              </a:r>
              <a:r>
                <a:rPr lang="nl-NL" sz="1200" dirty="0" smtClean="0"/>
                <a:t> files, </a:t>
              </a:r>
              <a:r>
                <a:rPr lang="nl-NL" sz="1200" dirty="0" err="1" smtClean="0"/>
                <a:t>binary</a:t>
              </a:r>
              <a:r>
                <a:rPr lang="nl-NL" sz="1200" dirty="0" smtClean="0"/>
                <a:t> files</a:t>
              </a:r>
            </a:p>
            <a:p>
              <a:endParaRPr lang="nl-NL" sz="1200" dirty="0" smtClean="0"/>
            </a:p>
          </p:txBody>
        </p:sp>
        <p:sp>
          <p:nvSpPr>
            <p:cNvPr id="13" name="TextBox 12"/>
            <p:cNvSpPr txBox="1"/>
            <p:nvPr/>
          </p:nvSpPr>
          <p:spPr>
            <a:xfrm>
              <a:off x="3154879" y="1633836"/>
              <a:ext cx="2520000" cy="646331"/>
            </a:xfrm>
            <a:prstGeom prst="rect">
              <a:avLst/>
            </a:prstGeom>
            <a:noFill/>
          </p:spPr>
          <p:txBody>
            <a:bodyPr wrap="square" rtlCol="0">
              <a:spAutoFit/>
            </a:bodyPr>
            <a:lstStyle/>
            <a:p>
              <a:r>
                <a:rPr lang="nl-NL" sz="1200" dirty="0" err="1" smtClean="0"/>
                <a:t>There</a:t>
              </a:r>
              <a:r>
                <a:rPr lang="nl-NL" sz="1200" dirty="0" smtClean="0"/>
                <a:t> are </a:t>
              </a:r>
              <a:r>
                <a:rPr lang="nl-NL" sz="1200" dirty="0" err="1" smtClean="0"/>
                <a:t>variable</a:t>
              </a:r>
              <a:r>
                <a:rPr lang="nl-NL" sz="1200" dirty="0" smtClean="0"/>
                <a:t> </a:t>
              </a:r>
              <a:r>
                <a:rPr lang="nl-NL" sz="1200" dirty="0" err="1" smtClean="0"/>
                <a:t>slots</a:t>
              </a:r>
              <a:r>
                <a:rPr lang="nl-NL" sz="1200" dirty="0" smtClean="0"/>
                <a:t> in </a:t>
              </a:r>
              <a:r>
                <a:rPr lang="nl-NL" sz="1200" dirty="0" err="1" smtClean="0"/>
                <a:t>which</a:t>
              </a:r>
              <a:r>
                <a:rPr lang="nl-NL" sz="1200" dirty="0" smtClean="0"/>
                <a:t> </a:t>
              </a:r>
              <a:r>
                <a:rPr lang="nl-NL" sz="1200" dirty="0" err="1" smtClean="0"/>
                <a:t>values</a:t>
              </a:r>
              <a:r>
                <a:rPr lang="nl-NL" sz="1200" dirty="0" smtClean="0"/>
                <a:t> </a:t>
              </a:r>
              <a:r>
                <a:rPr lang="nl-NL" sz="1200" dirty="0" err="1" smtClean="0"/>
                <a:t>with</a:t>
              </a:r>
              <a:r>
                <a:rPr lang="nl-NL" sz="1200" dirty="0" smtClean="0"/>
                <a:t> </a:t>
              </a:r>
              <a:r>
                <a:rPr lang="nl-NL" sz="1200" b="1" dirty="0">
                  <a:solidFill>
                    <a:schemeClr val="accent5"/>
                  </a:solidFill>
                </a:rPr>
                <a:t>Content</a:t>
              </a:r>
              <a:r>
                <a:rPr lang="nl-NL" sz="1200" b="1" dirty="0">
                  <a:solidFill>
                    <a:srgbClr val="FFC000"/>
                  </a:solidFill>
                </a:rPr>
                <a:t> </a:t>
              </a:r>
              <a:r>
                <a:rPr lang="nl-NL" sz="1200" dirty="0" err="1" smtClean="0"/>
                <a:t>will</a:t>
              </a:r>
              <a:r>
                <a:rPr lang="nl-NL" sz="1200" dirty="0" smtClean="0"/>
                <a:t> go </a:t>
              </a:r>
            </a:p>
            <a:p>
              <a:endParaRPr lang="nl-NL" sz="1200" dirty="0" smtClean="0"/>
            </a:p>
          </p:txBody>
        </p:sp>
        <p:cxnSp>
          <p:nvCxnSpPr>
            <p:cNvPr id="6" name="Straight Connector 5"/>
            <p:cNvCxnSpPr/>
            <p:nvPr/>
          </p:nvCxnSpPr>
          <p:spPr>
            <a:xfrm flipH="1">
              <a:off x="2909454" y="1757179"/>
              <a:ext cx="5937" cy="19479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66060" y="2368397"/>
              <a:ext cx="1619001" cy="1122830"/>
            </a:xfrm>
            <a:prstGeom prst="rect">
              <a:avLst/>
            </a:prstGeom>
            <a:noFill/>
          </p:spPr>
          <p:txBody>
            <a:bodyPr wrap="square" rtlCol="0">
              <a:noAutofit/>
            </a:bodyPr>
            <a:lstStyle/>
            <a:p>
              <a:r>
                <a:rPr lang="en-US" sz="900" dirty="0" smtClean="0"/>
                <a:t>&lt;</a:t>
              </a:r>
              <a:r>
                <a:rPr lang="en-US" sz="900" dirty="0"/>
                <a:t>body&gt;     </a:t>
              </a:r>
            </a:p>
            <a:p>
              <a:r>
                <a:rPr lang="en-US" sz="900" dirty="0"/>
                <a:t>      &lt;</a:t>
              </a:r>
              <a:r>
                <a:rPr lang="en-US" sz="900" dirty="0">
                  <a:solidFill>
                    <a:srgbClr val="FF0000"/>
                  </a:solidFill>
                </a:rPr>
                <a:t>device</a:t>
              </a:r>
              <a:r>
                <a:rPr lang="en-US" sz="900" dirty="0"/>
                <a:t>&gt; </a:t>
              </a:r>
              <a:r>
                <a:rPr lang="is-IS" sz="900" b="1" dirty="0" smtClean="0">
                  <a:solidFill>
                    <a:schemeClr val="accent5"/>
                  </a:solidFill>
                </a:rPr>
                <a:t>…</a:t>
              </a:r>
              <a:r>
                <a:rPr lang="en-US" sz="900" dirty="0" smtClean="0"/>
                <a:t>&lt;</a:t>
              </a:r>
              <a:r>
                <a:rPr lang="en-US" sz="900" dirty="0" smtClean="0">
                  <a:solidFill>
                    <a:srgbClr val="FF0000"/>
                  </a:solidFill>
                </a:rPr>
                <a:t>device</a:t>
              </a:r>
              <a:r>
                <a:rPr lang="en-US" sz="900" dirty="0"/>
                <a:t>&gt;     </a:t>
              </a:r>
            </a:p>
            <a:p>
              <a:r>
                <a:rPr lang="en-US" sz="900" dirty="0"/>
                <a:t>      &lt;</a:t>
              </a:r>
              <a:r>
                <a:rPr lang="en-US" sz="900" dirty="0">
                  <a:solidFill>
                    <a:srgbClr val="FF0000"/>
                  </a:solidFill>
                </a:rPr>
                <a:t>command</a:t>
              </a:r>
              <a:r>
                <a:rPr lang="en-US" sz="900" dirty="0"/>
                <a:t>&gt; </a:t>
              </a:r>
              <a:r>
                <a:rPr lang="is-IS" sz="900" b="1" dirty="0" smtClean="0">
                  <a:solidFill>
                    <a:schemeClr val="accent5"/>
                  </a:solidFill>
                </a:rPr>
                <a:t>…</a:t>
              </a:r>
              <a:endParaRPr lang="en-US" sz="900" dirty="0">
                <a:solidFill>
                  <a:schemeClr val="accent5"/>
                </a:solidFill>
              </a:endParaRPr>
            </a:p>
            <a:p>
              <a:r>
                <a:rPr lang="en-US" sz="900" dirty="0"/>
                <a:t>                &lt;/</a:t>
              </a:r>
              <a:r>
                <a:rPr lang="en-US" sz="900" dirty="0">
                  <a:solidFill>
                    <a:srgbClr val="FF0000"/>
                  </a:solidFill>
                </a:rPr>
                <a:t>command</a:t>
              </a:r>
              <a:r>
                <a:rPr lang="en-US" sz="900" dirty="0"/>
                <a:t>&gt;     </a:t>
              </a:r>
            </a:p>
            <a:p>
              <a:r>
                <a:rPr lang="en-US" sz="900" dirty="0"/>
                <a:t>     </a:t>
              </a:r>
              <a:r>
                <a:rPr lang="en-US" sz="900" dirty="0" smtClean="0"/>
                <a:t>&lt;</a:t>
              </a:r>
              <a:r>
                <a:rPr lang="en-US" sz="900" dirty="0" smtClean="0">
                  <a:solidFill>
                    <a:srgbClr val="FF0000"/>
                  </a:solidFill>
                </a:rPr>
                <a:t>channel</a:t>
              </a:r>
              <a:r>
                <a:rPr lang="en-US" sz="900" dirty="0" smtClean="0"/>
                <a:t>&gt; </a:t>
              </a:r>
              <a:r>
                <a:rPr lang="en-US" sz="900" b="1" dirty="0" smtClean="0">
                  <a:solidFill>
                    <a:schemeClr val="accent5"/>
                  </a:solidFill>
                </a:rPr>
                <a:t>.</a:t>
              </a:r>
              <a:r>
                <a:rPr lang="en-US" sz="900" dirty="0" smtClean="0"/>
                <a:t>&lt;/</a:t>
              </a:r>
              <a:r>
                <a:rPr lang="en-US" sz="900" dirty="0">
                  <a:solidFill>
                    <a:srgbClr val="FF0000"/>
                  </a:solidFill>
                </a:rPr>
                <a:t>value</a:t>
              </a:r>
              <a:r>
                <a:rPr lang="en-US" sz="900" dirty="0"/>
                <a:t>&gt;     </a:t>
              </a:r>
            </a:p>
            <a:p>
              <a:endParaRPr lang="en-US" sz="900" dirty="0"/>
            </a:p>
            <a:p>
              <a:r>
                <a:rPr lang="en-US" sz="900" dirty="0"/>
                <a:t>  &lt;/body</a:t>
              </a:r>
              <a:r>
                <a:rPr lang="en-US" sz="900" dirty="0" smtClean="0"/>
                <a:t>&gt;</a:t>
              </a:r>
            </a:p>
          </p:txBody>
        </p:sp>
        <p:sp>
          <p:nvSpPr>
            <p:cNvPr id="17" name="TextBox 16"/>
            <p:cNvSpPr txBox="1"/>
            <p:nvPr/>
          </p:nvSpPr>
          <p:spPr>
            <a:xfrm>
              <a:off x="3978234" y="2587528"/>
              <a:ext cx="890649" cy="785848"/>
            </a:xfrm>
            <a:prstGeom prst="rect">
              <a:avLst/>
            </a:prstGeom>
            <a:noFill/>
          </p:spPr>
          <p:txBody>
            <a:bodyPr wrap="square" rtlCol="0">
              <a:noAutofit/>
            </a:bodyPr>
            <a:lstStyle/>
            <a:p>
              <a:endParaRPr lang="en-US" sz="900" dirty="0" smtClean="0"/>
            </a:p>
            <a:p>
              <a:r>
                <a:rPr lang="en-US" sz="900" b="1" dirty="0" smtClean="0">
                  <a:solidFill>
                    <a:schemeClr val="accent5"/>
                  </a:solidFill>
                </a:rPr>
                <a:t>TV</a:t>
              </a:r>
            </a:p>
            <a:p>
              <a:r>
                <a:rPr lang="en-US" sz="900" b="1" dirty="0" smtClean="0">
                  <a:solidFill>
                    <a:schemeClr val="accent5"/>
                  </a:solidFill>
                </a:rPr>
                <a:t>change </a:t>
              </a:r>
            </a:p>
            <a:p>
              <a:r>
                <a:rPr lang="en-US" sz="900" b="1" dirty="0" smtClean="0">
                  <a:solidFill>
                    <a:schemeClr val="accent5"/>
                  </a:solidFill>
                </a:rPr>
                <a:t>channel</a:t>
              </a:r>
              <a:r>
                <a:rPr lang="en-US" sz="900" dirty="0" smtClean="0">
                  <a:solidFill>
                    <a:schemeClr val="accent5"/>
                  </a:solidFill>
                </a:rPr>
                <a:t>   </a:t>
              </a:r>
              <a:endParaRPr lang="en-US" sz="900" dirty="0">
                <a:solidFill>
                  <a:schemeClr val="accent5"/>
                </a:solidFill>
              </a:endParaRPr>
            </a:p>
            <a:p>
              <a:r>
                <a:rPr lang="en-US" sz="900" b="1" dirty="0" smtClean="0">
                  <a:solidFill>
                    <a:schemeClr val="accent5"/>
                  </a:solidFill>
                </a:rPr>
                <a:t>12</a:t>
              </a:r>
              <a:endParaRPr lang="en-US" sz="900" dirty="0">
                <a:solidFill>
                  <a:schemeClr val="accent5"/>
                </a:solidFill>
              </a:endParaRPr>
            </a:p>
            <a:p>
              <a:endParaRPr lang="en-US" sz="900" dirty="0" smtClean="0"/>
            </a:p>
            <a:p>
              <a:endParaRPr lang="en-US" sz="900" dirty="0"/>
            </a:p>
          </p:txBody>
        </p:sp>
        <p:cxnSp>
          <p:nvCxnSpPr>
            <p:cNvPr id="20" name="Straight Connector 19"/>
            <p:cNvCxnSpPr/>
            <p:nvPr/>
          </p:nvCxnSpPr>
          <p:spPr>
            <a:xfrm flipH="1">
              <a:off x="6026728" y="1707702"/>
              <a:ext cx="3959" cy="194796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7" name="Group 66"/>
          <p:cNvGrpSpPr>
            <a:grpSpLocks noChangeAspect="1"/>
          </p:cNvGrpSpPr>
          <p:nvPr/>
        </p:nvGrpSpPr>
        <p:grpSpPr>
          <a:xfrm>
            <a:off x="2931518" y="5154912"/>
            <a:ext cx="3060428" cy="1614923"/>
            <a:chOff x="3214767" y="5214290"/>
            <a:chExt cx="2840878" cy="1494747"/>
          </a:xfrm>
        </p:grpSpPr>
        <p:sp>
          <p:nvSpPr>
            <p:cNvPr id="22" name="TextBox 21"/>
            <p:cNvSpPr txBox="1"/>
            <p:nvPr/>
          </p:nvSpPr>
          <p:spPr>
            <a:xfrm>
              <a:off x="4219095" y="6509625"/>
              <a:ext cx="654767" cy="199412"/>
            </a:xfrm>
            <a:prstGeom prst="rect">
              <a:avLst/>
            </a:prstGeom>
            <a:noFill/>
          </p:spPr>
          <p:txBody>
            <a:bodyPr wrap="square" rtlCol="0">
              <a:spAutoFit/>
            </a:bodyPr>
            <a:lstStyle/>
            <a:p>
              <a:r>
                <a:rPr lang="en-US" sz="800" b="1" smtClean="0"/>
                <a:t>Translator</a:t>
              </a:r>
              <a:endParaRPr lang="en-US" sz="800" b="1" dirty="0"/>
            </a:p>
          </p:txBody>
        </p:sp>
        <p:grpSp>
          <p:nvGrpSpPr>
            <p:cNvPr id="65" name="Group 64"/>
            <p:cNvGrpSpPr>
              <a:grpSpLocks noChangeAspect="1"/>
            </p:cNvGrpSpPr>
            <p:nvPr/>
          </p:nvGrpSpPr>
          <p:grpSpPr>
            <a:xfrm>
              <a:off x="3214767" y="5214290"/>
              <a:ext cx="2840878" cy="1289569"/>
              <a:chOff x="3296399" y="5593457"/>
              <a:chExt cx="2279487" cy="1034735"/>
            </a:xfrm>
          </p:grpSpPr>
          <p:sp>
            <p:nvSpPr>
              <p:cNvPr id="3" name="Oval 2"/>
              <p:cNvSpPr>
                <a:spLocks noChangeAspect="1"/>
              </p:cNvSpPr>
              <p:nvPr/>
            </p:nvSpPr>
            <p:spPr>
              <a:xfrm>
                <a:off x="3325091" y="5759527"/>
                <a:ext cx="360000" cy="36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p:cNvSpPr>
                <a:spLocks noChangeAspect="1"/>
              </p:cNvSpPr>
              <p:nvPr/>
            </p:nvSpPr>
            <p:spPr>
              <a:xfrm>
                <a:off x="5080662" y="5745676"/>
                <a:ext cx="360000" cy="36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4142510" y="6268192"/>
                <a:ext cx="360000" cy="360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296399" y="5613076"/>
                <a:ext cx="550222" cy="215444"/>
              </a:xfrm>
              <a:prstGeom prst="rect">
                <a:avLst/>
              </a:prstGeom>
              <a:noFill/>
            </p:spPr>
            <p:txBody>
              <a:bodyPr wrap="square" rtlCol="0">
                <a:spAutoFit/>
              </a:bodyPr>
              <a:lstStyle/>
              <a:p>
                <a:r>
                  <a:rPr lang="en-US" sz="800" b="1" dirty="0" smtClean="0"/>
                  <a:t>Sender</a:t>
                </a:r>
                <a:endParaRPr lang="en-US" sz="800" b="1" dirty="0"/>
              </a:p>
            </p:txBody>
          </p:sp>
          <p:sp>
            <p:nvSpPr>
              <p:cNvPr id="21" name="TextBox 20"/>
              <p:cNvSpPr txBox="1"/>
              <p:nvPr/>
            </p:nvSpPr>
            <p:spPr>
              <a:xfrm>
                <a:off x="5058277" y="5593457"/>
                <a:ext cx="517609" cy="160005"/>
              </a:xfrm>
              <a:prstGeom prst="rect">
                <a:avLst/>
              </a:prstGeom>
              <a:noFill/>
            </p:spPr>
            <p:txBody>
              <a:bodyPr wrap="square" rtlCol="0">
                <a:spAutoFit/>
              </a:bodyPr>
              <a:lstStyle/>
              <a:p>
                <a:r>
                  <a:rPr lang="en-US" sz="800" b="1" smtClean="0"/>
                  <a:t>Receiver</a:t>
                </a:r>
                <a:endParaRPr lang="en-US" sz="800" b="1" dirty="0"/>
              </a:p>
            </p:txBody>
          </p:sp>
          <p:cxnSp>
            <p:nvCxnSpPr>
              <p:cNvPr id="15" name="Straight Arrow Connector 14"/>
              <p:cNvCxnSpPr/>
              <p:nvPr/>
            </p:nvCxnSpPr>
            <p:spPr>
              <a:xfrm>
                <a:off x="3847605" y="5808901"/>
                <a:ext cx="1033152"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p:cNvCxnSpPr/>
              <p:nvPr/>
            </p:nvCxnSpPr>
            <p:spPr>
              <a:xfrm>
                <a:off x="3845628" y="5913801"/>
                <a:ext cx="1033152" cy="0"/>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4" name="Straight Arrow Connector 23"/>
              <p:cNvCxnSpPr/>
              <p:nvPr/>
            </p:nvCxnSpPr>
            <p:spPr>
              <a:xfrm>
                <a:off x="3843651" y="6018701"/>
                <a:ext cx="103315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514385" y="6107657"/>
                <a:ext cx="578152" cy="2337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p:cNvCxnSpPr/>
              <p:nvPr/>
            </p:nvCxnSpPr>
            <p:spPr>
              <a:xfrm flipV="1">
                <a:off x="4548034" y="6176932"/>
                <a:ext cx="578152" cy="2337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0" name="Straight Arrow Connector 29"/>
              <p:cNvCxnSpPr>
                <a:endCxn id="3" idx="5"/>
              </p:cNvCxnSpPr>
              <p:nvPr/>
            </p:nvCxnSpPr>
            <p:spPr>
              <a:xfrm flipH="1" flipV="1">
                <a:off x="3632370" y="6066803"/>
                <a:ext cx="512116" cy="2706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Straight Arrow Connector 30"/>
              <p:cNvCxnSpPr/>
              <p:nvPr/>
            </p:nvCxnSpPr>
            <p:spPr>
              <a:xfrm flipH="1" flipV="1">
                <a:off x="3605455" y="6145981"/>
                <a:ext cx="482629" cy="24708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7" name="TextBox 36"/>
              <p:cNvSpPr txBox="1"/>
              <p:nvPr/>
            </p:nvSpPr>
            <p:spPr>
              <a:xfrm>
                <a:off x="4080078" y="5652833"/>
                <a:ext cx="508963" cy="137147"/>
              </a:xfrm>
              <a:prstGeom prst="rect">
                <a:avLst/>
              </a:prstGeom>
              <a:noFill/>
            </p:spPr>
            <p:txBody>
              <a:bodyPr wrap="square" rtlCol="0">
                <a:spAutoFit/>
              </a:bodyPr>
              <a:lstStyle/>
              <a:p>
                <a:r>
                  <a:rPr lang="en-US" sz="600" dirty="0" smtClean="0"/>
                  <a:t>communicate</a:t>
                </a:r>
                <a:endParaRPr lang="en-US" sz="600" dirty="0"/>
              </a:p>
            </p:txBody>
          </p:sp>
          <p:sp>
            <p:nvSpPr>
              <p:cNvPr id="38" name="TextBox 37"/>
              <p:cNvSpPr txBox="1"/>
              <p:nvPr/>
            </p:nvSpPr>
            <p:spPr>
              <a:xfrm rot="20284693">
                <a:off x="4520212" y="6113990"/>
                <a:ext cx="348172" cy="184666"/>
              </a:xfrm>
              <a:prstGeom prst="rect">
                <a:avLst/>
              </a:prstGeom>
              <a:noFill/>
            </p:spPr>
            <p:txBody>
              <a:bodyPr wrap="none" rtlCol="0">
                <a:spAutoFit/>
              </a:bodyPr>
              <a:lstStyle/>
              <a:p>
                <a:r>
                  <a:rPr lang="en-US" sz="600" dirty="0" smtClean="0"/>
                  <a:t>offer</a:t>
                </a:r>
                <a:endParaRPr lang="en-US" sz="600" dirty="0"/>
              </a:p>
            </p:txBody>
          </p:sp>
          <p:sp>
            <p:nvSpPr>
              <p:cNvPr id="43" name="TextBox 42"/>
              <p:cNvSpPr txBox="1"/>
              <p:nvPr/>
            </p:nvSpPr>
            <p:spPr>
              <a:xfrm rot="1572987">
                <a:off x="3853214" y="6100134"/>
                <a:ext cx="348172" cy="184666"/>
              </a:xfrm>
              <a:prstGeom prst="rect">
                <a:avLst/>
              </a:prstGeom>
              <a:noFill/>
            </p:spPr>
            <p:txBody>
              <a:bodyPr wrap="none" rtlCol="0">
                <a:spAutoFit/>
              </a:bodyPr>
              <a:lstStyle/>
              <a:p>
                <a:r>
                  <a:rPr lang="en-US" sz="600" dirty="0" smtClean="0"/>
                  <a:t>offer</a:t>
                </a:r>
                <a:endParaRPr lang="en-US" sz="600" dirty="0"/>
              </a:p>
            </p:txBody>
          </p:sp>
          <p:cxnSp>
            <p:nvCxnSpPr>
              <p:cNvPr id="56" name="Elbow Connector 55"/>
              <p:cNvCxnSpPr>
                <a:stCxn id="3" idx="3"/>
                <a:endCxn id="19" idx="2"/>
              </p:cNvCxnSpPr>
              <p:nvPr/>
            </p:nvCxnSpPr>
            <p:spPr>
              <a:xfrm rot="16200000" flipH="1">
                <a:off x="3569469" y="5875149"/>
                <a:ext cx="381385" cy="76469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557686" y="6442539"/>
                <a:ext cx="433132" cy="184666"/>
              </a:xfrm>
              <a:prstGeom prst="rect">
                <a:avLst/>
              </a:prstGeom>
              <a:noFill/>
            </p:spPr>
            <p:txBody>
              <a:bodyPr wrap="none" rtlCol="0">
                <a:spAutoFit/>
              </a:bodyPr>
              <a:lstStyle/>
              <a:p>
                <a:r>
                  <a:rPr lang="en-US" sz="600" dirty="0" smtClean="0"/>
                  <a:t>reward</a:t>
                </a:r>
                <a:endParaRPr lang="en-US" sz="600" dirty="0"/>
              </a:p>
            </p:txBody>
          </p:sp>
        </p:grpSp>
      </p:grpSp>
      <p:sp>
        <p:nvSpPr>
          <p:cNvPr id="71" name="TextBox 70"/>
          <p:cNvSpPr txBox="1"/>
          <p:nvPr/>
        </p:nvSpPr>
        <p:spPr>
          <a:xfrm>
            <a:off x="4147947" y="5577267"/>
            <a:ext cx="445676" cy="184666"/>
          </a:xfrm>
          <a:prstGeom prst="rect">
            <a:avLst/>
          </a:prstGeom>
          <a:noFill/>
        </p:spPr>
        <p:txBody>
          <a:bodyPr wrap="square" rtlCol="0">
            <a:spAutoFit/>
          </a:bodyPr>
          <a:lstStyle/>
          <a:p>
            <a:r>
              <a:rPr lang="en-US" sz="600" smtClean="0"/>
              <a:t>verify</a:t>
            </a:r>
            <a:endParaRPr lang="en-US" sz="600" dirty="0"/>
          </a:p>
        </p:txBody>
      </p:sp>
    </p:spTree>
    <p:extLst>
      <p:ext uri="{BB962C8B-B14F-4D97-AF65-F5344CB8AC3E}">
        <p14:creationId xmlns:p14="http://schemas.microsoft.com/office/powerpoint/2010/main" val="769467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30802"/>
            <a:ext cx="8042276" cy="634216"/>
          </a:xfrm>
        </p:spPr>
        <p:txBody>
          <a:bodyPr anchor="ctr"/>
          <a:lstStyle/>
          <a:p>
            <a:r>
              <a:rPr lang="en-US" sz="2400" dirty="0" smtClean="0">
                <a:solidFill>
                  <a:schemeClr val="tx1"/>
                </a:solidFill>
              </a:rPr>
              <a:t>Format Handshake  </a:t>
            </a:r>
            <a:endParaRPr lang="en-US" sz="24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96186351"/>
              </p:ext>
            </p:extLst>
          </p:nvPr>
        </p:nvGraphicFramePr>
        <p:xfrm>
          <a:off x="1710043" y="636981"/>
          <a:ext cx="1876304" cy="1737360"/>
        </p:xfrm>
        <a:graphic>
          <a:graphicData uri="http://schemas.openxmlformats.org/drawingml/2006/table">
            <a:tbl>
              <a:tblPr firstRow="1" bandRow="1">
                <a:tableStyleId>{2D5ABB26-0587-4C30-8999-92F81FD0307C}</a:tableStyleId>
              </a:tblPr>
              <a:tblGrid>
                <a:gridCol w="187630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1. A sender creates a message with content (key value pairs in potentially a hierarchical structure) and sends it to the Receiver</a:t>
                      </a:r>
                    </a:p>
                    <a:p>
                      <a:pPr algn="l"/>
                      <a:r>
                        <a:rPr lang="is-IS" sz="800" dirty="0" smtClean="0"/>
                        <a:t>…</a:t>
                      </a:r>
                      <a:endParaRPr lang="en-US" sz="800" dirty="0" smtClean="0"/>
                    </a:p>
                    <a:p>
                      <a:pPr algn="l"/>
                      <a:r>
                        <a:rPr lang="en-US" sz="800" dirty="0" smtClean="0"/>
                        <a:t>&lt;</a:t>
                      </a:r>
                      <a:r>
                        <a:rPr lang="en-US" sz="800" dirty="0" smtClean="0">
                          <a:solidFill>
                            <a:srgbClr val="FF0000"/>
                          </a:solidFill>
                        </a:rPr>
                        <a:t>device</a:t>
                      </a:r>
                      <a:r>
                        <a:rPr lang="en-US" sz="800" dirty="0" smtClean="0"/>
                        <a:t>&gt; </a:t>
                      </a:r>
                      <a:r>
                        <a:rPr lang="en-US" sz="800" b="1" dirty="0" smtClean="0">
                          <a:solidFill>
                            <a:srgbClr val="00B050"/>
                          </a:solidFill>
                        </a:rPr>
                        <a:t>TV</a:t>
                      </a:r>
                      <a:r>
                        <a:rPr lang="en-US" sz="800" dirty="0" smtClean="0"/>
                        <a:t>&lt;</a:t>
                      </a:r>
                      <a:r>
                        <a:rPr lang="en-US" sz="800" dirty="0" smtClean="0">
                          <a:solidFill>
                            <a:srgbClr val="FF0000"/>
                          </a:solidFill>
                        </a:rPr>
                        <a:t>device</a:t>
                      </a:r>
                      <a:r>
                        <a:rPr lang="en-US" sz="800" dirty="0" smtClean="0"/>
                        <a:t>&gt;     </a:t>
                      </a:r>
                    </a:p>
                    <a:p>
                      <a:pPr algn="l"/>
                      <a:r>
                        <a:rPr lang="en-US" sz="800" dirty="0" smtClean="0"/>
                        <a:t>      &lt;</a:t>
                      </a:r>
                      <a:r>
                        <a:rPr lang="en-US" sz="800" dirty="0" smtClean="0">
                          <a:solidFill>
                            <a:srgbClr val="FF0000"/>
                          </a:solidFill>
                        </a:rPr>
                        <a:t>command</a:t>
                      </a:r>
                      <a:r>
                        <a:rPr lang="en-US" sz="800" dirty="0" smtClean="0"/>
                        <a:t>&gt; </a:t>
                      </a:r>
                      <a:r>
                        <a:rPr lang="en-US" sz="800" b="1" dirty="0" smtClean="0">
                          <a:solidFill>
                            <a:srgbClr val="00B050"/>
                          </a:solidFill>
                        </a:rPr>
                        <a:t>change channel</a:t>
                      </a:r>
                      <a:r>
                        <a:rPr lang="en-US" sz="800" dirty="0" smtClean="0"/>
                        <a:t>   </a:t>
                      </a:r>
                    </a:p>
                    <a:p>
                      <a:pPr algn="l"/>
                      <a:r>
                        <a:rPr lang="en-US" sz="800" dirty="0" smtClean="0"/>
                        <a:t>                &lt;/</a:t>
                      </a:r>
                      <a:r>
                        <a:rPr lang="en-US" sz="800" dirty="0" smtClean="0">
                          <a:solidFill>
                            <a:srgbClr val="FF0000"/>
                          </a:solidFill>
                        </a:rPr>
                        <a:t>command</a:t>
                      </a:r>
                      <a:r>
                        <a:rPr lang="en-US" sz="800" dirty="0" smtClean="0"/>
                        <a:t>&gt;     </a:t>
                      </a:r>
                    </a:p>
                    <a:p>
                      <a:pPr algn="l"/>
                      <a:r>
                        <a:rPr lang="en-US" sz="800" dirty="0" smtClean="0"/>
                        <a:t>     &lt;</a:t>
                      </a:r>
                      <a:r>
                        <a:rPr lang="en-US" sz="800" dirty="0" smtClean="0">
                          <a:solidFill>
                            <a:srgbClr val="FF0000"/>
                          </a:solidFill>
                        </a:rPr>
                        <a:t>channel</a:t>
                      </a:r>
                      <a:r>
                        <a:rPr lang="en-US" sz="800" dirty="0" smtClean="0"/>
                        <a:t>&gt; </a:t>
                      </a:r>
                      <a:r>
                        <a:rPr lang="en-US" sz="800" b="1" dirty="0" smtClean="0">
                          <a:solidFill>
                            <a:srgbClr val="00B050"/>
                          </a:solidFill>
                        </a:rPr>
                        <a:t>12</a:t>
                      </a:r>
                      <a:r>
                        <a:rPr lang="en-US" sz="800" dirty="0" smtClean="0"/>
                        <a:t>&lt;/</a:t>
                      </a:r>
                      <a:r>
                        <a:rPr lang="en-US" sz="800" dirty="0" smtClean="0">
                          <a:solidFill>
                            <a:srgbClr val="FF0000"/>
                          </a:solidFill>
                        </a:rPr>
                        <a:t>value</a:t>
                      </a:r>
                      <a:r>
                        <a:rPr lang="en-US" sz="800" dirty="0" smtClean="0"/>
                        <a:t>&gt;     </a:t>
                      </a:r>
                    </a:p>
                    <a:p>
                      <a:pPr algn="l"/>
                      <a:r>
                        <a:rPr lang="is-IS" sz="800" dirty="0" smtClean="0"/>
                        <a:t>…</a:t>
                      </a:r>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nchor="ctr"/>
                </a:tc>
              </a:tr>
            </a:tbl>
          </a:graphicData>
        </a:graphic>
      </p:graphicFrame>
      <p:sp>
        <p:nvSpPr>
          <p:cNvPr id="28" name="Donut 27"/>
          <p:cNvSpPr>
            <a:spLocks noChangeAspect="1"/>
          </p:cNvSpPr>
          <p:nvPr/>
        </p:nvSpPr>
        <p:spPr>
          <a:xfrm>
            <a:off x="201638" y="2980351"/>
            <a:ext cx="1175899" cy="1175899"/>
          </a:xfrm>
          <a:prstGeom prst="donu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nl-NL" sz="900" b="1" dirty="0" smtClean="0">
                <a:solidFill>
                  <a:schemeClr val="tx1"/>
                </a:solidFill>
              </a:rPr>
              <a:t>Format</a:t>
            </a:r>
          </a:p>
          <a:p>
            <a:pPr algn="ctr"/>
            <a:r>
              <a:rPr lang="nl-NL" sz="900" b="1" dirty="0" smtClean="0">
                <a:solidFill>
                  <a:schemeClr val="tx1"/>
                </a:solidFill>
              </a:rPr>
              <a:t>Hand-</a:t>
            </a:r>
          </a:p>
          <a:p>
            <a:pPr algn="ctr"/>
            <a:r>
              <a:rPr lang="nl-NL" sz="900" b="1" dirty="0" smtClean="0">
                <a:solidFill>
                  <a:schemeClr val="tx1"/>
                </a:solidFill>
              </a:rPr>
              <a:t>shake</a:t>
            </a:r>
            <a:endParaRPr lang="nl-NL" sz="900" b="1" dirty="0">
              <a:solidFill>
                <a:schemeClr val="tx1"/>
              </a:solidFill>
            </a:endParaRPr>
          </a:p>
        </p:txBody>
      </p:sp>
      <p:grpSp>
        <p:nvGrpSpPr>
          <p:cNvPr id="36" name="Group 35"/>
          <p:cNvGrpSpPr>
            <a:grpSpLocks noChangeAspect="1"/>
          </p:cNvGrpSpPr>
          <p:nvPr/>
        </p:nvGrpSpPr>
        <p:grpSpPr>
          <a:xfrm>
            <a:off x="3367489" y="2732147"/>
            <a:ext cx="2677038" cy="1851723"/>
            <a:chOff x="2957758" y="731757"/>
            <a:chExt cx="3247200" cy="2160864"/>
          </a:xfrm>
          <a:effectLst>
            <a:glow rad="63500">
              <a:schemeClr val="accent1">
                <a:satMod val="175000"/>
                <a:alpha val="40000"/>
              </a:schemeClr>
            </a:glow>
            <a:outerShdw blurRad="444500" dist="50800" dir="10980000" sx="136000" sy="136000" algn="ctr" rotWithShape="0">
              <a:schemeClr val="bg1">
                <a:alpha val="92000"/>
              </a:schemeClr>
            </a:outerShdw>
          </a:effectLst>
        </p:grpSpPr>
        <p:pic>
          <p:nvPicPr>
            <p:cNvPr id="37" name="Picture 36" descr="blockchai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58" y="731757"/>
              <a:ext cx="3247200" cy="2160864"/>
            </a:xfrm>
            <a:prstGeom prst="rect">
              <a:avLst/>
            </a:prstGeom>
            <a:solidFill>
              <a:schemeClr val="dk1">
                <a:alpha val="7000"/>
              </a:schemeClr>
            </a:solidFill>
            <a:effectLst>
              <a:glow rad="25400">
                <a:schemeClr val="accent1">
                  <a:alpha val="40000"/>
                </a:schemeClr>
              </a:glow>
              <a:outerShdw blurRad="927100" dist="50800" dir="5400000" sx="157000" sy="157000" algn="ctr" rotWithShape="0">
                <a:srgbClr val="000000">
                  <a:alpha val="11000"/>
                </a:srgbClr>
              </a:outerShdw>
            </a:effectLst>
          </p:spPr>
        </p:pic>
        <p:sp>
          <p:nvSpPr>
            <p:cNvPr id="38" name="TextBox 37"/>
            <p:cNvSpPr txBox="1"/>
            <p:nvPr/>
          </p:nvSpPr>
          <p:spPr>
            <a:xfrm>
              <a:off x="4031428" y="2255870"/>
              <a:ext cx="918463" cy="215444"/>
            </a:xfrm>
            <a:prstGeom prst="rect">
              <a:avLst/>
            </a:prstGeom>
            <a:noFill/>
          </p:spPr>
          <p:txBody>
            <a:bodyPr wrap="square" rtlCol="0">
              <a:spAutoFit/>
            </a:bodyPr>
            <a:lstStyle/>
            <a:p>
              <a:pPr algn="ctr"/>
              <a:r>
                <a:rPr lang="nl-NL" sz="800" dirty="0" err="1"/>
                <a:t>m</a:t>
              </a:r>
              <a:r>
                <a:rPr lang="nl-NL" sz="800" dirty="0" err="1" smtClean="0"/>
                <a:t>andatory</a:t>
              </a:r>
              <a:endParaRPr lang="nl-NL" sz="800" dirty="0"/>
            </a:p>
          </p:txBody>
        </p:sp>
        <p:sp>
          <p:nvSpPr>
            <p:cNvPr id="39" name="TextBox 38"/>
            <p:cNvSpPr txBox="1">
              <a:spLocks noChangeAspect="1"/>
            </p:cNvSpPr>
            <p:nvPr/>
          </p:nvSpPr>
          <p:spPr>
            <a:xfrm>
              <a:off x="3455516" y="1145058"/>
              <a:ext cx="2350200" cy="323243"/>
            </a:xfrm>
            <a:prstGeom prst="rect">
              <a:avLst/>
            </a:prstGeom>
            <a:noFill/>
          </p:spPr>
          <p:txBody>
            <a:bodyPr wrap="square" rtlCol="0">
              <a:spAutoFit/>
            </a:bodyPr>
            <a:lstStyle/>
            <a:p>
              <a:pPr algn="ctr"/>
              <a:r>
                <a:rPr lang="nl-NL" sz="1200" b="1" dirty="0" err="1" smtClean="0"/>
                <a:t>Proof</a:t>
              </a:r>
              <a:r>
                <a:rPr lang="nl-NL" sz="1200" b="1" dirty="0" smtClean="0"/>
                <a:t> of Understanding</a:t>
              </a:r>
              <a:endParaRPr lang="nl-NL" sz="1200" b="1" dirty="0"/>
            </a:p>
          </p:txBody>
        </p:sp>
        <p:pic>
          <p:nvPicPr>
            <p:cNvPr id="40" name="Picture 39"/>
            <p:cNvPicPr>
              <a:picLocks noChangeAspect="1"/>
            </p:cNvPicPr>
            <p:nvPr/>
          </p:nvPicPr>
          <p:blipFill>
            <a:blip r:embed="rId3"/>
            <a:stretch>
              <a:fillRect/>
            </a:stretch>
          </p:blipFill>
          <p:spPr>
            <a:xfrm>
              <a:off x="3564603" y="1428358"/>
              <a:ext cx="2113200" cy="1440981"/>
            </a:xfrm>
            <a:prstGeom prst="rect">
              <a:avLst/>
            </a:prstGeom>
          </p:spPr>
        </p:pic>
      </p:grpSp>
      <p:graphicFrame>
        <p:nvGraphicFramePr>
          <p:cNvPr id="44" name="Table 43"/>
          <p:cNvGraphicFramePr>
            <a:graphicFrameLocks noGrp="1"/>
          </p:cNvGraphicFramePr>
          <p:nvPr>
            <p:extLst>
              <p:ext uri="{D42A27DB-BD31-4B8C-83A1-F6EECF244321}">
                <p14:modId xmlns:p14="http://schemas.microsoft.com/office/powerpoint/2010/main" val="252047414"/>
              </p:ext>
            </p:extLst>
          </p:nvPr>
        </p:nvGraphicFramePr>
        <p:xfrm>
          <a:off x="1793173" y="4755734"/>
          <a:ext cx="1876303" cy="1889760"/>
        </p:xfrm>
        <a:graphic>
          <a:graphicData uri="http://schemas.openxmlformats.org/drawingml/2006/table">
            <a:tbl>
              <a:tblPr firstRow="1" bandRow="1">
                <a:tableStyleId>{2D5ABB26-0587-4C30-8999-92F81FD0307C}</a:tableStyleId>
              </a:tblPr>
              <a:tblGrid>
                <a:gridCol w="187630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2. Unless the Receiver (‘believes to’) understand the message, the message gets offered to the </a:t>
                      </a:r>
                      <a:r>
                        <a:rPr lang="en-US" sz="1000" b="1" dirty="0" err="1" smtClean="0">
                          <a:solidFill>
                            <a:schemeClr val="tx1"/>
                          </a:solidFill>
                        </a:rPr>
                        <a:t>Babelchain</a:t>
                      </a:r>
                      <a:r>
                        <a:rPr lang="en-US" sz="1000" b="1" dirty="0" smtClean="0">
                          <a:solidFill>
                            <a:schemeClr val="tx1"/>
                          </a:solidFill>
                        </a:rPr>
                        <a:t> Translators with a bounty</a:t>
                      </a:r>
                    </a:p>
                    <a:p>
                      <a:pPr algn="l"/>
                      <a:r>
                        <a:rPr lang="is-IS" sz="800" dirty="0" smtClean="0"/>
                        <a:t>…</a:t>
                      </a:r>
                      <a:endParaRPr lang="en-US" sz="800" dirty="0" smtClean="0"/>
                    </a:p>
                    <a:p>
                      <a:pPr algn="l"/>
                      <a:r>
                        <a:rPr lang="en-US" sz="800" dirty="0" smtClean="0"/>
                        <a:t>&lt;</a:t>
                      </a:r>
                      <a:r>
                        <a:rPr lang="en-US" sz="800" dirty="0" smtClean="0">
                          <a:solidFill>
                            <a:srgbClr val="FF0000"/>
                          </a:solidFill>
                        </a:rPr>
                        <a:t>device</a:t>
                      </a:r>
                      <a:r>
                        <a:rPr lang="en-US" sz="800" dirty="0" smtClean="0"/>
                        <a:t>&gt; </a:t>
                      </a:r>
                      <a:r>
                        <a:rPr lang="en-US" sz="800" b="1" dirty="0" smtClean="0">
                          <a:solidFill>
                            <a:srgbClr val="00B050"/>
                          </a:solidFill>
                        </a:rPr>
                        <a:t>TV</a:t>
                      </a:r>
                      <a:r>
                        <a:rPr lang="en-US" sz="800" dirty="0" smtClean="0"/>
                        <a:t>&lt;</a:t>
                      </a:r>
                      <a:r>
                        <a:rPr lang="en-US" sz="800" dirty="0" smtClean="0">
                          <a:solidFill>
                            <a:srgbClr val="FF0000"/>
                          </a:solidFill>
                        </a:rPr>
                        <a:t>device</a:t>
                      </a:r>
                      <a:r>
                        <a:rPr lang="en-US" sz="800" dirty="0" smtClean="0"/>
                        <a:t>&gt;     </a:t>
                      </a:r>
                    </a:p>
                    <a:p>
                      <a:pPr algn="l"/>
                      <a:r>
                        <a:rPr lang="en-US" sz="800" dirty="0" smtClean="0"/>
                        <a:t>      &lt;</a:t>
                      </a:r>
                      <a:r>
                        <a:rPr lang="en-US" sz="800" dirty="0" smtClean="0">
                          <a:solidFill>
                            <a:srgbClr val="FF0000"/>
                          </a:solidFill>
                        </a:rPr>
                        <a:t>command</a:t>
                      </a:r>
                      <a:r>
                        <a:rPr lang="en-US" sz="800" dirty="0" smtClean="0"/>
                        <a:t>&gt; </a:t>
                      </a:r>
                      <a:r>
                        <a:rPr lang="en-US" sz="800" b="1" dirty="0" smtClean="0">
                          <a:solidFill>
                            <a:srgbClr val="00B050"/>
                          </a:solidFill>
                        </a:rPr>
                        <a:t>change channel</a:t>
                      </a:r>
                      <a:r>
                        <a:rPr lang="en-US" sz="800" dirty="0" smtClean="0"/>
                        <a:t>   </a:t>
                      </a:r>
                    </a:p>
                    <a:p>
                      <a:pPr algn="l"/>
                      <a:r>
                        <a:rPr lang="en-US" sz="800" dirty="0" smtClean="0"/>
                        <a:t>                &lt;/</a:t>
                      </a:r>
                      <a:r>
                        <a:rPr lang="en-US" sz="800" dirty="0" smtClean="0">
                          <a:solidFill>
                            <a:srgbClr val="FF0000"/>
                          </a:solidFill>
                        </a:rPr>
                        <a:t>command</a:t>
                      </a:r>
                      <a:r>
                        <a:rPr lang="en-US" sz="800" dirty="0" smtClean="0"/>
                        <a:t>&gt;     </a:t>
                      </a:r>
                    </a:p>
                    <a:p>
                      <a:pPr algn="l"/>
                      <a:r>
                        <a:rPr lang="en-US" sz="800" dirty="0" smtClean="0"/>
                        <a:t>     &lt;</a:t>
                      </a:r>
                      <a:r>
                        <a:rPr lang="en-US" sz="800" dirty="0" smtClean="0">
                          <a:solidFill>
                            <a:srgbClr val="FF0000"/>
                          </a:solidFill>
                        </a:rPr>
                        <a:t>channel</a:t>
                      </a:r>
                      <a:r>
                        <a:rPr lang="en-US" sz="800" dirty="0" smtClean="0"/>
                        <a:t>&gt; </a:t>
                      </a:r>
                      <a:r>
                        <a:rPr lang="en-US" sz="800" b="1" dirty="0" smtClean="0">
                          <a:solidFill>
                            <a:srgbClr val="00B050"/>
                          </a:solidFill>
                        </a:rPr>
                        <a:t>12</a:t>
                      </a:r>
                      <a:r>
                        <a:rPr lang="en-US" sz="800" dirty="0" smtClean="0"/>
                        <a:t>&lt;/</a:t>
                      </a:r>
                      <a:r>
                        <a:rPr lang="en-US" sz="800" dirty="0" smtClean="0">
                          <a:solidFill>
                            <a:srgbClr val="FF0000"/>
                          </a:solidFill>
                        </a:rPr>
                        <a:t>value</a:t>
                      </a:r>
                      <a:r>
                        <a:rPr lang="en-US" sz="800" dirty="0" smtClean="0"/>
                        <a:t>&gt;     </a:t>
                      </a:r>
                    </a:p>
                    <a:p>
                      <a:pPr algn="l"/>
                      <a:r>
                        <a:rPr lang="is-IS" sz="800" dirty="0" smtClean="0"/>
                        <a:t>…</a:t>
                      </a:r>
                      <a:endParaRPr lang="en-US" sz="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1" dirty="0" smtClean="0">
                        <a:solidFill>
                          <a:schemeClr val="tx1"/>
                        </a:solidFill>
                      </a:endParaRPr>
                    </a:p>
                  </a:txBody>
                  <a:tcPr anchor="ctr"/>
                </a:tc>
              </a:tr>
            </a:tbl>
          </a:graphicData>
        </a:graphic>
      </p:graphicFrame>
      <p:sp>
        <p:nvSpPr>
          <p:cNvPr id="8" name="TextBox 7"/>
          <p:cNvSpPr txBox="1"/>
          <p:nvPr/>
        </p:nvSpPr>
        <p:spPr>
          <a:xfrm>
            <a:off x="7956466" y="3307242"/>
            <a:ext cx="1050719" cy="646331"/>
          </a:xfrm>
          <a:prstGeom prst="rect">
            <a:avLst/>
          </a:prstGeom>
          <a:noFill/>
        </p:spPr>
        <p:txBody>
          <a:bodyPr wrap="square" rtlCol="0" anchor="ctr">
            <a:spAutoFit/>
          </a:bodyPr>
          <a:lstStyle/>
          <a:p>
            <a:pPr lvl="0" algn="ctr">
              <a:defRPr/>
            </a:pPr>
            <a:r>
              <a:rPr lang="en-US" b="1" dirty="0" smtClean="0">
                <a:solidFill>
                  <a:srgbClr val="FF0000"/>
                </a:solidFill>
              </a:rPr>
              <a:t>Agreed </a:t>
            </a:r>
            <a:endParaRPr lang="en-US" b="1" dirty="0">
              <a:solidFill>
                <a:srgbClr val="FF0000"/>
              </a:solidFill>
            </a:endParaRPr>
          </a:p>
          <a:p>
            <a:pPr lvl="0" algn="ctr">
              <a:defRPr/>
            </a:pPr>
            <a:r>
              <a:rPr lang="en-US" b="1" dirty="0">
                <a:solidFill>
                  <a:srgbClr val="FF0000"/>
                </a:solidFill>
              </a:rPr>
              <a:t>F</a:t>
            </a:r>
            <a:r>
              <a:rPr lang="en-US" b="1" dirty="0" smtClean="0">
                <a:solidFill>
                  <a:srgbClr val="FF0000"/>
                </a:solidFill>
              </a:rPr>
              <a:t>ormat</a:t>
            </a:r>
            <a:endParaRPr lang="en-US" b="1" dirty="0">
              <a:solidFill>
                <a:srgbClr val="FF0000"/>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740377013"/>
              </p:ext>
            </p:extLst>
          </p:nvPr>
        </p:nvGraphicFramePr>
        <p:xfrm>
          <a:off x="1782957" y="2576940"/>
          <a:ext cx="1540153" cy="1554480"/>
        </p:xfrm>
        <a:graphic>
          <a:graphicData uri="http://schemas.openxmlformats.org/drawingml/2006/table">
            <a:tbl>
              <a:tblPr firstRow="1" bandRow="1">
                <a:tableStyleId>{2D5ABB26-0587-4C30-8999-92F81FD0307C}</a:tableStyleId>
              </a:tblPr>
              <a:tblGrid>
                <a:gridCol w="1540153"/>
              </a:tblGrid>
              <a:tr h="1349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3. Translators offer different data formats  and offer those to sender and receiver</a:t>
                      </a:r>
                    </a:p>
                    <a:p>
                      <a:pPr algn="l"/>
                      <a:r>
                        <a:rPr lang="is-IS" sz="800" dirty="0" smtClean="0"/>
                        <a:t>…</a:t>
                      </a:r>
                      <a:endParaRPr lang="en-US" sz="800" dirty="0" smtClean="0"/>
                    </a:p>
                    <a:p>
                      <a:pPr algn="l"/>
                      <a:r>
                        <a:rPr lang="en-US" sz="800" dirty="0" smtClean="0"/>
                        <a:t>&lt;</a:t>
                      </a:r>
                      <a:r>
                        <a:rPr lang="en-US" sz="800" dirty="0" smtClean="0">
                          <a:solidFill>
                            <a:srgbClr val="FF0000"/>
                          </a:solidFill>
                        </a:rPr>
                        <a:t>thing</a:t>
                      </a:r>
                      <a:r>
                        <a:rPr lang="en-US" sz="800" dirty="0" smtClean="0"/>
                        <a:t>&gt; </a:t>
                      </a:r>
                      <a:r>
                        <a:rPr lang="is-IS" sz="800" b="1" dirty="0" smtClean="0">
                          <a:solidFill>
                            <a:srgbClr val="00B050"/>
                          </a:solidFill>
                        </a:rPr>
                        <a:t>…</a:t>
                      </a:r>
                      <a:r>
                        <a:rPr lang="en-US" sz="800" dirty="0" smtClean="0"/>
                        <a:t>&lt;</a:t>
                      </a:r>
                      <a:r>
                        <a:rPr lang="en-US" sz="800" dirty="0" smtClean="0">
                          <a:solidFill>
                            <a:srgbClr val="FF0000"/>
                          </a:solidFill>
                        </a:rPr>
                        <a:t>thing</a:t>
                      </a:r>
                      <a:r>
                        <a:rPr lang="en-US" sz="800" dirty="0" smtClean="0"/>
                        <a:t>&gt;     </a:t>
                      </a:r>
                    </a:p>
                    <a:p>
                      <a:pPr algn="l"/>
                      <a:r>
                        <a:rPr lang="en-US" sz="800" dirty="0" smtClean="0"/>
                        <a:t>      &lt;</a:t>
                      </a:r>
                      <a:r>
                        <a:rPr lang="en-US" sz="800" dirty="0" smtClean="0">
                          <a:solidFill>
                            <a:srgbClr val="FF0000"/>
                          </a:solidFill>
                        </a:rPr>
                        <a:t>action</a:t>
                      </a:r>
                      <a:r>
                        <a:rPr lang="en-US" sz="800" baseline="0" dirty="0" smtClean="0">
                          <a:solidFill>
                            <a:srgbClr val="FF0000"/>
                          </a:solidFill>
                        </a:rPr>
                        <a:t> </a:t>
                      </a:r>
                      <a:r>
                        <a:rPr lang="en-US" sz="800" dirty="0" smtClean="0"/>
                        <a:t>&gt; </a:t>
                      </a:r>
                      <a:r>
                        <a:rPr lang="is-IS" sz="800" b="1" dirty="0" smtClean="0">
                          <a:solidFill>
                            <a:srgbClr val="00B050"/>
                          </a:solidFill>
                        </a:rPr>
                        <a:t>…</a:t>
                      </a:r>
                      <a:endParaRPr lang="en-US" sz="800" dirty="0" smtClean="0"/>
                    </a:p>
                    <a:p>
                      <a:pPr algn="l"/>
                      <a:r>
                        <a:rPr lang="en-US" sz="800" dirty="0" smtClean="0"/>
                        <a:t>                &lt;/</a:t>
                      </a:r>
                      <a:r>
                        <a:rPr lang="en-US" sz="800" dirty="0" smtClean="0">
                          <a:solidFill>
                            <a:srgbClr val="FF0000"/>
                          </a:solidFill>
                        </a:rPr>
                        <a:t>actio</a:t>
                      </a:r>
                      <a:r>
                        <a:rPr lang="en-US" sz="800" baseline="0" dirty="0" smtClean="0">
                          <a:solidFill>
                            <a:srgbClr val="FF0000"/>
                          </a:solidFill>
                        </a:rPr>
                        <a:t>n</a:t>
                      </a:r>
                      <a:r>
                        <a:rPr lang="en-US" sz="800" dirty="0" smtClean="0"/>
                        <a:t>&gt;     </a:t>
                      </a:r>
                    </a:p>
                    <a:p>
                      <a:pPr algn="l"/>
                      <a:r>
                        <a:rPr lang="en-US" sz="800" dirty="0" smtClean="0"/>
                        <a:t>     &lt;</a:t>
                      </a:r>
                      <a:r>
                        <a:rPr lang="en-US" sz="800" dirty="0" err="1" smtClean="0">
                          <a:solidFill>
                            <a:srgbClr val="FF0000"/>
                          </a:solidFill>
                        </a:rPr>
                        <a:t>what_action</a:t>
                      </a:r>
                      <a:r>
                        <a:rPr lang="en-US" sz="800" dirty="0" smtClean="0"/>
                        <a:t>&gt; </a:t>
                      </a:r>
                      <a:r>
                        <a:rPr lang="is-IS" sz="800" b="1" dirty="0" smtClean="0">
                          <a:solidFill>
                            <a:srgbClr val="00B050"/>
                          </a:solidFill>
                        </a:rPr>
                        <a:t>…</a:t>
                      </a:r>
                      <a:r>
                        <a:rPr lang="en-US" sz="800" dirty="0" smtClean="0"/>
                        <a:t>&lt;/</a:t>
                      </a:r>
                      <a:r>
                        <a:rPr lang="en-US" sz="800" dirty="0" err="1" smtClean="0">
                          <a:solidFill>
                            <a:srgbClr val="FF0000"/>
                          </a:solidFill>
                        </a:rPr>
                        <a:t>what_action</a:t>
                      </a:r>
                      <a:r>
                        <a:rPr lang="en-US" sz="800" dirty="0" smtClean="0"/>
                        <a:t>&gt;     </a:t>
                      </a:r>
                    </a:p>
                    <a:p>
                      <a:pPr algn="l"/>
                      <a:r>
                        <a:rPr lang="is-IS" sz="800" dirty="0" smtClean="0"/>
                        <a:t>…</a:t>
                      </a:r>
                      <a:endParaRPr lang="en-US" sz="800" dirty="0" smtClean="0"/>
                    </a:p>
                  </a:txBody>
                  <a:tcPr anchor="ct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472184496"/>
              </p:ext>
            </p:extLst>
          </p:nvPr>
        </p:nvGraphicFramePr>
        <p:xfrm>
          <a:off x="6111835" y="2708396"/>
          <a:ext cx="1330051" cy="1970476"/>
        </p:xfrm>
        <a:graphic>
          <a:graphicData uri="http://schemas.openxmlformats.org/drawingml/2006/table">
            <a:tbl>
              <a:tblPr firstRow="1" bandRow="1">
                <a:tableStyleId>{2D5ABB26-0587-4C30-8999-92F81FD0307C}</a:tableStyleId>
              </a:tblPr>
              <a:tblGrid>
                <a:gridCol w="1330051"/>
              </a:tblGrid>
              <a:tr h="1970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5. The Translator that generated the format that is first picked by both sender and receiver is marked for the the part of the reward for the format translation. </a:t>
                      </a:r>
                      <a:endParaRPr lang="nl-NL" sz="1000" b="1" dirty="0" smtClean="0">
                        <a:solidFill>
                          <a:schemeClr val="tx1"/>
                        </a:solidFill>
                      </a:endParaRPr>
                    </a:p>
                  </a:txBody>
                  <a:tcPr anchor="ct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464721799"/>
              </p:ext>
            </p:extLst>
          </p:nvPr>
        </p:nvGraphicFramePr>
        <p:xfrm>
          <a:off x="4783769" y="587503"/>
          <a:ext cx="1294411" cy="1158240"/>
        </p:xfrm>
        <a:graphic>
          <a:graphicData uri="http://schemas.openxmlformats.org/drawingml/2006/table">
            <a:tbl>
              <a:tblPr firstRow="1" bandRow="1">
                <a:tableStyleId>{2D5ABB26-0587-4C30-8999-92F81FD0307C}</a:tableStyleId>
              </a:tblPr>
              <a:tblGrid>
                <a:gridCol w="129441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4. Sender &amp; Receiver pick one message formats they ‘believe’ they would be able to understand. </a:t>
                      </a:r>
                    </a:p>
                  </a:txBody>
                  <a:tcPr anchor="ct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931769394"/>
              </p:ext>
            </p:extLst>
          </p:nvPr>
        </p:nvGraphicFramePr>
        <p:xfrm>
          <a:off x="4876796" y="4741888"/>
          <a:ext cx="1294411" cy="1158240"/>
        </p:xfrm>
        <a:graphic>
          <a:graphicData uri="http://schemas.openxmlformats.org/drawingml/2006/table">
            <a:tbl>
              <a:tblPr firstRow="1" bandRow="1">
                <a:tableStyleId>{2D5ABB26-0587-4C30-8999-92F81FD0307C}</a:tableStyleId>
              </a:tblPr>
              <a:tblGrid>
                <a:gridCol w="1294411"/>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4. Sender &amp; Receiver pick one message formats they ‘believe’ they would be able to understand. </a:t>
                      </a:r>
                    </a:p>
                  </a:txBody>
                  <a:tcPr anchor="ctr"/>
                </a:tc>
              </a:tr>
            </a:tbl>
          </a:graphicData>
        </a:graphic>
      </p:graphicFrame>
      <p:sp>
        <p:nvSpPr>
          <p:cNvPr id="9" name="TextBox 8"/>
          <p:cNvSpPr txBox="1"/>
          <p:nvPr/>
        </p:nvSpPr>
        <p:spPr>
          <a:xfrm>
            <a:off x="201638" y="1021278"/>
            <a:ext cx="1282778" cy="276999"/>
          </a:xfrm>
          <a:prstGeom prst="rect">
            <a:avLst/>
          </a:prstGeom>
          <a:noFill/>
        </p:spPr>
        <p:txBody>
          <a:bodyPr wrap="square" rtlCol="0">
            <a:spAutoFit/>
          </a:bodyPr>
          <a:lstStyle/>
          <a:p>
            <a:r>
              <a:rPr lang="en-US" sz="1200" b="1" dirty="0" smtClean="0"/>
              <a:t>Sender</a:t>
            </a:r>
            <a:endParaRPr lang="en-US" sz="1200" dirty="0">
              <a:solidFill>
                <a:srgbClr val="FF0000"/>
              </a:solidFill>
            </a:endParaRPr>
          </a:p>
        </p:txBody>
      </p:sp>
      <p:sp>
        <p:nvSpPr>
          <p:cNvPr id="49" name="TextBox 48"/>
          <p:cNvSpPr txBox="1"/>
          <p:nvPr/>
        </p:nvSpPr>
        <p:spPr>
          <a:xfrm>
            <a:off x="201638" y="5365662"/>
            <a:ext cx="831515" cy="276999"/>
          </a:xfrm>
          <a:prstGeom prst="rect">
            <a:avLst/>
          </a:prstGeom>
          <a:noFill/>
        </p:spPr>
        <p:txBody>
          <a:bodyPr wrap="square" rtlCol="0">
            <a:spAutoFit/>
          </a:bodyPr>
          <a:lstStyle/>
          <a:p>
            <a:r>
              <a:rPr lang="en-US" sz="1200" b="1" dirty="0" smtClean="0"/>
              <a:t>Receiver</a:t>
            </a:r>
            <a:endParaRPr lang="en-US" sz="1200" b="1" dirty="0"/>
          </a:p>
        </p:txBody>
      </p:sp>
      <p:sp>
        <p:nvSpPr>
          <p:cNvPr id="50" name="Content Placeholder 3"/>
          <p:cNvSpPr txBox="1">
            <a:spLocks/>
          </p:cNvSpPr>
          <p:nvPr/>
        </p:nvSpPr>
        <p:spPr>
          <a:xfrm>
            <a:off x="511671" y="4714503"/>
            <a:ext cx="2538310" cy="1425040"/>
          </a:xfrm>
          <a:prstGeom prst="rect">
            <a:avLst/>
          </a:prstGeom>
        </p:spPr>
        <p:txBody>
          <a:bodyPr vert="horz" lIns="91440" tIns="45720" rIns="91440" bIns="45720" rtlCol="0">
            <a:normAutofit/>
          </a:bodyPr>
          <a:lstStyle>
            <a:lvl1pPr marL="349250" indent="-349250" algn="l" defTabSz="914400" rtl="0" eaLnBrk="1" latinLnBrk="0" hangingPunct="1">
              <a:spcBef>
                <a:spcPts val="1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9pPr>
          </a:lstStyle>
          <a:p>
            <a:endParaRPr lang="nl-NL" sz="1400" dirty="0">
              <a:solidFill>
                <a:srgbClr val="FF0000"/>
              </a:solidFill>
            </a:endParaRPr>
          </a:p>
        </p:txBody>
      </p:sp>
      <p:sp>
        <p:nvSpPr>
          <p:cNvPr id="21" name="TextBox 20"/>
          <p:cNvSpPr txBox="1"/>
          <p:nvPr/>
        </p:nvSpPr>
        <p:spPr>
          <a:xfrm rot="21270872">
            <a:off x="197176" y="36766"/>
            <a:ext cx="2075573" cy="707886"/>
          </a:xfrm>
          <a:prstGeom prst="rect">
            <a:avLst/>
          </a:prstGeom>
          <a:noFill/>
        </p:spPr>
        <p:txBody>
          <a:bodyPr wrap="square" rtlCol="0">
            <a:spAutoFit/>
          </a:bodyPr>
          <a:lstStyle/>
          <a:p>
            <a:pPr algn="ctr"/>
            <a:r>
              <a:rPr lang="en-US" sz="1000" i="1" dirty="0" smtClean="0"/>
              <a:t>There is an assumption here a Translator can make format suggestions ! Hang on a couple of slides !</a:t>
            </a:r>
            <a:endParaRPr lang="en-US" sz="1000" i="1" dirty="0"/>
          </a:p>
        </p:txBody>
      </p:sp>
      <p:sp>
        <p:nvSpPr>
          <p:cNvPr id="22" name="Right Arrow 21"/>
          <p:cNvSpPr/>
          <p:nvPr/>
        </p:nvSpPr>
        <p:spPr>
          <a:xfrm>
            <a:off x="7551046" y="3408212"/>
            <a:ext cx="405423"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ight Arrow 22"/>
          <p:cNvSpPr/>
          <p:nvPr/>
        </p:nvSpPr>
        <p:spPr>
          <a:xfrm rot="16200000">
            <a:off x="7335312" y="1233049"/>
            <a:ext cx="405423"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825905711"/>
              </p:ext>
            </p:extLst>
          </p:nvPr>
        </p:nvGraphicFramePr>
        <p:xfrm>
          <a:off x="6917378" y="819397"/>
          <a:ext cx="1330051" cy="396240"/>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Repeat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Format Handshake</a:t>
                      </a:r>
                      <a:endParaRPr lang="nl-NL" sz="1000" b="1" dirty="0" smtClean="0">
                        <a:solidFill>
                          <a:schemeClr val="tx1"/>
                        </a:solidFill>
                      </a:endParaRPr>
                    </a:p>
                  </a:txBody>
                  <a:tcPr anchor="ctr"/>
                </a:tc>
              </a:tr>
            </a:tbl>
          </a:graphicData>
        </a:graphic>
      </p:graphicFrame>
      <p:sp>
        <p:nvSpPr>
          <p:cNvPr id="25" name="Right Arrow 24"/>
          <p:cNvSpPr/>
          <p:nvPr/>
        </p:nvSpPr>
        <p:spPr>
          <a:xfrm rot="5400000">
            <a:off x="7368961" y="5268676"/>
            <a:ext cx="405423" cy="48463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aphicFrame>
        <p:nvGraphicFramePr>
          <p:cNvPr id="26" name="Table 25"/>
          <p:cNvGraphicFramePr>
            <a:graphicFrameLocks noGrp="1"/>
          </p:cNvGraphicFramePr>
          <p:nvPr>
            <p:extLst>
              <p:ext uri="{D42A27DB-BD31-4B8C-83A1-F6EECF244321}">
                <p14:modId xmlns:p14="http://schemas.microsoft.com/office/powerpoint/2010/main" val="1848521547"/>
              </p:ext>
            </p:extLst>
          </p:nvPr>
        </p:nvGraphicFramePr>
        <p:xfrm>
          <a:off x="6927276" y="5769424"/>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Action Handshake</a:t>
                      </a:r>
                      <a:endParaRPr lang="nl-NL" sz="1000" b="1" dirty="0" smtClean="0">
                        <a:solidFill>
                          <a:schemeClr val="tx1"/>
                        </a:solidFill>
                      </a:endParaRPr>
                    </a:p>
                  </a:txBody>
                  <a:tcPr anchor="ct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455719280"/>
              </p:ext>
            </p:extLst>
          </p:nvPr>
        </p:nvGraphicFramePr>
        <p:xfrm>
          <a:off x="6913426" y="4995550"/>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Success</a:t>
                      </a:r>
                      <a:endParaRPr lang="nl-NL" sz="1000" b="1" dirty="0" smtClean="0">
                        <a:solidFill>
                          <a:schemeClr val="tx1"/>
                        </a:solidFill>
                      </a:endParaRPr>
                    </a:p>
                  </a:txBody>
                  <a:tcPr anchor="ct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347253758"/>
              </p:ext>
            </p:extLst>
          </p:nvPr>
        </p:nvGraphicFramePr>
        <p:xfrm>
          <a:off x="6828320" y="1668482"/>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Failure</a:t>
                      </a:r>
                      <a:endParaRPr lang="nl-NL" sz="1000" b="1" dirty="0" smtClean="0">
                        <a:solidFill>
                          <a:schemeClr val="tx1"/>
                        </a:solidFill>
                      </a:endParaRPr>
                    </a:p>
                  </a:txBody>
                  <a:tcPr anchor="ctr"/>
                </a:tc>
              </a:tr>
            </a:tbl>
          </a:graphicData>
        </a:graphic>
      </p:graphicFrame>
    </p:spTree>
    <p:extLst>
      <p:ext uri="{BB962C8B-B14F-4D97-AF65-F5344CB8AC3E}">
        <p14:creationId xmlns:p14="http://schemas.microsoft.com/office/powerpoint/2010/main" val="25883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30802"/>
            <a:ext cx="8042276" cy="634216"/>
          </a:xfrm>
        </p:spPr>
        <p:txBody>
          <a:bodyPr anchor="ctr"/>
          <a:lstStyle/>
          <a:p>
            <a:r>
              <a:rPr lang="en-US" sz="2400" dirty="0" smtClean="0">
                <a:solidFill>
                  <a:schemeClr val="tx1"/>
                </a:solidFill>
              </a:rPr>
              <a:t>Content Handshake  </a:t>
            </a:r>
            <a:endParaRPr lang="en-US" sz="24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792399519"/>
              </p:ext>
            </p:extLst>
          </p:nvPr>
        </p:nvGraphicFramePr>
        <p:xfrm>
          <a:off x="1626916" y="1147621"/>
          <a:ext cx="1876304" cy="1158240"/>
        </p:xfrm>
        <a:graphic>
          <a:graphicData uri="http://schemas.openxmlformats.org/drawingml/2006/table">
            <a:tbl>
              <a:tblPr firstRow="1" bandRow="1">
                <a:tableStyleId>{2D5ABB26-0587-4C30-8999-92F81FD0307C}</a:tableStyleId>
              </a:tblPr>
              <a:tblGrid>
                <a:gridCol w="1876304"/>
              </a:tblGrid>
              <a:tr h="370840">
                <a:tc>
                  <a:txBody>
                    <a:bodyPr/>
                    <a:lstStyle/>
                    <a:p>
                      <a:pPr algn="l"/>
                      <a:r>
                        <a:rPr lang="en-US" sz="1000" b="1" dirty="0" smtClean="0">
                          <a:solidFill>
                            <a:schemeClr val="tx1"/>
                          </a:solidFill>
                        </a:rPr>
                        <a:t>3.</a:t>
                      </a:r>
                      <a:r>
                        <a:rPr lang="en-US" sz="1000" b="1" baseline="0" dirty="0" smtClean="0">
                          <a:solidFill>
                            <a:schemeClr val="tx1"/>
                          </a:solidFill>
                        </a:rPr>
                        <a:t> </a:t>
                      </a:r>
                      <a:r>
                        <a:rPr lang="en-US" sz="1000" b="1" dirty="0" smtClean="0">
                          <a:solidFill>
                            <a:schemeClr val="tx1"/>
                          </a:solidFill>
                        </a:rPr>
                        <a:t>The Sender will have to agree to the solution, if he doesn’t another message format has to be found and the format handshake round of the quiz will have to start</a:t>
                      </a:r>
                    </a:p>
                  </a:txBody>
                  <a:tcPr anchor="ctr"/>
                </a:tc>
              </a:tr>
            </a:tbl>
          </a:graphicData>
        </a:graphic>
      </p:graphicFrame>
      <p:sp>
        <p:nvSpPr>
          <p:cNvPr id="28" name="Donut 27"/>
          <p:cNvSpPr>
            <a:spLocks noChangeAspect="1"/>
          </p:cNvSpPr>
          <p:nvPr/>
        </p:nvSpPr>
        <p:spPr>
          <a:xfrm>
            <a:off x="201638" y="2980351"/>
            <a:ext cx="1175899" cy="1175899"/>
          </a:xfrm>
          <a:prstGeom prst="donut">
            <a:avLst/>
          </a:prstGeom>
          <a:solidFill>
            <a:schemeClr val="accent5"/>
          </a:solidFill>
          <a:ln>
            <a:solidFill>
              <a:schemeClr val="accent5"/>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nl-NL" sz="900" b="1" dirty="0" smtClean="0">
                <a:solidFill>
                  <a:schemeClr val="tx1"/>
                </a:solidFill>
              </a:rPr>
              <a:t>Content</a:t>
            </a:r>
          </a:p>
          <a:p>
            <a:pPr algn="ctr"/>
            <a:r>
              <a:rPr lang="nl-NL" sz="900" b="1" dirty="0" smtClean="0">
                <a:solidFill>
                  <a:schemeClr val="tx1"/>
                </a:solidFill>
              </a:rPr>
              <a:t>Hand-</a:t>
            </a:r>
          </a:p>
          <a:p>
            <a:pPr algn="ctr"/>
            <a:r>
              <a:rPr lang="nl-NL" sz="900" b="1" dirty="0" smtClean="0">
                <a:solidFill>
                  <a:schemeClr val="tx1"/>
                </a:solidFill>
              </a:rPr>
              <a:t>shake</a:t>
            </a:r>
            <a:endParaRPr lang="nl-NL" sz="900" b="1" dirty="0">
              <a:solidFill>
                <a:schemeClr val="tx1"/>
              </a:solidFill>
            </a:endParaRPr>
          </a:p>
        </p:txBody>
      </p:sp>
      <p:grpSp>
        <p:nvGrpSpPr>
          <p:cNvPr id="36" name="Group 35"/>
          <p:cNvGrpSpPr>
            <a:grpSpLocks noChangeAspect="1"/>
          </p:cNvGrpSpPr>
          <p:nvPr/>
        </p:nvGrpSpPr>
        <p:grpSpPr>
          <a:xfrm>
            <a:off x="3272489" y="2732147"/>
            <a:ext cx="2677038" cy="1851723"/>
            <a:chOff x="2957758" y="731757"/>
            <a:chExt cx="3247200" cy="2160864"/>
          </a:xfrm>
          <a:effectLst>
            <a:glow rad="63500">
              <a:schemeClr val="accent1">
                <a:satMod val="175000"/>
                <a:alpha val="40000"/>
              </a:schemeClr>
            </a:glow>
            <a:outerShdw blurRad="444500" dist="50800" dir="10980000" sx="136000" sy="136000" algn="ctr" rotWithShape="0">
              <a:schemeClr val="bg1">
                <a:alpha val="92000"/>
              </a:schemeClr>
            </a:outerShdw>
          </a:effectLst>
        </p:grpSpPr>
        <p:pic>
          <p:nvPicPr>
            <p:cNvPr id="37" name="Picture 36" descr="blockchai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58" y="731757"/>
              <a:ext cx="3247200" cy="2160864"/>
            </a:xfrm>
            <a:prstGeom prst="rect">
              <a:avLst/>
            </a:prstGeom>
            <a:solidFill>
              <a:schemeClr val="dk1">
                <a:alpha val="7000"/>
              </a:schemeClr>
            </a:solidFill>
            <a:effectLst>
              <a:glow rad="25400">
                <a:schemeClr val="accent1">
                  <a:alpha val="40000"/>
                </a:schemeClr>
              </a:glow>
              <a:outerShdw blurRad="927100" dist="50800" dir="5400000" sx="157000" sy="157000" algn="ctr" rotWithShape="0">
                <a:srgbClr val="000000">
                  <a:alpha val="11000"/>
                </a:srgbClr>
              </a:outerShdw>
            </a:effectLst>
          </p:spPr>
        </p:pic>
        <p:sp>
          <p:nvSpPr>
            <p:cNvPr id="38" name="TextBox 37"/>
            <p:cNvSpPr txBox="1"/>
            <p:nvPr/>
          </p:nvSpPr>
          <p:spPr>
            <a:xfrm>
              <a:off x="4031428" y="2255870"/>
              <a:ext cx="918463" cy="215444"/>
            </a:xfrm>
            <a:prstGeom prst="rect">
              <a:avLst/>
            </a:prstGeom>
            <a:noFill/>
          </p:spPr>
          <p:txBody>
            <a:bodyPr wrap="square" rtlCol="0">
              <a:spAutoFit/>
            </a:bodyPr>
            <a:lstStyle/>
            <a:p>
              <a:pPr algn="ctr"/>
              <a:r>
                <a:rPr lang="nl-NL" sz="800" dirty="0" err="1"/>
                <a:t>m</a:t>
              </a:r>
              <a:r>
                <a:rPr lang="nl-NL" sz="800" dirty="0" err="1" smtClean="0"/>
                <a:t>andatory</a:t>
              </a:r>
              <a:endParaRPr lang="nl-NL" sz="800" dirty="0"/>
            </a:p>
          </p:txBody>
        </p:sp>
        <p:sp>
          <p:nvSpPr>
            <p:cNvPr id="39" name="TextBox 38"/>
            <p:cNvSpPr txBox="1">
              <a:spLocks noChangeAspect="1"/>
            </p:cNvSpPr>
            <p:nvPr/>
          </p:nvSpPr>
          <p:spPr>
            <a:xfrm>
              <a:off x="3455516" y="1117343"/>
              <a:ext cx="2350200" cy="323243"/>
            </a:xfrm>
            <a:prstGeom prst="rect">
              <a:avLst/>
            </a:prstGeom>
            <a:noFill/>
          </p:spPr>
          <p:txBody>
            <a:bodyPr wrap="square" rtlCol="0">
              <a:spAutoFit/>
            </a:bodyPr>
            <a:lstStyle/>
            <a:p>
              <a:pPr algn="ctr"/>
              <a:r>
                <a:rPr lang="nl-NL" sz="1200" b="1" dirty="0" err="1" smtClean="0"/>
                <a:t>Proof</a:t>
              </a:r>
              <a:r>
                <a:rPr lang="nl-NL" sz="1200" b="1" dirty="0" smtClean="0"/>
                <a:t> of Understanding</a:t>
              </a:r>
              <a:endParaRPr lang="nl-NL" sz="1200" b="1" dirty="0"/>
            </a:p>
          </p:txBody>
        </p:sp>
        <p:pic>
          <p:nvPicPr>
            <p:cNvPr id="40" name="Picture 39"/>
            <p:cNvPicPr>
              <a:picLocks noChangeAspect="1"/>
            </p:cNvPicPr>
            <p:nvPr/>
          </p:nvPicPr>
          <p:blipFill>
            <a:blip r:embed="rId3"/>
            <a:stretch>
              <a:fillRect/>
            </a:stretch>
          </p:blipFill>
          <p:spPr>
            <a:xfrm>
              <a:off x="3564603" y="1400643"/>
              <a:ext cx="2113200" cy="1440981"/>
            </a:xfrm>
            <a:prstGeom prst="rect">
              <a:avLst/>
            </a:prstGeom>
          </p:spPr>
        </p:pic>
      </p:grpSp>
      <p:graphicFrame>
        <p:nvGraphicFramePr>
          <p:cNvPr id="44" name="Table 43"/>
          <p:cNvGraphicFramePr>
            <a:graphicFrameLocks noGrp="1"/>
          </p:cNvGraphicFramePr>
          <p:nvPr>
            <p:extLst>
              <p:ext uri="{D42A27DB-BD31-4B8C-83A1-F6EECF244321}">
                <p14:modId xmlns:p14="http://schemas.microsoft.com/office/powerpoint/2010/main" val="657251757"/>
              </p:ext>
            </p:extLst>
          </p:nvPr>
        </p:nvGraphicFramePr>
        <p:xfrm>
          <a:off x="1757549" y="5064493"/>
          <a:ext cx="1876303" cy="548640"/>
        </p:xfrm>
        <a:graphic>
          <a:graphicData uri="http://schemas.openxmlformats.org/drawingml/2006/table">
            <a:tbl>
              <a:tblPr firstRow="1" bandRow="1">
                <a:tableStyleId>{2D5ABB26-0587-4C30-8999-92F81FD0307C}</a:tableStyleId>
              </a:tblPr>
              <a:tblGrid>
                <a:gridCol w="1876303"/>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2. The Receiver will pick the combination, that ‘works for him’ </a:t>
                      </a:r>
                      <a:endParaRPr lang="en-US" sz="1000" b="1" dirty="0">
                        <a:solidFill>
                          <a:schemeClr val="tx1"/>
                        </a:solidFill>
                      </a:endParaRPr>
                    </a:p>
                  </a:txBody>
                  <a:tcPr anchor="ctr"/>
                </a:tc>
              </a:tr>
            </a:tbl>
          </a:graphicData>
        </a:graphic>
      </p:graphicFrame>
      <p:sp>
        <p:nvSpPr>
          <p:cNvPr id="8" name="TextBox 7"/>
          <p:cNvSpPr txBox="1"/>
          <p:nvPr/>
        </p:nvSpPr>
        <p:spPr>
          <a:xfrm>
            <a:off x="8146466" y="3030244"/>
            <a:ext cx="1050719" cy="1200329"/>
          </a:xfrm>
          <a:prstGeom prst="rect">
            <a:avLst/>
          </a:prstGeom>
          <a:noFill/>
        </p:spPr>
        <p:txBody>
          <a:bodyPr wrap="square" rtlCol="0" anchor="ctr">
            <a:spAutoFit/>
          </a:bodyPr>
          <a:lstStyle/>
          <a:p>
            <a:pPr lvl="0" algn="ctr">
              <a:defRPr/>
            </a:pPr>
            <a:r>
              <a:rPr lang="en-US" b="1" dirty="0" smtClean="0">
                <a:solidFill>
                  <a:schemeClr val="accent5"/>
                </a:solidFill>
              </a:rPr>
              <a:t>Agreed </a:t>
            </a:r>
            <a:endParaRPr lang="en-US" b="1" dirty="0">
              <a:solidFill>
                <a:schemeClr val="accent5"/>
              </a:solidFill>
            </a:endParaRPr>
          </a:p>
          <a:p>
            <a:pPr lvl="0" algn="ctr">
              <a:defRPr/>
            </a:pPr>
            <a:r>
              <a:rPr lang="en-US" b="1" dirty="0" smtClean="0">
                <a:solidFill>
                  <a:schemeClr val="accent5"/>
                </a:solidFill>
              </a:rPr>
              <a:t>Content</a:t>
            </a:r>
          </a:p>
          <a:p>
            <a:pPr lvl="0" algn="ctr">
              <a:defRPr/>
            </a:pPr>
            <a:r>
              <a:rPr lang="en-US" b="1" dirty="0">
                <a:solidFill>
                  <a:schemeClr val="accent5"/>
                </a:solidFill>
              </a:rPr>
              <a:t>f</a:t>
            </a:r>
            <a:r>
              <a:rPr lang="en-US" b="1" dirty="0" smtClean="0">
                <a:solidFill>
                  <a:schemeClr val="accent5"/>
                </a:solidFill>
              </a:rPr>
              <a:t>or</a:t>
            </a:r>
          </a:p>
          <a:p>
            <a:pPr lvl="0" algn="ctr">
              <a:defRPr/>
            </a:pPr>
            <a:r>
              <a:rPr lang="en-US" b="1" dirty="0">
                <a:solidFill>
                  <a:schemeClr val="accent5"/>
                </a:solidFill>
              </a:rPr>
              <a:t>F</a:t>
            </a:r>
            <a:r>
              <a:rPr lang="en-US" b="1" dirty="0" smtClean="0">
                <a:solidFill>
                  <a:schemeClr val="accent5"/>
                </a:solidFill>
              </a:rPr>
              <a:t>ormat</a:t>
            </a:r>
            <a:endParaRPr lang="en-US" b="1" dirty="0">
              <a:solidFill>
                <a:schemeClr val="accent5"/>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735517380"/>
              </p:ext>
            </p:extLst>
          </p:nvPr>
        </p:nvGraphicFramePr>
        <p:xfrm>
          <a:off x="1615045" y="2707566"/>
          <a:ext cx="1708066" cy="1859280"/>
        </p:xfrm>
        <a:graphic>
          <a:graphicData uri="http://schemas.openxmlformats.org/drawingml/2006/table">
            <a:tbl>
              <a:tblPr firstRow="1" bandRow="1">
                <a:tableStyleId>{2D5ABB26-0587-4C30-8999-92F81FD0307C}</a:tableStyleId>
              </a:tblPr>
              <a:tblGrid>
                <a:gridCol w="1708066"/>
              </a:tblGrid>
              <a:tr h="1349015">
                <a:tc>
                  <a:txBody>
                    <a:bodyPr/>
                    <a:lstStyle/>
                    <a:p>
                      <a:pPr marL="0" indent="0" algn="l">
                        <a:buNone/>
                      </a:pPr>
                      <a:r>
                        <a:rPr lang="en-US" sz="1000" b="1" dirty="0" smtClean="0">
                          <a:solidFill>
                            <a:schemeClr val="tx1"/>
                          </a:solidFill>
                        </a:rPr>
                        <a:t>1. Translators will compile all possible combinations of value assignments to the format. </a:t>
                      </a:r>
                    </a:p>
                    <a:p>
                      <a:pPr algn="l"/>
                      <a:r>
                        <a:rPr lang="is-IS" sz="800" dirty="0" smtClean="0"/>
                        <a:t>…</a:t>
                      </a:r>
                      <a:endParaRPr lang="en-US" sz="800" dirty="0" smtClean="0"/>
                    </a:p>
                    <a:p>
                      <a:pPr algn="l"/>
                      <a:r>
                        <a:rPr lang="en-US" sz="800" dirty="0" smtClean="0"/>
                        <a:t>&lt;</a:t>
                      </a:r>
                      <a:r>
                        <a:rPr lang="en-US" sz="800" dirty="0" smtClean="0">
                          <a:solidFill>
                            <a:srgbClr val="FF0000"/>
                          </a:solidFill>
                        </a:rPr>
                        <a:t>thing</a:t>
                      </a:r>
                      <a:r>
                        <a:rPr lang="en-US" sz="800" dirty="0" smtClean="0"/>
                        <a:t>&gt; </a:t>
                      </a:r>
                      <a:r>
                        <a:rPr lang="en-US" sz="800" b="1" dirty="0" smtClean="0">
                          <a:solidFill>
                            <a:srgbClr val="00B050"/>
                          </a:solidFill>
                        </a:rPr>
                        <a:t>TV</a:t>
                      </a:r>
                      <a:r>
                        <a:rPr lang="en-US" sz="800" dirty="0" smtClean="0"/>
                        <a:t>&lt;</a:t>
                      </a:r>
                      <a:r>
                        <a:rPr lang="en-US" sz="800" dirty="0" smtClean="0">
                          <a:solidFill>
                            <a:srgbClr val="FF0000"/>
                          </a:solidFill>
                        </a:rPr>
                        <a:t>thing</a:t>
                      </a:r>
                      <a:r>
                        <a:rPr lang="en-US" sz="800" dirty="0" smtClean="0"/>
                        <a:t>&gt;     </a:t>
                      </a:r>
                    </a:p>
                    <a:p>
                      <a:pPr algn="l"/>
                      <a:r>
                        <a:rPr lang="en-US" sz="800" dirty="0" smtClean="0"/>
                        <a:t>      &lt;</a:t>
                      </a:r>
                      <a:r>
                        <a:rPr lang="en-US" sz="800" dirty="0" smtClean="0">
                          <a:solidFill>
                            <a:srgbClr val="FF0000"/>
                          </a:solidFill>
                        </a:rPr>
                        <a:t>action</a:t>
                      </a:r>
                      <a:r>
                        <a:rPr lang="en-US" sz="800" baseline="0" dirty="0" smtClean="0">
                          <a:solidFill>
                            <a:srgbClr val="FF0000"/>
                          </a:solidFill>
                        </a:rPr>
                        <a:t> </a:t>
                      </a:r>
                      <a:r>
                        <a:rPr lang="en-US" sz="800" dirty="0" smtClean="0"/>
                        <a:t>&gt; </a:t>
                      </a:r>
                      <a:r>
                        <a:rPr lang="en-US" sz="800" b="1" dirty="0" smtClean="0">
                          <a:solidFill>
                            <a:srgbClr val="00B050"/>
                          </a:solidFill>
                        </a:rPr>
                        <a:t>change channel</a:t>
                      </a:r>
                      <a:r>
                        <a:rPr lang="en-US" sz="800" dirty="0" smtClean="0"/>
                        <a:t> </a:t>
                      </a:r>
                    </a:p>
                    <a:p>
                      <a:pPr algn="l"/>
                      <a:r>
                        <a:rPr lang="en-US" sz="800" dirty="0" smtClean="0"/>
                        <a:t>                &lt;/</a:t>
                      </a:r>
                      <a:r>
                        <a:rPr lang="en-US" sz="800" dirty="0" smtClean="0">
                          <a:solidFill>
                            <a:srgbClr val="FF0000"/>
                          </a:solidFill>
                        </a:rPr>
                        <a:t>actio</a:t>
                      </a:r>
                      <a:r>
                        <a:rPr lang="en-US" sz="800" baseline="0" dirty="0" smtClean="0">
                          <a:solidFill>
                            <a:srgbClr val="FF0000"/>
                          </a:solidFill>
                        </a:rPr>
                        <a:t>n</a:t>
                      </a:r>
                      <a:r>
                        <a:rPr lang="en-US" sz="800" dirty="0" smtClean="0"/>
                        <a:t>&gt;     </a:t>
                      </a:r>
                    </a:p>
                    <a:p>
                      <a:pPr algn="l"/>
                      <a:r>
                        <a:rPr lang="en-US" sz="800" dirty="0" smtClean="0"/>
                        <a:t>     &lt;</a:t>
                      </a:r>
                      <a:r>
                        <a:rPr lang="en-US" sz="800" dirty="0" err="1" smtClean="0">
                          <a:solidFill>
                            <a:srgbClr val="FF0000"/>
                          </a:solidFill>
                        </a:rPr>
                        <a:t>what_action</a:t>
                      </a:r>
                      <a:r>
                        <a:rPr lang="en-US" sz="800" dirty="0" smtClean="0"/>
                        <a:t>&gt; </a:t>
                      </a:r>
                      <a:r>
                        <a:rPr lang="is-IS" sz="800" b="1" dirty="0" smtClean="0">
                          <a:solidFill>
                            <a:srgbClr val="00B050"/>
                          </a:solidFill>
                        </a:rPr>
                        <a:t>12</a:t>
                      </a:r>
                      <a:r>
                        <a:rPr lang="en-US" sz="800" dirty="0" smtClean="0"/>
                        <a:t>&lt;/</a:t>
                      </a:r>
                      <a:r>
                        <a:rPr lang="en-US" sz="800" dirty="0" err="1" smtClean="0">
                          <a:solidFill>
                            <a:srgbClr val="FF0000"/>
                          </a:solidFill>
                        </a:rPr>
                        <a:t>what_action</a:t>
                      </a:r>
                      <a:r>
                        <a:rPr lang="en-US" sz="800" dirty="0" smtClean="0"/>
                        <a:t>&gt;     </a:t>
                      </a:r>
                    </a:p>
                    <a:p>
                      <a:pPr algn="l"/>
                      <a:r>
                        <a:rPr lang="is-IS" sz="800" dirty="0" smtClean="0"/>
                        <a:t>…</a:t>
                      </a:r>
                      <a:endParaRPr lang="en-US" sz="800" dirty="0" smtClean="0"/>
                    </a:p>
                    <a:p>
                      <a:pPr marL="228600" indent="-228600" algn="l">
                        <a:buAutoNum type="arabicPeriod"/>
                      </a:pPr>
                      <a:endParaRPr lang="en-US" sz="1000" b="1" dirty="0" smtClean="0">
                        <a:solidFill>
                          <a:schemeClr val="tx1"/>
                        </a:solidFill>
                      </a:endParaRPr>
                    </a:p>
                  </a:txBody>
                  <a:tcPr/>
                </a:tc>
              </a:tr>
            </a:tbl>
          </a:graphicData>
        </a:graphic>
      </p:graphicFrame>
      <p:graphicFrame>
        <p:nvGraphicFramePr>
          <p:cNvPr id="46" name="Table 45"/>
          <p:cNvGraphicFramePr>
            <a:graphicFrameLocks noGrp="1"/>
          </p:cNvGraphicFramePr>
          <p:nvPr>
            <p:extLst>
              <p:ext uri="{D42A27DB-BD31-4B8C-83A1-F6EECF244321}">
                <p14:modId xmlns:p14="http://schemas.microsoft.com/office/powerpoint/2010/main" val="1987340981"/>
              </p:ext>
            </p:extLst>
          </p:nvPr>
        </p:nvGraphicFramePr>
        <p:xfrm>
          <a:off x="6039460" y="2565894"/>
          <a:ext cx="1659115" cy="1970476"/>
        </p:xfrm>
        <a:graphic>
          <a:graphicData uri="http://schemas.openxmlformats.org/drawingml/2006/table">
            <a:tbl>
              <a:tblPr firstRow="1" bandRow="1">
                <a:tableStyleId>{2D5ABB26-0587-4C30-8999-92F81FD0307C}</a:tableStyleId>
              </a:tblPr>
              <a:tblGrid>
                <a:gridCol w="1659115"/>
              </a:tblGrid>
              <a:tr h="19704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5. If no Action Handshake is mandated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1" dirty="0" smtClean="0">
                          <a:solidFill>
                            <a:schemeClr val="tx1"/>
                          </a:solidFill>
                        </a:rPr>
                        <a:t>both sign the hashed</a:t>
                      </a:r>
                      <a:r>
                        <a:rPr lang="en-US" sz="1000" b="1" baseline="0" dirty="0" smtClean="0">
                          <a:solidFill>
                            <a:schemeClr val="tx1"/>
                          </a:solidFill>
                        </a:rPr>
                        <a:t> messaged header</a:t>
                      </a:r>
                      <a:endParaRPr lang="en-US" sz="1000" b="1" dirty="0" smtClean="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1" dirty="0" smtClean="0">
                          <a:solidFill>
                            <a:schemeClr val="tx1"/>
                          </a:solidFill>
                        </a:rPr>
                        <a:t>rewards will get paid out</a:t>
                      </a:r>
                    </a:p>
                    <a:p>
                      <a:pPr algn="l"/>
                      <a:r>
                        <a:rPr lang="is-IS" sz="800" dirty="0" smtClean="0"/>
                        <a:t>…</a:t>
                      </a:r>
                      <a:endParaRPr lang="en-US" sz="800" dirty="0" smtClean="0"/>
                    </a:p>
                    <a:p>
                      <a:pPr algn="l"/>
                      <a:r>
                        <a:rPr lang="en-US" sz="800" dirty="0" smtClean="0"/>
                        <a:t>&lt;</a:t>
                      </a:r>
                      <a:r>
                        <a:rPr lang="en-US" sz="800" dirty="0" smtClean="0">
                          <a:solidFill>
                            <a:srgbClr val="FF0000"/>
                          </a:solidFill>
                        </a:rPr>
                        <a:t>thing</a:t>
                      </a:r>
                      <a:r>
                        <a:rPr lang="en-US" sz="800" dirty="0" smtClean="0"/>
                        <a:t>&gt; </a:t>
                      </a:r>
                      <a:r>
                        <a:rPr lang="en-US" sz="800" b="1" dirty="0" smtClean="0">
                          <a:solidFill>
                            <a:srgbClr val="00B050"/>
                          </a:solidFill>
                        </a:rPr>
                        <a:t>TV</a:t>
                      </a:r>
                      <a:r>
                        <a:rPr lang="en-US" sz="800" dirty="0" smtClean="0"/>
                        <a:t>&lt;</a:t>
                      </a:r>
                      <a:r>
                        <a:rPr lang="en-US" sz="800" dirty="0" smtClean="0">
                          <a:solidFill>
                            <a:srgbClr val="FF0000"/>
                          </a:solidFill>
                        </a:rPr>
                        <a:t>thing</a:t>
                      </a:r>
                      <a:r>
                        <a:rPr lang="en-US" sz="800" dirty="0" smtClean="0"/>
                        <a:t>&gt;     </a:t>
                      </a:r>
                    </a:p>
                    <a:p>
                      <a:pPr algn="l"/>
                      <a:r>
                        <a:rPr lang="en-US" sz="800" dirty="0" smtClean="0"/>
                        <a:t>      &lt;</a:t>
                      </a:r>
                      <a:r>
                        <a:rPr lang="en-US" sz="800" dirty="0" smtClean="0">
                          <a:solidFill>
                            <a:srgbClr val="FF0000"/>
                          </a:solidFill>
                        </a:rPr>
                        <a:t>action</a:t>
                      </a:r>
                      <a:r>
                        <a:rPr lang="en-US" sz="800" baseline="0" dirty="0" smtClean="0">
                          <a:solidFill>
                            <a:srgbClr val="FF0000"/>
                          </a:solidFill>
                        </a:rPr>
                        <a:t> </a:t>
                      </a:r>
                      <a:r>
                        <a:rPr lang="en-US" sz="800" dirty="0" smtClean="0"/>
                        <a:t>&gt; </a:t>
                      </a:r>
                      <a:r>
                        <a:rPr lang="en-US" sz="800" b="1" dirty="0" smtClean="0">
                          <a:solidFill>
                            <a:srgbClr val="00B050"/>
                          </a:solidFill>
                        </a:rPr>
                        <a:t>change channel</a:t>
                      </a:r>
                      <a:r>
                        <a:rPr lang="en-US" sz="800" dirty="0" smtClean="0"/>
                        <a:t> </a:t>
                      </a:r>
                    </a:p>
                    <a:p>
                      <a:pPr algn="l"/>
                      <a:r>
                        <a:rPr lang="en-US" sz="800" dirty="0" smtClean="0"/>
                        <a:t>                &lt;/</a:t>
                      </a:r>
                      <a:r>
                        <a:rPr lang="en-US" sz="800" dirty="0" smtClean="0">
                          <a:solidFill>
                            <a:srgbClr val="FF0000"/>
                          </a:solidFill>
                        </a:rPr>
                        <a:t>actio</a:t>
                      </a:r>
                      <a:r>
                        <a:rPr lang="en-US" sz="800" baseline="0" dirty="0" smtClean="0">
                          <a:solidFill>
                            <a:srgbClr val="FF0000"/>
                          </a:solidFill>
                        </a:rPr>
                        <a:t>n</a:t>
                      </a:r>
                      <a:r>
                        <a:rPr lang="en-US" sz="800" dirty="0" smtClean="0"/>
                        <a:t>&gt;     </a:t>
                      </a:r>
                    </a:p>
                    <a:p>
                      <a:pPr algn="l"/>
                      <a:r>
                        <a:rPr lang="en-US" sz="800" dirty="0" smtClean="0"/>
                        <a:t>     &lt;</a:t>
                      </a:r>
                      <a:r>
                        <a:rPr lang="en-US" sz="800" dirty="0" err="1" smtClean="0">
                          <a:solidFill>
                            <a:srgbClr val="FF0000"/>
                          </a:solidFill>
                        </a:rPr>
                        <a:t>what_action</a:t>
                      </a:r>
                      <a:r>
                        <a:rPr lang="en-US" sz="800" dirty="0" smtClean="0"/>
                        <a:t>&gt; </a:t>
                      </a:r>
                      <a:r>
                        <a:rPr lang="is-IS" sz="800" b="1" dirty="0" smtClean="0">
                          <a:solidFill>
                            <a:srgbClr val="00B050"/>
                          </a:solidFill>
                        </a:rPr>
                        <a:t>12</a:t>
                      </a:r>
                      <a:r>
                        <a:rPr lang="en-US" sz="800" dirty="0" smtClean="0"/>
                        <a:t>&lt;/</a:t>
                      </a:r>
                      <a:r>
                        <a:rPr lang="en-US" sz="800" dirty="0" err="1" smtClean="0">
                          <a:solidFill>
                            <a:srgbClr val="FF0000"/>
                          </a:solidFill>
                        </a:rPr>
                        <a:t>what_action</a:t>
                      </a:r>
                      <a:r>
                        <a:rPr lang="en-US" sz="800" dirty="0" smtClean="0"/>
                        <a:t>&gt;     </a:t>
                      </a:r>
                    </a:p>
                    <a:p>
                      <a:pPr algn="l"/>
                      <a:r>
                        <a:rPr lang="is-IS" sz="800" dirty="0" smtClean="0"/>
                        <a:t>…</a:t>
                      </a:r>
                      <a:endParaRPr lang="en-US" sz="800" dirty="0" smtClean="0"/>
                    </a:p>
                  </a:txBody>
                  <a:tcPr anchor="ctr"/>
                </a:tc>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118044671"/>
              </p:ext>
            </p:extLst>
          </p:nvPr>
        </p:nvGraphicFramePr>
        <p:xfrm>
          <a:off x="4465124" y="1169390"/>
          <a:ext cx="1969317" cy="1158240"/>
        </p:xfrm>
        <a:graphic>
          <a:graphicData uri="http://schemas.openxmlformats.org/drawingml/2006/table">
            <a:tbl>
              <a:tblPr firstRow="1" bandRow="1">
                <a:tableStyleId>{2D5ABB26-0587-4C30-8999-92F81FD0307C}</a:tableStyleId>
              </a:tblPr>
              <a:tblGrid>
                <a:gridCol w="1969317"/>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4. If Sender and Receiver agree on the correct assignment, then whoever of the Translators offered the correct solution will get marked for the Content part of the reward.. </a:t>
                      </a:r>
                    </a:p>
                  </a:txBody>
                  <a:tcPr anchor="ct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728284588"/>
              </p:ext>
            </p:extLst>
          </p:nvPr>
        </p:nvGraphicFramePr>
        <p:xfrm>
          <a:off x="4560127" y="5074392"/>
          <a:ext cx="1848588" cy="1158240"/>
        </p:xfrm>
        <a:graphic>
          <a:graphicData uri="http://schemas.openxmlformats.org/drawingml/2006/table">
            <a:tbl>
              <a:tblPr firstRow="1" bandRow="1">
                <a:tableStyleId>{2D5ABB26-0587-4C30-8999-92F81FD0307C}</a:tableStyleId>
              </a:tblPr>
              <a:tblGrid>
                <a:gridCol w="1848588"/>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4. If Sender and Receiver agree on the correct assignment, then whoever of the Translators offered the correct solution will get marked for the Content part of the reward.. </a:t>
                      </a:r>
                    </a:p>
                  </a:txBody>
                  <a:tcPr anchor="ctr"/>
                </a:tc>
              </a:tr>
            </a:tbl>
          </a:graphicData>
        </a:graphic>
      </p:graphicFrame>
      <p:sp>
        <p:nvSpPr>
          <p:cNvPr id="9" name="TextBox 8"/>
          <p:cNvSpPr txBox="1"/>
          <p:nvPr/>
        </p:nvSpPr>
        <p:spPr>
          <a:xfrm>
            <a:off x="201638" y="1508167"/>
            <a:ext cx="795889" cy="276999"/>
          </a:xfrm>
          <a:prstGeom prst="rect">
            <a:avLst/>
          </a:prstGeom>
          <a:noFill/>
        </p:spPr>
        <p:txBody>
          <a:bodyPr wrap="square" rtlCol="0">
            <a:spAutoFit/>
          </a:bodyPr>
          <a:lstStyle/>
          <a:p>
            <a:r>
              <a:rPr lang="en-US" sz="1200" b="1" dirty="0" smtClean="0"/>
              <a:t>Sender:</a:t>
            </a:r>
            <a:endParaRPr lang="nl-NL" sz="1200" dirty="0">
              <a:solidFill>
                <a:srgbClr val="92D050"/>
              </a:solidFill>
            </a:endParaRPr>
          </a:p>
        </p:txBody>
      </p:sp>
      <p:sp>
        <p:nvSpPr>
          <p:cNvPr id="49" name="TextBox 48"/>
          <p:cNvSpPr txBox="1"/>
          <p:nvPr/>
        </p:nvSpPr>
        <p:spPr>
          <a:xfrm>
            <a:off x="201638" y="4439387"/>
            <a:ext cx="1413406" cy="276999"/>
          </a:xfrm>
          <a:prstGeom prst="rect">
            <a:avLst/>
          </a:prstGeom>
          <a:noFill/>
        </p:spPr>
        <p:txBody>
          <a:bodyPr wrap="square" rtlCol="0">
            <a:spAutoFit/>
          </a:bodyPr>
          <a:lstStyle/>
          <a:p>
            <a:r>
              <a:rPr lang="en-US" sz="1200" b="1" dirty="0" smtClean="0"/>
              <a:t>Receiver:</a:t>
            </a:r>
            <a:endParaRPr lang="nl-NL" sz="1200" dirty="0">
              <a:solidFill>
                <a:schemeClr val="accent5"/>
              </a:solidFill>
            </a:endParaRPr>
          </a:p>
        </p:txBody>
      </p:sp>
      <p:sp>
        <p:nvSpPr>
          <p:cNvPr id="14" name="Right Arrow 13"/>
          <p:cNvSpPr/>
          <p:nvPr/>
        </p:nvSpPr>
        <p:spPr>
          <a:xfrm>
            <a:off x="7752922" y="3408212"/>
            <a:ext cx="405423" cy="484632"/>
          </a:xfrm>
          <a:prstGeom prst="rightArrow">
            <a:avLst/>
          </a:prstGeom>
          <a:solidFill>
            <a:schemeClr val="accent5"/>
          </a:solidFill>
          <a:ln>
            <a:solidFill>
              <a:schemeClr val="accent5"/>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accent5"/>
              </a:solidFill>
            </a:endParaRPr>
          </a:p>
        </p:txBody>
      </p:sp>
      <p:sp>
        <p:nvSpPr>
          <p:cNvPr id="50" name="Content Placeholder 3"/>
          <p:cNvSpPr txBox="1">
            <a:spLocks/>
          </p:cNvSpPr>
          <p:nvPr/>
        </p:nvSpPr>
        <p:spPr>
          <a:xfrm>
            <a:off x="511671" y="4714503"/>
            <a:ext cx="2538310" cy="1425040"/>
          </a:xfrm>
          <a:prstGeom prst="rect">
            <a:avLst/>
          </a:prstGeom>
        </p:spPr>
        <p:txBody>
          <a:bodyPr vert="horz" lIns="91440" tIns="45720" rIns="91440" bIns="45720" rtlCol="0">
            <a:normAutofit/>
          </a:bodyPr>
          <a:lstStyle>
            <a:lvl1pPr marL="349250" indent="-349250" algn="l" defTabSz="914400" rtl="0" eaLnBrk="1" latinLnBrk="0" hangingPunct="1">
              <a:spcBef>
                <a:spcPts val="1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9pPr>
          </a:lstStyle>
          <a:p>
            <a:endParaRPr lang="nl-NL" sz="1400" dirty="0">
              <a:solidFill>
                <a:srgbClr val="FF0000"/>
              </a:solidFill>
            </a:endParaRPr>
          </a:p>
        </p:txBody>
      </p:sp>
      <p:sp>
        <p:nvSpPr>
          <p:cNvPr id="20" name="Right Arrow 19"/>
          <p:cNvSpPr/>
          <p:nvPr/>
        </p:nvSpPr>
        <p:spPr>
          <a:xfrm rot="16200000">
            <a:off x="7335312" y="1233049"/>
            <a:ext cx="405423"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445740159"/>
              </p:ext>
            </p:extLst>
          </p:nvPr>
        </p:nvGraphicFramePr>
        <p:xfrm>
          <a:off x="6917378" y="819397"/>
          <a:ext cx="1330051" cy="396240"/>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Repeat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Format Handshake</a:t>
                      </a:r>
                      <a:endParaRPr lang="nl-NL" sz="1000" b="1" dirty="0" smtClean="0">
                        <a:solidFill>
                          <a:schemeClr val="tx1"/>
                        </a:solidFill>
                      </a:endParaRPr>
                    </a:p>
                  </a:txBody>
                  <a:tcPr anchor="ctr"/>
                </a:tc>
              </a:tr>
            </a:tbl>
          </a:graphicData>
        </a:graphic>
      </p:graphicFrame>
      <p:sp>
        <p:nvSpPr>
          <p:cNvPr id="22" name="Right Arrow 21"/>
          <p:cNvSpPr/>
          <p:nvPr/>
        </p:nvSpPr>
        <p:spPr>
          <a:xfrm rot="5400000">
            <a:off x="7368961" y="5268676"/>
            <a:ext cx="405423" cy="484632"/>
          </a:xfrm>
          <a:prstGeom prst="rightArrow">
            <a:avLst/>
          </a:prstGeom>
          <a:solidFill>
            <a:schemeClr val="accent1">
              <a:lumMod val="60000"/>
              <a:lumOff val="4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1602321269"/>
              </p:ext>
            </p:extLst>
          </p:nvPr>
        </p:nvGraphicFramePr>
        <p:xfrm>
          <a:off x="6927276" y="5769424"/>
          <a:ext cx="1330051" cy="548640"/>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Transaction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Action Handshake </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(optionally)</a:t>
                      </a:r>
                      <a:endParaRPr lang="nl-NL" sz="1000" b="1" dirty="0" smtClean="0">
                        <a:solidFill>
                          <a:schemeClr val="tx1"/>
                        </a:solidFill>
                      </a:endParaRPr>
                    </a:p>
                  </a:txBody>
                  <a:tcPr anchor="ct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946765730"/>
              </p:ext>
            </p:extLst>
          </p:nvPr>
        </p:nvGraphicFramePr>
        <p:xfrm>
          <a:off x="6913426" y="4995550"/>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Success</a:t>
                      </a:r>
                      <a:endParaRPr lang="nl-NL" sz="1000" b="1" dirty="0" smtClean="0">
                        <a:solidFill>
                          <a:schemeClr val="tx1"/>
                        </a:solidFill>
                      </a:endParaRPr>
                    </a:p>
                  </a:txBody>
                  <a:tcPr anchor="ct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447424177"/>
              </p:ext>
            </p:extLst>
          </p:nvPr>
        </p:nvGraphicFramePr>
        <p:xfrm>
          <a:off x="6828320" y="1668482"/>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Failure</a:t>
                      </a:r>
                      <a:endParaRPr lang="nl-NL" sz="1000" b="1" dirty="0" smtClean="0">
                        <a:solidFill>
                          <a:schemeClr val="tx1"/>
                        </a:solidFill>
                      </a:endParaRPr>
                    </a:p>
                  </a:txBody>
                  <a:tcPr anchor="ctr"/>
                </a:tc>
              </a:tr>
            </a:tbl>
          </a:graphicData>
        </a:graphic>
      </p:graphicFrame>
      <p:sp>
        <p:nvSpPr>
          <p:cNvPr id="26" name="TextBox 25"/>
          <p:cNvSpPr txBox="1"/>
          <p:nvPr/>
        </p:nvSpPr>
        <p:spPr>
          <a:xfrm rot="21189318">
            <a:off x="105103" y="135186"/>
            <a:ext cx="2524934" cy="553998"/>
          </a:xfrm>
          <a:prstGeom prst="rect">
            <a:avLst/>
          </a:prstGeom>
          <a:noFill/>
        </p:spPr>
        <p:txBody>
          <a:bodyPr wrap="square" rtlCol="0">
            <a:spAutoFit/>
          </a:bodyPr>
          <a:lstStyle/>
          <a:p>
            <a:pPr algn="ctr"/>
            <a:r>
              <a:rPr lang="en-US" sz="1000" i="1" dirty="0" smtClean="0"/>
              <a:t>See this as a confirmation that</a:t>
            </a:r>
          </a:p>
          <a:p>
            <a:pPr algn="ctr"/>
            <a:r>
              <a:rPr lang="en-US" sz="1000" i="1" dirty="0" smtClean="0"/>
              <a:t>the agreed message format is </a:t>
            </a:r>
          </a:p>
          <a:p>
            <a:pPr algn="ctr"/>
            <a:r>
              <a:rPr lang="en-US" sz="1000" i="1" dirty="0" smtClean="0"/>
              <a:t>understood by both in the same way</a:t>
            </a:r>
            <a:endParaRPr lang="en-US" sz="1000" i="1" dirty="0"/>
          </a:p>
        </p:txBody>
      </p:sp>
    </p:spTree>
    <p:extLst>
      <p:ext uri="{BB962C8B-B14F-4D97-AF65-F5344CB8AC3E}">
        <p14:creationId xmlns:p14="http://schemas.microsoft.com/office/powerpoint/2010/main" val="69707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30802"/>
            <a:ext cx="8042276" cy="634216"/>
          </a:xfrm>
        </p:spPr>
        <p:txBody>
          <a:bodyPr anchor="ctr"/>
          <a:lstStyle/>
          <a:p>
            <a:r>
              <a:rPr lang="en-US" sz="2400" dirty="0" smtClean="0">
                <a:solidFill>
                  <a:schemeClr val="tx1"/>
                </a:solidFill>
              </a:rPr>
              <a:t>Action Handshake  </a:t>
            </a:r>
            <a:endParaRPr lang="en-US" sz="2400" dirty="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69465430"/>
              </p:ext>
            </p:extLst>
          </p:nvPr>
        </p:nvGraphicFramePr>
        <p:xfrm>
          <a:off x="3562594" y="1290123"/>
          <a:ext cx="1876304" cy="853440"/>
        </p:xfrm>
        <a:graphic>
          <a:graphicData uri="http://schemas.openxmlformats.org/drawingml/2006/table">
            <a:tbl>
              <a:tblPr firstRow="1" bandRow="1">
                <a:tableStyleId>{2D5ABB26-0587-4C30-8999-92F81FD0307C}</a:tableStyleId>
              </a:tblPr>
              <a:tblGrid>
                <a:gridCol w="1876304"/>
              </a:tblGrid>
              <a:tr h="370840">
                <a:tc>
                  <a:txBody>
                    <a:bodyPr/>
                    <a:lstStyle/>
                    <a:p>
                      <a:pPr algn="l"/>
                      <a:r>
                        <a:rPr lang="en-US" sz="1000" b="1" dirty="0" smtClean="0">
                          <a:solidFill>
                            <a:schemeClr val="tx1"/>
                          </a:solidFill>
                        </a:rPr>
                        <a:t>2. Receiver upon his or Senders initiative has to offer evidence of the action. Digital picture of a If the handshake is confirmed</a:t>
                      </a:r>
                      <a:endParaRPr lang="en-US" sz="1000" b="1" dirty="0">
                        <a:solidFill>
                          <a:schemeClr val="tx1"/>
                        </a:solidFill>
                      </a:endParaRPr>
                    </a:p>
                  </a:txBody>
                  <a:tcPr anchor="ctr"/>
                </a:tc>
              </a:tr>
            </a:tbl>
          </a:graphicData>
        </a:graphic>
      </p:graphicFrame>
      <p:sp>
        <p:nvSpPr>
          <p:cNvPr id="28" name="Donut 27"/>
          <p:cNvSpPr>
            <a:spLocks noChangeAspect="1"/>
          </p:cNvSpPr>
          <p:nvPr/>
        </p:nvSpPr>
        <p:spPr>
          <a:xfrm>
            <a:off x="201638" y="2980351"/>
            <a:ext cx="1175899" cy="1175899"/>
          </a:xfrm>
          <a:prstGeom prst="donut">
            <a:avLst/>
          </a:prstGeom>
          <a:solidFill>
            <a:schemeClr val="bg2">
              <a:lumMod val="50000"/>
            </a:schemeClr>
          </a:solidFill>
          <a:ln>
            <a:solidFill>
              <a:schemeClr val="accent1">
                <a:lumMod val="40000"/>
                <a:lumOff val="6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nl-NL" sz="900" b="1" dirty="0" smtClean="0">
                <a:solidFill>
                  <a:schemeClr val="tx1"/>
                </a:solidFill>
              </a:rPr>
              <a:t>Action</a:t>
            </a:r>
          </a:p>
          <a:p>
            <a:pPr algn="ctr"/>
            <a:r>
              <a:rPr lang="nl-NL" sz="900" b="1" dirty="0" smtClean="0">
                <a:solidFill>
                  <a:schemeClr val="tx1"/>
                </a:solidFill>
              </a:rPr>
              <a:t>Hand-</a:t>
            </a:r>
          </a:p>
          <a:p>
            <a:pPr algn="ctr"/>
            <a:r>
              <a:rPr lang="nl-NL" sz="900" b="1" dirty="0" smtClean="0">
                <a:solidFill>
                  <a:schemeClr val="tx1"/>
                </a:solidFill>
              </a:rPr>
              <a:t>shake</a:t>
            </a:r>
            <a:endParaRPr lang="nl-NL" sz="900" b="1" dirty="0">
              <a:solidFill>
                <a:schemeClr val="tx1"/>
              </a:solidFill>
            </a:endParaRPr>
          </a:p>
        </p:txBody>
      </p:sp>
      <p:grpSp>
        <p:nvGrpSpPr>
          <p:cNvPr id="36" name="Group 35"/>
          <p:cNvGrpSpPr>
            <a:grpSpLocks noChangeAspect="1"/>
          </p:cNvGrpSpPr>
          <p:nvPr/>
        </p:nvGrpSpPr>
        <p:grpSpPr>
          <a:xfrm>
            <a:off x="2738114" y="2625272"/>
            <a:ext cx="2677038" cy="1851723"/>
            <a:chOff x="2957758" y="731757"/>
            <a:chExt cx="3247200" cy="2160864"/>
          </a:xfrm>
          <a:effectLst>
            <a:glow rad="63500">
              <a:schemeClr val="accent1">
                <a:satMod val="175000"/>
                <a:alpha val="40000"/>
              </a:schemeClr>
            </a:glow>
            <a:outerShdw blurRad="444500" dist="50800" dir="10980000" sx="136000" sy="136000" algn="ctr" rotWithShape="0">
              <a:schemeClr val="bg1">
                <a:alpha val="92000"/>
              </a:schemeClr>
            </a:outerShdw>
          </a:effectLst>
        </p:grpSpPr>
        <p:pic>
          <p:nvPicPr>
            <p:cNvPr id="37" name="Picture 36" descr="blockchai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758" y="731757"/>
              <a:ext cx="3247200" cy="2160864"/>
            </a:xfrm>
            <a:prstGeom prst="rect">
              <a:avLst/>
            </a:prstGeom>
            <a:solidFill>
              <a:schemeClr val="dk1">
                <a:alpha val="7000"/>
              </a:schemeClr>
            </a:solidFill>
            <a:effectLst>
              <a:glow rad="25400">
                <a:schemeClr val="accent1">
                  <a:alpha val="40000"/>
                </a:schemeClr>
              </a:glow>
              <a:outerShdw blurRad="927100" dist="50800" dir="5400000" sx="157000" sy="157000" algn="ctr" rotWithShape="0">
                <a:srgbClr val="000000">
                  <a:alpha val="11000"/>
                </a:srgbClr>
              </a:outerShdw>
            </a:effectLst>
          </p:spPr>
        </p:pic>
        <p:sp>
          <p:nvSpPr>
            <p:cNvPr id="38" name="TextBox 37"/>
            <p:cNvSpPr txBox="1"/>
            <p:nvPr/>
          </p:nvSpPr>
          <p:spPr>
            <a:xfrm>
              <a:off x="4031428" y="2255870"/>
              <a:ext cx="918463" cy="215444"/>
            </a:xfrm>
            <a:prstGeom prst="rect">
              <a:avLst/>
            </a:prstGeom>
            <a:noFill/>
          </p:spPr>
          <p:txBody>
            <a:bodyPr wrap="square" rtlCol="0">
              <a:spAutoFit/>
            </a:bodyPr>
            <a:lstStyle/>
            <a:p>
              <a:pPr algn="ctr"/>
              <a:r>
                <a:rPr lang="nl-NL" sz="800" dirty="0" err="1"/>
                <a:t>m</a:t>
              </a:r>
              <a:r>
                <a:rPr lang="nl-NL" sz="800" dirty="0" err="1" smtClean="0"/>
                <a:t>andatory</a:t>
              </a:r>
              <a:endParaRPr lang="nl-NL" sz="800" dirty="0"/>
            </a:p>
          </p:txBody>
        </p:sp>
        <p:sp>
          <p:nvSpPr>
            <p:cNvPr id="39" name="TextBox 38"/>
            <p:cNvSpPr txBox="1">
              <a:spLocks noChangeAspect="1"/>
            </p:cNvSpPr>
            <p:nvPr/>
          </p:nvSpPr>
          <p:spPr>
            <a:xfrm>
              <a:off x="3455516" y="1117343"/>
              <a:ext cx="2350200" cy="323243"/>
            </a:xfrm>
            <a:prstGeom prst="rect">
              <a:avLst/>
            </a:prstGeom>
            <a:noFill/>
          </p:spPr>
          <p:txBody>
            <a:bodyPr wrap="square" rtlCol="0">
              <a:spAutoFit/>
            </a:bodyPr>
            <a:lstStyle/>
            <a:p>
              <a:pPr algn="ctr"/>
              <a:r>
                <a:rPr lang="nl-NL" sz="1200" b="1" dirty="0" err="1" smtClean="0"/>
                <a:t>Proof</a:t>
              </a:r>
              <a:r>
                <a:rPr lang="nl-NL" sz="1200" b="1" dirty="0" smtClean="0"/>
                <a:t> of Understanding</a:t>
              </a:r>
              <a:endParaRPr lang="nl-NL" sz="1200" b="1" dirty="0"/>
            </a:p>
          </p:txBody>
        </p:sp>
        <p:pic>
          <p:nvPicPr>
            <p:cNvPr id="40" name="Picture 39"/>
            <p:cNvPicPr>
              <a:picLocks noChangeAspect="1"/>
            </p:cNvPicPr>
            <p:nvPr/>
          </p:nvPicPr>
          <p:blipFill>
            <a:blip r:embed="rId3"/>
            <a:stretch>
              <a:fillRect/>
            </a:stretch>
          </p:blipFill>
          <p:spPr>
            <a:xfrm>
              <a:off x="3564603" y="1400643"/>
              <a:ext cx="2113200" cy="1440981"/>
            </a:xfrm>
            <a:prstGeom prst="rect">
              <a:avLst/>
            </a:prstGeom>
          </p:spPr>
        </p:pic>
      </p:grpSp>
      <p:sp>
        <p:nvSpPr>
          <p:cNvPr id="8" name="TextBox 7"/>
          <p:cNvSpPr txBox="1"/>
          <p:nvPr/>
        </p:nvSpPr>
        <p:spPr>
          <a:xfrm>
            <a:off x="8051467" y="2753245"/>
            <a:ext cx="1050719" cy="1754326"/>
          </a:xfrm>
          <a:prstGeom prst="rect">
            <a:avLst/>
          </a:prstGeom>
          <a:noFill/>
        </p:spPr>
        <p:txBody>
          <a:bodyPr wrap="square" rtlCol="0" anchor="ctr">
            <a:spAutoFit/>
          </a:bodyPr>
          <a:lstStyle/>
          <a:p>
            <a:pPr lvl="0" algn="ctr">
              <a:defRPr/>
            </a:pPr>
            <a:r>
              <a:rPr lang="en-US" b="1" dirty="0">
                <a:solidFill>
                  <a:schemeClr val="accent1">
                    <a:lumMod val="60000"/>
                    <a:lumOff val="40000"/>
                  </a:schemeClr>
                </a:solidFill>
              </a:rPr>
              <a:t>A</a:t>
            </a:r>
            <a:r>
              <a:rPr lang="en-US" b="1" dirty="0" smtClean="0">
                <a:solidFill>
                  <a:schemeClr val="accent1">
                    <a:lumMod val="60000"/>
                    <a:lumOff val="40000"/>
                  </a:schemeClr>
                </a:solidFill>
              </a:rPr>
              <a:t>greed Action </a:t>
            </a:r>
            <a:endParaRPr lang="en-US" b="1" dirty="0">
              <a:solidFill>
                <a:schemeClr val="accent1">
                  <a:lumMod val="60000"/>
                  <a:lumOff val="40000"/>
                </a:schemeClr>
              </a:solidFill>
            </a:endParaRPr>
          </a:p>
          <a:p>
            <a:pPr lvl="0" algn="ctr">
              <a:defRPr/>
            </a:pPr>
            <a:r>
              <a:rPr lang="en-US" b="1" dirty="0">
                <a:solidFill>
                  <a:schemeClr val="accent1">
                    <a:lumMod val="60000"/>
                    <a:lumOff val="40000"/>
                  </a:schemeClr>
                </a:solidFill>
              </a:rPr>
              <a:t>on </a:t>
            </a:r>
          </a:p>
          <a:p>
            <a:pPr lvl="0" algn="ctr">
              <a:defRPr/>
            </a:pPr>
            <a:r>
              <a:rPr lang="en-US" b="1" dirty="0" smtClean="0">
                <a:solidFill>
                  <a:schemeClr val="accent1">
                    <a:lumMod val="60000"/>
                    <a:lumOff val="40000"/>
                  </a:schemeClr>
                </a:solidFill>
              </a:rPr>
              <a:t>Content </a:t>
            </a:r>
            <a:endParaRPr lang="en-US" b="1" dirty="0">
              <a:solidFill>
                <a:schemeClr val="accent1">
                  <a:lumMod val="60000"/>
                  <a:lumOff val="40000"/>
                </a:schemeClr>
              </a:solidFill>
            </a:endParaRPr>
          </a:p>
          <a:p>
            <a:pPr lvl="0" algn="ctr">
              <a:defRPr/>
            </a:pPr>
            <a:r>
              <a:rPr lang="en-US" b="1" dirty="0">
                <a:solidFill>
                  <a:schemeClr val="accent1">
                    <a:lumMod val="60000"/>
                    <a:lumOff val="40000"/>
                  </a:schemeClr>
                </a:solidFill>
              </a:rPr>
              <a:t>for</a:t>
            </a:r>
          </a:p>
          <a:p>
            <a:pPr lvl="0" algn="ctr">
              <a:defRPr/>
            </a:pPr>
            <a:r>
              <a:rPr lang="en-US" b="1" dirty="0" smtClean="0">
                <a:solidFill>
                  <a:schemeClr val="accent1">
                    <a:lumMod val="60000"/>
                    <a:lumOff val="40000"/>
                  </a:schemeClr>
                </a:solidFill>
              </a:rPr>
              <a:t>Format</a:t>
            </a:r>
            <a:endParaRPr lang="en-US" b="1" dirty="0">
              <a:solidFill>
                <a:schemeClr val="accent1">
                  <a:lumMod val="60000"/>
                  <a:lumOff val="40000"/>
                </a:schemeClr>
              </a:solidFill>
            </a:endParaRPr>
          </a:p>
        </p:txBody>
      </p:sp>
      <p:graphicFrame>
        <p:nvGraphicFramePr>
          <p:cNvPr id="45" name="Table 44"/>
          <p:cNvGraphicFramePr>
            <a:graphicFrameLocks noGrp="1"/>
          </p:cNvGraphicFramePr>
          <p:nvPr>
            <p:extLst>
              <p:ext uri="{D42A27DB-BD31-4B8C-83A1-F6EECF244321}">
                <p14:modId xmlns:p14="http://schemas.microsoft.com/office/powerpoint/2010/main" val="407717734"/>
              </p:ext>
            </p:extLst>
          </p:nvPr>
        </p:nvGraphicFramePr>
        <p:xfrm>
          <a:off x="1608015" y="2873822"/>
          <a:ext cx="964738" cy="1349015"/>
        </p:xfrm>
        <a:graphic>
          <a:graphicData uri="http://schemas.openxmlformats.org/drawingml/2006/table">
            <a:tbl>
              <a:tblPr firstRow="1" bandRow="1">
                <a:tableStyleId>{2D5ABB26-0587-4C30-8999-92F81FD0307C}</a:tableStyleId>
              </a:tblPr>
              <a:tblGrid>
                <a:gridCol w="964738"/>
              </a:tblGrid>
              <a:tr h="1349015">
                <a:tc>
                  <a:txBody>
                    <a:bodyPr/>
                    <a:lstStyle/>
                    <a:p>
                      <a:pPr algn="l"/>
                      <a:r>
                        <a:rPr lang="en-US" sz="1000" b="1" dirty="0" smtClean="0">
                          <a:solidFill>
                            <a:schemeClr val="tx1"/>
                          </a:solidFill>
                        </a:rPr>
                        <a:t>1.Sender or Receiver can choose to open this round before continuing. </a:t>
                      </a:r>
                    </a:p>
                  </a:txBody>
                  <a:tcPr anchor="ctr"/>
                </a:tc>
              </a:tr>
            </a:tbl>
          </a:graphicData>
        </a:graphic>
      </p:graphicFrame>
      <p:sp>
        <p:nvSpPr>
          <p:cNvPr id="9" name="TextBox 8"/>
          <p:cNvSpPr txBox="1"/>
          <p:nvPr/>
        </p:nvSpPr>
        <p:spPr>
          <a:xfrm>
            <a:off x="201638" y="1080656"/>
            <a:ext cx="1346099" cy="276999"/>
          </a:xfrm>
          <a:prstGeom prst="rect">
            <a:avLst/>
          </a:prstGeom>
          <a:noFill/>
        </p:spPr>
        <p:txBody>
          <a:bodyPr wrap="square" rtlCol="0">
            <a:spAutoFit/>
          </a:bodyPr>
          <a:lstStyle/>
          <a:p>
            <a:r>
              <a:rPr lang="en-US" sz="1200" b="1" dirty="0" smtClean="0"/>
              <a:t>Sender:</a:t>
            </a:r>
            <a:endParaRPr lang="nl-NL" sz="1200" dirty="0">
              <a:solidFill>
                <a:schemeClr val="accent2">
                  <a:lumMod val="60000"/>
                  <a:lumOff val="40000"/>
                </a:schemeClr>
              </a:solidFill>
            </a:endParaRPr>
          </a:p>
        </p:txBody>
      </p:sp>
      <p:sp>
        <p:nvSpPr>
          <p:cNvPr id="49" name="TextBox 48"/>
          <p:cNvSpPr txBox="1"/>
          <p:nvPr/>
        </p:nvSpPr>
        <p:spPr>
          <a:xfrm>
            <a:off x="201638" y="4558140"/>
            <a:ext cx="1413406" cy="276999"/>
          </a:xfrm>
          <a:prstGeom prst="rect">
            <a:avLst/>
          </a:prstGeom>
          <a:noFill/>
        </p:spPr>
        <p:txBody>
          <a:bodyPr wrap="square" rtlCol="0">
            <a:spAutoFit/>
          </a:bodyPr>
          <a:lstStyle/>
          <a:p>
            <a:r>
              <a:rPr lang="en-US" sz="1200" b="1" dirty="0" smtClean="0"/>
              <a:t>Receiver</a:t>
            </a:r>
            <a:endParaRPr lang="nl-NL" sz="1200" dirty="0">
              <a:solidFill>
                <a:schemeClr val="accent2">
                  <a:lumMod val="60000"/>
                  <a:lumOff val="40000"/>
                </a:schemeClr>
              </a:solidFill>
            </a:endParaRPr>
          </a:p>
        </p:txBody>
      </p:sp>
      <p:sp>
        <p:nvSpPr>
          <p:cNvPr id="14" name="Right Arrow 13"/>
          <p:cNvSpPr/>
          <p:nvPr/>
        </p:nvSpPr>
        <p:spPr>
          <a:xfrm>
            <a:off x="7634171" y="3408212"/>
            <a:ext cx="405423" cy="484632"/>
          </a:xfrm>
          <a:prstGeom prst="rightArrow">
            <a:avLst/>
          </a:prstGeom>
          <a:solidFill>
            <a:schemeClr val="accent2">
              <a:lumMod val="60000"/>
              <a:lumOff val="40000"/>
            </a:schemeClr>
          </a:solidFill>
          <a:ln>
            <a:solidFill>
              <a:schemeClr val="accent1">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TextBox 19"/>
          <p:cNvSpPr txBox="1"/>
          <p:nvPr/>
        </p:nvSpPr>
        <p:spPr>
          <a:xfrm>
            <a:off x="2269215" y="4889646"/>
            <a:ext cx="4547220" cy="1477328"/>
          </a:xfrm>
          <a:prstGeom prst="rect">
            <a:avLst/>
          </a:prstGeom>
          <a:noFill/>
        </p:spPr>
        <p:txBody>
          <a:bodyPr wrap="square" rtlCol="0">
            <a:spAutoFit/>
          </a:bodyPr>
          <a:lstStyle/>
          <a:p>
            <a:pPr marL="171450" indent="-171450">
              <a:buFont typeface="Arial" charset="0"/>
              <a:buChar char="•"/>
            </a:pPr>
            <a:r>
              <a:rPr lang="en-US" sz="1000" dirty="0" smtClean="0"/>
              <a:t>Actions handshake </a:t>
            </a:r>
            <a:r>
              <a:rPr lang="en-US" sz="1000" dirty="0"/>
              <a:t>can reconfirm the format &amp; Content Handshake but can be </a:t>
            </a:r>
            <a:r>
              <a:rPr lang="en-US" sz="1000" dirty="0" smtClean="0"/>
              <a:t>time-consuming </a:t>
            </a:r>
            <a:r>
              <a:rPr lang="en-US" sz="1000" dirty="0"/>
              <a:t>(if humans check) or difficult for machines to undertake.</a:t>
            </a:r>
          </a:p>
          <a:p>
            <a:pPr marL="171450" indent="-171450">
              <a:buFont typeface="Arial" charset="0"/>
              <a:buChar char="•"/>
            </a:pPr>
            <a:r>
              <a:rPr lang="en-US" sz="1000" dirty="0" smtClean="0"/>
              <a:t>It </a:t>
            </a:r>
            <a:r>
              <a:rPr lang="en-US" sz="1000" dirty="0"/>
              <a:t>can typically be useful 1</a:t>
            </a:r>
            <a:r>
              <a:rPr lang="en-US" sz="1000" baseline="30000" dirty="0"/>
              <a:t>st</a:t>
            </a:r>
            <a:r>
              <a:rPr lang="en-US" sz="1000" dirty="0"/>
              <a:t> time two systems handshake and messages can trigger significant and sensitive actions, like opening a </a:t>
            </a:r>
            <a:r>
              <a:rPr lang="en-US" sz="1000" dirty="0" err="1"/>
              <a:t>banksafe</a:t>
            </a:r>
            <a:r>
              <a:rPr lang="en-US" sz="1000" dirty="0"/>
              <a:t> or launching a </a:t>
            </a:r>
            <a:r>
              <a:rPr lang="en-US" sz="1000" dirty="0" smtClean="0"/>
              <a:t>rocket</a:t>
            </a:r>
          </a:p>
          <a:p>
            <a:pPr marL="171450" indent="-171450">
              <a:buFont typeface="Arial" charset="0"/>
              <a:buChar char="•"/>
            </a:pPr>
            <a:r>
              <a:rPr lang="en-US" sz="1000" dirty="0" smtClean="0"/>
              <a:t>Choosing for this handshake </a:t>
            </a:r>
            <a:r>
              <a:rPr lang="en-US" sz="1000" dirty="0" err="1" smtClean="0"/>
              <a:t>wil</a:t>
            </a:r>
            <a:r>
              <a:rPr lang="en-US" sz="1000" dirty="0" smtClean="0"/>
              <a:t> depend on probability to fail (determined by sender or receiver) and the risk implied upon a misunderstanding</a:t>
            </a:r>
            <a:endParaRPr lang="en-US" sz="1000" dirty="0"/>
          </a:p>
        </p:txBody>
      </p:sp>
      <p:graphicFrame>
        <p:nvGraphicFramePr>
          <p:cNvPr id="17" name="Table 16"/>
          <p:cNvGraphicFramePr>
            <a:graphicFrameLocks noGrp="1"/>
          </p:cNvGraphicFramePr>
          <p:nvPr>
            <p:extLst>
              <p:ext uri="{D42A27DB-BD31-4B8C-83A1-F6EECF244321}">
                <p14:modId xmlns:p14="http://schemas.microsoft.com/office/powerpoint/2010/main" val="1045029548"/>
              </p:ext>
            </p:extLst>
          </p:nvPr>
        </p:nvGraphicFramePr>
        <p:xfrm>
          <a:off x="5493209" y="3064656"/>
          <a:ext cx="2011995" cy="1022429"/>
        </p:xfrm>
        <a:graphic>
          <a:graphicData uri="http://schemas.openxmlformats.org/drawingml/2006/table">
            <a:tbl>
              <a:tblPr firstRow="1" bandRow="1">
                <a:tableStyleId>{2D5ABB26-0587-4C30-8999-92F81FD0307C}</a:tableStyleId>
              </a:tblPr>
              <a:tblGrid>
                <a:gridCol w="2011995"/>
              </a:tblGrid>
              <a:tr h="1022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3.Evidence will be checked by machines or humans, upon</a:t>
                      </a:r>
                      <a:r>
                        <a:rPr lang="en-US" sz="1000" b="1" baseline="0" dirty="0" smtClean="0">
                          <a:solidFill>
                            <a:schemeClr val="tx1"/>
                          </a:solidFill>
                        </a:rPr>
                        <a:t> success: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1" dirty="0" smtClean="0">
                          <a:solidFill>
                            <a:schemeClr val="tx1"/>
                          </a:solidFill>
                        </a:rPr>
                        <a:t>both sign the hashed</a:t>
                      </a:r>
                      <a:r>
                        <a:rPr lang="en-US" sz="1000" b="1" baseline="0" dirty="0" smtClean="0">
                          <a:solidFill>
                            <a:schemeClr val="tx1"/>
                          </a:solidFill>
                        </a:rPr>
                        <a:t> messaged header</a:t>
                      </a:r>
                      <a:r>
                        <a:rPr lang="en-US" sz="1000" b="1" dirty="0" smtClean="0">
                          <a:solidFill>
                            <a:schemeClr val="tx1"/>
                          </a:solidFill>
                        </a:rPr>
                        <a:t>, </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000" b="1" dirty="0" smtClean="0">
                          <a:solidFill>
                            <a:schemeClr val="tx1"/>
                          </a:solidFill>
                        </a:rPr>
                        <a:t>rewards will get paid out</a:t>
                      </a:r>
                    </a:p>
                  </a:txBody>
                  <a:tcPr/>
                </a:tc>
              </a:tr>
            </a:tbl>
          </a:graphicData>
        </a:graphic>
      </p:graphicFrame>
      <p:sp>
        <p:nvSpPr>
          <p:cNvPr id="19" name="Right Arrow 18"/>
          <p:cNvSpPr/>
          <p:nvPr/>
        </p:nvSpPr>
        <p:spPr>
          <a:xfrm rot="16200000">
            <a:off x="7335312" y="1233049"/>
            <a:ext cx="405423" cy="484632"/>
          </a:xfrm>
          <a:prstGeom prst="rightArrow">
            <a:avLst/>
          </a:prstGeom>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21" name="Table 20"/>
          <p:cNvGraphicFramePr>
            <a:graphicFrameLocks noGrp="1"/>
          </p:cNvGraphicFramePr>
          <p:nvPr>
            <p:extLst>
              <p:ext uri="{D42A27DB-BD31-4B8C-83A1-F6EECF244321}">
                <p14:modId xmlns:p14="http://schemas.microsoft.com/office/powerpoint/2010/main" val="1518328450"/>
              </p:ext>
            </p:extLst>
          </p:nvPr>
        </p:nvGraphicFramePr>
        <p:xfrm>
          <a:off x="6917378" y="665018"/>
          <a:ext cx="1330051" cy="548640"/>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Repeat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Format / Content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Handshake</a:t>
                      </a:r>
                      <a:endParaRPr lang="nl-NL" sz="1000" b="1" dirty="0" smtClean="0">
                        <a:solidFill>
                          <a:schemeClr val="tx1"/>
                        </a:solidFill>
                      </a:endParaRPr>
                    </a:p>
                  </a:txBody>
                  <a:tcPr anchor="ctr"/>
                </a:tc>
              </a:tr>
            </a:tbl>
          </a:graphicData>
        </a:graphic>
      </p:graphicFrame>
      <p:sp>
        <p:nvSpPr>
          <p:cNvPr id="22" name="Right Arrow 21"/>
          <p:cNvSpPr/>
          <p:nvPr/>
        </p:nvSpPr>
        <p:spPr>
          <a:xfrm rot="5400000">
            <a:off x="7368961" y="5268676"/>
            <a:ext cx="405423" cy="48463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1854411250"/>
              </p:ext>
            </p:extLst>
          </p:nvPr>
        </p:nvGraphicFramePr>
        <p:xfrm>
          <a:off x="6927276" y="5769424"/>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Transaction</a:t>
                      </a:r>
                      <a:endParaRPr lang="nl-NL" sz="1000" b="1" dirty="0" smtClean="0">
                        <a:solidFill>
                          <a:schemeClr val="tx1"/>
                        </a:solidFill>
                      </a:endParaRPr>
                    </a:p>
                  </a:txBody>
                  <a:tcPr anchor="ct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55719280"/>
              </p:ext>
            </p:extLst>
          </p:nvPr>
        </p:nvGraphicFramePr>
        <p:xfrm>
          <a:off x="6913426" y="4995550"/>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Success</a:t>
                      </a:r>
                      <a:endParaRPr lang="nl-NL" sz="1000" b="1" dirty="0" smtClean="0">
                        <a:solidFill>
                          <a:schemeClr val="tx1"/>
                        </a:solidFill>
                      </a:endParaRPr>
                    </a:p>
                  </a:txBody>
                  <a:tcPr anchor="ct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347253758"/>
              </p:ext>
            </p:extLst>
          </p:nvPr>
        </p:nvGraphicFramePr>
        <p:xfrm>
          <a:off x="6828320" y="1668482"/>
          <a:ext cx="1330051" cy="344385"/>
        </p:xfrm>
        <a:graphic>
          <a:graphicData uri="http://schemas.openxmlformats.org/drawingml/2006/table">
            <a:tbl>
              <a:tblPr firstRow="1" bandRow="1">
                <a:tableStyleId>{2D5ABB26-0587-4C30-8999-92F81FD0307C}</a:tableStyleId>
              </a:tblPr>
              <a:tblGrid>
                <a:gridCol w="1330051"/>
              </a:tblGrid>
              <a:tr h="3443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smtClean="0">
                          <a:solidFill>
                            <a:schemeClr val="tx1"/>
                          </a:solidFill>
                        </a:rPr>
                        <a:t>Failure</a:t>
                      </a:r>
                      <a:endParaRPr lang="nl-NL" sz="1000" b="1" dirty="0" smtClean="0">
                        <a:solidFill>
                          <a:schemeClr val="tx1"/>
                        </a:solidFill>
                      </a:endParaRPr>
                    </a:p>
                  </a:txBody>
                  <a:tcPr anchor="ctr"/>
                </a:tc>
              </a:tr>
            </a:tbl>
          </a:graphicData>
        </a:graphic>
      </p:graphicFrame>
      <p:sp>
        <p:nvSpPr>
          <p:cNvPr id="26" name="TextBox 25"/>
          <p:cNvSpPr txBox="1"/>
          <p:nvPr/>
        </p:nvSpPr>
        <p:spPr>
          <a:xfrm rot="21202968">
            <a:off x="57603" y="123798"/>
            <a:ext cx="2524934" cy="861774"/>
          </a:xfrm>
          <a:prstGeom prst="rect">
            <a:avLst/>
          </a:prstGeom>
          <a:noFill/>
        </p:spPr>
        <p:txBody>
          <a:bodyPr wrap="square" rtlCol="0">
            <a:spAutoFit/>
          </a:bodyPr>
          <a:lstStyle/>
          <a:p>
            <a:pPr algn="ctr"/>
            <a:r>
              <a:rPr lang="en-US" sz="1000" i="1" dirty="0" smtClean="0"/>
              <a:t>See this is a test, that there really was </a:t>
            </a:r>
          </a:p>
          <a:p>
            <a:pPr algn="ctr"/>
            <a:r>
              <a:rPr lang="en-US" sz="1000" i="1" dirty="0" smtClean="0"/>
              <a:t>no misunderstanding during </a:t>
            </a:r>
          </a:p>
          <a:p>
            <a:pPr algn="ctr"/>
            <a:r>
              <a:rPr lang="en-US" sz="1000" i="1" dirty="0" smtClean="0"/>
              <a:t>format &amp; content handshake</a:t>
            </a:r>
          </a:p>
          <a:p>
            <a:pPr algn="ctr"/>
            <a:r>
              <a:rPr lang="en-US" sz="1000" i="1" dirty="0" smtClean="0"/>
              <a:t>Humans could do it, if simple and we good, we automate it</a:t>
            </a:r>
            <a:endParaRPr lang="en-US" sz="1000" i="1" dirty="0"/>
          </a:p>
        </p:txBody>
      </p:sp>
    </p:spTree>
    <p:extLst>
      <p:ext uri="{BB962C8B-B14F-4D97-AF65-F5344CB8AC3E}">
        <p14:creationId xmlns:p14="http://schemas.microsoft.com/office/powerpoint/2010/main" val="127302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0"/>
            <a:ext cx="8042276" cy="5943601"/>
          </a:xfrm>
        </p:spPr>
        <p:txBody>
          <a:bodyPr anchor="ctr">
            <a:normAutofit/>
          </a:bodyPr>
          <a:lstStyle/>
          <a:p>
            <a:pPr marL="0" indent="0" algn="ctr">
              <a:buNone/>
            </a:pPr>
            <a:r>
              <a:rPr lang="en-US" sz="7200" dirty="0" smtClean="0"/>
              <a:t>Translators</a:t>
            </a:r>
          </a:p>
          <a:p>
            <a:pPr marL="0" indent="0" algn="ctr">
              <a:buNone/>
            </a:pPr>
            <a:r>
              <a:rPr lang="en-US" sz="1400" dirty="0" smtClean="0"/>
              <a:t>Insert short description (the problem, why it is a ‘Blockchain’ problem also</a:t>
            </a:r>
            <a:endParaRPr lang="en-US" sz="1400" dirty="0"/>
          </a:p>
        </p:txBody>
      </p:sp>
      <p:sp>
        <p:nvSpPr>
          <p:cNvPr id="4" name="TextBox 3"/>
          <p:cNvSpPr txBox="1"/>
          <p:nvPr/>
        </p:nvSpPr>
        <p:spPr>
          <a:xfrm rot="21001390">
            <a:off x="8359903" y="597408"/>
            <a:ext cx="806631" cy="369332"/>
          </a:xfrm>
          <a:prstGeom prst="rect">
            <a:avLst/>
          </a:prstGeom>
          <a:solidFill>
            <a:schemeClr val="accent3"/>
          </a:solidFill>
        </p:spPr>
        <p:txBody>
          <a:bodyPr wrap="none" rtlCol="0">
            <a:spAutoFit/>
          </a:bodyPr>
          <a:lstStyle/>
          <a:p>
            <a:r>
              <a:rPr lang="en-US" smtClean="0"/>
              <a:t>check</a:t>
            </a:r>
            <a:endParaRPr lang="en-US"/>
          </a:p>
        </p:txBody>
      </p:sp>
    </p:spTree>
    <p:extLst>
      <p:ext uri="{BB962C8B-B14F-4D97-AF65-F5344CB8AC3E}">
        <p14:creationId xmlns:p14="http://schemas.microsoft.com/office/powerpoint/2010/main" val="123117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147" y="106878"/>
            <a:ext cx="7748403" cy="455553"/>
          </a:xfrm>
        </p:spPr>
        <p:txBody>
          <a:bodyPr/>
          <a:lstStyle/>
          <a:p>
            <a:r>
              <a:rPr lang="en-US" sz="2400" dirty="0" smtClean="0"/>
              <a:t>Translators </a:t>
            </a:r>
            <a:r>
              <a:rPr lang="en-US" sz="2400" dirty="0" smtClean="0"/>
              <a:t>I – Picking </a:t>
            </a:r>
            <a:r>
              <a:rPr lang="en-US" sz="2400" dirty="0" err="1" smtClean="0"/>
              <a:t>MessagesMessages</a:t>
            </a:r>
            <a:endParaRPr lang="en-US" sz="2400" dirty="0"/>
          </a:p>
        </p:txBody>
      </p:sp>
      <p:sp>
        <p:nvSpPr>
          <p:cNvPr id="3" name="Content Placeholder 2"/>
          <p:cNvSpPr>
            <a:spLocks noGrp="1"/>
          </p:cNvSpPr>
          <p:nvPr>
            <p:ph idx="1"/>
          </p:nvPr>
        </p:nvSpPr>
        <p:spPr>
          <a:xfrm>
            <a:off x="380010" y="661292"/>
            <a:ext cx="8526484" cy="5824852"/>
          </a:xfrm>
        </p:spPr>
        <p:txBody>
          <a:bodyPr anchor="ctr">
            <a:normAutofit fontScale="47500" lnSpcReduction="20000"/>
          </a:bodyPr>
          <a:lstStyle/>
          <a:p>
            <a:r>
              <a:rPr lang="en-US" dirty="0"/>
              <a:t>A ‘common sense’ approach to building a Translator would be as follows</a:t>
            </a:r>
            <a:r>
              <a:rPr lang="en-US" dirty="0" smtClean="0"/>
              <a:t>:</a:t>
            </a:r>
            <a:r>
              <a:rPr lang="en-US" dirty="0"/>
              <a:t> </a:t>
            </a:r>
          </a:p>
          <a:p>
            <a:pPr lvl="0"/>
            <a:r>
              <a:rPr lang="en-US" dirty="0"/>
              <a:t>Build a list of </a:t>
            </a:r>
          </a:p>
          <a:p>
            <a:pPr lvl="1"/>
            <a:r>
              <a:rPr lang="en-US" sz="2400" dirty="0"/>
              <a:t>common Internet, Enterprise and other message exchange formats </a:t>
            </a:r>
          </a:p>
          <a:p>
            <a:pPr lvl="1"/>
            <a:r>
              <a:rPr lang="en-US" sz="2400" dirty="0"/>
              <a:t>Categorize them along Vendor, Technology Platform, Industry, use-case </a:t>
            </a:r>
            <a:r>
              <a:rPr lang="en-US" sz="2400" dirty="0" err="1"/>
              <a:t>a.o.</a:t>
            </a:r>
            <a:endParaRPr lang="en-US" sz="2400" dirty="0"/>
          </a:p>
          <a:p>
            <a:pPr lvl="0"/>
            <a:r>
              <a:rPr lang="en-US" dirty="0"/>
              <a:t>Ensure that Sender &amp; Receiver exchange any information that could be relevant for finding a common message:</a:t>
            </a:r>
          </a:p>
          <a:p>
            <a:pPr lvl="1"/>
            <a:r>
              <a:rPr lang="en-US" sz="2400" dirty="0"/>
              <a:t>Which parts of the message are variable (content) and which are fixed (format)</a:t>
            </a:r>
          </a:p>
          <a:p>
            <a:pPr lvl="1"/>
            <a:r>
              <a:rPr lang="en-US" sz="2400" dirty="0"/>
              <a:t>Categories like Industry, used Technology Vendor they fall under as listed in (2)</a:t>
            </a:r>
          </a:p>
          <a:p>
            <a:pPr lvl="1"/>
            <a:r>
              <a:rPr lang="en-US" sz="2400" dirty="0"/>
              <a:t>Relevant contextual Information, e.g. smart phone owner trying to change temperature is located in a hot country with current temperature x amount Fahrenheit and so on </a:t>
            </a:r>
          </a:p>
          <a:p>
            <a:pPr lvl="0"/>
            <a:r>
              <a:rPr lang="en-US" dirty="0"/>
              <a:t>Ensure the Translator has a message parsing mechanism, </a:t>
            </a:r>
            <a:r>
              <a:rPr lang="en-US" dirty="0" err="1"/>
              <a:t>a.o.</a:t>
            </a:r>
            <a:r>
              <a:rPr lang="en-US" dirty="0"/>
              <a:t> allowing to:</a:t>
            </a:r>
          </a:p>
          <a:p>
            <a:pPr lvl="1"/>
            <a:r>
              <a:rPr lang="en-US" sz="2400" dirty="0"/>
              <a:t>differentiate format from content</a:t>
            </a:r>
          </a:p>
          <a:p>
            <a:pPr lvl="1"/>
            <a:r>
              <a:rPr lang="en-US" sz="2400" dirty="0"/>
              <a:t>categorize format along the categories described in (1b)</a:t>
            </a:r>
          </a:p>
          <a:p>
            <a:pPr lvl="0"/>
            <a:r>
              <a:rPr lang="en-US" dirty="0"/>
              <a:t>Ensure the Translator has message creation mechanism, </a:t>
            </a:r>
            <a:r>
              <a:rPr lang="en-US" dirty="0" err="1"/>
              <a:t>a.o.</a:t>
            </a:r>
            <a:r>
              <a:rPr lang="en-US" dirty="0"/>
              <a:t> allowing to </a:t>
            </a:r>
          </a:p>
          <a:p>
            <a:pPr lvl="1"/>
            <a:r>
              <a:rPr lang="en-US" sz="2400" dirty="0"/>
              <a:t>Accept information shared by sender and receiver (2) as input</a:t>
            </a:r>
          </a:p>
          <a:p>
            <a:pPr lvl="1"/>
            <a:r>
              <a:rPr lang="en-US" sz="2400" dirty="0"/>
              <a:t>pick a message from common message exchange patterns from table (1a) with the help of the categories listed in (1b)</a:t>
            </a:r>
          </a:p>
          <a:p>
            <a:pPr lvl="1"/>
            <a:r>
              <a:rPr lang="en-US" sz="2400" dirty="0"/>
              <a:t>adjust these messages where necessary with module (3)</a:t>
            </a:r>
          </a:p>
          <a:p>
            <a:pPr lvl="0"/>
            <a:r>
              <a:rPr lang="en-US" dirty="0"/>
              <a:t>Ensure the Translator has a content distribution mechanism, allowing to take all values from the message initially shared by sender and placing them in all possible combinations in the value slots provided in the message format suggested by the sender</a:t>
            </a:r>
          </a:p>
          <a:p>
            <a:pPr lvl="0"/>
            <a:r>
              <a:rPr lang="en-US" dirty="0"/>
              <a:t>Ensure the Translator keeps a log of all handshakes and</a:t>
            </a:r>
          </a:p>
          <a:p>
            <a:pPr lvl="1"/>
            <a:r>
              <a:rPr lang="en-US" sz="2400" dirty="0"/>
              <a:t>updates the logs after each (un-) successful handshake with as much information as possible</a:t>
            </a:r>
          </a:p>
          <a:p>
            <a:pPr lvl="1"/>
            <a:r>
              <a:rPr lang="en-US" sz="2400" dirty="0"/>
              <a:t> for any new handshakes reads the log and tries to deduct in a smart way what handshakes could work this time </a:t>
            </a:r>
          </a:p>
        </p:txBody>
      </p:sp>
    </p:spTree>
    <p:extLst>
      <p:ext uri="{BB962C8B-B14F-4D97-AF65-F5344CB8AC3E}">
        <p14:creationId xmlns:p14="http://schemas.microsoft.com/office/powerpoint/2010/main" val="2021036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147" y="106878"/>
            <a:ext cx="7748403" cy="455553"/>
          </a:xfrm>
        </p:spPr>
        <p:txBody>
          <a:bodyPr/>
          <a:lstStyle/>
          <a:p>
            <a:r>
              <a:rPr lang="en-US" sz="2400" dirty="0" smtClean="0"/>
              <a:t>Translators </a:t>
            </a:r>
            <a:r>
              <a:rPr lang="en-US" sz="2400" dirty="0" smtClean="0"/>
              <a:t>II – </a:t>
            </a:r>
            <a:r>
              <a:rPr lang="en-US" sz="2400" smtClean="0"/>
              <a:t>Generating Messages</a:t>
            </a:r>
            <a:endParaRPr lang="en-US" sz="2400" dirty="0"/>
          </a:p>
        </p:txBody>
      </p:sp>
      <p:sp>
        <p:nvSpPr>
          <p:cNvPr id="3" name="Content Placeholder 2"/>
          <p:cNvSpPr>
            <a:spLocks noGrp="1"/>
          </p:cNvSpPr>
          <p:nvPr>
            <p:ph idx="1"/>
          </p:nvPr>
        </p:nvSpPr>
        <p:spPr>
          <a:xfrm>
            <a:off x="380010" y="661292"/>
            <a:ext cx="8526484" cy="3661326"/>
          </a:xfrm>
        </p:spPr>
        <p:txBody>
          <a:bodyPr anchor="ctr">
            <a:noAutofit/>
          </a:bodyPr>
          <a:lstStyle/>
          <a:p>
            <a:r>
              <a:rPr lang="en-US" sz="1200" dirty="0" smtClean="0"/>
              <a:t>The </a:t>
            </a:r>
            <a:r>
              <a:rPr lang="en-US" sz="1200" dirty="0" err="1" smtClean="0"/>
              <a:t>Babelchain</a:t>
            </a:r>
            <a:r>
              <a:rPr lang="en-US" sz="1200" dirty="0" smtClean="0"/>
              <a:t> Data structure will be designed such that it offers a </a:t>
            </a:r>
            <a:r>
              <a:rPr lang="en-US" sz="1200" b="1" dirty="0" smtClean="0"/>
              <a:t>training</a:t>
            </a:r>
            <a:r>
              <a:rPr lang="en-US" sz="1200" dirty="0" smtClean="0"/>
              <a:t> </a:t>
            </a:r>
            <a:r>
              <a:rPr lang="en-US" sz="1200" b="1" dirty="0" smtClean="0"/>
              <a:t>set</a:t>
            </a:r>
            <a:r>
              <a:rPr lang="en-US" sz="1200" dirty="0" smtClean="0"/>
              <a:t> of </a:t>
            </a:r>
            <a:r>
              <a:rPr lang="en-US" sz="1200" b="1" dirty="0" smtClean="0"/>
              <a:t>success-</a:t>
            </a:r>
            <a:r>
              <a:rPr lang="en-US" sz="1200" dirty="0" smtClean="0"/>
              <a:t> and </a:t>
            </a:r>
            <a:r>
              <a:rPr lang="en-US" sz="1200" b="1" dirty="0" smtClean="0"/>
              <a:t>unsuccessful</a:t>
            </a:r>
            <a:r>
              <a:rPr lang="en-US" sz="1200" dirty="0" smtClean="0"/>
              <a:t> </a:t>
            </a:r>
            <a:r>
              <a:rPr lang="en-US" sz="1200" b="1" dirty="0" smtClean="0"/>
              <a:t>handshakes</a:t>
            </a:r>
            <a:r>
              <a:rPr lang="en-US" sz="1200" dirty="0" smtClean="0"/>
              <a:t> with all relevant </a:t>
            </a:r>
            <a:r>
              <a:rPr lang="en-US" sz="1200" b="1" dirty="0" smtClean="0"/>
              <a:t>features.</a:t>
            </a:r>
          </a:p>
          <a:p>
            <a:r>
              <a:rPr lang="en-US" sz="1200" dirty="0" smtClean="0"/>
              <a:t>Over such a training set Translators can create a </a:t>
            </a:r>
            <a:r>
              <a:rPr lang="en-US" sz="1200" b="1" dirty="0" smtClean="0"/>
              <a:t>supervised logical or probabilistic regression learning algorithm </a:t>
            </a:r>
            <a:r>
              <a:rPr lang="en-US" sz="1200" dirty="0" smtClean="0"/>
              <a:t>trying to </a:t>
            </a:r>
            <a:r>
              <a:rPr lang="en-US" sz="1200" b="1" dirty="0" smtClean="0"/>
              <a:t>predict</a:t>
            </a:r>
            <a:r>
              <a:rPr lang="en-US" sz="1200" dirty="0" smtClean="0"/>
              <a:t> message formats, contents. Statistical Machine Learning Algorithms can </a:t>
            </a:r>
            <a:r>
              <a:rPr lang="en-US" sz="1200" dirty="0"/>
              <a:t>Machine learning algorithms (</a:t>
            </a:r>
            <a:r>
              <a:rPr lang="en-US" sz="1200" dirty="0" err="1"/>
              <a:t>eg</a:t>
            </a:r>
            <a:r>
              <a:rPr lang="en-US" sz="1200" dirty="0"/>
              <a:t> </a:t>
            </a:r>
            <a:r>
              <a:rPr lang="en-US" sz="1200" dirty="0" smtClean="0">
                <a:hlinkClick r:id="rId3"/>
              </a:rPr>
              <a:t>swiftspear</a:t>
            </a:r>
            <a:r>
              <a:rPr lang="en-US" sz="1200" dirty="0" smtClean="0"/>
              <a:t>)can </a:t>
            </a:r>
            <a:r>
              <a:rPr lang="en-US" sz="1200" dirty="0"/>
              <a:t>create </a:t>
            </a:r>
            <a:r>
              <a:rPr lang="en-US" sz="1200" dirty="0" err="1"/>
              <a:t>shakespeare</a:t>
            </a:r>
            <a:r>
              <a:rPr lang="en-US" sz="1200" dirty="0"/>
              <a:t> sonnets when fed with existing </a:t>
            </a:r>
            <a:r>
              <a:rPr lang="en-US" sz="1200" dirty="0" smtClean="0"/>
              <a:t>one’s</a:t>
            </a:r>
            <a:endParaRPr lang="en-US" sz="1200" dirty="0"/>
          </a:p>
          <a:p>
            <a:r>
              <a:rPr lang="en-US" sz="1200" dirty="0" smtClean="0"/>
              <a:t>Participants typically would feed their Translators with all kinds of xml, csv and other technology and industry message exchange standards</a:t>
            </a:r>
          </a:p>
          <a:p>
            <a:r>
              <a:rPr lang="en-US" sz="1200" dirty="0" smtClean="0"/>
              <a:t>There would need to be a proper </a:t>
            </a:r>
            <a:r>
              <a:rPr lang="en-US" sz="1200" b="1" dirty="0" smtClean="0"/>
              <a:t>balance</a:t>
            </a:r>
            <a:r>
              <a:rPr lang="en-US" sz="1200" dirty="0" smtClean="0"/>
              <a:t> between what is made </a:t>
            </a:r>
            <a:r>
              <a:rPr lang="en-US" sz="1200" b="1" dirty="0" smtClean="0"/>
              <a:t>public</a:t>
            </a:r>
            <a:r>
              <a:rPr lang="en-US" sz="1200" dirty="0" smtClean="0"/>
              <a:t> on the </a:t>
            </a:r>
            <a:r>
              <a:rPr lang="en-US" sz="1200" dirty="0" err="1" smtClean="0"/>
              <a:t>blockchain</a:t>
            </a:r>
            <a:r>
              <a:rPr lang="en-US" sz="1200" dirty="0" smtClean="0"/>
              <a:t> to allow the network to learn and what successful Translators keep </a:t>
            </a:r>
            <a:r>
              <a:rPr lang="en-US" sz="1200" b="1" dirty="0"/>
              <a:t>p</a:t>
            </a:r>
            <a:r>
              <a:rPr lang="en-US" sz="1200" b="1" dirty="0" smtClean="0"/>
              <a:t>rivate</a:t>
            </a:r>
            <a:r>
              <a:rPr lang="en-US" sz="1200" dirty="0" smtClean="0"/>
              <a:t> for themselves. ‘Public’ data on the </a:t>
            </a:r>
            <a:r>
              <a:rPr lang="en-US" sz="1200" dirty="0" err="1" smtClean="0"/>
              <a:t>blockchain</a:t>
            </a:r>
            <a:r>
              <a:rPr lang="en-US" sz="1200" dirty="0" smtClean="0"/>
              <a:t> serving as training data would be masked and or permissioned</a:t>
            </a:r>
          </a:p>
          <a:p>
            <a:r>
              <a:rPr lang="en-US" sz="1200" b="1" dirty="0" smtClean="0"/>
              <a:t>Translating</a:t>
            </a:r>
            <a:r>
              <a:rPr lang="en-US" sz="1200" dirty="0" smtClean="0"/>
              <a:t> </a:t>
            </a:r>
            <a:r>
              <a:rPr lang="en-US" sz="1200" b="1" dirty="0" smtClean="0"/>
              <a:t>will</a:t>
            </a:r>
            <a:r>
              <a:rPr lang="en-US" sz="1200" dirty="0" smtClean="0"/>
              <a:t> </a:t>
            </a:r>
            <a:r>
              <a:rPr lang="en-US" sz="1200" b="1" dirty="0" smtClean="0"/>
              <a:t>get</a:t>
            </a:r>
            <a:r>
              <a:rPr lang="en-US" sz="1200" dirty="0" smtClean="0"/>
              <a:t> </a:t>
            </a:r>
            <a:r>
              <a:rPr lang="en-US" sz="1200" b="1" dirty="0" smtClean="0"/>
              <a:t>easier over time </a:t>
            </a:r>
            <a:r>
              <a:rPr lang="en-US" sz="1200" dirty="0" smtClean="0"/>
              <a:t>with the network and translators learning, hence Translators will need to receive other rewards </a:t>
            </a:r>
            <a:r>
              <a:rPr lang="en-US" sz="1200" dirty="0" err="1" smtClean="0"/>
              <a:t>eg</a:t>
            </a:r>
            <a:r>
              <a:rPr lang="en-US" sz="1200" dirty="0" smtClean="0"/>
              <a:t> for infrastructure services like delivering messages within time, similar to the bitcoin shift from miners benefiting from Mining rewards towards transaction fees</a:t>
            </a:r>
          </a:p>
        </p:txBody>
      </p:sp>
      <p:graphicFrame>
        <p:nvGraphicFramePr>
          <p:cNvPr id="5" name="Table 4"/>
          <p:cNvGraphicFramePr>
            <a:graphicFrameLocks noGrp="1"/>
          </p:cNvGraphicFramePr>
          <p:nvPr>
            <p:extLst/>
          </p:nvPr>
        </p:nvGraphicFramePr>
        <p:xfrm>
          <a:off x="11875" y="4413324"/>
          <a:ext cx="9143998" cy="2382520"/>
        </p:xfrm>
        <a:graphic>
          <a:graphicData uri="http://schemas.openxmlformats.org/drawingml/2006/table">
            <a:tbl>
              <a:tblPr firstRow="1" bandRow="1">
                <a:tableStyleId>{5C22544A-7EE6-4342-B048-85BDC9FD1C3A}</a:tableStyleId>
              </a:tblPr>
              <a:tblGrid>
                <a:gridCol w="1224219"/>
                <a:gridCol w="676161"/>
                <a:gridCol w="486076"/>
                <a:gridCol w="632912"/>
                <a:gridCol w="435589"/>
                <a:gridCol w="506574"/>
                <a:gridCol w="474280"/>
                <a:gridCol w="466927"/>
                <a:gridCol w="479898"/>
                <a:gridCol w="453956"/>
                <a:gridCol w="492867"/>
                <a:gridCol w="874191"/>
                <a:gridCol w="1196889"/>
                <a:gridCol w="743459"/>
              </a:tblGrid>
              <a:tr h="370840">
                <a:tc>
                  <a:txBody>
                    <a:bodyPr/>
                    <a:lstStyle/>
                    <a:p>
                      <a:r>
                        <a:rPr lang="en-US" sz="600" dirty="0" smtClean="0"/>
                        <a:t>Message</a:t>
                      </a:r>
                      <a:endParaRPr lang="en-US" sz="600" dirty="0"/>
                    </a:p>
                  </a:txBody>
                  <a:tcPr/>
                </a:tc>
                <a:tc>
                  <a:txBody>
                    <a:bodyPr/>
                    <a:lstStyle/>
                    <a:p>
                      <a:r>
                        <a:rPr lang="en-US" sz="600" dirty="0" smtClean="0"/>
                        <a:t>Location Start Signal</a:t>
                      </a:r>
                      <a:endParaRPr lang="en-US" sz="600" dirty="0"/>
                    </a:p>
                  </a:txBody>
                  <a:tcPr/>
                </a:tc>
                <a:tc>
                  <a:txBody>
                    <a:bodyPr/>
                    <a:lstStyle/>
                    <a:p>
                      <a:r>
                        <a:rPr lang="en-US" sz="600" dirty="0" smtClean="0"/>
                        <a:t>Identity Sender</a:t>
                      </a:r>
                      <a:endParaRPr lang="en-US" sz="600" dirty="0"/>
                    </a:p>
                  </a:txBody>
                  <a:tcPr/>
                </a:tc>
                <a:tc>
                  <a:txBody>
                    <a:bodyPr/>
                    <a:lstStyle/>
                    <a:p>
                      <a:r>
                        <a:rPr lang="en-US" sz="600" dirty="0" smtClean="0"/>
                        <a:t>Identity Receiver</a:t>
                      </a:r>
                      <a:endParaRPr lang="en-US" sz="600" dirty="0"/>
                    </a:p>
                  </a:txBody>
                  <a:tcPr/>
                </a:tc>
                <a:tc>
                  <a:txBody>
                    <a:bodyPr/>
                    <a:lstStyle/>
                    <a:p>
                      <a:r>
                        <a:rPr lang="en-US" sz="600" dirty="0" smtClean="0"/>
                        <a:t>F</a:t>
                      </a:r>
                      <a:r>
                        <a:rPr lang="is-IS" sz="600" dirty="0" smtClean="0"/>
                        <a:t>eature n</a:t>
                      </a:r>
                      <a:endParaRPr lang="en-US" sz="600" dirty="0"/>
                    </a:p>
                  </a:txBody>
                  <a:tcPr/>
                </a:tc>
                <a:tc>
                  <a:txBody>
                    <a:bodyPr/>
                    <a:lstStyle/>
                    <a:p>
                      <a:r>
                        <a:rPr lang="en-US" sz="600" dirty="0" smtClean="0"/>
                        <a:t>S ACK Format</a:t>
                      </a:r>
                      <a:endParaRPr lang="en-US" sz="600" dirty="0"/>
                    </a:p>
                  </a:txBody>
                  <a:tcPr/>
                </a:tc>
                <a:tc>
                  <a:txBody>
                    <a:bodyPr/>
                    <a:lstStyle/>
                    <a:p>
                      <a:r>
                        <a:rPr lang="en-US" sz="600" dirty="0" smtClean="0"/>
                        <a:t>R ACK Format</a:t>
                      </a:r>
                      <a:endParaRPr lang="en-US" sz="600" dirty="0"/>
                    </a:p>
                  </a:txBody>
                  <a:tcPr/>
                </a:tc>
                <a:tc>
                  <a:txBody>
                    <a:bodyPr/>
                    <a:lstStyle/>
                    <a:p>
                      <a:r>
                        <a:rPr lang="en-US" sz="600" dirty="0" smtClean="0"/>
                        <a:t>S ACK Content</a:t>
                      </a:r>
                      <a:endParaRPr lang="en-US" sz="600" dirty="0"/>
                    </a:p>
                  </a:txBody>
                  <a:tcPr/>
                </a:tc>
                <a:tc>
                  <a:txBody>
                    <a:bodyPr/>
                    <a:lstStyle/>
                    <a:p>
                      <a:r>
                        <a:rPr lang="en-US" sz="600" dirty="0" smtClean="0"/>
                        <a:t>R ACK Content</a:t>
                      </a:r>
                      <a:endParaRPr lang="en-US" sz="600" dirty="0"/>
                    </a:p>
                  </a:txBody>
                  <a:tcPr/>
                </a:tc>
                <a:tc>
                  <a:txBody>
                    <a:bodyPr/>
                    <a:lstStyle/>
                    <a:p>
                      <a:r>
                        <a:rPr lang="en-US" sz="600" dirty="0" smtClean="0"/>
                        <a:t>S ACK Action</a:t>
                      </a:r>
                      <a:endParaRPr lang="en-US" sz="600" dirty="0"/>
                    </a:p>
                  </a:txBody>
                  <a:tcPr/>
                </a:tc>
                <a:tc>
                  <a:txBody>
                    <a:bodyPr/>
                    <a:lstStyle/>
                    <a:p>
                      <a:r>
                        <a:rPr lang="en-US" sz="600" dirty="0" smtClean="0"/>
                        <a:t>R ACK Action</a:t>
                      </a:r>
                      <a:endParaRPr lang="en-US" sz="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rgbClr val="FF0000"/>
                          </a:solidFill>
                        </a:rPr>
                        <a:t>Format</a:t>
                      </a:r>
                      <a:r>
                        <a:rPr lang="en-US" sz="600" baseline="0" dirty="0" smtClean="0">
                          <a:solidFill>
                            <a:srgbClr val="FF0000"/>
                          </a:solidFill>
                        </a:rPr>
                        <a:t> Handshake</a:t>
                      </a:r>
                      <a:endParaRPr lang="en-US" sz="600" dirty="0" smtClean="0">
                        <a:solidFill>
                          <a:srgbClr val="FF0000"/>
                        </a:solidFill>
                      </a:endParaRPr>
                    </a:p>
                    <a:p>
                      <a:endParaRPr lang="en-US" sz="600" dirty="0">
                        <a:solidFill>
                          <a:srgbClr val="FF0000"/>
                        </a:solidFill>
                      </a:endParaRPr>
                    </a:p>
                  </a:txBody>
                  <a:tcPr/>
                </a:tc>
                <a:tc>
                  <a:txBody>
                    <a:bodyPr/>
                    <a:lstStyle/>
                    <a:p>
                      <a:r>
                        <a:rPr lang="en-US" sz="600" dirty="0" smtClean="0">
                          <a:solidFill>
                            <a:schemeClr val="accent5"/>
                          </a:solidFill>
                        </a:rPr>
                        <a:t>Content Handshake</a:t>
                      </a:r>
                      <a:endParaRPr lang="en-US" sz="600" dirty="0">
                        <a:solidFill>
                          <a:schemeClr val="accent5"/>
                        </a:solidFill>
                      </a:endParaRPr>
                    </a:p>
                  </a:txBody>
                  <a:tcPr/>
                </a:tc>
                <a:tc>
                  <a:txBody>
                    <a:bodyPr/>
                    <a:lstStyle/>
                    <a:p>
                      <a:r>
                        <a:rPr lang="en-US" sz="600" dirty="0" smtClean="0">
                          <a:solidFill>
                            <a:schemeClr val="accent2"/>
                          </a:solidFill>
                        </a:rPr>
                        <a:t>Action Handshake</a:t>
                      </a:r>
                      <a:endParaRPr lang="en-US" sz="600" dirty="0">
                        <a:solidFill>
                          <a:schemeClr val="accent2"/>
                        </a:solidFill>
                      </a:endParaRPr>
                    </a:p>
                  </a:txBody>
                  <a:tcPr/>
                </a:tc>
              </a:tr>
              <a:tr h="370840">
                <a:tc>
                  <a:txBody>
                    <a:bodyPr/>
                    <a:lstStyle/>
                    <a:p>
                      <a:r>
                        <a:rPr lang="is-IS" sz="600" dirty="0" smtClean="0"/>
                        <a:t>…</a:t>
                      </a:r>
                      <a:endParaRPr lang="en-US" sz="600" dirty="0" smtClean="0"/>
                    </a:p>
                    <a:p>
                      <a:r>
                        <a:rPr lang="en-US" sz="600" dirty="0" smtClean="0"/>
                        <a:t>&lt;</a:t>
                      </a:r>
                      <a:r>
                        <a:rPr lang="en-US" sz="600" dirty="0" smtClean="0">
                          <a:solidFill>
                            <a:srgbClr val="FF0000"/>
                          </a:solidFill>
                        </a:rPr>
                        <a:t>device</a:t>
                      </a:r>
                      <a:r>
                        <a:rPr lang="en-US" sz="600" dirty="0" smtClean="0"/>
                        <a:t>&gt; </a:t>
                      </a:r>
                      <a:r>
                        <a:rPr lang="en-US" sz="600" b="1" dirty="0" smtClean="0">
                          <a:solidFill>
                            <a:srgbClr val="00B050"/>
                          </a:solidFill>
                        </a:rPr>
                        <a:t>TV</a:t>
                      </a:r>
                      <a:r>
                        <a:rPr lang="en-US" sz="600" dirty="0" smtClean="0"/>
                        <a:t>&lt;</a:t>
                      </a:r>
                      <a:r>
                        <a:rPr lang="en-US" sz="600" dirty="0" smtClean="0">
                          <a:solidFill>
                            <a:srgbClr val="FF0000"/>
                          </a:solidFill>
                        </a:rPr>
                        <a:t>device</a:t>
                      </a:r>
                      <a:r>
                        <a:rPr lang="en-US" sz="600" dirty="0" smtClean="0"/>
                        <a:t>&gt;     </a:t>
                      </a:r>
                    </a:p>
                    <a:p>
                      <a:r>
                        <a:rPr lang="en-US" sz="600" dirty="0" smtClean="0"/>
                        <a:t>      &lt;</a:t>
                      </a:r>
                      <a:r>
                        <a:rPr lang="en-US" sz="600" dirty="0" smtClean="0">
                          <a:solidFill>
                            <a:srgbClr val="FF0000"/>
                          </a:solidFill>
                        </a:rPr>
                        <a:t>command</a:t>
                      </a:r>
                      <a:r>
                        <a:rPr lang="en-US" sz="600" dirty="0" smtClean="0"/>
                        <a:t>&gt; </a:t>
                      </a:r>
                      <a:r>
                        <a:rPr lang="en-US" sz="600" b="1" dirty="0" smtClean="0">
                          <a:solidFill>
                            <a:srgbClr val="00B050"/>
                          </a:solidFill>
                        </a:rPr>
                        <a:t>change channel</a:t>
                      </a:r>
                      <a:r>
                        <a:rPr lang="en-US" sz="600" dirty="0" smtClean="0"/>
                        <a:t>   </a:t>
                      </a:r>
                    </a:p>
                    <a:p>
                      <a:r>
                        <a:rPr lang="en-US" sz="600" dirty="0" smtClean="0"/>
                        <a:t>                &lt;/</a:t>
                      </a:r>
                      <a:r>
                        <a:rPr lang="en-US" sz="600" dirty="0" smtClean="0">
                          <a:solidFill>
                            <a:srgbClr val="FF0000"/>
                          </a:solidFill>
                        </a:rPr>
                        <a:t>command</a:t>
                      </a:r>
                      <a:r>
                        <a:rPr lang="en-US" sz="600" dirty="0" smtClean="0"/>
                        <a:t>&gt;     </a:t>
                      </a:r>
                    </a:p>
                    <a:p>
                      <a:r>
                        <a:rPr lang="en-US" sz="600" dirty="0" smtClean="0"/>
                        <a:t>     &lt;</a:t>
                      </a:r>
                      <a:r>
                        <a:rPr lang="en-US" sz="600" dirty="0" smtClean="0">
                          <a:solidFill>
                            <a:srgbClr val="FF0000"/>
                          </a:solidFill>
                        </a:rPr>
                        <a:t>channel</a:t>
                      </a:r>
                      <a:r>
                        <a:rPr lang="en-US" sz="600" dirty="0" smtClean="0"/>
                        <a:t>&gt; </a:t>
                      </a:r>
                      <a:r>
                        <a:rPr lang="en-US" sz="600" b="1" dirty="0" smtClean="0">
                          <a:solidFill>
                            <a:srgbClr val="00B050"/>
                          </a:solidFill>
                        </a:rPr>
                        <a:t>12</a:t>
                      </a:r>
                      <a:r>
                        <a:rPr lang="en-US" sz="600" dirty="0" smtClean="0"/>
                        <a:t>&lt;/</a:t>
                      </a:r>
                      <a:r>
                        <a:rPr lang="en-US" sz="600" dirty="0" smtClean="0">
                          <a:solidFill>
                            <a:srgbClr val="FF0000"/>
                          </a:solidFill>
                        </a:rPr>
                        <a:t>value</a:t>
                      </a:r>
                      <a:r>
                        <a:rPr lang="en-US" sz="600" dirty="0" smtClean="0"/>
                        <a:t>&gt;     </a:t>
                      </a:r>
                    </a:p>
                    <a:p>
                      <a:r>
                        <a:rPr lang="is-IS" sz="600" dirty="0" smtClean="0"/>
                        <a:t>…</a:t>
                      </a:r>
                      <a:endParaRPr lang="en-US" sz="600" dirty="0"/>
                    </a:p>
                  </a:txBody>
                  <a:tcPr/>
                </a:tc>
                <a:tc>
                  <a:txBody>
                    <a:bodyPr/>
                    <a:lstStyle/>
                    <a:p>
                      <a:r>
                        <a:rPr lang="en-US" sz="600" dirty="0" smtClean="0"/>
                        <a:t>Hotel, front of TV</a:t>
                      </a:r>
                      <a:endParaRPr lang="en-US" sz="600" dirty="0"/>
                    </a:p>
                  </a:txBody>
                  <a:tcPr/>
                </a:tc>
                <a:tc>
                  <a:txBody>
                    <a:bodyPr/>
                    <a:lstStyle/>
                    <a:p>
                      <a:r>
                        <a:rPr lang="en-US" sz="600" dirty="0" smtClean="0"/>
                        <a:t>GUEST</a:t>
                      </a:r>
                      <a:endParaRPr lang="en-US" sz="600" dirty="0"/>
                    </a:p>
                  </a:txBody>
                  <a:tcPr/>
                </a:tc>
                <a:tc>
                  <a:txBody>
                    <a:bodyPr/>
                    <a:lstStyle/>
                    <a:p>
                      <a:r>
                        <a:rPr lang="en-US" sz="600" dirty="0" smtClean="0"/>
                        <a:t>TV</a:t>
                      </a:r>
                      <a:r>
                        <a:rPr lang="en-US" sz="600" baseline="0" dirty="0" smtClean="0"/>
                        <a:t> Hotel</a:t>
                      </a:r>
                      <a:endParaRPr lang="en-US" sz="600" dirty="0"/>
                    </a:p>
                  </a:txBody>
                  <a:tcPr/>
                </a:tc>
                <a:tc>
                  <a:txBody>
                    <a:bodyPr/>
                    <a:lstStyle/>
                    <a:p>
                      <a:r>
                        <a:rPr lang="is-IS" sz="600" dirty="0" smtClean="0"/>
                        <a:t>…</a:t>
                      </a:r>
                      <a:endParaRPr lang="en-US" sz="600" dirty="0"/>
                    </a:p>
                  </a:txBody>
                  <a:tcPr/>
                </a:tc>
                <a:tc>
                  <a:txBody>
                    <a:bodyPr/>
                    <a:lstStyle/>
                    <a:p>
                      <a:r>
                        <a:rPr lang="en-US" sz="600" dirty="0" smtClean="0"/>
                        <a:t>yes</a:t>
                      </a:r>
                      <a:endParaRPr lang="en-US" sz="600" dirty="0"/>
                    </a:p>
                  </a:txBody>
                  <a:tcPr/>
                </a:tc>
                <a:tc>
                  <a:txBody>
                    <a:bodyPr/>
                    <a:lstStyle/>
                    <a:p>
                      <a:r>
                        <a:rPr lang="en-US" sz="600" dirty="0" smtClean="0"/>
                        <a:t>yes</a:t>
                      </a:r>
                      <a:endParaRPr lang="en-US" sz="600" dirty="0"/>
                    </a:p>
                  </a:txBody>
                  <a:tcPr/>
                </a:tc>
                <a:tc>
                  <a:txBody>
                    <a:bodyPr/>
                    <a:lstStyle/>
                    <a:p>
                      <a:r>
                        <a:rPr lang="en-US" sz="600" dirty="0" smtClean="0"/>
                        <a:t>yes</a:t>
                      </a:r>
                      <a:endParaRPr lang="en-US" sz="600" dirty="0"/>
                    </a:p>
                  </a:txBody>
                  <a:tcPr/>
                </a:tc>
                <a:tc>
                  <a:txBody>
                    <a:bodyPr/>
                    <a:lstStyle/>
                    <a:p>
                      <a:r>
                        <a:rPr lang="en-US" sz="600" dirty="0" smtClean="0"/>
                        <a:t>yes</a:t>
                      </a:r>
                      <a:endParaRPr lang="en-US" sz="600" dirty="0"/>
                    </a:p>
                  </a:txBody>
                  <a:tcPr/>
                </a:tc>
                <a:tc>
                  <a:txBody>
                    <a:bodyPr/>
                    <a:lstStyle/>
                    <a:p>
                      <a:r>
                        <a:rPr lang="en-US" sz="600" dirty="0" smtClean="0"/>
                        <a:t>yes</a:t>
                      </a:r>
                      <a:endParaRPr lang="en-US" sz="600" dirty="0"/>
                    </a:p>
                  </a:txBody>
                  <a:tcPr/>
                </a:tc>
                <a:tc>
                  <a:txBody>
                    <a:bodyPr/>
                    <a:lstStyle/>
                    <a:p>
                      <a:r>
                        <a:rPr lang="en-US" sz="600" dirty="0" smtClean="0"/>
                        <a:t>yes</a:t>
                      </a:r>
                      <a:endParaRPr lang="en-US" sz="600" dirty="0"/>
                    </a:p>
                  </a:txBody>
                  <a:tcPr/>
                </a:tc>
                <a:tc>
                  <a:txBody>
                    <a:bodyPr/>
                    <a:lstStyle/>
                    <a:p>
                      <a:r>
                        <a:rPr lang="en-US" sz="600" b="1" dirty="0" smtClean="0">
                          <a:solidFill>
                            <a:srgbClr val="FF0000"/>
                          </a:solidFill>
                        </a:rPr>
                        <a:t>&lt;&lt;device&gt;&gt;;</a:t>
                      </a:r>
                    </a:p>
                    <a:p>
                      <a:r>
                        <a:rPr lang="en-US" sz="600" b="1" dirty="0" smtClean="0">
                          <a:solidFill>
                            <a:srgbClr val="FF0000"/>
                          </a:solidFill>
                        </a:rPr>
                        <a:t>     &lt;&lt;command&gt;&gt;;&lt;&lt;</a:t>
                      </a:r>
                      <a:r>
                        <a:rPr lang="en-US" sz="600" b="1" dirty="0" err="1" smtClean="0">
                          <a:solidFill>
                            <a:srgbClr val="FF0000"/>
                          </a:solidFill>
                        </a:rPr>
                        <a:t>value_command</a:t>
                      </a:r>
                      <a:r>
                        <a:rPr lang="en-US" sz="600" b="1" dirty="0" smtClean="0">
                          <a:solidFill>
                            <a:srgbClr val="FF0000"/>
                          </a:solidFill>
                        </a:rPr>
                        <a:t>&gt;&gt;</a:t>
                      </a:r>
                    </a:p>
                    <a:p>
                      <a:endParaRPr lang="en-US" sz="600" b="1" dirty="0">
                        <a:solidFill>
                          <a:srgbClr val="FF0000"/>
                        </a:solidFill>
                      </a:endParaRPr>
                    </a:p>
                  </a:txBody>
                  <a:tcPr/>
                </a:tc>
                <a:tc>
                  <a:txBody>
                    <a:bodyPr/>
                    <a:lstStyle/>
                    <a:p>
                      <a:r>
                        <a:rPr lang="en-US" sz="600" b="1" dirty="0" smtClean="0">
                          <a:solidFill>
                            <a:schemeClr val="accent5"/>
                          </a:solidFill>
                        </a:rPr>
                        <a:t>TELEVISION;</a:t>
                      </a:r>
                    </a:p>
                    <a:p>
                      <a:r>
                        <a:rPr lang="en-US" sz="600" b="1" dirty="0" smtClean="0">
                          <a:solidFill>
                            <a:schemeClr val="accent5"/>
                          </a:solidFill>
                        </a:rPr>
                        <a:t>     ADJUST_CHANNEL;12    </a:t>
                      </a:r>
                    </a:p>
                    <a:p>
                      <a:endParaRPr lang="en-US" sz="600" b="1" dirty="0">
                        <a:solidFill>
                          <a:schemeClr val="accent5"/>
                        </a:solidFill>
                      </a:endParaRPr>
                    </a:p>
                  </a:txBody>
                  <a:tcPr/>
                </a:tc>
                <a:tc>
                  <a:txBody>
                    <a:bodyPr/>
                    <a:lstStyle/>
                    <a:p>
                      <a:r>
                        <a:rPr lang="en-US" sz="600" b="1" dirty="0" smtClean="0">
                          <a:solidFill>
                            <a:srgbClr val="00B050"/>
                          </a:solidFill>
                        </a:rPr>
                        <a:t>-</a:t>
                      </a:r>
                      <a:endParaRPr lang="en-US" sz="600" b="1" dirty="0">
                        <a:solidFill>
                          <a:srgbClr val="00B050"/>
                        </a:solidFill>
                      </a:endParaRPr>
                    </a:p>
                  </a:txBody>
                  <a:tcPr/>
                </a:tc>
              </a:tr>
              <a:tr h="370840">
                <a:tc>
                  <a:txBody>
                    <a:bodyPr/>
                    <a:lstStyle/>
                    <a:p>
                      <a:r>
                        <a:rPr lang="is-IS" sz="600" dirty="0" smtClean="0"/>
                        <a:t>…</a:t>
                      </a:r>
                      <a:endParaRPr lang="en-US" sz="600" dirty="0" smtClean="0"/>
                    </a:p>
                    <a:p>
                      <a:r>
                        <a:rPr lang="en-US" sz="600" dirty="0" smtClean="0"/>
                        <a:t>&lt;</a:t>
                      </a:r>
                      <a:r>
                        <a:rPr lang="en-US" sz="600" dirty="0" smtClean="0">
                          <a:solidFill>
                            <a:srgbClr val="FF0000"/>
                          </a:solidFill>
                        </a:rPr>
                        <a:t>device</a:t>
                      </a:r>
                      <a:r>
                        <a:rPr lang="en-US" sz="600" dirty="0" smtClean="0"/>
                        <a:t>&gt; </a:t>
                      </a:r>
                      <a:r>
                        <a:rPr lang="en-US" sz="600" b="1" dirty="0" err="1" smtClean="0">
                          <a:solidFill>
                            <a:srgbClr val="00B050"/>
                          </a:solidFill>
                        </a:rPr>
                        <a:t>Themostat</a:t>
                      </a:r>
                      <a:r>
                        <a:rPr lang="en-US" sz="600" dirty="0" smtClean="0"/>
                        <a:t>&lt;</a:t>
                      </a:r>
                      <a:r>
                        <a:rPr lang="en-US" sz="600" dirty="0" smtClean="0">
                          <a:solidFill>
                            <a:srgbClr val="FF0000"/>
                          </a:solidFill>
                        </a:rPr>
                        <a:t>device</a:t>
                      </a:r>
                      <a:r>
                        <a:rPr lang="en-US" sz="600" dirty="0" smtClean="0"/>
                        <a:t>&gt;     </a:t>
                      </a:r>
                    </a:p>
                    <a:p>
                      <a:r>
                        <a:rPr lang="en-US" sz="600" dirty="0" smtClean="0"/>
                        <a:t>      &lt;</a:t>
                      </a:r>
                      <a:r>
                        <a:rPr lang="en-US" sz="600" dirty="0" smtClean="0">
                          <a:solidFill>
                            <a:srgbClr val="FF0000"/>
                          </a:solidFill>
                        </a:rPr>
                        <a:t>command</a:t>
                      </a:r>
                      <a:r>
                        <a:rPr lang="en-US" sz="600" dirty="0" smtClean="0"/>
                        <a:t>&gt; </a:t>
                      </a:r>
                      <a:r>
                        <a:rPr lang="en-US" sz="600" b="1" dirty="0" smtClean="0">
                          <a:solidFill>
                            <a:srgbClr val="00B050"/>
                          </a:solidFill>
                        </a:rPr>
                        <a:t>adjust </a:t>
                      </a:r>
                      <a:r>
                        <a:rPr lang="en-US" sz="600" b="1" dirty="0" err="1" smtClean="0">
                          <a:solidFill>
                            <a:srgbClr val="00B050"/>
                          </a:solidFill>
                        </a:rPr>
                        <a:t>temparaturechannel</a:t>
                      </a:r>
                      <a:r>
                        <a:rPr lang="en-US" sz="600" dirty="0" smtClean="0"/>
                        <a:t>   </a:t>
                      </a:r>
                    </a:p>
                    <a:p>
                      <a:r>
                        <a:rPr lang="en-US" sz="600" dirty="0" smtClean="0"/>
                        <a:t>                &lt;/</a:t>
                      </a:r>
                      <a:r>
                        <a:rPr lang="en-US" sz="600" dirty="0" smtClean="0">
                          <a:solidFill>
                            <a:srgbClr val="FF0000"/>
                          </a:solidFill>
                        </a:rPr>
                        <a:t>command</a:t>
                      </a:r>
                      <a:r>
                        <a:rPr lang="en-US" sz="600" dirty="0" smtClean="0"/>
                        <a:t>&gt;     </a:t>
                      </a:r>
                    </a:p>
                    <a:p>
                      <a:r>
                        <a:rPr lang="en-US" sz="600" dirty="0" smtClean="0"/>
                        <a:t>     &lt;</a:t>
                      </a:r>
                      <a:r>
                        <a:rPr lang="en-US" sz="600" dirty="0" smtClean="0">
                          <a:solidFill>
                            <a:srgbClr val="FF0000"/>
                          </a:solidFill>
                        </a:rPr>
                        <a:t>channel</a:t>
                      </a:r>
                      <a:r>
                        <a:rPr lang="en-US" sz="600" dirty="0" smtClean="0"/>
                        <a:t>&gt; </a:t>
                      </a:r>
                      <a:r>
                        <a:rPr lang="en-US" sz="600" b="1" dirty="0" smtClean="0">
                          <a:solidFill>
                            <a:srgbClr val="00B050"/>
                          </a:solidFill>
                        </a:rPr>
                        <a:t>20</a:t>
                      </a:r>
                      <a:r>
                        <a:rPr lang="en-US" sz="600" dirty="0" smtClean="0"/>
                        <a:t>&lt;/</a:t>
                      </a:r>
                      <a:r>
                        <a:rPr lang="en-US" sz="600" dirty="0" smtClean="0">
                          <a:solidFill>
                            <a:srgbClr val="FF0000"/>
                          </a:solidFill>
                        </a:rPr>
                        <a:t>value</a:t>
                      </a:r>
                      <a:r>
                        <a:rPr lang="en-US" sz="600" dirty="0" smtClean="0"/>
                        <a:t>&gt;     </a:t>
                      </a:r>
                    </a:p>
                    <a:p>
                      <a:r>
                        <a:rPr lang="is-IS" sz="600" dirty="0" smtClean="0"/>
                        <a:t>…</a:t>
                      </a:r>
                      <a:endParaRPr lang="en-US" sz="600" dirty="0"/>
                    </a:p>
                  </a:txBody>
                  <a:tcPr/>
                </a:tc>
                <a:tc>
                  <a:txBody>
                    <a:bodyPr/>
                    <a:lstStyle/>
                    <a:p>
                      <a:r>
                        <a:rPr lang="en-US" sz="600" dirty="0" smtClean="0"/>
                        <a:t>Hotel, front of thermostat</a:t>
                      </a:r>
                      <a:endParaRPr lang="en-US" sz="600" dirty="0"/>
                    </a:p>
                  </a:txBody>
                  <a:tcPr/>
                </a:tc>
                <a:tc>
                  <a:txBody>
                    <a:bodyPr/>
                    <a:lstStyle/>
                    <a:p>
                      <a:r>
                        <a:rPr lang="en-US" sz="600" dirty="0" smtClean="0"/>
                        <a:t>GUEST</a:t>
                      </a:r>
                      <a:endParaRPr lang="en-US" sz="600" dirty="0"/>
                    </a:p>
                  </a:txBody>
                  <a:tcPr/>
                </a:tc>
                <a:tc>
                  <a:txBody>
                    <a:bodyPr/>
                    <a:lstStyle/>
                    <a:p>
                      <a:r>
                        <a:rPr lang="en-US" sz="600" baseline="0" dirty="0" smtClean="0"/>
                        <a:t>Thermostat Hotel</a:t>
                      </a:r>
                      <a:endParaRPr lang="en-US" sz="600" dirty="0"/>
                    </a:p>
                  </a:txBody>
                  <a:tcPr/>
                </a:tc>
                <a:tc>
                  <a:txBody>
                    <a:bodyPr/>
                    <a:lstStyle/>
                    <a:p>
                      <a:r>
                        <a:rPr lang="is-IS" sz="600" dirty="0" smtClean="0"/>
                        <a:t>…</a:t>
                      </a:r>
                      <a:endParaRPr lang="en-US" sz="600" dirty="0"/>
                    </a:p>
                  </a:txBody>
                  <a:tcPr/>
                </a:tc>
                <a:tc>
                  <a:txBody>
                    <a:bodyPr/>
                    <a:lstStyle/>
                    <a:p>
                      <a:r>
                        <a:rPr lang="en-US" sz="600" dirty="0" smtClean="0"/>
                        <a:t>yes</a:t>
                      </a:r>
                      <a:endParaRPr lang="en-US" sz="600" dirty="0"/>
                    </a:p>
                  </a:txBody>
                  <a:tcPr/>
                </a:tc>
                <a:tc>
                  <a:txBody>
                    <a:bodyPr/>
                    <a:lstStyle/>
                    <a:p>
                      <a:r>
                        <a:rPr lang="en-US" sz="600" dirty="0" smtClean="0"/>
                        <a:t>no</a:t>
                      </a:r>
                      <a:endParaRPr lang="en-US" sz="600" dirty="0"/>
                    </a:p>
                  </a:txBody>
                  <a:tcPr/>
                </a:tc>
                <a:tc>
                  <a:txBody>
                    <a:bodyPr/>
                    <a:lstStyle/>
                    <a:p>
                      <a:r>
                        <a:rPr lang="en-US" sz="600" dirty="0" smtClean="0"/>
                        <a:t>-</a:t>
                      </a:r>
                      <a:endParaRPr lang="en-US" sz="600" dirty="0"/>
                    </a:p>
                  </a:txBody>
                  <a:tcPr/>
                </a:tc>
                <a:tc>
                  <a:txBody>
                    <a:bodyPr/>
                    <a:lstStyle/>
                    <a:p>
                      <a:r>
                        <a:rPr lang="en-US" sz="600" dirty="0" smtClean="0"/>
                        <a:t>-</a:t>
                      </a:r>
                      <a:endParaRPr lang="en-US" sz="600" dirty="0"/>
                    </a:p>
                  </a:txBody>
                  <a:tcPr/>
                </a:tc>
                <a:tc>
                  <a:txBody>
                    <a:bodyPr/>
                    <a:lstStyle/>
                    <a:p>
                      <a:r>
                        <a:rPr lang="en-US" sz="600" dirty="0" smtClean="0"/>
                        <a:t>-</a:t>
                      </a:r>
                      <a:endParaRPr lang="en-US" sz="600" dirty="0"/>
                    </a:p>
                  </a:txBody>
                  <a:tcPr/>
                </a:tc>
                <a:tc>
                  <a:txBody>
                    <a:bodyPr/>
                    <a:lstStyle/>
                    <a:p>
                      <a:r>
                        <a:rPr lang="en-US" sz="600" dirty="0" smtClean="0"/>
                        <a:t>-</a:t>
                      </a:r>
                      <a:endParaRPr lang="en-US" sz="600" dirty="0"/>
                    </a:p>
                  </a:txBody>
                  <a:tcPr/>
                </a:tc>
                <a:tc>
                  <a:txBody>
                    <a:bodyPr/>
                    <a:lstStyle/>
                    <a:p>
                      <a:r>
                        <a:rPr lang="en-US" sz="600" b="1" dirty="0" smtClean="0">
                          <a:solidFill>
                            <a:srgbClr val="FF0000"/>
                          </a:solidFill>
                        </a:rPr>
                        <a:t>THERMOSTAT;</a:t>
                      </a:r>
                    </a:p>
                    <a:p>
                      <a:r>
                        <a:rPr lang="en-US" sz="600" b="1" dirty="0" smtClean="0">
                          <a:solidFill>
                            <a:srgbClr val="FF0000"/>
                          </a:solidFill>
                        </a:rPr>
                        <a:t>     ADJUST_CHANNEL;12    </a:t>
                      </a:r>
                    </a:p>
                  </a:txBody>
                  <a:tcPr/>
                </a:tc>
                <a:tc>
                  <a:txBody>
                    <a:bodyPr/>
                    <a:lstStyle/>
                    <a:p>
                      <a:endParaRPr lang="en-US" sz="600" b="1" dirty="0" smtClean="0">
                        <a:solidFill>
                          <a:srgbClr val="FFC000"/>
                        </a:solidFill>
                      </a:endParaRPr>
                    </a:p>
                  </a:txBody>
                  <a:tcPr/>
                </a:tc>
                <a:tc>
                  <a:txBody>
                    <a:bodyPr/>
                    <a:lstStyle/>
                    <a:p>
                      <a:endParaRPr lang="en-US" sz="600" b="1" dirty="0" smtClean="0">
                        <a:solidFill>
                          <a:srgbClr val="00B050"/>
                        </a:solidFill>
                      </a:endParaRPr>
                    </a:p>
                  </a:txBody>
                  <a:tcPr/>
                </a:tc>
              </a:tr>
              <a:tr h="370840">
                <a:tc>
                  <a:txBody>
                    <a:bodyPr/>
                    <a:lstStyle/>
                    <a:p>
                      <a:r>
                        <a:rPr lang="is-IS" sz="600" dirty="0" smtClean="0"/>
                        <a:t>…</a:t>
                      </a:r>
                      <a:endParaRPr lang="en-US" sz="600" dirty="0" smtClean="0"/>
                    </a:p>
                    <a:p>
                      <a:r>
                        <a:rPr lang="en-US" sz="600" dirty="0" smtClean="0"/>
                        <a:t>safe;</a:t>
                      </a:r>
                    </a:p>
                    <a:p>
                      <a:r>
                        <a:rPr lang="en-US" sz="600" dirty="0" smtClean="0"/>
                        <a:t>     OPEN</a:t>
                      </a:r>
                    </a:p>
                    <a:p>
                      <a:r>
                        <a:rPr lang="is-IS" sz="600" dirty="0" smtClean="0"/>
                        <a:t>…</a:t>
                      </a:r>
                      <a:endParaRPr lang="en-US" sz="600" dirty="0"/>
                    </a:p>
                  </a:txBody>
                  <a:tcPr/>
                </a:tc>
                <a:tc>
                  <a:txBody>
                    <a:bodyPr/>
                    <a:lstStyle/>
                    <a:p>
                      <a:r>
                        <a:rPr lang="en-US" sz="600" dirty="0" smtClean="0"/>
                        <a:t>Hotel, front of sage</a:t>
                      </a:r>
                      <a:endParaRPr lang="en-US" sz="600" dirty="0"/>
                    </a:p>
                  </a:txBody>
                  <a:tcPr/>
                </a:tc>
                <a:tc>
                  <a:txBody>
                    <a:bodyPr/>
                    <a:lstStyle/>
                    <a:p>
                      <a:r>
                        <a:rPr lang="en-US" sz="600" dirty="0" smtClean="0"/>
                        <a:t>UNKNOWN</a:t>
                      </a:r>
                      <a:endParaRPr lang="en-US" sz="600" dirty="0"/>
                    </a:p>
                  </a:txBody>
                  <a:tcPr/>
                </a:tc>
                <a:tc>
                  <a:txBody>
                    <a:bodyPr/>
                    <a:lstStyle/>
                    <a:p>
                      <a:r>
                        <a:rPr lang="en-US" sz="600" dirty="0" smtClean="0"/>
                        <a:t>Safe</a:t>
                      </a:r>
                      <a:r>
                        <a:rPr lang="en-US" sz="600" baseline="0" dirty="0" smtClean="0"/>
                        <a:t> Hotel</a:t>
                      </a:r>
                      <a:endParaRPr lang="en-US" sz="600" dirty="0"/>
                    </a:p>
                  </a:txBody>
                  <a:tcPr/>
                </a:tc>
                <a:tc>
                  <a:txBody>
                    <a:bodyPr/>
                    <a:lstStyle/>
                    <a:p>
                      <a:r>
                        <a:rPr lang="is-IS" sz="600" dirty="0" smtClean="0"/>
                        <a:t>…</a:t>
                      </a:r>
                      <a:endParaRPr lang="en-US" sz="600" dirty="0"/>
                    </a:p>
                  </a:txBody>
                  <a:tcPr/>
                </a:tc>
                <a:tc>
                  <a:txBody>
                    <a:bodyPr/>
                    <a:lstStyle/>
                    <a:p>
                      <a:r>
                        <a:rPr lang="en-US" sz="600" dirty="0" smtClean="0"/>
                        <a:t>?</a:t>
                      </a:r>
                      <a:endParaRPr lang="en-US" sz="600" dirty="0"/>
                    </a:p>
                  </a:txBody>
                  <a:tcPr/>
                </a:tc>
                <a:tc>
                  <a:txBody>
                    <a:bodyPr/>
                    <a:lstStyle/>
                    <a:p>
                      <a:r>
                        <a:rPr lang="en-US" sz="600" dirty="0" smtClean="0"/>
                        <a:t>?</a:t>
                      </a:r>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endParaRPr lang="en-US" sz="600" dirty="0"/>
                    </a:p>
                  </a:txBody>
                  <a:tcPr/>
                </a:tc>
                <a:tc>
                  <a:txBody>
                    <a:bodyPr/>
                    <a:lstStyle/>
                    <a:p>
                      <a:r>
                        <a:rPr lang="en-US" sz="600" b="1" dirty="0" smtClean="0">
                          <a:solidFill>
                            <a:srgbClr val="FF0000"/>
                          </a:solidFill>
                        </a:rPr>
                        <a:t>?</a:t>
                      </a:r>
                    </a:p>
                  </a:txBody>
                  <a:tcPr/>
                </a:tc>
                <a:tc>
                  <a:txBody>
                    <a:bodyPr/>
                    <a:lstStyle/>
                    <a:p>
                      <a:endParaRPr lang="en-US" sz="600" b="1" dirty="0" smtClean="0">
                        <a:solidFill>
                          <a:srgbClr val="FFC000"/>
                        </a:solidFill>
                      </a:endParaRPr>
                    </a:p>
                  </a:txBody>
                  <a:tcPr/>
                </a:tc>
                <a:tc>
                  <a:txBody>
                    <a:bodyPr/>
                    <a:lstStyle/>
                    <a:p>
                      <a:endParaRPr lang="en-US" sz="600" b="1" dirty="0" smtClean="0">
                        <a:solidFill>
                          <a:srgbClr val="00B050"/>
                        </a:solidFill>
                      </a:endParaRPr>
                    </a:p>
                  </a:txBody>
                  <a:tcPr/>
                </a:tc>
              </a:tr>
            </a:tbl>
          </a:graphicData>
        </a:graphic>
      </p:graphicFrame>
      <p:sp>
        <p:nvSpPr>
          <p:cNvPr id="6" name="TextBox 5"/>
          <p:cNvSpPr txBox="1"/>
          <p:nvPr/>
        </p:nvSpPr>
        <p:spPr>
          <a:xfrm rot="21067475">
            <a:off x="7403710" y="4791456"/>
            <a:ext cx="1069267" cy="369332"/>
          </a:xfrm>
          <a:prstGeom prst="rect">
            <a:avLst/>
          </a:prstGeom>
          <a:solidFill>
            <a:schemeClr val="accent3"/>
          </a:solidFill>
        </p:spPr>
        <p:txBody>
          <a:bodyPr wrap="none" rtlCol="0">
            <a:spAutoFit/>
          </a:bodyPr>
          <a:lstStyle/>
          <a:p>
            <a:r>
              <a:rPr lang="en-US" dirty="0" smtClean="0"/>
              <a:t>checked</a:t>
            </a:r>
            <a:endParaRPr lang="en-US" dirty="0"/>
          </a:p>
        </p:txBody>
      </p:sp>
    </p:spTree>
    <p:extLst>
      <p:ext uri="{BB962C8B-B14F-4D97-AF65-F5344CB8AC3E}">
        <p14:creationId xmlns:p14="http://schemas.microsoft.com/office/powerpoint/2010/main" val="437916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147" y="106878"/>
            <a:ext cx="7748403" cy="455553"/>
          </a:xfrm>
        </p:spPr>
        <p:txBody>
          <a:bodyPr/>
          <a:lstStyle/>
          <a:p>
            <a:r>
              <a:rPr lang="en-US" sz="2400" dirty="0" smtClean="0"/>
              <a:t>Translators </a:t>
            </a:r>
            <a:r>
              <a:rPr lang="en-US" sz="2400" dirty="0" smtClean="0"/>
              <a:t>III – </a:t>
            </a:r>
            <a:r>
              <a:rPr lang="en-US" sz="2400" dirty="0" err="1" smtClean="0"/>
              <a:t>MappingMessages</a:t>
            </a:r>
            <a:endParaRPr lang="en-US" sz="2400" dirty="0"/>
          </a:p>
        </p:txBody>
      </p:sp>
      <p:sp>
        <p:nvSpPr>
          <p:cNvPr id="3" name="Content Placeholder 2"/>
          <p:cNvSpPr>
            <a:spLocks noGrp="1"/>
          </p:cNvSpPr>
          <p:nvPr>
            <p:ph idx="1"/>
          </p:nvPr>
        </p:nvSpPr>
        <p:spPr>
          <a:xfrm>
            <a:off x="380010" y="661292"/>
            <a:ext cx="8526484" cy="3661326"/>
          </a:xfrm>
        </p:spPr>
        <p:txBody>
          <a:bodyPr anchor="ctr">
            <a:noAutofit/>
          </a:bodyPr>
          <a:lstStyle/>
          <a:p>
            <a:r>
              <a:rPr lang="en-US" sz="1200" dirty="0" smtClean="0"/>
              <a:t>In case we cant find one message format with both approaches, we need to pick two message formats generated and map, the translator will do that</a:t>
            </a:r>
            <a:endParaRPr lang="en-US" sz="1200" b="1" dirty="0" smtClean="0"/>
          </a:p>
          <a:p>
            <a:r>
              <a:rPr lang="en-US" sz="1200" dirty="0" smtClean="0"/>
              <a:t>ABC</a:t>
            </a:r>
            <a:endParaRPr lang="en-US" sz="1200" dirty="0"/>
          </a:p>
        </p:txBody>
      </p:sp>
      <p:sp>
        <p:nvSpPr>
          <p:cNvPr id="4" name="TextBox 3"/>
          <p:cNvSpPr txBox="1"/>
          <p:nvPr/>
        </p:nvSpPr>
        <p:spPr>
          <a:xfrm rot="21067475">
            <a:off x="7388352" y="4791456"/>
            <a:ext cx="1099981" cy="369332"/>
          </a:xfrm>
          <a:prstGeom prst="rect">
            <a:avLst/>
          </a:prstGeom>
          <a:solidFill>
            <a:schemeClr val="accent3"/>
          </a:solidFill>
        </p:spPr>
        <p:txBody>
          <a:bodyPr wrap="none" rtlCol="0">
            <a:spAutoFit/>
          </a:bodyPr>
          <a:lstStyle/>
          <a:p>
            <a:r>
              <a:rPr lang="en-US" dirty="0" smtClean="0"/>
              <a:t>describe</a:t>
            </a:r>
            <a:endParaRPr lang="en-US" dirty="0"/>
          </a:p>
        </p:txBody>
      </p:sp>
    </p:spTree>
    <p:extLst>
      <p:ext uri="{BB962C8B-B14F-4D97-AF65-F5344CB8AC3E}">
        <p14:creationId xmlns:p14="http://schemas.microsoft.com/office/powerpoint/2010/main" val="776755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0"/>
            <a:ext cx="8042276" cy="5943601"/>
          </a:xfrm>
        </p:spPr>
        <p:txBody>
          <a:bodyPr anchor="ctr">
            <a:normAutofit/>
          </a:bodyPr>
          <a:lstStyle/>
          <a:p>
            <a:pPr marL="0" indent="0" algn="ctr">
              <a:buNone/>
            </a:pPr>
            <a:r>
              <a:rPr lang="en-US" sz="7200" dirty="0" smtClean="0"/>
              <a:t>Immutability</a:t>
            </a:r>
          </a:p>
          <a:p>
            <a:pPr marL="0" indent="0" algn="ctr">
              <a:buNone/>
            </a:pPr>
            <a:r>
              <a:rPr lang="en-US" sz="1400" dirty="0" smtClean="0"/>
              <a:t>Insert short description ( the idea)</a:t>
            </a:r>
            <a:endParaRPr lang="en-US" sz="1400" dirty="0"/>
          </a:p>
        </p:txBody>
      </p:sp>
      <p:sp>
        <p:nvSpPr>
          <p:cNvPr id="4" name="TextBox 3"/>
          <p:cNvSpPr txBox="1"/>
          <p:nvPr/>
        </p:nvSpPr>
        <p:spPr>
          <a:xfrm rot="21001390">
            <a:off x="8359903" y="597408"/>
            <a:ext cx="806631" cy="369332"/>
          </a:xfrm>
          <a:prstGeom prst="rect">
            <a:avLst/>
          </a:prstGeom>
          <a:solidFill>
            <a:schemeClr val="accent3"/>
          </a:solidFill>
        </p:spPr>
        <p:txBody>
          <a:bodyPr wrap="none" rtlCol="0">
            <a:spAutoFit/>
          </a:bodyPr>
          <a:lstStyle/>
          <a:p>
            <a:r>
              <a:rPr lang="en-US" smtClean="0"/>
              <a:t>check</a:t>
            </a:r>
            <a:endParaRPr lang="en-US"/>
          </a:p>
        </p:txBody>
      </p:sp>
    </p:spTree>
    <p:extLst>
      <p:ext uri="{BB962C8B-B14F-4D97-AF65-F5344CB8AC3E}">
        <p14:creationId xmlns:p14="http://schemas.microsoft.com/office/powerpoint/2010/main" val="1690864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5"/>
            <a:ext cx="8042276" cy="438689"/>
          </a:xfrm>
        </p:spPr>
        <p:txBody>
          <a:bodyPr/>
          <a:lstStyle/>
          <a:p>
            <a:r>
              <a:rPr lang="en-US" sz="2400" dirty="0" smtClean="0"/>
              <a:t>Immutable Proof </a:t>
            </a:r>
            <a:r>
              <a:rPr lang="en-US" sz="2400" dirty="0" smtClean="0"/>
              <a:t>of Understanding</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1208803532"/>
              </p:ext>
            </p:extLst>
          </p:nvPr>
        </p:nvGraphicFramePr>
        <p:xfrm>
          <a:off x="225630" y="577607"/>
          <a:ext cx="8728365" cy="6014096"/>
        </p:xfrm>
        <a:graphic>
          <a:graphicData uri="http://schemas.openxmlformats.org/drawingml/2006/table">
            <a:tbl>
              <a:tblPr firstRow="1" bandRow="1">
                <a:tableStyleId>{5C22544A-7EE6-4342-B048-85BDC9FD1C3A}</a:tableStyleId>
              </a:tblPr>
              <a:tblGrid>
                <a:gridCol w="831273"/>
                <a:gridCol w="3063834"/>
                <a:gridCol w="1923802"/>
                <a:gridCol w="2909456"/>
              </a:tblGrid>
              <a:tr h="384297">
                <a:tc>
                  <a:txBody>
                    <a:bodyPr/>
                    <a:lstStyle/>
                    <a:p>
                      <a:endParaRPr lang="en-US" sz="1200" dirty="0"/>
                    </a:p>
                  </a:txBody>
                  <a:tcPr/>
                </a:tc>
                <a:tc>
                  <a:txBody>
                    <a:bodyPr/>
                    <a:lstStyle/>
                    <a:p>
                      <a:r>
                        <a:rPr lang="en-US" sz="1200" dirty="0" smtClean="0"/>
                        <a:t>Description</a:t>
                      </a:r>
                      <a:endParaRPr lang="en-US" sz="1200" dirty="0"/>
                    </a:p>
                  </a:txBody>
                  <a:tcPr/>
                </a:tc>
                <a:tc>
                  <a:txBody>
                    <a:bodyPr/>
                    <a:lstStyle/>
                    <a:p>
                      <a:r>
                        <a:rPr lang="en-US" sz="1200" dirty="0" smtClean="0"/>
                        <a:t>Energy Waste</a:t>
                      </a:r>
                      <a:endParaRPr lang="en-US" sz="1200" dirty="0"/>
                    </a:p>
                  </a:txBody>
                  <a:tcPr/>
                </a:tc>
                <a:tc>
                  <a:txBody>
                    <a:bodyPr/>
                    <a:lstStyle/>
                    <a:p>
                      <a:r>
                        <a:rPr lang="en-US" sz="1200" dirty="0" smtClean="0"/>
                        <a:t>Goods &amp; </a:t>
                      </a:r>
                      <a:r>
                        <a:rPr lang="en-US" sz="1200" dirty="0" err="1" smtClean="0"/>
                        <a:t>Bads</a:t>
                      </a:r>
                      <a:endParaRPr lang="en-US" sz="1200" dirty="0"/>
                    </a:p>
                  </a:txBody>
                  <a:tcPr/>
                </a:tc>
              </a:tr>
              <a:tr h="1378962">
                <a:tc>
                  <a:txBody>
                    <a:bodyPr/>
                    <a:lstStyle/>
                    <a:p>
                      <a:r>
                        <a:rPr lang="en-US" sz="1200" b="1" dirty="0" smtClean="0"/>
                        <a:t>Smart Contract </a:t>
                      </a:r>
                      <a:endParaRPr lang="en-US" sz="1200" b="1"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write out a competition, a </a:t>
                      </a:r>
                      <a:r>
                        <a:rPr lang="en-US" sz="1200" b="1" dirty="0" smtClean="0"/>
                        <a:t>bounty smart contract</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smtClean="0"/>
                        <a:t>where anyone solving the translation</a:t>
                      </a:r>
                      <a:r>
                        <a:rPr lang="en-US" sz="1200" baseline="0" dirty="0" smtClean="0"/>
                        <a:t> task </a:t>
                      </a:r>
                      <a:r>
                        <a:rPr lang="en-US" sz="1200" dirty="0" smtClean="0"/>
                        <a:t>will get a </a:t>
                      </a:r>
                      <a:r>
                        <a:rPr lang="en-US" sz="1200" dirty="0" err="1" smtClean="0"/>
                        <a:t>cryptocurrency</a:t>
                      </a:r>
                      <a:r>
                        <a:rPr lang="en-US" sz="1200" baseline="0" dirty="0" smtClean="0"/>
                        <a:t> award like </a:t>
                      </a:r>
                      <a:r>
                        <a:rPr lang="en-US" sz="1200" dirty="0" err="1" smtClean="0"/>
                        <a:t>ethereum</a:t>
                      </a:r>
                      <a:r>
                        <a:rPr lang="en-US" sz="1200" dirty="0" smtClean="0"/>
                        <a:t> paid out</a:t>
                      </a:r>
                    </a:p>
                    <a:p>
                      <a:endParaRPr lang="en-US" sz="1200" dirty="0"/>
                    </a:p>
                  </a:txBody>
                  <a:tcPr/>
                </a:tc>
                <a:tc>
                  <a:txBody>
                    <a:bodyPr/>
                    <a:lstStyle/>
                    <a:p>
                      <a:r>
                        <a:rPr lang="en-US" sz="1200" b="1" dirty="0" smtClean="0"/>
                        <a:t>High</a:t>
                      </a:r>
                      <a:r>
                        <a:rPr lang="en-US" sz="1200" b="0" dirty="0" smtClean="0"/>
                        <a:t>:</a:t>
                      </a:r>
                      <a:r>
                        <a:rPr lang="en-US" sz="1200" b="0" baseline="0" dirty="0" smtClean="0"/>
                        <a:t> </a:t>
                      </a:r>
                    </a:p>
                    <a:p>
                      <a:pPr marL="171450" indent="-171450">
                        <a:buFont typeface="Arial" charset="0"/>
                        <a:buChar char="•"/>
                      </a:pPr>
                      <a:r>
                        <a:rPr lang="en-US" sz="1200" baseline="0" dirty="0" smtClean="0"/>
                        <a:t>as high as the hosting </a:t>
                      </a:r>
                      <a:r>
                        <a:rPr lang="en-US" sz="1200" baseline="0" dirty="0" err="1" smtClean="0"/>
                        <a:t>blockchain</a:t>
                      </a:r>
                      <a:r>
                        <a:rPr lang="en-US" sz="1200" baseline="0" dirty="0" smtClean="0"/>
                        <a:t> e.g. </a:t>
                      </a:r>
                      <a:r>
                        <a:rPr lang="en-US" sz="1200" baseline="0" dirty="0" err="1" smtClean="0"/>
                        <a:t>ethereum</a:t>
                      </a:r>
                      <a:endParaRPr lang="en-US" sz="1200" baseline="0" dirty="0" smtClean="0"/>
                    </a:p>
                    <a:p>
                      <a:pPr marL="171450" indent="-171450">
                        <a:buFont typeface="Arial" charset="0"/>
                        <a:buChar char="•"/>
                      </a:pPr>
                      <a:r>
                        <a:rPr lang="en-US" sz="1200" baseline="0" dirty="0" smtClean="0"/>
                        <a:t>No smart reuse of the work translators do</a:t>
                      </a:r>
                      <a:endParaRPr lang="en-US" sz="1200" dirty="0"/>
                    </a:p>
                  </a:txBody>
                  <a:tcPr/>
                </a:tc>
                <a:tc>
                  <a:txBody>
                    <a:bodyPr/>
                    <a:lstStyle/>
                    <a:p>
                      <a:r>
                        <a:rPr lang="en-US" sz="1200" dirty="0" smtClean="0"/>
                        <a:t>+ Ideal</a:t>
                      </a:r>
                      <a:r>
                        <a:rPr lang="en-US" sz="1200" baseline="0" dirty="0" smtClean="0"/>
                        <a:t> for prototyping</a:t>
                      </a:r>
                    </a:p>
                    <a:p>
                      <a:r>
                        <a:rPr lang="en-US" sz="1200" baseline="0" dirty="0" smtClean="0"/>
                        <a:t>- Low scalability</a:t>
                      </a:r>
                      <a:endParaRPr lang="en-US" sz="1200" dirty="0"/>
                    </a:p>
                  </a:txBody>
                  <a:tcPr/>
                </a:tc>
              </a:tr>
              <a:tr h="2147717">
                <a:tc>
                  <a:txBody>
                    <a:bodyPr/>
                    <a:lstStyle/>
                    <a:p>
                      <a:r>
                        <a:rPr lang="en-US" sz="1200" b="1" dirty="0" err="1" smtClean="0"/>
                        <a:t>Prereq</a:t>
                      </a:r>
                      <a:r>
                        <a:rPr lang="en-US" sz="1200" b="1" dirty="0" smtClean="0"/>
                        <a:t> for Proof of</a:t>
                      </a:r>
                      <a:r>
                        <a:rPr lang="en-US" sz="1200" b="1" baseline="0" dirty="0" smtClean="0"/>
                        <a:t> Work</a:t>
                      </a:r>
                      <a:endParaRPr lang="en-US" sz="1200" b="1" dirty="0"/>
                    </a:p>
                  </a:txBody>
                  <a:tcPr/>
                </a:tc>
                <a:tc>
                  <a:txBody>
                    <a:bodyPr/>
                    <a:lstStyle/>
                    <a:p>
                      <a:pPr marL="171450" lvl="0" indent="-171450">
                        <a:buFont typeface="Arial" charset="0"/>
                        <a:buChar char="•"/>
                      </a:pPr>
                      <a:r>
                        <a:rPr lang="en-US" sz="1200" dirty="0" smtClean="0"/>
                        <a:t>whoever generated a valid proof of understanding (there can be several) can start the proof of work</a:t>
                      </a:r>
                    </a:p>
                    <a:p>
                      <a:pPr marL="171450" lvl="0" indent="-171450">
                        <a:buFont typeface="Arial" charset="0"/>
                        <a:buChar char="•"/>
                      </a:pPr>
                      <a:r>
                        <a:rPr lang="en-US" sz="1200" b="1" dirty="0" smtClean="0"/>
                        <a:t>Hashing puzzle</a:t>
                      </a:r>
                      <a:r>
                        <a:rPr lang="en-US" sz="1200" b="1" baseline="0" dirty="0" smtClean="0"/>
                        <a:t> and finding a nonce will include the agreed message, hence proof of work can be started only after proof of understanding</a:t>
                      </a:r>
                    </a:p>
                    <a:p>
                      <a:pPr marL="171450" lvl="0" indent="-171450">
                        <a:buFont typeface="Arial" charset="0"/>
                        <a:buChar char="•"/>
                      </a:pPr>
                      <a:r>
                        <a:rPr lang="en-US" sz="1200" dirty="0" smtClean="0"/>
                        <a:t>Agreed Message will be signed by sender and receiver, so anyone in the network can check </a:t>
                      </a:r>
                    </a:p>
                    <a:p>
                      <a:endParaRPr lang="en-US" sz="1200" dirty="0"/>
                    </a:p>
                  </a:txBody>
                  <a:tcPr/>
                </a:tc>
                <a:tc>
                  <a:txBody>
                    <a:bodyPr/>
                    <a:lstStyle/>
                    <a:p>
                      <a:r>
                        <a:rPr lang="en-US" sz="1200" b="1" dirty="0" smtClean="0"/>
                        <a:t>Smarter,</a:t>
                      </a:r>
                      <a:r>
                        <a:rPr lang="en-US" sz="1200" b="1" baseline="0" dirty="0" smtClean="0"/>
                        <a:t> not lower:</a:t>
                      </a:r>
                    </a:p>
                    <a:p>
                      <a:pPr marL="171450" indent="-171450">
                        <a:buFont typeface="Arial" charset="0"/>
                        <a:buChar char="•"/>
                      </a:pPr>
                      <a:r>
                        <a:rPr lang="en-US" sz="1200" baseline="0" dirty="0" smtClean="0"/>
                        <a:t>Machine work will be used for a useful task</a:t>
                      </a:r>
                    </a:p>
                    <a:p>
                      <a:pPr marL="171450" indent="-171450">
                        <a:buFont typeface="Arial" charset="0"/>
                        <a:buChar char="•"/>
                      </a:pPr>
                      <a:r>
                        <a:rPr lang="en-US" sz="1200" baseline="0" dirty="0" smtClean="0"/>
                        <a:t>Combined work overall would be similar to bitcoin </a:t>
                      </a:r>
                      <a:r>
                        <a:rPr lang="en-US" sz="1200" baseline="0" dirty="0" err="1" smtClean="0"/>
                        <a:t>blockchain</a:t>
                      </a:r>
                      <a:endParaRPr lang="en-US" sz="1200" dirty="0"/>
                    </a:p>
                  </a:txBody>
                  <a:tcPr/>
                </a:tc>
                <a:tc>
                  <a:txBody>
                    <a:bodyPr/>
                    <a:lstStyle/>
                    <a:p>
                      <a:r>
                        <a:rPr lang="en-US" sz="1200" dirty="0" smtClean="0"/>
                        <a:t>+</a:t>
                      </a:r>
                      <a:r>
                        <a:rPr lang="en-US" sz="1200" baseline="0" dirty="0" smtClean="0"/>
                        <a:t> </a:t>
                      </a:r>
                      <a:r>
                        <a:rPr lang="en-US" sz="1200" dirty="0" smtClean="0"/>
                        <a:t>Re-use proven Bitcoin approach</a:t>
                      </a:r>
                      <a:r>
                        <a:rPr lang="en-US" sz="1200" baseline="0" dirty="0" smtClean="0"/>
                        <a:t> to make the </a:t>
                      </a:r>
                      <a:r>
                        <a:rPr lang="en-US" sz="1200" baseline="0" dirty="0" err="1" smtClean="0"/>
                        <a:t>Blockchain</a:t>
                      </a:r>
                      <a:r>
                        <a:rPr lang="en-US" sz="1200" baseline="0" dirty="0" smtClean="0"/>
                        <a:t> </a:t>
                      </a:r>
                      <a:r>
                        <a:rPr lang="en-US" sz="1200" baseline="0" dirty="0" err="1" smtClean="0"/>
                        <a:t>immuteable</a:t>
                      </a:r>
                      <a:endParaRPr lang="en-US" sz="1200" baseline="0" dirty="0" smtClean="0"/>
                    </a:p>
                    <a:p>
                      <a:r>
                        <a:rPr lang="en-US" sz="1200" baseline="0" dirty="0" smtClean="0"/>
                        <a:t>+ high scalability</a:t>
                      </a:r>
                    </a:p>
                    <a:p>
                      <a:r>
                        <a:rPr lang="en-US" sz="1200" baseline="0" dirty="0" smtClean="0"/>
                        <a:t>- Energy consumption and waste as high as Bitcoin</a:t>
                      </a:r>
                    </a:p>
                    <a:p>
                      <a:r>
                        <a:rPr lang="en-US" sz="1200" b="1" i="1" baseline="0" dirty="0" smtClean="0"/>
                        <a:t>- To be clarified, how the effort of proof of understanding can be measured and how proof of work difficulty target could be adjusted dynamically</a:t>
                      </a:r>
                    </a:p>
                  </a:txBody>
                  <a:tcPr/>
                </a:tc>
              </a:tr>
              <a:tr h="1628770">
                <a:tc>
                  <a:txBody>
                    <a:bodyPr/>
                    <a:lstStyle/>
                    <a:p>
                      <a:r>
                        <a:rPr lang="en-US" sz="1200" b="1" dirty="0" smtClean="0"/>
                        <a:t>Replace Proof of Work</a:t>
                      </a:r>
                      <a:endParaRPr lang="en-US" sz="1200" b="1" dirty="0"/>
                    </a:p>
                  </a:txBody>
                  <a:tcPr/>
                </a:tc>
                <a:tc>
                  <a:txBody>
                    <a:bodyPr/>
                    <a:lstStyle/>
                    <a:p>
                      <a:pPr marL="171450" indent="-171450" algn="just">
                        <a:buFont typeface="Arial" charset="0"/>
                        <a:buChar char="•"/>
                      </a:pPr>
                      <a:r>
                        <a:rPr lang="is-IS" sz="1200" dirty="0" smtClean="0">
                          <a:solidFill>
                            <a:schemeClr val="tx1"/>
                          </a:solidFill>
                        </a:rPr>
                        <a:t>In any </a:t>
                      </a:r>
                      <a:r>
                        <a:rPr lang="is-IS" sz="1200" b="1" dirty="0" smtClean="0">
                          <a:solidFill>
                            <a:schemeClr val="tx1"/>
                          </a:solidFill>
                        </a:rPr>
                        <a:t>transaction system </a:t>
                      </a:r>
                      <a:r>
                        <a:rPr lang="is-IS" sz="1200" dirty="0" smtClean="0">
                          <a:solidFill>
                            <a:schemeClr val="tx1"/>
                          </a:solidFill>
                        </a:rPr>
                        <a:t>between connected parties </a:t>
                      </a:r>
                      <a:r>
                        <a:rPr lang="is-IS" sz="1200" b="1" dirty="0" smtClean="0">
                          <a:solidFill>
                            <a:schemeClr val="tx1"/>
                          </a:solidFill>
                        </a:rPr>
                        <a:t>having a common terminology is a pre req </a:t>
                      </a:r>
                      <a:r>
                        <a:rPr lang="is-IS" sz="1200" dirty="0" smtClean="0">
                          <a:solidFill>
                            <a:schemeClr val="tx1"/>
                          </a:solidFill>
                        </a:rPr>
                        <a:t>to make useful transactions. </a:t>
                      </a:r>
                    </a:p>
                    <a:p>
                      <a:pPr marL="171450" indent="-171450" algn="just">
                        <a:buFont typeface="Arial" charset="0"/>
                        <a:buChar char="•"/>
                      </a:pPr>
                      <a:r>
                        <a:rPr lang="is-IS" sz="1200" dirty="0" smtClean="0">
                          <a:solidFill>
                            <a:schemeClr val="tx1"/>
                          </a:solidFill>
                        </a:rPr>
                        <a:t>W</a:t>
                      </a:r>
                      <a:r>
                        <a:rPr lang="en-US" sz="1200" dirty="0" err="1" smtClean="0">
                          <a:solidFill>
                            <a:schemeClr val="tx1"/>
                          </a:solidFill>
                        </a:rPr>
                        <a:t>i</a:t>
                      </a:r>
                      <a:r>
                        <a:rPr lang="is-IS" sz="1200" dirty="0" smtClean="0">
                          <a:solidFill>
                            <a:schemeClr val="tx1"/>
                          </a:solidFill>
                        </a:rPr>
                        <a:t>th the size and amounts of usecases in IoT the ‘</a:t>
                      </a:r>
                      <a:r>
                        <a:rPr lang="is-IS" sz="1200" b="1" dirty="0" smtClean="0">
                          <a:solidFill>
                            <a:schemeClr val="tx1"/>
                          </a:solidFill>
                        </a:rPr>
                        <a:t>one agreed transactio data format’ strategy of Bitcoin will not be feasible.</a:t>
                      </a:r>
                      <a:endParaRPr lang="en-US" sz="1200" b="1" dirty="0"/>
                    </a:p>
                  </a:txBody>
                  <a:tcPr/>
                </a:tc>
                <a:tc>
                  <a:txBody>
                    <a:bodyPr/>
                    <a:lstStyle/>
                    <a:p>
                      <a:r>
                        <a:rPr lang="en-US" sz="1200" b="1" dirty="0" smtClean="0"/>
                        <a:t>Smarter</a:t>
                      </a:r>
                      <a:r>
                        <a:rPr lang="en-US" sz="1200" b="1" baseline="0" dirty="0" smtClean="0"/>
                        <a:t> and lower:</a:t>
                      </a:r>
                    </a:p>
                    <a:p>
                      <a:pPr marL="171450" indent="-171450">
                        <a:buFont typeface="Arial" charset="0"/>
                        <a:buChar char="•"/>
                      </a:pPr>
                      <a:r>
                        <a:rPr lang="en-US" sz="1200" baseline="0" dirty="0" smtClean="0"/>
                        <a:t>Machine work will be used for a useful task</a:t>
                      </a:r>
                    </a:p>
                    <a:p>
                      <a:pPr marL="171450" indent="-171450">
                        <a:buFont typeface="Arial" charset="0"/>
                        <a:buChar char="•"/>
                      </a:pPr>
                      <a:r>
                        <a:rPr lang="en-US" sz="1200" baseline="0" dirty="0" smtClean="0"/>
                        <a:t>Effort for Translation will decrease with the learning effect</a:t>
                      </a:r>
                      <a:endParaRPr lang="en-US" sz="1200" dirty="0" smtClean="0"/>
                    </a:p>
                    <a:p>
                      <a:endParaRPr lang="en-US" sz="1200" dirty="0"/>
                    </a:p>
                  </a:txBody>
                  <a:tcPr/>
                </a:tc>
                <a:tc>
                  <a:txBody>
                    <a:bodyPr/>
                    <a:lstStyle/>
                    <a:p>
                      <a:r>
                        <a:rPr lang="en-US" sz="1200" dirty="0" smtClean="0"/>
                        <a:t>+ high scalability</a:t>
                      </a:r>
                    </a:p>
                    <a:p>
                      <a:r>
                        <a:rPr lang="en-US" sz="1200" dirty="0" smtClean="0"/>
                        <a:t>+  use of machine work to cover 2</a:t>
                      </a:r>
                      <a:r>
                        <a:rPr lang="en-US" sz="1200" baseline="0" dirty="0" smtClean="0"/>
                        <a:t> goals: translation &amp; immutability </a:t>
                      </a:r>
                    </a:p>
                    <a:p>
                      <a:pPr marL="171450" indent="-171450">
                        <a:buFontTx/>
                        <a:buChar char="-"/>
                      </a:pPr>
                      <a:r>
                        <a:rPr lang="en-US" sz="1200" b="1" i="1" baseline="0" dirty="0" smtClean="0"/>
                        <a:t>To be clarified how </a:t>
                      </a:r>
                      <a:r>
                        <a:rPr lang="en-US" sz="1200" b="1" i="1" baseline="0" dirty="0" err="1" smtClean="0"/>
                        <a:t>Blockchain</a:t>
                      </a:r>
                      <a:r>
                        <a:rPr lang="en-US" sz="1200" b="1" i="1" baseline="0" dirty="0" smtClean="0"/>
                        <a:t> Immutability will be achieved, even more with learning effect and decreased work</a:t>
                      </a:r>
                    </a:p>
                    <a:p>
                      <a:pPr marL="171450" indent="-171450">
                        <a:buFontTx/>
                        <a:buChar char="-"/>
                      </a:pPr>
                      <a:r>
                        <a:rPr lang="en-US" sz="1200" b="1" i="1" baseline="0" dirty="0" smtClean="0"/>
                        <a:t>Potentially smart combination of machine work with consent sender &amp; receiver to message reverts</a:t>
                      </a:r>
                    </a:p>
                    <a:p>
                      <a:pPr marL="171450" indent="-171450">
                        <a:buFontTx/>
                        <a:buChar char="-"/>
                      </a:pPr>
                      <a:endParaRPr lang="en-US" sz="1200" b="1" i="1" dirty="0"/>
                    </a:p>
                  </a:txBody>
                  <a:tcPr/>
                </a:tc>
              </a:tr>
            </a:tbl>
          </a:graphicData>
        </a:graphic>
      </p:graphicFrame>
    </p:spTree>
    <p:extLst>
      <p:ext uri="{BB962C8B-B14F-4D97-AF65-F5344CB8AC3E}">
        <p14:creationId xmlns:p14="http://schemas.microsoft.com/office/powerpoint/2010/main" val="931595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621357"/>
          </a:xfrm>
        </p:spPr>
        <p:txBody>
          <a:bodyPr anchor="ctr"/>
          <a:lstStyle/>
          <a:p>
            <a:pPr algn="ctr"/>
            <a:r>
              <a:rPr lang="en-US" sz="2400" dirty="0" smtClean="0"/>
              <a:t>Abstract</a:t>
            </a:r>
            <a:endParaRPr lang="en-US" sz="2400" dirty="0"/>
          </a:p>
        </p:txBody>
      </p:sp>
      <p:sp>
        <p:nvSpPr>
          <p:cNvPr id="3" name="Content Placeholder 2"/>
          <p:cNvSpPr>
            <a:spLocks noGrp="1"/>
          </p:cNvSpPr>
          <p:nvPr>
            <p:ph idx="1"/>
          </p:nvPr>
        </p:nvSpPr>
        <p:spPr>
          <a:xfrm>
            <a:off x="779463" y="728933"/>
            <a:ext cx="7583487" cy="5793787"/>
          </a:xfrm>
        </p:spPr>
        <p:txBody>
          <a:bodyPr anchor="ctr">
            <a:normAutofit lnSpcReduction="10000"/>
          </a:bodyPr>
          <a:lstStyle/>
          <a:p>
            <a:r>
              <a:rPr lang="en-US" sz="1400" dirty="0"/>
              <a:t>Imagine we could extend and generalize the bitcoin model into a digital information and message exchange framework allowing  parties in a distributed network to exchange information with a consensus on </a:t>
            </a:r>
            <a:r>
              <a:rPr lang="en-US" sz="1400" dirty="0" err="1" smtClean="0"/>
              <a:t>dataexchange</a:t>
            </a:r>
            <a:r>
              <a:rPr lang="en-US" sz="1400" dirty="0" smtClean="0"/>
              <a:t> formats</a:t>
            </a:r>
            <a:r>
              <a:rPr lang="en-US" sz="1400" dirty="0"/>
              <a:t>. This approach wants to investigate how this could be done in a bitcoin way.  </a:t>
            </a:r>
            <a:r>
              <a:rPr lang="en-US" sz="1400" dirty="0" err="1"/>
              <a:t>A.o.</a:t>
            </a:r>
            <a:r>
              <a:rPr lang="en-US" sz="1400" dirty="0"/>
              <a:t> adjustments we would suggest replacing the hashing work miners do with machine learning algorithms so called translators would do</a:t>
            </a:r>
            <a:r>
              <a:rPr lang="en-US" sz="1400" dirty="0" smtClean="0"/>
              <a:t>.</a:t>
            </a:r>
          </a:p>
          <a:p>
            <a:r>
              <a:rPr lang="en-US" sz="1400" dirty="0" smtClean="0"/>
              <a:t>This </a:t>
            </a:r>
            <a:r>
              <a:rPr lang="en-US" sz="1400" dirty="0" smtClean="0"/>
              <a:t>presentation suggests  to solve this Problem (in </a:t>
            </a:r>
            <a:r>
              <a:rPr lang="en-US" sz="1400" dirty="0" err="1" smtClean="0"/>
              <a:t>IoT</a:t>
            </a:r>
            <a:r>
              <a:rPr lang="en-US" sz="1400" dirty="0" smtClean="0"/>
              <a:t> often referred to as the ‘Baskets of Remotes’ Problem) by following the </a:t>
            </a:r>
            <a:r>
              <a:rPr lang="en-US" sz="1400" b="1" dirty="0" smtClean="0"/>
              <a:t>Consensus</a:t>
            </a:r>
            <a:r>
              <a:rPr lang="en-US" sz="1400" dirty="0" smtClean="0"/>
              <a:t> Approach </a:t>
            </a:r>
            <a:r>
              <a:rPr lang="en-US" sz="1400" b="1" dirty="0" smtClean="0"/>
              <a:t>Bitcoin</a:t>
            </a:r>
            <a:r>
              <a:rPr lang="en-US" sz="1400" dirty="0" smtClean="0"/>
              <a:t> and </a:t>
            </a:r>
            <a:r>
              <a:rPr lang="en-US" sz="1400" b="1" dirty="0" smtClean="0"/>
              <a:t>Blockchain</a:t>
            </a:r>
            <a:r>
              <a:rPr lang="en-US" sz="1400" dirty="0" smtClean="0"/>
              <a:t> Technologies take:</a:t>
            </a:r>
          </a:p>
          <a:p>
            <a:pPr lvl="1"/>
            <a:r>
              <a:rPr lang="en-US" sz="1400" dirty="0" smtClean="0"/>
              <a:t>Participants in a distributed Network can ’translate’  messages from one to another protocol with the help of Machine Learning Algorithms</a:t>
            </a:r>
          </a:p>
          <a:p>
            <a:pPr lvl="1"/>
            <a:r>
              <a:rPr lang="en-US" sz="1400" dirty="0" smtClean="0"/>
              <a:t>Successful Translators will receive awards in a </a:t>
            </a:r>
            <a:r>
              <a:rPr lang="en-US" sz="1400" dirty="0" err="1" smtClean="0"/>
              <a:t>cryptocurrency</a:t>
            </a:r>
            <a:r>
              <a:rPr lang="en-US" sz="1400" dirty="0" smtClean="0"/>
              <a:t> like Miners in a Bitcoin Network get rewards for Executing Proof of Work</a:t>
            </a:r>
          </a:p>
          <a:p>
            <a:pPr lvl="1"/>
            <a:r>
              <a:rPr lang="en-US" sz="1400" dirty="0" smtClean="0"/>
              <a:t>(partially) replace a Bitcoin Proof of Work by a proposed Consensus Mechanism Proof of Understanding</a:t>
            </a:r>
          </a:p>
          <a:p>
            <a:r>
              <a:rPr lang="en-US" sz="1400" dirty="0" smtClean="0"/>
              <a:t>The resulting System will: </a:t>
            </a:r>
          </a:p>
          <a:p>
            <a:pPr lvl="1"/>
            <a:r>
              <a:rPr lang="en-US" sz="1400" dirty="0" smtClean="0"/>
              <a:t>translate Messages from different protocols into each other </a:t>
            </a:r>
          </a:p>
          <a:p>
            <a:pPr lvl="1"/>
            <a:r>
              <a:rPr lang="en-US" sz="1400" dirty="0" smtClean="0"/>
              <a:t>arrange immutable translated Transactions into a </a:t>
            </a:r>
            <a:r>
              <a:rPr lang="en-US" sz="1400" dirty="0" err="1" smtClean="0"/>
              <a:t>Blockchain</a:t>
            </a:r>
            <a:endParaRPr lang="en-US" sz="1400" dirty="0" smtClean="0"/>
          </a:p>
          <a:p>
            <a:r>
              <a:rPr lang="en-US" sz="1400" dirty="0" smtClean="0"/>
              <a:t>This ‘Thought Experiment’ is to be understood as a proposal to implement a prototype for a new kind of Integration Layer. One of several open question </a:t>
            </a:r>
            <a:r>
              <a:rPr lang="en-US" sz="1400" dirty="0"/>
              <a:t>is if we the resulting </a:t>
            </a:r>
            <a:r>
              <a:rPr lang="en-US" sz="1400" dirty="0" err="1"/>
              <a:t>Blockchain</a:t>
            </a:r>
            <a:r>
              <a:rPr lang="en-US" sz="1400" dirty="0"/>
              <a:t> will have the same </a:t>
            </a:r>
            <a:r>
              <a:rPr lang="en-US" sz="1400" dirty="0" smtClean="0"/>
              <a:t>level immutability </a:t>
            </a:r>
            <a:r>
              <a:rPr lang="en-US" sz="1400" dirty="0"/>
              <a:t>feature as the Bitcoin </a:t>
            </a:r>
            <a:r>
              <a:rPr lang="en-US" sz="1400" dirty="0" err="1"/>
              <a:t>Blockchain</a:t>
            </a:r>
            <a:endParaRPr lang="en-US" sz="1400" dirty="0"/>
          </a:p>
          <a:p>
            <a:endParaRPr lang="en-US" sz="1400" dirty="0" smtClean="0"/>
          </a:p>
        </p:txBody>
      </p:sp>
    </p:spTree>
    <p:extLst>
      <p:ext uri="{BB962C8B-B14F-4D97-AF65-F5344CB8AC3E}">
        <p14:creationId xmlns:p14="http://schemas.microsoft.com/office/powerpoint/2010/main" val="2311087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30" y="107577"/>
            <a:ext cx="8609609" cy="454692"/>
          </a:xfrm>
        </p:spPr>
        <p:txBody>
          <a:bodyPr anchor="ctr"/>
          <a:lstStyle/>
          <a:p>
            <a:r>
              <a:rPr lang="nl-NL" sz="1600" dirty="0" err="1" smtClean="0"/>
              <a:t>Proof</a:t>
            </a:r>
            <a:r>
              <a:rPr lang="nl-NL" sz="1600" dirty="0" smtClean="0"/>
              <a:t> of Understanding as </a:t>
            </a:r>
            <a:r>
              <a:rPr lang="nl-NL" sz="1600" dirty="0" err="1" smtClean="0"/>
              <a:t>prereq</a:t>
            </a:r>
            <a:r>
              <a:rPr lang="nl-NL" sz="1600" dirty="0" smtClean="0"/>
              <a:t> </a:t>
            </a:r>
            <a:r>
              <a:rPr lang="nl-NL" sz="1600" dirty="0" err="1" smtClean="0"/>
              <a:t>for</a:t>
            </a:r>
            <a:r>
              <a:rPr lang="nl-NL" sz="1600" dirty="0" smtClean="0"/>
              <a:t> </a:t>
            </a:r>
            <a:r>
              <a:rPr lang="nl-NL" sz="1600" dirty="0" err="1" smtClean="0"/>
              <a:t>existing</a:t>
            </a:r>
            <a:r>
              <a:rPr lang="nl-NL" sz="1600" dirty="0" smtClean="0"/>
              <a:t> </a:t>
            </a:r>
            <a:r>
              <a:rPr lang="nl-NL" sz="1600" dirty="0" err="1" smtClean="0"/>
              <a:t>Proof</a:t>
            </a:r>
            <a:r>
              <a:rPr lang="nl-NL" sz="1600" dirty="0" smtClean="0"/>
              <a:t> of X </a:t>
            </a:r>
            <a:r>
              <a:rPr lang="nl-NL" sz="1600" dirty="0" err="1" smtClean="0"/>
              <a:t>Mechanims</a:t>
            </a:r>
            <a:endParaRPr lang="nl-NL" sz="1600" dirty="0"/>
          </a:p>
        </p:txBody>
      </p:sp>
      <p:grpSp>
        <p:nvGrpSpPr>
          <p:cNvPr id="15" name="Group 14"/>
          <p:cNvGrpSpPr/>
          <p:nvPr/>
        </p:nvGrpSpPr>
        <p:grpSpPr>
          <a:xfrm>
            <a:off x="603643" y="1095391"/>
            <a:ext cx="687600" cy="717328"/>
            <a:chOff x="532392" y="905386"/>
            <a:chExt cx="687600" cy="717328"/>
          </a:xfrm>
        </p:grpSpPr>
        <p:pic>
          <p:nvPicPr>
            <p:cNvPr id="7" name="Picture 6"/>
            <p:cNvPicPr>
              <a:picLocks noChangeAspect="1"/>
            </p:cNvPicPr>
            <p:nvPr/>
          </p:nvPicPr>
          <p:blipFill>
            <a:blip r:embed="rId3"/>
            <a:stretch>
              <a:fillRect/>
            </a:stretch>
          </p:blipFill>
          <p:spPr>
            <a:xfrm>
              <a:off x="532392" y="1083370"/>
              <a:ext cx="687600" cy="539344"/>
            </a:xfrm>
            <a:prstGeom prst="rect">
              <a:avLst/>
            </a:prstGeom>
          </p:spPr>
        </p:pic>
        <p:sp>
          <p:nvSpPr>
            <p:cNvPr id="22" name="TextBox 21"/>
            <p:cNvSpPr txBox="1"/>
            <p:nvPr/>
          </p:nvSpPr>
          <p:spPr>
            <a:xfrm>
              <a:off x="635792" y="905386"/>
              <a:ext cx="379230" cy="215444"/>
            </a:xfrm>
            <a:prstGeom prst="rect">
              <a:avLst/>
            </a:prstGeom>
            <a:noFill/>
          </p:spPr>
          <p:txBody>
            <a:bodyPr wrap="none" rtlCol="0">
              <a:spAutoFit/>
            </a:bodyPr>
            <a:lstStyle/>
            <a:p>
              <a:r>
                <a:rPr lang="nl-NL" sz="800" dirty="0" smtClean="0"/>
                <a:t>Bob</a:t>
              </a:r>
              <a:endParaRPr lang="nl-NL" sz="800" dirty="0"/>
            </a:p>
          </p:txBody>
        </p:sp>
      </p:grpSp>
      <p:grpSp>
        <p:nvGrpSpPr>
          <p:cNvPr id="13" name="Group 12"/>
          <p:cNvGrpSpPr/>
          <p:nvPr/>
        </p:nvGrpSpPr>
        <p:grpSpPr>
          <a:xfrm>
            <a:off x="7716834" y="1123383"/>
            <a:ext cx="673200" cy="727784"/>
            <a:chOff x="3964237" y="4780981"/>
            <a:chExt cx="673200" cy="727784"/>
          </a:xfrm>
        </p:grpSpPr>
        <p:pic>
          <p:nvPicPr>
            <p:cNvPr id="8" name="Picture 7"/>
            <p:cNvPicPr>
              <a:picLocks noChangeAspect="1"/>
            </p:cNvPicPr>
            <p:nvPr/>
          </p:nvPicPr>
          <p:blipFill>
            <a:blip r:embed="rId4"/>
            <a:stretch>
              <a:fillRect/>
            </a:stretch>
          </p:blipFill>
          <p:spPr>
            <a:xfrm>
              <a:off x="3964237" y="4968640"/>
              <a:ext cx="673200" cy="540125"/>
            </a:xfrm>
            <a:prstGeom prst="rect">
              <a:avLst/>
            </a:prstGeom>
          </p:spPr>
        </p:pic>
        <p:sp>
          <p:nvSpPr>
            <p:cNvPr id="23" name="TextBox 22"/>
            <p:cNvSpPr txBox="1"/>
            <p:nvPr/>
          </p:nvSpPr>
          <p:spPr>
            <a:xfrm>
              <a:off x="4090692" y="4780981"/>
              <a:ext cx="417452" cy="215444"/>
            </a:xfrm>
            <a:prstGeom prst="rect">
              <a:avLst/>
            </a:prstGeom>
            <a:noFill/>
          </p:spPr>
          <p:txBody>
            <a:bodyPr wrap="none" rtlCol="0">
              <a:spAutoFit/>
            </a:bodyPr>
            <a:lstStyle/>
            <a:p>
              <a:r>
                <a:rPr lang="nl-NL" sz="800" dirty="0" smtClean="0"/>
                <a:t>Alice</a:t>
              </a:r>
              <a:endParaRPr lang="nl-NL" sz="800" dirty="0"/>
            </a:p>
          </p:txBody>
        </p:sp>
      </p:grpSp>
      <p:sp>
        <p:nvSpPr>
          <p:cNvPr id="10" name="Pentagon 9"/>
          <p:cNvSpPr/>
          <p:nvPr/>
        </p:nvSpPr>
        <p:spPr>
          <a:xfrm>
            <a:off x="4373313" y="1397387"/>
            <a:ext cx="694741" cy="344124"/>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nl-NL" sz="600" b="1" smtClean="0">
                <a:solidFill>
                  <a:srgbClr val="000000"/>
                </a:solidFill>
              </a:rPr>
              <a:t>prereqt</a:t>
            </a:r>
            <a:r>
              <a:rPr lang="nl-NL" sz="600" b="1" dirty="0" smtClean="0">
                <a:solidFill>
                  <a:srgbClr val="000000"/>
                </a:solidFill>
              </a:rPr>
              <a:t> </a:t>
            </a:r>
            <a:endParaRPr lang="nl-NL" sz="600" b="1" dirty="0">
              <a:solidFill>
                <a:srgbClr val="000000"/>
              </a:solidFill>
            </a:endParaRPr>
          </a:p>
        </p:txBody>
      </p:sp>
      <p:pic>
        <p:nvPicPr>
          <p:cNvPr id="11" name="Picture 10" descr="blockchain.jpeg"/>
          <p:cNvPicPr>
            <a:picLocks noChangeAspect="1"/>
          </p:cNvPicPr>
          <p:nvPr/>
        </p:nvPicPr>
        <p:blipFill>
          <a:blip r:embed="rId5">
            <a:alphaModFix amt="19000"/>
            <a:extLst>
              <a:ext uri="{28A0092B-C50C-407E-A947-70E740481C1C}">
                <a14:useLocalDpi xmlns:a14="http://schemas.microsoft.com/office/drawing/2010/main" val="0"/>
              </a:ext>
            </a:extLst>
          </a:blip>
          <a:stretch>
            <a:fillRect/>
          </a:stretch>
        </p:blipFill>
        <p:spPr>
          <a:xfrm>
            <a:off x="5182048" y="918369"/>
            <a:ext cx="1951421" cy="1298581"/>
          </a:xfrm>
          <a:prstGeom prst="rect">
            <a:avLst/>
          </a:prstGeom>
        </p:spPr>
      </p:pic>
      <p:sp>
        <p:nvSpPr>
          <p:cNvPr id="12" name="Donut 11"/>
          <p:cNvSpPr>
            <a:spLocks noChangeAspect="1"/>
          </p:cNvSpPr>
          <p:nvPr/>
        </p:nvSpPr>
        <p:spPr>
          <a:xfrm>
            <a:off x="5833876" y="1221394"/>
            <a:ext cx="649291" cy="649290"/>
          </a:xfrm>
          <a:prstGeom prst="donu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nl-NL" sz="600" b="1" dirty="0">
              <a:solidFill>
                <a:schemeClr val="tx1"/>
              </a:solidFill>
            </a:endParaRPr>
          </a:p>
        </p:txBody>
      </p:sp>
      <p:sp>
        <p:nvSpPr>
          <p:cNvPr id="14" name="TextBox 13"/>
          <p:cNvSpPr txBox="1"/>
          <p:nvPr/>
        </p:nvSpPr>
        <p:spPr>
          <a:xfrm>
            <a:off x="5675862" y="678546"/>
            <a:ext cx="918463" cy="215444"/>
          </a:xfrm>
          <a:prstGeom prst="rect">
            <a:avLst/>
          </a:prstGeom>
          <a:noFill/>
        </p:spPr>
        <p:txBody>
          <a:bodyPr wrap="square" rtlCol="0">
            <a:spAutoFit/>
          </a:bodyPr>
          <a:lstStyle/>
          <a:p>
            <a:pPr algn="ctr"/>
            <a:r>
              <a:rPr lang="nl-NL" sz="800" dirty="0" err="1" smtClean="0"/>
              <a:t>immutability</a:t>
            </a:r>
            <a:endParaRPr lang="nl-NL" sz="800" dirty="0"/>
          </a:p>
        </p:txBody>
      </p:sp>
      <p:sp>
        <p:nvSpPr>
          <p:cNvPr id="18" name="TextBox 17"/>
          <p:cNvSpPr txBox="1"/>
          <p:nvPr/>
        </p:nvSpPr>
        <p:spPr>
          <a:xfrm>
            <a:off x="4222343" y="1170495"/>
            <a:ext cx="918463" cy="215444"/>
          </a:xfrm>
          <a:prstGeom prst="rect">
            <a:avLst/>
          </a:prstGeom>
          <a:noFill/>
        </p:spPr>
        <p:txBody>
          <a:bodyPr wrap="square" rtlCol="0">
            <a:spAutoFit/>
          </a:bodyPr>
          <a:lstStyle/>
          <a:p>
            <a:pPr algn="ctr"/>
            <a:endParaRPr lang="nl-NL" sz="800" dirty="0"/>
          </a:p>
        </p:txBody>
      </p:sp>
      <p:sp>
        <p:nvSpPr>
          <p:cNvPr id="27" name="TextBox 26"/>
          <p:cNvSpPr txBox="1"/>
          <p:nvPr/>
        </p:nvSpPr>
        <p:spPr>
          <a:xfrm>
            <a:off x="5675531" y="970440"/>
            <a:ext cx="918463" cy="215444"/>
          </a:xfrm>
          <a:prstGeom prst="rect">
            <a:avLst/>
          </a:prstGeom>
          <a:noFill/>
        </p:spPr>
        <p:txBody>
          <a:bodyPr wrap="square" rtlCol="0">
            <a:spAutoFit/>
          </a:bodyPr>
          <a:lstStyle/>
          <a:p>
            <a:pPr algn="ctr"/>
            <a:r>
              <a:rPr lang="nl-NL" sz="800" dirty="0" err="1" smtClean="0"/>
              <a:t>Proof</a:t>
            </a:r>
            <a:r>
              <a:rPr lang="nl-NL" sz="800" dirty="0" smtClean="0"/>
              <a:t> of </a:t>
            </a:r>
            <a:r>
              <a:rPr lang="nl-NL" sz="800" dirty="0" err="1" smtClean="0"/>
              <a:t>Work</a:t>
            </a:r>
            <a:endParaRPr lang="nl-NL" sz="800" dirty="0"/>
          </a:p>
        </p:txBody>
      </p:sp>
      <p:sp>
        <p:nvSpPr>
          <p:cNvPr id="30" name="Content Placeholder 5"/>
          <p:cNvSpPr>
            <a:spLocks noGrp="1"/>
          </p:cNvSpPr>
          <p:nvPr>
            <p:ph sz="quarter" idx="4294967295"/>
          </p:nvPr>
        </p:nvSpPr>
        <p:spPr>
          <a:xfrm>
            <a:off x="368136" y="2773821"/>
            <a:ext cx="4251366" cy="3816983"/>
          </a:xfrm>
          <a:prstGeom prst="rect">
            <a:avLst/>
          </a:prstGeom>
        </p:spPr>
        <p:txBody>
          <a:bodyPr>
            <a:noAutofit/>
          </a:bodyPr>
          <a:lstStyle/>
          <a:p>
            <a:pPr marL="0" indent="0">
              <a:buNone/>
            </a:pPr>
            <a:r>
              <a:rPr lang="en-US" sz="1200" dirty="0" smtClean="0"/>
              <a:t>Combine with ‘</a:t>
            </a:r>
            <a:r>
              <a:rPr lang="en-US" sz="1200" b="1" dirty="0" smtClean="0"/>
              <a:t>Proof </a:t>
            </a:r>
            <a:r>
              <a:rPr lang="en-US" sz="1200" b="1" dirty="0"/>
              <a:t>of Work</a:t>
            </a:r>
            <a:r>
              <a:rPr lang="en-US" sz="1200" dirty="0"/>
              <a:t>’ style: </a:t>
            </a:r>
          </a:p>
          <a:p>
            <a:r>
              <a:rPr lang="en-US" sz="1200" dirty="0"/>
              <a:t>have Translator not only find Translations but also hash them against a difficult </a:t>
            </a:r>
            <a:r>
              <a:rPr lang="en-US" sz="1200" dirty="0" smtClean="0"/>
              <a:t>target</a:t>
            </a:r>
            <a:endParaRPr lang="en-US" sz="1200" dirty="0"/>
          </a:p>
          <a:p>
            <a:pPr marL="793750" lvl="1" indent="-457200"/>
            <a:r>
              <a:rPr lang="en-US" sz="1200" dirty="0"/>
              <a:t>Proof of Understanding Message will be signed by sender and receiver</a:t>
            </a:r>
          </a:p>
          <a:p>
            <a:pPr marL="793750" lvl="1" indent="-457200"/>
            <a:r>
              <a:rPr lang="en-US" sz="1200" dirty="0"/>
              <a:t>Only who generated a valid proof of understanding can start the proof of work, </a:t>
            </a:r>
          </a:p>
          <a:p>
            <a:pPr marL="793750" lvl="1" indent="-457200"/>
            <a:r>
              <a:rPr lang="en-US" sz="1200" dirty="0"/>
              <a:t>fingerprint of the agreed message is part of the </a:t>
            </a:r>
            <a:r>
              <a:rPr lang="en-US" sz="1200" dirty="0" err="1"/>
              <a:t>blockheader</a:t>
            </a:r>
            <a:r>
              <a:rPr lang="en-US" sz="1200" dirty="0"/>
              <a:t> for which to find a nonce to meet the difficulty </a:t>
            </a:r>
            <a:r>
              <a:rPr lang="en-US" sz="1200" dirty="0" smtClean="0"/>
              <a:t>target</a:t>
            </a:r>
            <a:endParaRPr lang="en-US" sz="1200" dirty="0"/>
          </a:p>
          <a:p>
            <a:r>
              <a:rPr lang="en-US" sz="1200" dirty="0"/>
              <a:t>Revising a handshake will require re-do of computationally expensive Hash – against – difficulty - targets like in </a:t>
            </a:r>
            <a:r>
              <a:rPr lang="en-US" sz="1200" dirty="0" smtClean="0"/>
              <a:t>bitcoin</a:t>
            </a:r>
          </a:p>
        </p:txBody>
      </p:sp>
      <p:grpSp>
        <p:nvGrpSpPr>
          <p:cNvPr id="31" name="Group 30"/>
          <p:cNvGrpSpPr>
            <a:grpSpLocks noChangeAspect="1"/>
          </p:cNvGrpSpPr>
          <p:nvPr/>
        </p:nvGrpSpPr>
        <p:grpSpPr>
          <a:xfrm>
            <a:off x="2085574" y="943092"/>
            <a:ext cx="1944000" cy="1300209"/>
            <a:chOff x="2957758" y="731757"/>
            <a:chExt cx="3247200" cy="2160864"/>
          </a:xfrm>
          <a:effectLst>
            <a:glow rad="63500">
              <a:schemeClr val="accent1">
                <a:satMod val="175000"/>
                <a:alpha val="40000"/>
              </a:schemeClr>
            </a:glow>
            <a:outerShdw blurRad="444500" dist="50800" dir="10980000" sx="136000" sy="136000" algn="ctr" rotWithShape="0">
              <a:schemeClr val="bg1">
                <a:alpha val="92000"/>
              </a:schemeClr>
            </a:outerShdw>
          </a:effectLst>
        </p:grpSpPr>
        <p:pic>
          <p:nvPicPr>
            <p:cNvPr id="32" name="Picture 31" descr="blockchain.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57758" y="731757"/>
              <a:ext cx="3247200" cy="2160864"/>
            </a:xfrm>
            <a:prstGeom prst="rect">
              <a:avLst/>
            </a:prstGeom>
            <a:solidFill>
              <a:schemeClr val="dk1">
                <a:alpha val="7000"/>
              </a:schemeClr>
            </a:solidFill>
            <a:effectLst>
              <a:glow rad="25400">
                <a:schemeClr val="accent1">
                  <a:alpha val="40000"/>
                </a:schemeClr>
              </a:glow>
              <a:outerShdw blurRad="927100" dist="50800" dir="5400000" sx="157000" sy="157000" algn="ctr" rotWithShape="0">
                <a:srgbClr val="000000">
                  <a:alpha val="11000"/>
                </a:srgbClr>
              </a:outerShdw>
            </a:effectLst>
          </p:spPr>
        </p:pic>
        <p:sp>
          <p:nvSpPr>
            <p:cNvPr id="33" name="TextBox 32"/>
            <p:cNvSpPr txBox="1"/>
            <p:nvPr/>
          </p:nvSpPr>
          <p:spPr>
            <a:xfrm>
              <a:off x="4031428" y="2255870"/>
              <a:ext cx="918463" cy="215444"/>
            </a:xfrm>
            <a:prstGeom prst="rect">
              <a:avLst/>
            </a:prstGeom>
            <a:noFill/>
          </p:spPr>
          <p:txBody>
            <a:bodyPr wrap="square" rtlCol="0">
              <a:spAutoFit/>
            </a:bodyPr>
            <a:lstStyle/>
            <a:p>
              <a:pPr algn="ctr"/>
              <a:r>
                <a:rPr lang="nl-NL" sz="800" dirty="0" err="1"/>
                <a:t>m</a:t>
              </a:r>
              <a:r>
                <a:rPr lang="nl-NL" sz="800" dirty="0" err="1" smtClean="0"/>
                <a:t>andatory</a:t>
              </a:r>
              <a:endParaRPr lang="nl-NL" sz="800" dirty="0"/>
            </a:p>
          </p:txBody>
        </p:sp>
        <p:sp>
          <p:nvSpPr>
            <p:cNvPr id="34" name="TextBox 33"/>
            <p:cNvSpPr txBox="1">
              <a:spLocks noChangeAspect="1"/>
            </p:cNvSpPr>
            <p:nvPr/>
          </p:nvSpPr>
          <p:spPr>
            <a:xfrm>
              <a:off x="3455516" y="1080644"/>
              <a:ext cx="2222287" cy="341840"/>
            </a:xfrm>
            <a:prstGeom prst="rect">
              <a:avLst/>
            </a:prstGeom>
            <a:noFill/>
          </p:spPr>
          <p:txBody>
            <a:bodyPr wrap="square" rtlCol="0">
              <a:spAutoFit/>
            </a:bodyPr>
            <a:lstStyle/>
            <a:p>
              <a:r>
                <a:rPr lang="nl-NL" sz="800" b="1" dirty="0" err="1" smtClean="0"/>
                <a:t>Proof</a:t>
              </a:r>
              <a:r>
                <a:rPr lang="nl-NL" sz="800" b="1" dirty="0" smtClean="0"/>
                <a:t> of Understanding</a:t>
              </a:r>
              <a:endParaRPr lang="nl-NL" sz="800" b="1" dirty="0"/>
            </a:p>
          </p:txBody>
        </p:sp>
        <p:pic>
          <p:nvPicPr>
            <p:cNvPr id="35" name="Picture 34"/>
            <p:cNvPicPr>
              <a:picLocks noChangeAspect="1"/>
            </p:cNvPicPr>
            <p:nvPr/>
          </p:nvPicPr>
          <p:blipFill>
            <a:blip r:embed="rId7"/>
            <a:stretch>
              <a:fillRect/>
            </a:stretch>
          </p:blipFill>
          <p:spPr>
            <a:xfrm>
              <a:off x="3564604" y="1347234"/>
              <a:ext cx="2113200" cy="1440981"/>
            </a:xfrm>
            <a:prstGeom prst="rect">
              <a:avLst/>
            </a:prstGeom>
          </p:spPr>
        </p:pic>
        <p:sp>
          <p:nvSpPr>
            <p:cNvPr id="36" name="Donut 35"/>
            <p:cNvSpPr>
              <a:spLocks noChangeAspect="1"/>
            </p:cNvSpPr>
            <p:nvPr/>
          </p:nvSpPr>
          <p:spPr>
            <a:xfrm>
              <a:off x="4330766" y="1987022"/>
              <a:ext cx="649291" cy="649291"/>
            </a:xfrm>
            <a:prstGeom prst="don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600" b="1" dirty="0">
                <a:solidFill>
                  <a:schemeClr val="bg1"/>
                </a:solidFill>
              </a:endParaRPr>
            </a:p>
          </p:txBody>
        </p:sp>
        <p:sp>
          <p:nvSpPr>
            <p:cNvPr id="37" name="Donut 36"/>
            <p:cNvSpPr>
              <a:spLocks noChangeAspect="1"/>
            </p:cNvSpPr>
            <p:nvPr/>
          </p:nvSpPr>
          <p:spPr>
            <a:xfrm>
              <a:off x="4944432" y="1517427"/>
              <a:ext cx="667559" cy="649290"/>
            </a:xfrm>
            <a:prstGeom prst="don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nl-NL" sz="600" b="1" dirty="0">
                <a:solidFill>
                  <a:schemeClr val="bg1"/>
                </a:solidFill>
              </a:endParaRPr>
            </a:p>
          </p:txBody>
        </p:sp>
        <p:sp>
          <p:nvSpPr>
            <p:cNvPr id="38" name="Donut 37"/>
            <p:cNvSpPr>
              <a:spLocks noChangeAspect="1"/>
            </p:cNvSpPr>
            <p:nvPr/>
          </p:nvSpPr>
          <p:spPr>
            <a:xfrm>
              <a:off x="3655496" y="1539850"/>
              <a:ext cx="649291" cy="649290"/>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600" b="1" dirty="0">
                <a:solidFill>
                  <a:schemeClr val="bg1"/>
                </a:solidFill>
              </a:endParaRPr>
            </a:p>
          </p:txBody>
        </p:sp>
      </p:grpSp>
      <p:sp>
        <p:nvSpPr>
          <p:cNvPr id="4" name="Rectangle 3"/>
          <p:cNvSpPr/>
          <p:nvPr/>
        </p:nvSpPr>
        <p:spPr>
          <a:xfrm>
            <a:off x="4785756" y="2791519"/>
            <a:ext cx="3835730" cy="2677656"/>
          </a:xfrm>
          <a:prstGeom prst="rect">
            <a:avLst/>
          </a:prstGeom>
        </p:spPr>
        <p:txBody>
          <a:bodyPr wrap="square">
            <a:spAutoFit/>
          </a:bodyPr>
          <a:lstStyle/>
          <a:p>
            <a:pPr>
              <a:buSzPct val="110000"/>
              <a:buFont typeface="Wingdings 2" pitchFamily="18" charset="2"/>
            </a:pPr>
            <a:r>
              <a:rPr lang="en-US" sz="1200" dirty="0">
                <a:solidFill>
                  <a:schemeClr val="tx1">
                    <a:lumMod val="65000"/>
                    <a:lumOff val="35000"/>
                  </a:schemeClr>
                </a:solidFill>
              </a:rPr>
              <a:t>Combine with </a:t>
            </a:r>
            <a:r>
              <a:rPr lang="en-US" sz="1200" b="1" dirty="0">
                <a:solidFill>
                  <a:schemeClr val="tx1">
                    <a:lumMod val="65000"/>
                    <a:lumOff val="35000"/>
                  </a:schemeClr>
                </a:solidFill>
              </a:rPr>
              <a:t>Reputation</a:t>
            </a:r>
            <a:r>
              <a:rPr lang="en-US" sz="1200" dirty="0">
                <a:solidFill>
                  <a:schemeClr val="tx1">
                    <a:lumMod val="65000"/>
                    <a:lumOff val="35000"/>
                  </a:schemeClr>
                </a:solidFill>
              </a:rPr>
              <a:t>, </a:t>
            </a:r>
            <a:r>
              <a:rPr lang="en-US" sz="1200" b="1" dirty="0" err="1" smtClean="0">
                <a:solidFill>
                  <a:schemeClr val="tx1">
                    <a:lumMod val="65000"/>
                    <a:lumOff val="35000"/>
                  </a:schemeClr>
                </a:solidFill>
              </a:rPr>
              <a:t>Trustability</a:t>
            </a:r>
            <a:r>
              <a:rPr lang="en-US" sz="1200" dirty="0" smtClean="0">
                <a:solidFill>
                  <a:schemeClr val="tx1">
                    <a:lumMod val="65000"/>
                    <a:lumOff val="35000"/>
                  </a:schemeClr>
                </a:solidFill>
              </a:rPr>
              <a:t> </a:t>
            </a:r>
            <a:r>
              <a:rPr lang="en-US" sz="1200" dirty="0">
                <a:solidFill>
                  <a:schemeClr val="tx1">
                    <a:lumMod val="65000"/>
                    <a:lumOff val="35000"/>
                  </a:schemeClr>
                </a:solidFill>
              </a:rPr>
              <a:t>and ‘</a:t>
            </a:r>
            <a:r>
              <a:rPr lang="en-US" sz="1200" b="1" dirty="0">
                <a:solidFill>
                  <a:schemeClr val="tx1">
                    <a:lumMod val="65000"/>
                    <a:lumOff val="35000"/>
                  </a:schemeClr>
                </a:solidFill>
              </a:rPr>
              <a:t>Proof</a:t>
            </a:r>
            <a:r>
              <a:rPr lang="en-US" sz="1200" dirty="0">
                <a:solidFill>
                  <a:schemeClr val="tx1">
                    <a:lumMod val="65000"/>
                    <a:lumOff val="35000"/>
                  </a:schemeClr>
                </a:solidFill>
              </a:rPr>
              <a:t> </a:t>
            </a:r>
            <a:r>
              <a:rPr lang="en-US" sz="1200" b="1" dirty="0">
                <a:solidFill>
                  <a:schemeClr val="tx1">
                    <a:lumMod val="65000"/>
                    <a:lumOff val="35000"/>
                  </a:schemeClr>
                </a:solidFill>
              </a:rPr>
              <a:t>of</a:t>
            </a:r>
            <a:r>
              <a:rPr lang="en-US" sz="1200" dirty="0">
                <a:solidFill>
                  <a:schemeClr val="tx1">
                    <a:lumMod val="65000"/>
                    <a:lumOff val="35000"/>
                  </a:schemeClr>
                </a:solidFill>
              </a:rPr>
              <a:t> </a:t>
            </a:r>
            <a:r>
              <a:rPr lang="en-US" sz="1200" b="1" dirty="0">
                <a:solidFill>
                  <a:schemeClr val="tx1">
                    <a:lumMod val="65000"/>
                    <a:lumOff val="35000"/>
                  </a:schemeClr>
                </a:solidFill>
              </a:rPr>
              <a:t>Stake</a:t>
            </a:r>
            <a:r>
              <a:rPr lang="en-US" sz="1200" dirty="0">
                <a:solidFill>
                  <a:schemeClr val="tx1">
                    <a:lumMod val="65000"/>
                    <a:lumOff val="35000"/>
                  </a:schemeClr>
                </a:solidFill>
              </a:rPr>
              <a:t>’ Systems: </a:t>
            </a:r>
          </a:p>
          <a:p>
            <a:pPr>
              <a:buSzPct val="110000"/>
              <a:buFont typeface="Wingdings 2" pitchFamily="18" charset="2"/>
            </a:pPr>
            <a:endParaRPr lang="en-US" sz="1200" dirty="0">
              <a:solidFill>
                <a:schemeClr val="tx1">
                  <a:lumMod val="65000"/>
                  <a:lumOff val="35000"/>
                </a:schemeClr>
              </a:solidFill>
            </a:endParaRPr>
          </a:p>
          <a:p>
            <a:pPr marL="171450" indent="-171450">
              <a:buSzPct val="110000"/>
              <a:buFont typeface="Wingdings 2" pitchFamily="18" charset="2"/>
              <a:buChar char="•"/>
            </a:pPr>
            <a:r>
              <a:rPr lang="en-US" sz="1200" dirty="0">
                <a:solidFill>
                  <a:schemeClr val="tx1">
                    <a:lumMod val="65000"/>
                    <a:lumOff val="35000"/>
                  </a:schemeClr>
                </a:solidFill>
              </a:rPr>
              <a:t>Have not only sender and receiver agree to handshakes but have also other ‘trustable’ network members like </a:t>
            </a:r>
            <a:r>
              <a:rPr lang="en-US" sz="1200" dirty="0" err="1">
                <a:solidFill>
                  <a:schemeClr val="tx1">
                    <a:lumMod val="65000"/>
                    <a:lumOff val="35000"/>
                  </a:schemeClr>
                </a:solidFill>
              </a:rPr>
              <a:t>eg</a:t>
            </a:r>
            <a:r>
              <a:rPr lang="en-US" sz="1200" dirty="0">
                <a:solidFill>
                  <a:schemeClr val="tx1">
                    <a:lumMod val="65000"/>
                    <a:lumOff val="35000"/>
                  </a:schemeClr>
                </a:solidFill>
              </a:rPr>
              <a:t> very successful </a:t>
            </a:r>
            <a:r>
              <a:rPr lang="en-US" sz="1200" b="1" dirty="0">
                <a:solidFill>
                  <a:schemeClr val="tx1">
                    <a:lumMod val="65000"/>
                    <a:lumOff val="35000"/>
                  </a:schemeClr>
                </a:solidFill>
              </a:rPr>
              <a:t>Translators sign and approve translations</a:t>
            </a:r>
          </a:p>
          <a:p>
            <a:pPr marL="171450" indent="-171450">
              <a:buSzPct val="110000"/>
              <a:buFont typeface="Wingdings 2" pitchFamily="18" charset="2"/>
              <a:buChar char="•"/>
            </a:pPr>
            <a:r>
              <a:rPr lang="en-US" sz="1200" b="1" dirty="0" err="1" smtClean="0">
                <a:solidFill>
                  <a:schemeClr val="tx1">
                    <a:lumMod val="65000"/>
                    <a:lumOff val="35000"/>
                  </a:schemeClr>
                </a:solidFill>
              </a:rPr>
              <a:t>Trustability</a:t>
            </a:r>
            <a:r>
              <a:rPr lang="en-US" sz="1200" dirty="0" smtClean="0">
                <a:solidFill>
                  <a:schemeClr val="tx1">
                    <a:lumMod val="65000"/>
                    <a:lumOff val="35000"/>
                  </a:schemeClr>
                </a:solidFill>
              </a:rPr>
              <a:t> </a:t>
            </a:r>
            <a:r>
              <a:rPr lang="en-US" sz="1200" dirty="0">
                <a:solidFill>
                  <a:schemeClr val="tx1">
                    <a:lumMod val="65000"/>
                    <a:lumOff val="35000"/>
                  </a:schemeClr>
                </a:solidFill>
              </a:rPr>
              <a:t>or </a:t>
            </a:r>
            <a:r>
              <a:rPr lang="en-US" sz="1200" b="1" dirty="0">
                <a:solidFill>
                  <a:schemeClr val="tx1">
                    <a:lumMod val="65000"/>
                    <a:lumOff val="35000"/>
                  </a:schemeClr>
                </a:solidFill>
              </a:rPr>
              <a:t>Reputation</a:t>
            </a:r>
            <a:r>
              <a:rPr lang="en-US" sz="1200" dirty="0">
                <a:solidFill>
                  <a:schemeClr val="tx1">
                    <a:lumMod val="65000"/>
                    <a:lumOff val="35000"/>
                  </a:schemeClr>
                </a:solidFill>
              </a:rPr>
              <a:t> is defined via the amount of </a:t>
            </a:r>
            <a:r>
              <a:rPr lang="en-US" sz="1200" b="1" dirty="0">
                <a:solidFill>
                  <a:schemeClr val="tx1">
                    <a:lumMod val="65000"/>
                    <a:lumOff val="35000"/>
                  </a:schemeClr>
                </a:solidFill>
              </a:rPr>
              <a:t>currency won </a:t>
            </a:r>
            <a:r>
              <a:rPr lang="en-US" sz="1200" dirty="0">
                <a:solidFill>
                  <a:schemeClr val="tx1">
                    <a:lumMod val="65000"/>
                    <a:lumOff val="35000"/>
                  </a:schemeClr>
                </a:solidFill>
              </a:rPr>
              <a:t>as it indicates that a member is very knowledgeable about correct Translations</a:t>
            </a:r>
          </a:p>
          <a:p>
            <a:pPr marL="171450" indent="-171450">
              <a:buSzPct val="110000"/>
              <a:buFont typeface="Wingdings 2" pitchFamily="18" charset="2"/>
              <a:buChar char="•"/>
            </a:pPr>
            <a:r>
              <a:rPr lang="en-US" sz="1200" dirty="0">
                <a:solidFill>
                  <a:schemeClr val="tx1">
                    <a:lumMod val="65000"/>
                    <a:lumOff val="35000"/>
                  </a:schemeClr>
                </a:solidFill>
              </a:rPr>
              <a:t>Members additionally </a:t>
            </a:r>
            <a:r>
              <a:rPr lang="en-US" sz="1200" b="1" dirty="0">
                <a:solidFill>
                  <a:schemeClr val="tx1">
                    <a:lumMod val="65000"/>
                    <a:lumOff val="35000"/>
                  </a:schemeClr>
                </a:solidFill>
              </a:rPr>
              <a:t>holding a large amount of the </a:t>
            </a:r>
            <a:r>
              <a:rPr lang="en-US" sz="1200" b="1" dirty="0" err="1">
                <a:solidFill>
                  <a:schemeClr val="tx1">
                    <a:lumMod val="65000"/>
                    <a:lumOff val="35000"/>
                  </a:schemeClr>
                </a:solidFill>
              </a:rPr>
              <a:t>cryptocurrency</a:t>
            </a:r>
            <a:r>
              <a:rPr lang="en-US" sz="1200" dirty="0">
                <a:solidFill>
                  <a:schemeClr val="tx1">
                    <a:lumMod val="65000"/>
                    <a:lumOff val="35000"/>
                  </a:schemeClr>
                </a:solidFill>
              </a:rPr>
              <a:t> hold a </a:t>
            </a:r>
            <a:r>
              <a:rPr lang="en-US" sz="1200" b="1" dirty="0">
                <a:solidFill>
                  <a:schemeClr val="tx1">
                    <a:lumMod val="65000"/>
                    <a:lumOff val="35000"/>
                  </a:schemeClr>
                </a:solidFill>
              </a:rPr>
              <a:t>financial stake </a:t>
            </a:r>
            <a:r>
              <a:rPr lang="en-US" sz="1200" dirty="0">
                <a:solidFill>
                  <a:schemeClr val="tx1">
                    <a:lumMod val="65000"/>
                    <a:lumOff val="35000"/>
                  </a:schemeClr>
                </a:solidFill>
              </a:rPr>
              <a:t>in the network and have interest to avoid fraud</a:t>
            </a:r>
          </a:p>
        </p:txBody>
      </p:sp>
      <p:cxnSp>
        <p:nvCxnSpPr>
          <p:cNvPr id="9" name="Straight Connector 8"/>
          <p:cNvCxnSpPr/>
          <p:nvPr/>
        </p:nvCxnSpPr>
        <p:spPr>
          <a:xfrm>
            <a:off x="4578176" y="2909455"/>
            <a:ext cx="0" cy="3170711"/>
          </a:xfrm>
          <a:prstGeom prst="line">
            <a:avLst/>
          </a:prstGeom>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685427" y="1954113"/>
            <a:ext cx="918463" cy="215444"/>
          </a:xfrm>
          <a:prstGeom prst="rect">
            <a:avLst/>
          </a:prstGeom>
          <a:noFill/>
        </p:spPr>
        <p:txBody>
          <a:bodyPr wrap="square" rtlCol="0">
            <a:spAutoFit/>
          </a:bodyPr>
          <a:lstStyle/>
          <a:p>
            <a:pPr algn="ctr"/>
            <a:r>
              <a:rPr lang="nl-NL" sz="800" dirty="0" err="1" smtClean="0"/>
              <a:t>Proof</a:t>
            </a:r>
            <a:r>
              <a:rPr lang="nl-NL" sz="800" dirty="0" smtClean="0"/>
              <a:t> of </a:t>
            </a:r>
            <a:r>
              <a:rPr lang="nl-NL" sz="800" dirty="0" err="1" smtClean="0"/>
              <a:t>Stake</a:t>
            </a:r>
            <a:endParaRPr lang="nl-NL" sz="800" dirty="0"/>
          </a:p>
        </p:txBody>
      </p:sp>
      <p:sp>
        <p:nvSpPr>
          <p:cNvPr id="16" name="TextBox 15"/>
          <p:cNvSpPr txBox="1"/>
          <p:nvPr/>
        </p:nvSpPr>
        <p:spPr>
          <a:xfrm>
            <a:off x="2636223" y="617552"/>
            <a:ext cx="918463" cy="215444"/>
          </a:xfrm>
          <a:prstGeom prst="rect">
            <a:avLst/>
          </a:prstGeom>
          <a:noFill/>
        </p:spPr>
        <p:txBody>
          <a:bodyPr wrap="square" rtlCol="0">
            <a:spAutoFit/>
          </a:bodyPr>
          <a:lstStyle/>
          <a:p>
            <a:pPr algn="ctr"/>
            <a:r>
              <a:rPr lang="nl-NL" sz="800" dirty="0" err="1" smtClean="0"/>
              <a:t>understanding</a:t>
            </a:r>
            <a:endParaRPr lang="nl-NL" sz="800" dirty="0"/>
          </a:p>
        </p:txBody>
      </p:sp>
    </p:spTree>
    <p:extLst>
      <p:ext uri="{BB962C8B-B14F-4D97-AF65-F5344CB8AC3E}">
        <p14:creationId xmlns:p14="http://schemas.microsoft.com/office/powerpoint/2010/main" val="3287058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827823" y="807522"/>
            <a:ext cx="184731" cy="369332"/>
          </a:xfrm>
          <a:prstGeom prst="rect">
            <a:avLst/>
          </a:prstGeom>
          <a:noFill/>
        </p:spPr>
        <p:txBody>
          <a:bodyPr wrap="none" rtlCol="0">
            <a:normAutofit/>
          </a:bodyPr>
          <a:lstStyle/>
          <a:p>
            <a:endParaRPr lang="en-US" dirty="0"/>
          </a:p>
        </p:txBody>
      </p:sp>
      <p:sp>
        <p:nvSpPr>
          <p:cNvPr id="15" name="Title 1"/>
          <p:cNvSpPr>
            <a:spLocks noGrp="1"/>
          </p:cNvSpPr>
          <p:nvPr>
            <p:ph type="title"/>
          </p:nvPr>
        </p:nvSpPr>
        <p:spPr>
          <a:xfrm>
            <a:off x="213757" y="54553"/>
            <a:ext cx="8744284" cy="446792"/>
          </a:xfrm>
        </p:spPr>
        <p:txBody>
          <a:bodyPr anchor="ctr"/>
          <a:lstStyle/>
          <a:p>
            <a:r>
              <a:rPr lang="en-US" sz="2000" dirty="0"/>
              <a:t>Proof of </a:t>
            </a:r>
            <a:r>
              <a:rPr lang="en-US" sz="2000" dirty="0" smtClean="0"/>
              <a:t>Understanding – Signing Immutability</a:t>
            </a:r>
            <a:endParaRPr lang="en-US" sz="2000" dirty="0"/>
          </a:p>
        </p:txBody>
      </p:sp>
      <p:sp>
        <p:nvSpPr>
          <p:cNvPr id="19" name="TextBox 18"/>
          <p:cNvSpPr txBox="1"/>
          <p:nvPr/>
        </p:nvSpPr>
        <p:spPr>
          <a:xfrm>
            <a:off x="35635" y="901450"/>
            <a:ext cx="2543303" cy="1616116"/>
          </a:xfrm>
          <a:prstGeom prst="rect">
            <a:avLst/>
          </a:prstGeom>
          <a:noFill/>
        </p:spPr>
        <p:txBody>
          <a:bodyPr wrap="square" rtlCol="0">
            <a:normAutofit/>
          </a:bodyPr>
          <a:lstStyle/>
          <a:p>
            <a:endParaRPr lang="en-US" sz="1000" dirty="0"/>
          </a:p>
        </p:txBody>
      </p:sp>
      <p:sp>
        <p:nvSpPr>
          <p:cNvPr id="88" name="TextBox 87"/>
          <p:cNvSpPr txBox="1"/>
          <p:nvPr/>
        </p:nvSpPr>
        <p:spPr>
          <a:xfrm>
            <a:off x="4807054" y="3379137"/>
            <a:ext cx="3913386" cy="3282918"/>
          </a:xfrm>
          <a:prstGeom prst="rect">
            <a:avLst/>
          </a:prstGeom>
          <a:noFill/>
        </p:spPr>
        <p:txBody>
          <a:bodyPr wrap="square" rtlCol="0">
            <a:normAutofit/>
          </a:bodyPr>
          <a:lstStyle/>
          <a:p>
            <a:r>
              <a:rPr lang="en-US" sz="900" b="1" u="sng" dirty="0" smtClean="0"/>
              <a:t>Remarks:</a:t>
            </a:r>
          </a:p>
          <a:p>
            <a:endParaRPr lang="en-US" sz="900" b="1" u="sng" dirty="0" smtClean="0"/>
          </a:p>
          <a:p>
            <a:pPr marL="171450" indent="-171450">
              <a:buFont typeface="Arial" charset="0"/>
              <a:buChar char="•"/>
            </a:pPr>
            <a:endParaRPr lang="en-US" sz="900" dirty="0" smtClean="0"/>
          </a:p>
          <a:p>
            <a:pPr marL="171450" indent="-171450">
              <a:buFont typeface="Arial" charset="0"/>
              <a:buChar char="•"/>
            </a:pPr>
            <a:r>
              <a:rPr lang="en-US" sz="900" dirty="0" smtClean="0"/>
              <a:t>Usage of a </a:t>
            </a:r>
            <a:r>
              <a:rPr lang="en-US" sz="900" dirty="0"/>
              <a:t>hash </a:t>
            </a:r>
            <a:r>
              <a:rPr lang="en-US" sz="900" b="1" dirty="0"/>
              <a:t>against a difficulty target </a:t>
            </a:r>
            <a:r>
              <a:rPr lang="en-US" sz="900" dirty="0"/>
              <a:t>can be </a:t>
            </a:r>
            <a:r>
              <a:rPr lang="en-US" sz="900" dirty="0" smtClean="0"/>
              <a:t>necessary to rule out the possibility that (all affected) sender &amp; (all affected) senders conspire to revert transactions on expense of a 3</a:t>
            </a:r>
            <a:r>
              <a:rPr lang="en-US" sz="900" baseline="30000" dirty="0" smtClean="0"/>
              <a:t>rd</a:t>
            </a:r>
            <a:r>
              <a:rPr lang="en-US" sz="900" dirty="0" smtClean="0"/>
              <a:t> party affected in the real world but not part of the digital transaction</a:t>
            </a:r>
          </a:p>
          <a:p>
            <a:pPr marL="171450" indent="-171450">
              <a:buFont typeface="Arial" charset="0"/>
              <a:buChar char="•"/>
            </a:pPr>
            <a:r>
              <a:rPr lang="en-US" sz="900" dirty="0" smtClean="0"/>
              <a:t>The larger the network, the less likely it is all will ’cheat’. Usage of a hash against a difficulty target can therefore  be useful especially in the</a:t>
            </a:r>
            <a:r>
              <a:rPr lang="en-US" sz="900" dirty="0"/>
              <a:t> </a:t>
            </a:r>
            <a:r>
              <a:rPr lang="en-US" sz="900" b="1" dirty="0" smtClean="0"/>
              <a:t>network</a:t>
            </a:r>
            <a:r>
              <a:rPr lang="en-US" sz="900" dirty="0" smtClean="0"/>
              <a:t> </a:t>
            </a:r>
            <a:r>
              <a:rPr lang="en-US" sz="900" b="1" dirty="0" smtClean="0"/>
              <a:t>startup phase </a:t>
            </a:r>
            <a:r>
              <a:rPr lang="en-US" sz="900" dirty="0"/>
              <a:t>when the network is small and the cascade effect hence </a:t>
            </a:r>
            <a:r>
              <a:rPr lang="en-US" sz="900" dirty="0" err="1"/>
              <a:t>neglectable</a:t>
            </a:r>
            <a:endParaRPr lang="en-US" sz="900" dirty="0"/>
          </a:p>
          <a:p>
            <a:pPr marL="171450" indent="-171450">
              <a:buFont typeface="Arial" charset="0"/>
              <a:buChar char="•"/>
            </a:pPr>
            <a:r>
              <a:rPr lang="en-US" sz="900" dirty="0" smtClean="0"/>
              <a:t>Note </a:t>
            </a:r>
            <a:r>
              <a:rPr lang="en-US" sz="900" b="1" dirty="0" smtClean="0"/>
              <a:t>neither</a:t>
            </a:r>
            <a:r>
              <a:rPr lang="en-US" sz="900" dirty="0" smtClean="0"/>
              <a:t> Blocks of Transactions </a:t>
            </a:r>
            <a:r>
              <a:rPr lang="en-US" sz="900" b="1" dirty="0" smtClean="0"/>
              <a:t>nor</a:t>
            </a:r>
            <a:r>
              <a:rPr lang="en-US" sz="900" dirty="0" smtClean="0"/>
              <a:t> </a:t>
            </a:r>
            <a:r>
              <a:rPr lang="en-US" sz="900" b="1" dirty="0" smtClean="0"/>
              <a:t>Transactions</a:t>
            </a:r>
            <a:r>
              <a:rPr lang="en-US" sz="900" dirty="0" smtClean="0"/>
              <a:t> (C pays B) </a:t>
            </a:r>
            <a:r>
              <a:rPr lang="en-US" sz="900" b="1" dirty="0" smtClean="0"/>
              <a:t>depend</a:t>
            </a:r>
            <a:r>
              <a:rPr lang="en-US" sz="900" dirty="0" smtClean="0"/>
              <a:t> on previous Transactions (B pays A)</a:t>
            </a:r>
          </a:p>
          <a:p>
            <a:pPr marL="171450" indent="-171450">
              <a:buFont typeface="Arial" charset="0"/>
              <a:buChar char="•"/>
            </a:pPr>
            <a:r>
              <a:rPr lang="en-US" sz="900" dirty="0" smtClean="0"/>
              <a:t>There is an </a:t>
            </a:r>
            <a:r>
              <a:rPr lang="en-US" sz="900" b="1" dirty="0" smtClean="0"/>
              <a:t>indirect</a:t>
            </a:r>
            <a:r>
              <a:rPr lang="en-US" sz="900" dirty="0" smtClean="0"/>
              <a:t> </a:t>
            </a:r>
            <a:r>
              <a:rPr lang="en-US" sz="900" b="1" dirty="0" smtClean="0"/>
              <a:t>link</a:t>
            </a:r>
            <a:r>
              <a:rPr lang="en-US" sz="900" dirty="0" smtClean="0"/>
              <a:t> via the </a:t>
            </a:r>
            <a:r>
              <a:rPr lang="en-US" sz="900" b="1" dirty="0" smtClean="0"/>
              <a:t>history</a:t>
            </a:r>
            <a:r>
              <a:rPr lang="en-US" sz="900" dirty="0" smtClean="0"/>
              <a:t> </a:t>
            </a:r>
            <a:r>
              <a:rPr lang="en-US" sz="900" b="1" dirty="0" smtClean="0"/>
              <a:t>of</a:t>
            </a:r>
            <a:r>
              <a:rPr lang="en-US" sz="900" dirty="0" smtClean="0"/>
              <a:t> </a:t>
            </a:r>
            <a:r>
              <a:rPr lang="en-US" sz="900" b="1" dirty="0" smtClean="0"/>
              <a:t>handshakes</a:t>
            </a:r>
            <a:r>
              <a:rPr lang="en-US" sz="900" dirty="0" smtClean="0"/>
              <a:t> (the training set), which can be used to create a cascade effect (see below)</a:t>
            </a:r>
          </a:p>
          <a:p>
            <a:pPr marL="171450" indent="-171450">
              <a:buFont typeface="Arial" charset="0"/>
              <a:buChar char="•"/>
            </a:pPr>
            <a:r>
              <a:rPr lang="en-US" sz="900" dirty="0" smtClean="0"/>
              <a:t>Transactions in a </a:t>
            </a:r>
            <a:r>
              <a:rPr lang="en-US" sz="900" dirty="0" err="1" smtClean="0"/>
              <a:t>Blockchain</a:t>
            </a:r>
            <a:r>
              <a:rPr lang="en-US" sz="900" dirty="0" smtClean="0"/>
              <a:t> representing Conversations between Machines are </a:t>
            </a:r>
            <a:r>
              <a:rPr lang="en-US" sz="900" b="1" dirty="0" smtClean="0"/>
              <a:t>loosely</a:t>
            </a:r>
            <a:r>
              <a:rPr lang="en-US" sz="900" dirty="0" smtClean="0"/>
              <a:t> </a:t>
            </a:r>
            <a:r>
              <a:rPr lang="en-US" sz="900" b="1" dirty="0" smtClean="0"/>
              <a:t>coupled</a:t>
            </a:r>
            <a:r>
              <a:rPr lang="en-US" sz="900" dirty="0" smtClean="0"/>
              <a:t> along </a:t>
            </a:r>
            <a:r>
              <a:rPr lang="en-US" sz="900" b="1" i="1" dirty="0"/>
              <a:t>S</a:t>
            </a:r>
            <a:r>
              <a:rPr lang="en-US" sz="900" b="1" i="1" dirty="0" smtClean="0"/>
              <a:t>enders</a:t>
            </a:r>
            <a:r>
              <a:rPr lang="en-US" sz="900" dirty="0" smtClean="0"/>
              <a:t> &amp; </a:t>
            </a:r>
            <a:r>
              <a:rPr lang="en-US" sz="900" b="1" i="1" dirty="0"/>
              <a:t>R</a:t>
            </a:r>
            <a:r>
              <a:rPr lang="en-US" sz="900" b="1" i="1" dirty="0" smtClean="0"/>
              <a:t>eceivers</a:t>
            </a:r>
            <a:r>
              <a:rPr lang="en-US" sz="900" dirty="0" smtClean="0"/>
              <a:t> or </a:t>
            </a:r>
            <a:r>
              <a:rPr lang="en-US" sz="900" b="1" i="1" dirty="0" smtClean="0"/>
              <a:t>topics</a:t>
            </a:r>
            <a:r>
              <a:rPr lang="en-US" sz="900" dirty="0" smtClean="0"/>
              <a:t> (training set </a:t>
            </a:r>
            <a:r>
              <a:rPr lang="en-US" sz="900" b="1" i="1" dirty="0" smtClean="0"/>
              <a:t>features</a:t>
            </a:r>
            <a:r>
              <a:rPr lang="en-US" sz="900" dirty="0" smtClean="0"/>
              <a:t>) like in a social network</a:t>
            </a:r>
          </a:p>
          <a:p>
            <a:endParaRPr lang="en-US" sz="900" dirty="0" smtClean="0"/>
          </a:p>
          <a:p>
            <a:endParaRPr lang="en-US" sz="900" dirty="0" smtClean="0"/>
          </a:p>
          <a:p>
            <a:endParaRPr lang="en-US" sz="900" dirty="0"/>
          </a:p>
        </p:txBody>
      </p:sp>
      <p:sp>
        <p:nvSpPr>
          <p:cNvPr id="3" name="TextBox 2"/>
          <p:cNvSpPr txBox="1"/>
          <p:nvPr/>
        </p:nvSpPr>
        <p:spPr>
          <a:xfrm>
            <a:off x="285009" y="3327378"/>
            <a:ext cx="4346368" cy="3429680"/>
          </a:xfrm>
          <a:prstGeom prst="rect">
            <a:avLst/>
          </a:prstGeom>
          <a:noFill/>
        </p:spPr>
        <p:txBody>
          <a:bodyPr wrap="square" rtlCol="0">
            <a:noAutofit/>
          </a:bodyPr>
          <a:lstStyle/>
          <a:p>
            <a:r>
              <a:rPr lang="en-US" sz="900" b="1" u="sng" dirty="0" smtClean="0"/>
              <a:t>Cascade Effect :</a:t>
            </a:r>
          </a:p>
          <a:p>
            <a:endParaRPr lang="en-US" sz="900" b="1" u="sng" dirty="0" smtClean="0"/>
          </a:p>
          <a:p>
            <a:r>
              <a:rPr lang="en-US" sz="900" dirty="0" smtClean="0"/>
              <a:t>A </a:t>
            </a:r>
            <a:r>
              <a:rPr lang="en-US" sz="900" dirty="0" err="1" smtClean="0"/>
              <a:t>Blockchain</a:t>
            </a:r>
            <a:r>
              <a:rPr lang="en-US" sz="900" dirty="0" smtClean="0"/>
              <a:t> representing ‘Conversations’ between Senders &amp; Receivers would take:</a:t>
            </a:r>
          </a:p>
          <a:p>
            <a:pPr marL="171450" indent="-171450">
              <a:buFont typeface="Arial" charset="0"/>
              <a:buChar char="•"/>
            </a:pPr>
            <a:r>
              <a:rPr lang="en-US" sz="900" b="1" dirty="0"/>
              <a:t>s</a:t>
            </a:r>
            <a:r>
              <a:rPr lang="en-US" sz="900" b="1" dirty="0" smtClean="0"/>
              <a:t>mall fingerprint</a:t>
            </a:r>
            <a:r>
              <a:rPr lang="en-US" sz="900" dirty="0" smtClean="0"/>
              <a:t>: hash fingerprints of their own Handshake Negotiations </a:t>
            </a:r>
          </a:p>
          <a:p>
            <a:pPr marL="171450" indent="-171450">
              <a:buFont typeface="Arial" charset="0"/>
              <a:buChar char="•"/>
            </a:pPr>
            <a:r>
              <a:rPr lang="en-US" sz="900" b="1" dirty="0"/>
              <a:t>l</a:t>
            </a:r>
            <a:r>
              <a:rPr lang="en-US" sz="900" b="1" dirty="0" smtClean="0"/>
              <a:t>arge fingerprint</a:t>
            </a:r>
            <a:r>
              <a:rPr lang="en-US" sz="900" dirty="0" smtClean="0"/>
              <a:t>: Handshake Negotiation history existing at the time of their handshake</a:t>
            </a:r>
          </a:p>
          <a:p>
            <a:endParaRPr lang="en-US" sz="900" dirty="0" smtClean="0"/>
          </a:p>
          <a:p>
            <a:r>
              <a:rPr lang="en-US" sz="900" dirty="0" smtClean="0"/>
              <a:t>Changing a transaction, handshake will trigger:</a:t>
            </a:r>
          </a:p>
          <a:p>
            <a:pPr marL="171450" indent="-171450">
              <a:buFont typeface="Arial" charset="0"/>
              <a:buChar char="•"/>
            </a:pPr>
            <a:r>
              <a:rPr lang="en-US" sz="900" b="1" dirty="0" smtClean="0"/>
              <a:t>weak immutability</a:t>
            </a:r>
            <a:r>
              <a:rPr lang="en-US" sz="900" dirty="0" smtClean="0"/>
              <a:t>:</a:t>
            </a:r>
          </a:p>
          <a:p>
            <a:pPr marL="628650" lvl="1" indent="-171450">
              <a:buFont typeface="Arial" charset="0"/>
              <a:buChar char="•"/>
            </a:pPr>
            <a:r>
              <a:rPr lang="en-US" sz="900" dirty="0" smtClean="0"/>
              <a:t>Re-do </a:t>
            </a:r>
            <a:r>
              <a:rPr lang="en-US" sz="900" b="1" dirty="0" smtClean="0"/>
              <a:t>translation</a:t>
            </a:r>
            <a:r>
              <a:rPr lang="en-US" sz="900" dirty="0" smtClean="0"/>
              <a:t> work, unless same format / content / action accepted</a:t>
            </a:r>
          </a:p>
          <a:p>
            <a:pPr marL="628650" lvl="1" indent="-171450">
              <a:buFont typeface="Arial" charset="0"/>
              <a:buChar char="•"/>
            </a:pPr>
            <a:r>
              <a:rPr lang="en-US" sz="900" dirty="0" smtClean="0"/>
              <a:t>Re-ask </a:t>
            </a:r>
            <a:r>
              <a:rPr lang="en-US" sz="900" b="1" dirty="0"/>
              <a:t>consent</a:t>
            </a:r>
            <a:r>
              <a:rPr lang="en-US" sz="900" dirty="0"/>
              <a:t> from senders and receivers if handshakes are adjusted</a:t>
            </a:r>
          </a:p>
          <a:p>
            <a:pPr marL="628650" lvl="1" indent="-171450">
              <a:buFont typeface="Arial" charset="0"/>
              <a:buChar char="•"/>
            </a:pPr>
            <a:r>
              <a:rPr lang="en-US" sz="900" dirty="0"/>
              <a:t>Header needs to get </a:t>
            </a:r>
            <a:r>
              <a:rPr lang="en-US" sz="900" b="1" dirty="0"/>
              <a:t>hashed</a:t>
            </a:r>
            <a:r>
              <a:rPr lang="en-US" sz="900" dirty="0"/>
              <a:t>, optionally against a difficulty </a:t>
            </a:r>
            <a:r>
              <a:rPr lang="en-US" sz="900" dirty="0" smtClean="0"/>
              <a:t>target</a:t>
            </a:r>
          </a:p>
          <a:p>
            <a:pPr marL="171450" indent="-171450">
              <a:buFont typeface="Arial" charset="0"/>
              <a:buChar char="•"/>
            </a:pPr>
            <a:r>
              <a:rPr lang="en-US" sz="900" b="1" dirty="0"/>
              <a:t>s</a:t>
            </a:r>
            <a:r>
              <a:rPr lang="en-US" sz="900" b="1" dirty="0" smtClean="0"/>
              <a:t>trong immutability: </a:t>
            </a:r>
            <a:r>
              <a:rPr lang="en-US" sz="900" dirty="0" smtClean="0"/>
              <a:t>Change </a:t>
            </a:r>
            <a:r>
              <a:rPr lang="en-US" sz="900" dirty="0"/>
              <a:t>of Handshake will change the </a:t>
            </a:r>
            <a:r>
              <a:rPr lang="en-US" sz="900" dirty="0" smtClean="0"/>
              <a:t>Large Fingerprint of all younger Transactions</a:t>
            </a:r>
            <a:endParaRPr lang="en-US" sz="900" dirty="0"/>
          </a:p>
          <a:p>
            <a:pPr marL="628650" lvl="1" indent="-171450">
              <a:buFont typeface="Arial" charset="0"/>
              <a:buChar char="•"/>
            </a:pPr>
            <a:r>
              <a:rPr lang="en-US" sz="900" dirty="0" smtClean="0"/>
              <a:t>Re-do </a:t>
            </a:r>
            <a:r>
              <a:rPr lang="en-US" sz="900" b="1" dirty="0" smtClean="0"/>
              <a:t>all</a:t>
            </a:r>
            <a:r>
              <a:rPr lang="en-US" sz="900" dirty="0" smtClean="0"/>
              <a:t> </a:t>
            </a:r>
            <a:r>
              <a:rPr lang="en-US" sz="900" b="1" dirty="0"/>
              <a:t>translation</a:t>
            </a:r>
            <a:r>
              <a:rPr lang="en-US" sz="900" dirty="0"/>
              <a:t> work, unless same format / content / action </a:t>
            </a:r>
            <a:r>
              <a:rPr lang="en-US" sz="900" dirty="0" smtClean="0"/>
              <a:t>accepted</a:t>
            </a:r>
            <a:endParaRPr lang="en-US" sz="900" b="1" dirty="0" smtClean="0"/>
          </a:p>
          <a:p>
            <a:pPr marL="628650" lvl="1" indent="-171450">
              <a:buFont typeface="Arial" charset="0"/>
              <a:buChar char="•"/>
            </a:pPr>
            <a:r>
              <a:rPr lang="en-US" sz="900" b="1" dirty="0" smtClean="0"/>
              <a:t>all those Senders </a:t>
            </a:r>
            <a:r>
              <a:rPr lang="en-US" sz="900" b="1" dirty="0"/>
              <a:t>Receivers </a:t>
            </a:r>
            <a:r>
              <a:rPr lang="en-US" sz="900" dirty="0"/>
              <a:t>will need to sign the Header again</a:t>
            </a:r>
          </a:p>
          <a:p>
            <a:pPr marL="628650" lvl="1" indent="-171450">
              <a:buFont typeface="Arial" charset="0"/>
              <a:buChar char="•"/>
            </a:pPr>
            <a:r>
              <a:rPr lang="en-US" sz="900" b="1" dirty="0"/>
              <a:t>All </a:t>
            </a:r>
            <a:r>
              <a:rPr lang="en-US" sz="900" b="1" dirty="0" smtClean="0"/>
              <a:t>their Headers </a:t>
            </a:r>
            <a:r>
              <a:rPr lang="en-US" sz="900" dirty="0"/>
              <a:t>need to get hashed, optionally  against a difficulty </a:t>
            </a:r>
            <a:r>
              <a:rPr lang="en-US" sz="900" dirty="0" smtClean="0"/>
              <a:t>target</a:t>
            </a:r>
          </a:p>
          <a:p>
            <a:endParaRPr lang="en-US" sz="900" b="1" dirty="0"/>
          </a:p>
        </p:txBody>
      </p:sp>
      <p:cxnSp>
        <p:nvCxnSpPr>
          <p:cNvPr id="6" name="Straight Connector 5"/>
          <p:cNvCxnSpPr/>
          <p:nvPr/>
        </p:nvCxnSpPr>
        <p:spPr>
          <a:xfrm>
            <a:off x="4607630" y="3752604"/>
            <a:ext cx="0" cy="2434441"/>
          </a:xfrm>
          <a:prstGeom prst="line">
            <a:avLst/>
          </a:prstGeom>
        </p:spPr>
        <p:style>
          <a:lnRef idx="1">
            <a:schemeClr val="dk1"/>
          </a:lnRef>
          <a:fillRef idx="0">
            <a:schemeClr val="dk1"/>
          </a:fillRef>
          <a:effectRef idx="0">
            <a:schemeClr val="dk1"/>
          </a:effectRef>
          <a:fontRef idx="minor">
            <a:schemeClr val="tx1"/>
          </a:fontRef>
        </p:style>
      </p:cxnSp>
      <p:sp>
        <p:nvSpPr>
          <p:cNvPr id="41" name="Freeform 40"/>
          <p:cNvSpPr/>
          <p:nvPr/>
        </p:nvSpPr>
        <p:spPr>
          <a:xfrm>
            <a:off x="4916384" y="3004457"/>
            <a:ext cx="2125684" cy="522514"/>
          </a:xfrm>
          <a:custGeom>
            <a:avLst/>
            <a:gdLst>
              <a:gd name="connsiteX0" fmla="*/ 0 w 2125684"/>
              <a:gd name="connsiteY0" fmla="*/ 0 h 522514"/>
              <a:gd name="connsiteX1" fmla="*/ 1413164 w 2125684"/>
              <a:gd name="connsiteY1" fmla="*/ 522514 h 522514"/>
              <a:gd name="connsiteX2" fmla="*/ 2113808 w 2125684"/>
              <a:gd name="connsiteY2" fmla="*/ 0 h 522514"/>
              <a:gd name="connsiteX3" fmla="*/ 2113808 w 2125684"/>
              <a:gd name="connsiteY3" fmla="*/ 0 h 522514"/>
              <a:gd name="connsiteX4" fmla="*/ 2125684 w 2125684"/>
              <a:gd name="connsiteY4" fmla="*/ 35626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84" h="522514">
                <a:moveTo>
                  <a:pt x="0" y="0"/>
                </a:moveTo>
                <a:cubicBezTo>
                  <a:pt x="530431" y="261257"/>
                  <a:pt x="1060863" y="522514"/>
                  <a:pt x="1413164" y="522514"/>
                </a:cubicBezTo>
                <a:cubicBezTo>
                  <a:pt x="1765465" y="522514"/>
                  <a:pt x="2113808" y="0"/>
                  <a:pt x="2113808" y="0"/>
                </a:cubicBezTo>
                <a:lnTo>
                  <a:pt x="2113808" y="0"/>
                </a:lnTo>
                <a:lnTo>
                  <a:pt x="2125684" y="3562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984683" y="3360725"/>
            <a:ext cx="579005" cy="184666"/>
          </a:xfrm>
          <a:prstGeom prst="rect">
            <a:avLst/>
          </a:prstGeom>
          <a:noFill/>
        </p:spPr>
        <p:txBody>
          <a:bodyPr wrap="none" rtlCol="0">
            <a:spAutoFit/>
          </a:bodyPr>
          <a:lstStyle/>
          <a:p>
            <a:r>
              <a:rPr lang="en-US" sz="600" dirty="0"/>
              <a:t>s</a:t>
            </a:r>
            <a:r>
              <a:rPr lang="en-US" sz="600" smtClean="0"/>
              <a:t>ame </a:t>
            </a:r>
            <a:r>
              <a:rPr lang="en-US" sz="600" dirty="0" smtClean="0"/>
              <a:t>topic</a:t>
            </a:r>
            <a:endParaRPr lang="en-US" sz="600" dirty="0"/>
          </a:p>
        </p:txBody>
      </p:sp>
      <p:grpSp>
        <p:nvGrpSpPr>
          <p:cNvPr id="4" name="Group 3"/>
          <p:cNvGrpSpPr/>
          <p:nvPr/>
        </p:nvGrpSpPr>
        <p:grpSpPr>
          <a:xfrm>
            <a:off x="1518061" y="359411"/>
            <a:ext cx="6159344" cy="2912548"/>
            <a:chOff x="1518061" y="359411"/>
            <a:chExt cx="6159344" cy="2912548"/>
          </a:xfrm>
        </p:grpSpPr>
        <p:grpSp>
          <p:nvGrpSpPr>
            <p:cNvPr id="13" name="Group 12"/>
            <p:cNvGrpSpPr/>
            <p:nvPr/>
          </p:nvGrpSpPr>
          <p:grpSpPr>
            <a:xfrm>
              <a:off x="1518061" y="568944"/>
              <a:ext cx="1472546" cy="2703015"/>
              <a:chOff x="2135578" y="628319"/>
              <a:chExt cx="1472546" cy="2703015"/>
            </a:xfrm>
          </p:grpSpPr>
          <p:grpSp>
            <p:nvGrpSpPr>
              <p:cNvPr id="67" name="Group 66"/>
              <p:cNvGrpSpPr/>
              <p:nvPr/>
            </p:nvGrpSpPr>
            <p:grpSpPr>
              <a:xfrm>
                <a:off x="2135578" y="628319"/>
                <a:ext cx="1472546" cy="2703015"/>
                <a:chOff x="2658092" y="628319"/>
                <a:chExt cx="1332018" cy="2312251"/>
              </a:xfrm>
            </p:grpSpPr>
            <p:grpSp>
              <p:nvGrpSpPr>
                <p:cNvPr id="26" name="Group 25"/>
                <p:cNvGrpSpPr/>
                <p:nvPr/>
              </p:nvGrpSpPr>
              <p:grpSpPr>
                <a:xfrm>
                  <a:off x="2658092" y="628319"/>
                  <a:ext cx="1332018" cy="2312251"/>
                  <a:chOff x="2658092" y="853950"/>
                  <a:chExt cx="1332018" cy="2312251"/>
                </a:xfrm>
              </p:grpSpPr>
              <p:sp>
                <p:nvSpPr>
                  <p:cNvPr id="2" name="Rectangle 1"/>
                  <p:cNvSpPr/>
                  <p:nvPr/>
                </p:nvSpPr>
                <p:spPr>
                  <a:xfrm>
                    <a:off x="2660073" y="853950"/>
                    <a:ext cx="1330037" cy="1616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Transaction 1 Header</a:t>
                    </a:r>
                    <a:endParaRPr lang="en-US" sz="800" dirty="0">
                      <a:solidFill>
                        <a:schemeClr val="tx1"/>
                      </a:solidFill>
                    </a:endParaRPr>
                  </a:p>
                </p:txBody>
              </p:sp>
              <p:sp>
                <p:nvSpPr>
                  <p:cNvPr id="18" name="Rectangle 17"/>
                  <p:cNvSpPr/>
                  <p:nvPr/>
                </p:nvSpPr>
                <p:spPr>
                  <a:xfrm>
                    <a:off x="2658092" y="2516079"/>
                    <a:ext cx="1332017" cy="6501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charset="0"/>
                      <a:buChar char="•"/>
                    </a:pPr>
                    <a:r>
                      <a:rPr lang="en-US" sz="800" dirty="0" smtClean="0">
                        <a:solidFill>
                          <a:schemeClr val="tx1"/>
                        </a:solidFill>
                      </a:rPr>
                      <a:t>Initial Message </a:t>
                    </a:r>
                  </a:p>
                  <a:p>
                    <a:pPr marL="171450" indent="-171450">
                      <a:buFont typeface="Arial" charset="0"/>
                      <a:buChar char="•"/>
                    </a:pPr>
                    <a:r>
                      <a:rPr lang="en-US" sz="800" dirty="0" smtClean="0">
                        <a:solidFill>
                          <a:schemeClr val="tx1"/>
                        </a:solidFill>
                      </a:rPr>
                      <a:t>translated Message</a:t>
                    </a:r>
                  </a:p>
                  <a:p>
                    <a:pPr marL="171450" indent="-171450">
                      <a:buFont typeface="Arial" charset="0"/>
                      <a:buChar char="•"/>
                    </a:pPr>
                    <a:r>
                      <a:rPr lang="en-US" sz="800" dirty="0" smtClean="0">
                        <a:solidFill>
                          <a:schemeClr val="tx1"/>
                        </a:solidFill>
                      </a:rPr>
                      <a:t>Handshake History and relevant </a:t>
                    </a:r>
                    <a:r>
                      <a:rPr lang="en-US" sz="800" b="1" i="1" dirty="0" smtClean="0">
                        <a:solidFill>
                          <a:schemeClr val="tx1"/>
                        </a:solidFill>
                      </a:rPr>
                      <a:t>Features</a:t>
                    </a:r>
                    <a:r>
                      <a:rPr lang="en-US" sz="800" dirty="0" smtClean="0">
                        <a:solidFill>
                          <a:schemeClr val="tx1"/>
                        </a:solidFill>
                      </a:rPr>
                      <a:t> for specific Transaction</a:t>
                    </a:r>
                  </a:p>
                </p:txBody>
              </p:sp>
              <p:sp>
                <p:nvSpPr>
                  <p:cNvPr id="20" name="Rectangle 19"/>
                  <p:cNvSpPr/>
                  <p:nvPr/>
                </p:nvSpPr>
                <p:spPr>
                  <a:xfrm>
                    <a:off x="2705594" y="2063352"/>
                    <a:ext cx="1225137" cy="3519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Small Fingerprint:</a:t>
                    </a:r>
                  </a:p>
                  <a:p>
                    <a:r>
                      <a:rPr lang="en-US" sz="800" dirty="0" smtClean="0">
                        <a:solidFill>
                          <a:schemeClr val="tx1"/>
                        </a:solidFill>
                      </a:rPr>
                      <a:t>Hash Of </a:t>
                    </a:r>
                    <a:r>
                      <a:rPr lang="en-US" sz="800" b="1" dirty="0" smtClean="0">
                        <a:solidFill>
                          <a:schemeClr val="tx1"/>
                        </a:solidFill>
                      </a:rPr>
                      <a:t>Own</a:t>
                    </a:r>
                    <a:r>
                      <a:rPr lang="en-US" sz="800" dirty="0" smtClean="0">
                        <a:solidFill>
                          <a:schemeClr val="tx1"/>
                        </a:solidFill>
                      </a:rPr>
                      <a:t> Transaction Handshakes</a:t>
                    </a:r>
                    <a:endParaRPr lang="en-US" sz="800" dirty="0">
                      <a:solidFill>
                        <a:schemeClr val="tx1"/>
                      </a:solidFill>
                    </a:endParaRPr>
                  </a:p>
                </p:txBody>
              </p:sp>
              <p:sp>
                <p:nvSpPr>
                  <p:cNvPr id="22" name="Rectangle 21"/>
                  <p:cNvSpPr/>
                  <p:nvPr/>
                </p:nvSpPr>
                <p:spPr>
                  <a:xfrm>
                    <a:off x="2722542" y="992867"/>
                    <a:ext cx="1208189" cy="2422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Sender</a:t>
                    </a:r>
                    <a:endParaRPr lang="en-US" sz="800" b="1" i="1" dirty="0">
                      <a:solidFill>
                        <a:schemeClr val="tx1"/>
                      </a:solidFill>
                    </a:endParaRPr>
                  </a:p>
                </p:txBody>
              </p:sp>
            </p:grpSp>
            <p:cxnSp>
              <p:nvCxnSpPr>
                <p:cNvPr id="65" name="Straight Arrow Connector 64"/>
                <p:cNvCxnSpPr/>
                <p:nvPr/>
              </p:nvCxnSpPr>
              <p:spPr>
                <a:xfrm>
                  <a:off x="3253840" y="2132997"/>
                  <a:ext cx="0" cy="165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2181102" y="1419191"/>
                <a:ext cx="1349503" cy="58864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Large Finger Print:</a:t>
                </a:r>
              </a:p>
              <a:p>
                <a:r>
                  <a:rPr lang="en-US" sz="800" dirty="0" smtClean="0">
                    <a:solidFill>
                      <a:schemeClr val="tx1"/>
                    </a:solidFill>
                  </a:rPr>
                  <a:t>Hash Of </a:t>
                </a:r>
                <a:r>
                  <a:rPr lang="en-US" sz="800" b="1" dirty="0" smtClean="0">
                    <a:solidFill>
                      <a:schemeClr val="tx1"/>
                    </a:solidFill>
                  </a:rPr>
                  <a:t>All</a:t>
                </a:r>
                <a:r>
                  <a:rPr lang="en-US" sz="800" dirty="0" smtClean="0">
                    <a:solidFill>
                      <a:schemeClr val="tx1"/>
                    </a:solidFill>
                  </a:rPr>
                  <a:t> Transaction Handshakes older than own Transaction</a:t>
                </a:r>
                <a:endParaRPr lang="en-US" sz="800" dirty="0">
                  <a:solidFill>
                    <a:schemeClr val="tx1"/>
                  </a:solidFill>
                </a:endParaRPr>
              </a:p>
            </p:txBody>
          </p:sp>
        </p:grpSp>
        <p:grpSp>
          <p:nvGrpSpPr>
            <p:cNvPr id="126" name="Group 125"/>
            <p:cNvGrpSpPr/>
            <p:nvPr/>
          </p:nvGrpSpPr>
          <p:grpSpPr>
            <a:xfrm>
              <a:off x="3855525" y="566967"/>
              <a:ext cx="1472546" cy="2703015"/>
              <a:chOff x="2135578" y="628319"/>
              <a:chExt cx="1472546" cy="2703015"/>
            </a:xfrm>
          </p:grpSpPr>
          <p:grpSp>
            <p:nvGrpSpPr>
              <p:cNvPr id="127" name="Group 126"/>
              <p:cNvGrpSpPr/>
              <p:nvPr/>
            </p:nvGrpSpPr>
            <p:grpSpPr>
              <a:xfrm>
                <a:off x="2135578" y="628319"/>
                <a:ext cx="1472546" cy="2703015"/>
                <a:chOff x="2658092" y="628319"/>
                <a:chExt cx="1332018" cy="2312251"/>
              </a:xfrm>
            </p:grpSpPr>
            <p:grpSp>
              <p:nvGrpSpPr>
                <p:cNvPr id="129" name="Group 128"/>
                <p:cNvGrpSpPr/>
                <p:nvPr/>
              </p:nvGrpSpPr>
              <p:grpSpPr>
                <a:xfrm>
                  <a:off x="2658092" y="628319"/>
                  <a:ext cx="1332018" cy="2312251"/>
                  <a:chOff x="2658092" y="853950"/>
                  <a:chExt cx="1332018" cy="2312251"/>
                </a:xfrm>
              </p:grpSpPr>
              <p:sp>
                <p:nvSpPr>
                  <p:cNvPr id="131" name="Rectangle 130"/>
                  <p:cNvSpPr/>
                  <p:nvPr/>
                </p:nvSpPr>
                <p:spPr>
                  <a:xfrm>
                    <a:off x="2660073" y="853950"/>
                    <a:ext cx="1330037" cy="1616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Transaction 1 Header</a:t>
                    </a:r>
                    <a:endParaRPr lang="en-US" sz="800" dirty="0">
                      <a:solidFill>
                        <a:schemeClr val="tx1"/>
                      </a:solidFill>
                    </a:endParaRPr>
                  </a:p>
                </p:txBody>
              </p:sp>
              <p:sp>
                <p:nvSpPr>
                  <p:cNvPr id="132" name="Rectangle 131"/>
                  <p:cNvSpPr/>
                  <p:nvPr/>
                </p:nvSpPr>
                <p:spPr>
                  <a:xfrm>
                    <a:off x="2658092" y="2516079"/>
                    <a:ext cx="1332017" cy="6501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charset="0"/>
                      <a:buChar char="•"/>
                    </a:pPr>
                    <a:r>
                      <a:rPr lang="en-US" sz="800" dirty="0" smtClean="0">
                        <a:solidFill>
                          <a:schemeClr val="tx1"/>
                        </a:solidFill>
                      </a:rPr>
                      <a:t>Initial Message </a:t>
                    </a:r>
                  </a:p>
                  <a:p>
                    <a:pPr marL="171450" indent="-171450">
                      <a:buFont typeface="Arial" charset="0"/>
                      <a:buChar char="•"/>
                    </a:pPr>
                    <a:r>
                      <a:rPr lang="en-US" sz="800" dirty="0" smtClean="0">
                        <a:solidFill>
                          <a:schemeClr val="tx1"/>
                        </a:solidFill>
                      </a:rPr>
                      <a:t>translated Message</a:t>
                    </a:r>
                  </a:p>
                  <a:p>
                    <a:pPr marL="171450" indent="-171450">
                      <a:buFont typeface="Arial" charset="0"/>
                      <a:buChar char="•"/>
                    </a:pPr>
                    <a:r>
                      <a:rPr lang="en-US" sz="800" dirty="0" smtClean="0">
                        <a:solidFill>
                          <a:schemeClr val="tx1"/>
                        </a:solidFill>
                      </a:rPr>
                      <a:t>Handshake History and relevant </a:t>
                    </a:r>
                    <a:r>
                      <a:rPr lang="en-US" sz="800" b="1" i="1" dirty="0" smtClean="0">
                        <a:solidFill>
                          <a:schemeClr val="tx1"/>
                        </a:solidFill>
                      </a:rPr>
                      <a:t>Features</a:t>
                    </a:r>
                    <a:r>
                      <a:rPr lang="en-US" sz="800" dirty="0" smtClean="0">
                        <a:solidFill>
                          <a:schemeClr val="tx1"/>
                        </a:solidFill>
                      </a:rPr>
                      <a:t> for specific Transaction</a:t>
                    </a:r>
                  </a:p>
                </p:txBody>
              </p:sp>
              <p:sp>
                <p:nvSpPr>
                  <p:cNvPr id="133" name="Rectangle 132"/>
                  <p:cNvSpPr/>
                  <p:nvPr/>
                </p:nvSpPr>
                <p:spPr>
                  <a:xfrm>
                    <a:off x="2705594" y="2083669"/>
                    <a:ext cx="1225137" cy="3519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Small Fingerprint:</a:t>
                    </a:r>
                  </a:p>
                  <a:p>
                    <a:r>
                      <a:rPr lang="en-US" sz="800" dirty="0" smtClean="0">
                        <a:solidFill>
                          <a:schemeClr val="tx1"/>
                        </a:solidFill>
                      </a:rPr>
                      <a:t>Hash Of </a:t>
                    </a:r>
                    <a:r>
                      <a:rPr lang="en-US" sz="800" b="1" dirty="0" smtClean="0">
                        <a:solidFill>
                          <a:schemeClr val="tx1"/>
                        </a:solidFill>
                      </a:rPr>
                      <a:t>Own</a:t>
                    </a:r>
                    <a:r>
                      <a:rPr lang="en-US" sz="800" dirty="0" smtClean="0">
                        <a:solidFill>
                          <a:schemeClr val="tx1"/>
                        </a:solidFill>
                      </a:rPr>
                      <a:t> Transaction Handshakes</a:t>
                    </a:r>
                    <a:endParaRPr lang="en-US" sz="800" dirty="0">
                      <a:solidFill>
                        <a:schemeClr val="tx1"/>
                      </a:solidFill>
                    </a:endParaRPr>
                  </a:p>
                </p:txBody>
              </p:sp>
            </p:grpSp>
            <p:cxnSp>
              <p:nvCxnSpPr>
                <p:cNvPr id="130" name="Straight Arrow Connector 129"/>
                <p:cNvCxnSpPr/>
                <p:nvPr/>
              </p:nvCxnSpPr>
              <p:spPr>
                <a:xfrm>
                  <a:off x="3253840" y="2132997"/>
                  <a:ext cx="0" cy="165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8" name="Rectangle 127"/>
              <p:cNvSpPr/>
              <p:nvPr/>
            </p:nvSpPr>
            <p:spPr>
              <a:xfrm>
                <a:off x="2204852" y="1454816"/>
                <a:ext cx="1349503" cy="58864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Large Finger Print:</a:t>
                </a:r>
              </a:p>
              <a:p>
                <a:r>
                  <a:rPr lang="en-US" sz="800" dirty="0" smtClean="0">
                    <a:solidFill>
                      <a:schemeClr val="tx1"/>
                    </a:solidFill>
                  </a:rPr>
                  <a:t>Hash Of </a:t>
                </a:r>
                <a:r>
                  <a:rPr lang="en-US" sz="800" b="1" dirty="0" smtClean="0">
                    <a:solidFill>
                      <a:schemeClr val="tx1"/>
                    </a:solidFill>
                  </a:rPr>
                  <a:t>All</a:t>
                </a:r>
                <a:r>
                  <a:rPr lang="en-US" sz="800" dirty="0" smtClean="0">
                    <a:solidFill>
                      <a:schemeClr val="tx1"/>
                    </a:solidFill>
                  </a:rPr>
                  <a:t> Transaction Handshakes older than own Transaction</a:t>
                </a:r>
                <a:endParaRPr lang="en-US" sz="800" dirty="0">
                  <a:solidFill>
                    <a:schemeClr val="tx1"/>
                  </a:solidFill>
                </a:endParaRPr>
              </a:p>
            </p:txBody>
          </p:sp>
        </p:grpSp>
        <p:grpSp>
          <p:nvGrpSpPr>
            <p:cNvPr id="137" name="Group 136"/>
            <p:cNvGrpSpPr/>
            <p:nvPr/>
          </p:nvGrpSpPr>
          <p:grpSpPr>
            <a:xfrm>
              <a:off x="6204859" y="564988"/>
              <a:ext cx="1472546" cy="2703015"/>
              <a:chOff x="2135578" y="628319"/>
              <a:chExt cx="1472546" cy="2703015"/>
            </a:xfrm>
          </p:grpSpPr>
          <p:grpSp>
            <p:nvGrpSpPr>
              <p:cNvPr id="139" name="Group 138"/>
              <p:cNvGrpSpPr/>
              <p:nvPr/>
            </p:nvGrpSpPr>
            <p:grpSpPr>
              <a:xfrm>
                <a:off x="2135578" y="628319"/>
                <a:ext cx="1472546" cy="2703015"/>
                <a:chOff x="2658092" y="628319"/>
                <a:chExt cx="1332018" cy="2312251"/>
              </a:xfrm>
            </p:grpSpPr>
            <p:grpSp>
              <p:nvGrpSpPr>
                <p:cNvPr id="141" name="Group 140"/>
                <p:cNvGrpSpPr/>
                <p:nvPr/>
              </p:nvGrpSpPr>
              <p:grpSpPr>
                <a:xfrm>
                  <a:off x="2658092" y="628319"/>
                  <a:ext cx="1332018" cy="2312251"/>
                  <a:chOff x="2658092" y="853950"/>
                  <a:chExt cx="1332018" cy="2312251"/>
                </a:xfrm>
              </p:grpSpPr>
              <p:sp>
                <p:nvSpPr>
                  <p:cNvPr id="143" name="Rectangle 142"/>
                  <p:cNvSpPr/>
                  <p:nvPr/>
                </p:nvSpPr>
                <p:spPr>
                  <a:xfrm>
                    <a:off x="2660073" y="853950"/>
                    <a:ext cx="1330037" cy="1616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Transaction 1 Header</a:t>
                    </a:r>
                    <a:endParaRPr lang="en-US" sz="800" dirty="0">
                      <a:solidFill>
                        <a:schemeClr val="tx1"/>
                      </a:solidFill>
                    </a:endParaRPr>
                  </a:p>
                </p:txBody>
              </p:sp>
              <p:sp>
                <p:nvSpPr>
                  <p:cNvPr id="144" name="Rectangle 143"/>
                  <p:cNvSpPr/>
                  <p:nvPr/>
                </p:nvSpPr>
                <p:spPr>
                  <a:xfrm>
                    <a:off x="2658092" y="2516079"/>
                    <a:ext cx="1332017" cy="6501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charset="0"/>
                      <a:buChar char="•"/>
                    </a:pPr>
                    <a:r>
                      <a:rPr lang="en-US" sz="800" dirty="0" smtClean="0">
                        <a:solidFill>
                          <a:schemeClr val="tx1"/>
                        </a:solidFill>
                      </a:rPr>
                      <a:t>Initial Message </a:t>
                    </a:r>
                  </a:p>
                  <a:p>
                    <a:pPr marL="171450" indent="-171450">
                      <a:buFont typeface="Arial" charset="0"/>
                      <a:buChar char="•"/>
                    </a:pPr>
                    <a:r>
                      <a:rPr lang="en-US" sz="800" dirty="0" smtClean="0">
                        <a:solidFill>
                          <a:schemeClr val="tx1"/>
                        </a:solidFill>
                      </a:rPr>
                      <a:t>translated Message</a:t>
                    </a:r>
                  </a:p>
                  <a:p>
                    <a:pPr marL="171450" indent="-171450">
                      <a:buFont typeface="Arial" charset="0"/>
                      <a:buChar char="•"/>
                    </a:pPr>
                    <a:r>
                      <a:rPr lang="en-US" sz="800" dirty="0" smtClean="0">
                        <a:solidFill>
                          <a:schemeClr val="tx1"/>
                        </a:solidFill>
                      </a:rPr>
                      <a:t>Handshake History and relevant </a:t>
                    </a:r>
                    <a:r>
                      <a:rPr lang="en-US" sz="800" b="1" i="1" dirty="0" smtClean="0">
                        <a:solidFill>
                          <a:schemeClr val="tx1"/>
                        </a:solidFill>
                      </a:rPr>
                      <a:t>Features</a:t>
                    </a:r>
                    <a:r>
                      <a:rPr lang="en-US" sz="800" dirty="0" smtClean="0">
                        <a:solidFill>
                          <a:schemeClr val="tx1"/>
                        </a:solidFill>
                      </a:rPr>
                      <a:t> for specific Transaction</a:t>
                    </a:r>
                  </a:p>
                </p:txBody>
              </p:sp>
              <p:sp>
                <p:nvSpPr>
                  <p:cNvPr id="145" name="Rectangle 144"/>
                  <p:cNvSpPr/>
                  <p:nvPr/>
                </p:nvSpPr>
                <p:spPr>
                  <a:xfrm>
                    <a:off x="2705594" y="2063352"/>
                    <a:ext cx="1225137" cy="3519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Small Fingerprint:</a:t>
                    </a:r>
                  </a:p>
                  <a:p>
                    <a:r>
                      <a:rPr lang="en-US" sz="800" dirty="0" smtClean="0">
                        <a:solidFill>
                          <a:schemeClr val="tx1"/>
                        </a:solidFill>
                      </a:rPr>
                      <a:t>Hash Of </a:t>
                    </a:r>
                    <a:r>
                      <a:rPr lang="en-US" sz="800" b="1" dirty="0" smtClean="0">
                        <a:solidFill>
                          <a:schemeClr val="tx1"/>
                        </a:solidFill>
                      </a:rPr>
                      <a:t>Own</a:t>
                    </a:r>
                    <a:r>
                      <a:rPr lang="en-US" sz="800" dirty="0" smtClean="0">
                        <a:solidFill>
                          <a:schemeClr val="tx1"/>
                        </a:solidFill>
                      </a:rPr>
                      <a:t> Transaction Handshakes</a:t>
                    </a:r>
                    <a:endParaRPr lang="en-US" sz="800" dirty="0">
                      <a:solidFill>
                        <a:schemeClr val="tx1"/>
                      </a:solidFill>
                    </a:endParaRPr>
                  </a:p>
                </p:txBody>
              </p:sp>
            </p:grpSp>
            <p:cxnSp>
              <p:nvCxnSpPr>
                <p:cNvPr id="142" name="Straight Arrow Connector 141"/>
                <p:cNvCxnSpPr/>
                <p:nvPr/>
              </p:nvCxnSpPr>
              <p:spPr>
                <a:xfrm>
                  <a:off x="3253840" y="2132997"/>
                  <a:ext cx="0" cy="165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40" name="Rectangle 139"/>
              <p:cNvSpPr/>
              <p:nvPr/>
            </p:nvSpPr>
            <p:spPr>
              <a:xfrm>
                <a:off x="2204852" y="1431066"/>
                <a:ext cx="1349503" cy="58864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Large Finger Print:</a:t>
                </a:r>
              </a:p>
              <a:p>
                <a:r>
                  <a:rPr lang="en-US" sz="800" dirty="0" smtClean="0">
                    <a:solidFill>
                      <a:schemeClr val="tx1"/>
                    </a:solidFill>
                  </a:rPr>
                  <a:t>Hash Of </a:t>
                </a:r>
                <a:r>
                  <a:rPr lang="en-US" sz="800" b="1" dirty="0" smtClean="0">
                    <a:solidFill>
                      <a:schemeClr val="tx1"/>
                    </a:solidFill>
                  </a:rPr>
                  <a:t>All</a:t>
                </a:r>
                <a:r>
                  <a:rPr lang="en-US" sz="800" dirty="0" smtClean="0">
                    <a:solidFill>
                      <a:schemeClr val="tx1"/>
                    </a:solidFill>
                  </a:rPr>
                  <a:t> Transaction Handshakes older than own Transaction</a:t>
                </a:r>
                <a:endParaRPr lang="en-US" sz="800" dirty="0">
                  <a:solidFill>
                    <a:schemeClr val="tx1"/>
                  </a:solidFill>
                </a:endParaRPr>
              </a:p>
            </p:txBody>
          </p:sp>
        </p:grpSp>
        <p:sp>
          <p:nvSpPr>
            <p:cNvPr id="147" name="Freeform 146"/>
            <p:cNvSpPr/>
            <p:nvPr/>
          </p:nvSpPr>
          <p:spPr>
            <a:xfrm flipV="1">
              <a:off x="2828312" y="359411"/>
              <a:ext cx="3536862" cy="690177"/>
            </a:xfrm>
            <a:custGeom>
              <a:avLst/>
              <a:gdLst>
                <a:gd name="connsiteX0" fmla="*/ 0 w 2125684"/>
                <a:gd name="connsiteY0" fmla="*/ 0 h 522514"/>
                <a:gd name="connsiteX1" fmla="*/ 1413164 w 2125684"/>
                <a:gd name="connsiteY1" fmla="*/ 522514 h 522514"/>
                <a:gd name="connsiteX2" fmla="*/ 2113808 w 2125684"/>
                <a:gd name="connsiteY2" fmla="*/ 0 h 522514"/>
                <a:gd name="connsiteX3" fmla="*/ 2113808 w 2125684"/>
                <a:gd name="connsiteY3" fmla="*/ 0 h 522514"/>
                <a:gd name="connsiteX4" fmla="*/ 2125684 w 2125684"/>
                <a:gd name="connsiteY4" fmla="*/ 35626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84" h="522514">
                  <a:moveTo>
                    <a:pt x="0" y="0"/>
                  </a:moveTo>
                  <a:cubicBezTo>
                    <a:pt x="530431" y="261257"/>
                    <a:pt x="1060863" y="522514"/>
                    <a:pt x="1413164" y="522514"/>
                  </a:cubicBezTo>
                  <a:cubicBezTo>
                    <a:pt x="1765465" y="522514"/>
                    <a:pt x="2113808" y="0"/>
                    <a:pt x="2113808" y="0"/>
                  </a:cubicBezTo>
                  <a:lnTo>
                    <a:pt x="2113808" y="0"/>
                  </a:lnTo>
                  <a:lnTo>
                    <a:pt x="2125684" y="3562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TextBox 147"/>
            <p:cNvSpPr txBox="1"/>
            <p:nvPr/>
          </p:nvSpPr>
          <p:spPr>
            <a:xfrm>
              <a:off x="4807053" y="389919"/>
              <a:ext cx="684803" cy="184666"/>
            </a:xfrm>
            <a:prstGeom prst="rect">
              <a:avLst/>
            </a:prstGeom>
            <a:noFill/>
          </p:spPr>
          <p:txBody>
            <a:bodyPr wrap="none" rtlCol="0">
              <a:spAutoFit/>
            </a:bodyPr>
            <a:lstStyle/>
            <a:p>
              <a:r>
                <a:rPr lang="en-US" sz="600" dirty="0"/>
                <a:t>s</a:t>
              </a:r>
              <a:r>
                <a:rPr lang="en-US" sz="600" dirty="0" smtClean="0"/>
                <a:t>ame receiver</a:t>
              </a:r>
              <a:endParaRPr lang="en-US" sz="600" dirty="0"/>
            </a:p>
          </p:txBody>
        </p:sp>
        <p:sp>
          <p:nvSpPr>
            <p:cNvPr id="149" name="TextBox 148"/>
            <p:cNvSpPr txBox="1"/>
            <p:nvPr/>
          </p:nvSpPr>
          <p:spPr>
            <a:xfrm>
              <a:off x="3166280" y="910453"/>
              <a:ext cx="646331" cy="184666"/>
            </a:xfrm>
            <a:prstGeom prst="rect">
              <a:avLst/>
            </a:prstGeom>
            <a:noFill/>
          </p:spPr>
          <p:txBody>
            <a:bodyPr wrap="none" rtlCol="0">
              <a:spAutoFit/>
            </a:bodyPr>
            <a:lstStyle/>
            <a:p>
              <a:r>
                <a:rPr lang="en-US" sz="600" dirty="0"/>
                <a:t>s</a:t>
              </a:r>
              <a:r>
                <a:rPr lang="en-US" sz="600" dirty="0" smtClean="0"/>
                <a:t>ame sender</a:t>
              </a:r>
              <a:endParaRPr lang="en-US" sz="600" dirty="0"/>
            </a:p>
          </p:txBody>
        </p:sp>
        <p:sp>
          <p:nvSpPr>
            <p:cNvPr id="150" name="Freeform 149"/>
            <p:cNvSpPr/>
            <p:nvPr/>
          </p:nvSpPr>
          <p:spPr>
            <a:xfrm flipV="1">
              <a:off x="2680187" y="511811"/>
              <a:ext cx="1411673" cy="388284"/>
            </a:xfrm>
            <a:custGeom>
              <a:avLst/>
              <a:gdLst>
                <a:gd name="connsiteX0" fmla="*/ 0 w 2125684"/>
                <a:gd name="connsiteY0" fmla="*/ 0 h 522514"/>
                <a:gd name="connsiteX1" fmla="*/ 1413164 w 2125684"/>
                <a:gd name="connsiteY1" fmla="*/ 522514 h 522514"/>
                <a:gd name="connsiteX2" fmla="*/ 2113808 w 2125684"/>
                <a:gd name="connsiteY2" fmla="*/ 0 h 522514"/>
                <a:gd name="connsiteX3" fmla="*/ 2113808 w 2125684"/>
                <a:gd name="connsiteY3" fmla="*/ 0 h 522514"/>
                <a:gd name="connsiteX4" fmla="*/ 2125684 w 2125684"/>
                <a:gd name="connsiteY4" fmla="*/ 35626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84" h="522514">
                  <a:moveTo>
                    <a:pt x="0" y="0"/>
                  </a:moveTo>
                  <a:cubicBezTo>
                    <a:pt x="530431" y="261257"/>
                    <a:pt x="1060863" y="522514"/>
                    <a:pt x="1413164" y="522514"/>
                  </a:cubicBezTo>
                  <a:cubicBezTo>
                    <a:pt x="1765465" y="522514"/>
                    <a:pt x="2113808" y="0"/>
                    <a:pt x="2113808" y="0"/>
                  </a:cubicBezTo>
                  <a:lnTo>
                    <a:pt x="2113808" y="0"/>
                  </a:lnTo>
                  <a:lnTo>
                    <a:pt x="2125684" y="3562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1575455" y="103811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Receiver</a:t>
              </a:r>
              <a:endParaRPr lang="en-US" sz="800" b="1" i="1" dirty="0">
                <a:solidFill>
                  <a:schemeClr val="tx1"/>
                </a:solidFill>
              </a:endParaRPr>
            </a:p>
          </p:txBody>
        </p:sp>
        <p:sp>
          <p:nvSpPr>
            <p:cNvPr id="49" name="Rectangle 48"/>
            <p:cNvSpPr/>
            <p:nvPr/>
          </p:nvSpPr>
          <p:spPr>
            <a:xfrm>
              <a:off x="3936662" y="107176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Receiver</a:t>
              </a:r>
              <a:endParaRPr lang="en-US" sz="800" b="1" i="1" dirty="0">
                <a:solidFill>
                  <a:schemeClr val="tx1"/>
                </a:solidFill>
              </a:endParaRPr>
            </a:p>
          </p:txBody>
        </p:sp>
        <p:sp>
          <p:nvSpPr>
            <p:cNvPr id="50" name="Rectangle 49"/>
            <p:cNvSpPr/>
            <p:nvPr/>
          </p:nvSpPr>
          <p:spPr>
            <a:xfrm>
              <a:off x="6285997" y="105791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Receiver</a:t>
              </a:r>
              <a:endParaRPr lang="en-US" sz="800" b="1" i="1" dirty="0">
                <a:solidFill>
                  <a:schemeClr val="tx1"/>
                </a:solidFill>
              </a:endParaRPr>
            </a:p>
          </p:txBody>
        </p:sp>
        <p:sp>
          <p:nvSpPr>
            <p:cNvPr id="51" name="Rectangle 50"/>
            <p:cNvSpPr/>
            <p:nvPr/>
          </p:nvSpPr>
          <p:spPr>
            <a:xfrm>
              <a:off x="3926770" y="75311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Sender</a:t>
              </a:r>
              <a:endParaRPr lang="en-US" sz="800" b="1" i="1" dirty="0">
                <a:solidFill>
                  <a:schemeClr val="tx1"/>
                </a:solidFill>
              </a:endParaRPr>
            </a:p>
          </p:txBody>
        </p:sp>
        <p:sp>
          <p:nvSpPr>
            <p:cNvPr id="52" name="Rectangle 51"/>
            <p:cNvSpPr/>
            <p:nvPr/>
          </p:nvSpPr>
          <p:spPr>
            <a:xfrm>
              <a:off x="6287980" y="751138"/>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Sender</a:t>
              </a:r>
              <a:endParaRPr lang="en-US" sz="800" b="1" i="1" dirty="0">
                <a:solidFill>
                  <a:schemeClr val="tx1"/>
                </a:solidFill>
              </a:endParaRPr>
            </a:p>
          </p:txBody>
        </p:sp>
      </p:grpSp>
      <p:sp>
        <p:nvSpPr>
          <p:cNvPr id="45" name="TextBox 44"/>
          <p:cNvSpPr txBox="1"/>
          <p:nvPr/>
        </p:nvSpPr>
        <p:spPr>
          <a:xfrm>
            <a:off x="6785944" y="1233958"/>
            <a:ext cx="5736867" cy="1200329"/>
          </a:xfrm>
          <a:prstGeom prst="rect">
            <a:avLst/>
          </a:prstGeom>
          <a:solidFill>
            <a:srgbClr val="FF0000"/>
          </a:solidFill>
        </p:spPr>
        <p:txBody>
          <a:bodyPr wrap="square" rtlCol="0">
            <a:spAutoFit/>
          </a:bodyPr>
          <a:lstStyle/>
          <a:p>
            <a:r>
              <a:rPr lang="en-US" dirty="0" smtClean="0"/>
              <a:t>To do: looks </a:t>
            </a:r>
            <a:r>
              <a:rPr lang="en-US" dirty="0" err="1" smtClean="0"/>
              <a:t>abit</a:t>
            </a:r>
            <a:r>
              <a:rPr lang="en-US" smtClean="0"/>
              <a:t> like </a:t>
            </a:r>
            <a:r>
              <a:rPr lang="en-US" dirty="0" smtClean="0"/>
              <a:t>proof of stake </a:t>
            </a:r>
          </a:p>
          <a:p>
            <a:r>
              <a:rPr lang="en-US" dirty="0" smtClean="0"/>
              <a:t>(signing not mining),</a:t>
            </a:r>
          </a:p>
          <a:p>
            <a:r>
              <a:rPr lang="en-US" dirty="0" smtClean="0"/>
              <a:t>So we have </a:t>
            </a:r>
          </a:p>
          <a:p>
            <a:r>
              <a:rPr lang="en-US" dirty="0" smtClean="0"/>
              <a:t>nothing at stake and long range attack?</a:t>
            </a:r>
            <a:endParaRPr lang="en-US" dirty="0"/>
          </a:p>
        </p:txBody>
      </p:sp>
    </p:spTree>
    <p:extLst>
      <p:ext uri="{BB962C8B-B14F-4D97-AF65-F5344CB8AC3E}">
        <p14:creationId xmlns:p14="http://schemas.microsoft.com/office/powerpoint/2010/main" val="1871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827823" y="807522"/>
            <a:ext cx="184731" cy="369332"/>
          </a:xfrm>
          <a:prstGeom prst="rect">
            <a:avLst/>
          </a:prstGeom>
          <a:noFill/>
        </p:spPr>
        <p:txBody>
          <a:bodyPr wrap="none" rtlCol="0">
            <a:normAutofit/>
          </a:bodyPr>
          <a:lstStyle/>
          <a:p>
            <a:endParaRPr lang="en-US" dirty="0"/>
          </a:p>
        </p:txBody>
      </p:sp>
      <p:sp>
        <p:nvSpPr>
          <p:cNvPr id="15" name="Title 1"/>
          <p:cNvSpPr>
            <a:spLocks noGrp="1"/>
          </p:cNvSpPr>
          <p:nvPr>
            <p:ph type="title"/>
          </p:nvPr>
        </p:nvSpPr>
        <p:spPr>
          <a:xfrm>
            <a:off x="213757" y="54553"/>
            <a:ext cx="8744284" cy="446792"/>
          </a:xfrm>
        </p:spPr>
        <p:txBody>
          <a:bodyPr anchor="ctr"/>
          <a:lstStyle/>
          <a:p>
            <a:r>
              <a:rPr lang="en-US" sz="2000" dirty="0"/>
              <a:t>Proof of </a:t>
            </a:r>
            <a:r>
              <a:rPr lang="en-US" sz="2000" dirty="0" smtClean="0"/>
              <a:t>Understanding – Working Immutability</a:t>
            </a:r>
            <a:endParaRPr lang="en-US" sz="2000" dirty="0"/>
          </a:p>
        </p:txBody>
      </p:sp>
      <p:sp>
        <p:nvSpPr>
          <p:cNvPr id="19" name="TextBox 18"/>
          <p:cNvSpPr txBox="1"/>
          <p:nvPr/>
        </p:nvSpPr>
        <p:spPr>
          <a:xfrm>
            <a:off x="35635" y="901450"/>
            <a:ext cx="2543303" cy="1616116"/>
          </a:xfrm>
          <a:prstGeom prst="rect">
            <a:avLst/>
          </a:prstGeom>
          <a:noFill/>
        </p:spPr>
        <p:txBody>
          <a:bodyPr wrap="square" rtlCol="0">
            <a:normAutofit/>
          </a:bodyPr>
          <a:lstStyle/>
          <a:p>
            <a:endParaRPr lang="en-US" sz="1000" dirty="0"/>
          </a:p>
        </p:txBody>
      </p:sp>
      <p:sp>
        <p:nvSpPr>
          <p:cNvPr id="87" name="TextBox 86"/>
          <p:cNvSpPr txBox="1"/>
          <p:nvPr/>
        </p:nvSpPr>
        <p:spPr>
          <a:xfrm>
            <a:off x="285008" y="1233958"/>
            <a:ext cx="1769433" cy="1012457"/>
          </a:xfrm>
          <a:prstGeom prst="rect">
            <a:avLst/>
          </a:prstGeom>
          <a:noFill/>
        </p:spPr>
        <p:txBody>
          <a:bodyPr wrap="square" rtlCol="0">
            <a:noAutofit/>
          </a:bodyPr>
          <a:lstStyle/>
          <a:p>
            <a:endParaRPr lang="en-US" sz="1000" dirty="0"/>
          </a:p>
        </p:txBody>
      </p:sp>
      <p:sp>
        <p:nvSpPr>
          <p:cNvPr id="88" name="TextBox 87"/>
          <p:cNvSpPr txBox="1"/>
          <p:nvPr/>
        </p:nvSpPr>
        <p:spPr>
          <a:xfrm>
            <a:off x="4807054" y="3379137"/>
            <a:ext cx="3913386" cy="3282918"/>
          </a:xfrm>
          <a:prstGeom prst="rect">
            <a:avLst/>
          </a:prstGeom>
          <a:noFill/>
        </p:spPr>
        <p:txBody>
          <a:bodyPr wrap="square" rtlCol="0">
            <a:normAutofit/>
          </a:bodyPr>
          <a:lstStyle/>
          <a:p>
            <a:r>
              <a:rPr lang="en-US" sz="900" b="1" u="sng" dirty="0" smtClean="0"/>
              <a:t>Remarks:</a:t>
            </a:r>
          </a:p>
          <a:p>
            <a:endParaRPr lang="en-US" sz="900" b="1" u="sng" dirty="0" smtClean="0"/>
          </a:p>
          <a:p>
            <a:pPr marL="171450" indent="-171450">
              <a:buFont typeface="Arial" charset="0"/>
              <a:buChar char="•"/>
            </a:pPr>
            <a:endParaRPr lang="en-US" sz="900" dirty="0" smtClean="0"/>
          </a:p>
          <a:p>
            <a:pPr marL="171450" indent="-171450">
              <a:buFont typeface="Arial" charset="0"/>
              <a:buChar char="•"/>
            </a:pPr>
            <a:r>
              <a:rPr lang="en-US" sz="900" dirty="0" smtClean="0"/>
              <a:t>Usage of a </a:t>
            </a:r>
            <a:r>
              <a:rPr lang="en-US" sz="900" dirty="0"/>
              <a:t>hash </a:t>
            </a:r>
            <a:r>
              <a:rPr lang="en-US" sz="900" b="1" dirty="0"/>
              <a:t>against a difficulty target </a:t>
            </a:r>
            <a:r>
              <a:rPr lang="en-US" sz="900" dirty="0"/>
              <a:t>can be </a:t>
            </a:r>
            <a:r>
              <a:rPr lang="en-US" sz="900" dirty="0" smtClean="0"/>
              <a:t>necessary to rule out the possibility that (all affected) sender &amp; (all affected) senders conspire to revert transactions on expense of a 3</a:t>
            </a:r>
            <a:r>
              <a:rPr lang="en-US" sz="900" baseline="30000" dirty="0" smtClean="0"/>
              <a:t>rd</a:t>
            </a:r>
            <a:r>
              <a:rPr lang="en-US" sz="900" dirty="0" smtClean="0"/>
              <a:t> party affected in the real world but not part of the digital transaction</a:t>
            </a:r>
          </a:p>
          <a:p>
            <a:pPr marL="171450" indent="-171450">
              <a:buFont typeface="Arial" charset="0"/>
              <a:buChar char="•"/>
            </a:pPr>
            <a:r>
              <a:rPr lang="en-US" sz="900" dirty="0" smtClean="0"/>
              <a:t>The larger the network, the less likely it is all will ’cheat’. Usage of a hash against a difficulty target can therefore  be useful especially in the</a:t>
            </a:r>
            <a:r>
              <a:rPr lang="en-US" sz="900" dirty="0"/>
              <a:t> </a:t>
            </a:r>
            <a:r>
              <a:rPr lang="en-US" sz="900" b="1" dirty="0" smtClean="0"/>
              <a:t>network</a:t>
            </a:r>
            <a:r>
              <a:rPr lang="en-US" sz="900" dirty="0" smtClean="0"/>
              <a:t> </a:t>
            </a:r>
            <a:r>
              <a:rPr lang="en-US" sz="900" b="1" dirty="0" smtClean="0"/>
              <a:t>startup phase </a:t>
            </a:r>
            <a:r>
              <a:rPr lang="en-US" sz="900" dirty="0"/>
              <a:t>when the network is small and the cascade effect hence </a:t>
            </a:r>
            <a:r>
              <a:rPr lang="en-US" sz="900" dirty="0" err="1"/>
              <a:t>neglectable</a:t>
            </a:r>
            <a:endParaRPr lang="en-US" sz="900" dirty="0"/>
          </a:p>
          <a:p>
            <a:pPr marL="171450" indent="-171450">
              <a:buFont typeface="Arial" charset="0"/>
              <a:buChar char="•"/>
            </a:pPr>
            <a:r>
              <a:rPr lang="en-US" sz="900" dirty="0" smtClean="0"/>
              <a:t>Note </a:t>
            </a:r>
            <a:r>
              <a:rPr lang="en-US" sz="900" b="1" dirty="0" smtClean="0"/>
              <a:t>neither</a:t>
            </a:r>
            <a:r>
              <a:rPr lang="en-US" sz="900" dirty="0" smtClean="0"/>
              <a:t> Blocks of Transactions </a:t>
            </a:r>
            <a:r>
              <a:rPr lang="en-US" sz="900" b="1" dirty="0" smtClean="0"/>
              <a:t>nor</a:t>
            </a:r>
            <a:r>
              <a:rPr lang="en-US" sz="900" dirty="0" smtClean="0"/>
              <a:t> </a:t>
            </a:r>
            <a:r>
              <a:rPr lang="en-US" sz="900" b="1" dirty="0" smtClean="0"/>
              <a:t>Transactions</a:t>
            </a:r>
            <a:r>
              <a:rPr lang="en-US" sz="900" dirty="0" smtClean="0"/>
              <a:t> (C pays B) </a:t>
            </a:r>
            <a:r>
              <a:rPr lang="en-US" sz="900" b="1" dirty="0" smtClean="0"/>
              <a:t>depend</a:t>
            </a:r>
            <a:r>
              <a:rPr lang="en-US" sz="900" dirty="0" smtClean="0"/>
              <a:t> on previous Transactions (B pays A)</a:t>
            </a:r>
          </a:p>
          <a:p>
            <a:pPr marL="171450" indent="-171450">
              <a:buFont typeface="Arial" charset="0"/>
              <a:buChar char="•"/>
            </a:pPr>
            <a:r>
              <a:rPr lang="en-US" sz="900" dirty="0" smtClean="0"/>
              <a:t>There is an </a:t>
            </a:r>
            <a:r>
              <a:rPr lang="en-US" sz="900" b="1" dirty="0" smtClean="0"/>
              <a:t>indirect</a:t>
            </a:r>
            <a:r>
              <a:rPr lang="en-US" sz="900" dirty="0" smtClean="0"/>
              <a:t> </a:t>
            </a:r>
            <a:r>
              <a:rPr lang="en-US" sz="900" b="1" dirty="0" smtClean="0"/>
              <a:t>link</a:t>
            </a:r>
            <a:r>
              <a:rPr lang="en-US" sz="900" dirty="0" smtClean="0"/>
              <a:t> via the </a:t>
            </a:r>
            <a:r>
              <a:rPr lang="en-US" sz="900" b="1" dirty="0" smtClean="0"/>
              <a:t>history</a:t>
            </a:r>
            <a:r>
              <a:rPr lang="en-US" sz="900" dirty="0" smtClean="0"/>
              <a:t> </a:t>
            </a:r>
            <a:r>
              <a:rPr lang="en-US" sz="900" b="1" dirty="0" smtClean="0"/>
              <a:t>of</a:t>
            </a:r>
            <a:r>
              <a:rPr lang="en-US" sz="900" dirty="0" smtClean="0"/>
              <a:t> </a:t>
            </a:r>
            <a:r>
              <a:rPr lang="en-US" sz="900" b="1" dirty="0" smtClean="0"/>
              <a:t>handshakes</a:t>
            </a:r>
            <a:r>
              <a:rPr lang="en-US" sz="900" dirty="0" smtClean="0"/>
              <a:t> (the training set), which can be used to create a cascade effect (see below)</a:t>
            </a:r>
          </a:p>
          <a:p>
            <a:pPr marL="171450" indent="-171450">
              <a:buFont typeface="Arial" charset="0"/>
              <a:buChar char="•"/>
            </a:pPr>
            <a:r>
              <a:rPr lang="en-US" sz="900" dirty="0" smtClean="0"/>
              <a:t>Transactions in a </a:t>
            </a:r>
            <a:r>
              <a:rPr lang="en-US" sz="900" dirty="0" err="1" smtClean="0"/>
              <a:t>Blockchain</a:t>
            </a:r>
            <a:r>
              <a:rPr lang="en-US" sz="900" dirty="0" smtClean="0"/>
              <a:t> representing Conversations between Machines are </a:t>
            </a:r>
            <a:r>
              <a:rPr lang="en-US" sz="900" b="1" dirty="0" smtClean="0"/>
              <a:t>loosely</a:t>
            </a:r>
            <a:r>
              <a:rPr lang="en-US" sz="900" dirty="0" smtClean="0"/>
              <a:t> </a:t>
            </a:r>
            <a:r>
              <a:rPr lang="en-US" sz="900" b="1" dirty="0" smtClean="0"/>
              <a:t>coupled</a:t>
            </a:r>
            <a:r>
              <a:rPr lang="en-US" sz="900" dirty="0" smtClean="0"/>
              <a:t> along </a:t>
            </a:r>
            <a:r>
              <a:rPr lang="en-US" sz="900" b="1" i="1" dirty="0"/>
              <a:t>S</a:t>
            </a:r>
            <a:r>
              <a:rPr lang="en-US" sz="900" b="1" i="1" dirty="0" smtClean="0"/>
              <a:t>enders</a:t>
            </a:r>
            <a:r>
              <a:rPr lang="en-US" sz="900" dirty="0" smtClean="0"/>
              <a:t> &amp; </a:t>
            </a:r>
            <a:r>
              <a:rPr lang="en-US" sz="900" b="1" i="1" dirty="0"/>
              <a:t>R</a:t>
            </a:r>
            <a:r>
              <a:rPr lang="en-US" sz="900" b="1" i="1" dirty="0" smtClean="0"/>
              <a:t>eceivers</a:t>
            </a:r>
            <a:r>
              <a:rPr lang="en-US" sz="900" dirty="0" smtClean="0"/>
              <a:t> or </a:t>
            </a:r>
            <a:r>
              <a:rPr lang="en-US" sz="900" b="1" i="1" dirty="0" smtClean="0"/>
              <a:t>topics</a:t>
            </a:r>
            <a:r>
              <a:rPr lang="en-US" sz="900" dirty="0" smtClean="0"/>
              <a:t> (training set </a:t>
            </a:r>
            <a:r>
              <a:rPr lang="en-US" sz="900" b="1" i="1" dirty="0" smtClean="0"/>
              <a:t>features</a:t>
            </a:r>
            <a:r>
              <a:rPr lang="en-US" sz="900" dirty="0" smtClean="0"/>
              <a:t>) like in a social network</a:t>
            </a:r>
          </a:p>
          <a:p>
            <a:endParaRPr lang="en-US" sz="900" dirty="0" smtClean="0"/>
          </a:p>
          <a:p>
            <a:endParaRPr lang="en-US" sz="900" dirty="0" smtClean="0"/>
          </a:p>
          <a:p>
            <a:endParaRPr lang="en-US" sz="900" dirty="0"/>
          </a:p>
        </p:txBody>
      </p:sp>
      <p:sp>
        <p:nvSpPr>
          <p:cNvPr id="3" name="TextBox 2"/>
          <p:cNvSpPr txBox="1"/>
          <p:nvPr/>
        </p:nvSpPr>
        <p:spPr>
          <a:xfrm>
            <a:off x="285009" y="3327378"/>
            <a:ext cx="4346368" cy="3429680"/>
          </a:xfrm>
          <a:prstGeom prst="rect">
            <a:avLst/>
          </a:prstGeom>
          <a:noFill/>
        </p:spPr>
        <p:txBody>
          <a:bodyPr wrap="square" rtlCol="0">
            <a:noAutofit/>
          </a:bodyPr>
          <a:lstStyle/>
          <a:p>
            <a:r>
              <a:rPr lang="en-US" sz="900" b="1" u="sng" dirty="0" smtClean="0"/>
              <a:t>Cascade Effect :</a:t>
            </a:r>
          </a:p>
          <a:p>
            <a:endParaRPr lang="en-US" sz="900" b="1" u="sng" dirty="0" smtClean="0"/>
          </a:p>
          <a:p>
            <a:r>
              <a:rPr lang="en-US" sz="900" dirty="0" smtClean="0"/>
              <a:t>A </a:t>
            </a:r>
            <a:r>
              <a:rPr lang="en-US" sz="900" dirty="0" err="1" smtClean="0"/>
              <a:t>Blockchain</a:t>
            </a:r>
            <a:r>
              <a:rPr lang="en-US" sz="900" dirty="0" smtClean="0"/>
              <a:t> representing ‘Conversations’ between Senders &amp; Receivers would take:</a:t>
            </a:r>
          </a:p>
          <a:p>
            <a:pPr marL="171450" indent="-171450">
              <a:buFont typeface="Arial" charset="0"/>
              <a:buChar char="•"/>
            </a:pPr>
            <a:r>
              <a:rPr lang="en-US" sz="900" b="1" dirty="0"/>
              <a:t>s</a:t>
            </a:r>
            <a:r>
              <a:rPr lang="en-US" sz="900" b="1" dirty="0" smtClean="0"/>
              <a:t>mall fingerprint</a:t>
            </a:r>
            <a:r>
              <a:rPr lang="en-US" sz="900" dirty="0" smtClean="0"/>
              <a:t>: hash fingerprints of their own Handshake Negotiations </a:t>
            </a:r>
          </a:p>
          <a:p>
            <a:pPr marL="171450" indent="-171450">
              <a:buFont typeface="Arial" charset="0"/>
              <a:buChar char="•"/>
            </a:pPr>
            <a:r>
              <a:rPr lang="en-US" sz="900" b="1" dirty="0"/>
              <a:t>l</a:t>
            </a:r>
            <a:r>
              <a:rPr lang="en-US" sz="900" b="1" dirty="0" smtClean="0"/>
              <a:t>arge fingerprint</a:t>
            </a:r>
            <a:r>
              <a:rPr lang="en-US" sz="900" dirty="0" smtClean="0"/>
              <a:t>: Handshake Negotiation history existing at the time of their handshake</a:t>
            </a:r>
          </a:p>
          <a:p>
            <a:endParaRPr lang="en-US" sz="900" dirty="0" smtClean="0"/>
          </a:p>
          <a:p>
            <a:r>
              <a:rPr lang="en-US" sz="900" dirty="0" smtClean="0"/>
              <a:t>Changing a transaction, handshake will trigger:</a:t>
            </a:r>
          </a:p>
          <a:p>
            <a:pPr marL="171450" indent="-171450">
              <a:buFont typeface="Arial" charset="0"/>
              <a:buChar char="•"/>
            </a:pPr>
            <a:r>
              <a:rPr lang="en-US" sz="900" b="1" dirty="0" smtClean="0"/>
              <a:t>weak immutability</a:t>
            </a:r>
            <a:r>
              <a:rPr lang="en-US" sz="900" dirty="0" smtClean="0"/>
              <a:t>:</a:t>
            </a:r>
          </a:p>
          <a:p>
            <a:pPr marL="628650" lvl="1" indent="-171450">
              <a:buFont typeface="Arial" charset="0"/>
              <a:buChar char="•"/>
            </a:pPr>
            <a:r>
              <a:rPr lang="en-US" sz="900" dirty="0" smtClean="0"/>
              <a:t>Re-do </a:t>
            </a:r>
            <a:r>
              <a:rPr lang="en-US" sz="900" b="1" dirty="0" smtClean="0"/>
              <a:t>translation</a:t>
            </a:r>
            <a:r>
              <a:rPr lang="en-US" sz="900" dirty="0" smtClean="0"/>
              <a:t> work, unless same format / content / action accepted</a:t>
            </a:r>
          </a:p>
          <a:p>
            <a:pPr marL="628650" lvl="1" indent="-171450">
              <a:buFont typeface="Arial" charset="0"/>
              <a:buChar char="•"/>
            </a:pPr>
            <a:r>
              <a:rPr lang="en-US" sz="900" dirty="0" smtClean="0"/>
              <a:t>Re-ask </a:t>
            </a:r>
            <a:r>
              <a:rPr lang="en-US" sz="900" b="1" dirty="0"/>
              <a:t>consent</a:t>
            </a:r>
            <a:r>
              <a:rPr lang="en-US" sz="900" dirty="0"/>
              <a:t> from senders and receivers if handshakes are adjusted</a:t>
            </a:r>
          </a:p>
          <a:p>
            <a:pPr marL="628650" lvl="1" indent="-171450">
              <a:buFont typeface="Arial" charset="0"/>
              <a:buChar char="•"/>
            </a:pPr>
            <a:r>
              <a:rPr lang="en-US" sz="900" dirty="0"/>
              <a:t>Header needs to get </a:t>
            </a:r>
            <a:r>
              <a:rPr lang="en-US" sz="900" b="1" dirty="0"/>
              <a:t>hashed</a:t>
            </a:r>
            <a:r>
              <a:rPr lang="en-US" sz="900" dirty="0"/>
              <a:t>, optionally against a difficulty </a:t>
            </a:r>
            <a:r>
              <a:rPr lang="en-US" sz="900" dirty="0" smtClean="0"/>
              <a:t>target</a:t>
            </a:r>
          </a:p>
          <a:p>
            <a:pPr marL="171450" indent="-171450">
              <a:buFont typeface="Arial" charset="0"/>
              <a:buChar char="•"/>
            </a:pPr>
            <a:r>
              <a:rPr lang="en-US" sz="900" b="1" dirty="0"/>
              <a:t>s</a:t>
            </a:r>
            <a:r>
              <a:rPr lang="en-US" sz="900" b="1" dirty="0" smtClean="0"/>
              <a:t>trong immutability: </a:t>
            </a:r>
            <a:r>
              <a:rPr lang="en-US" sz="900" dirty="0" smtClean="0"/>
              <a:t>Change </a:t>
            </a:r>
            <a:r>
              <a:rPr lang="en-US" sz="900" dirty="0"/>
              <a:t>of Handshake will change the </a:t>
            </a:r>
            <a:r>
              <a:rPr lang="en-US" sz="900" dirty="0" smtClean="0"/>
              <a:t>Large Fingerprint of all younger Transactions</a:t>
            </a:r>
            <a:endParaRPr lang="en-US" sz="900" dirty="0"/>
          </a:p>
          <a:p>
            <a:pPr marL="628650" lvl="1" indent="-171450">
              <a:buFont typeface="Arial" charset="0"/>
              <a:buChar char="•"/>
            </a:pPr>
            <a:r>
              <a:rPr lang="en-US" sz="900" dirty="0" smtClean="0"/>
              <a:t>Re-do </a:t>
            </a:r>
            <a:r>
              <a:rPr lang="en-US" sz="900" b="1" dirty="0" smtClean="0"/>
              <a:t>all</a:t>
            </a:r>
            <a:r>
              <a:rPr lang="en-US" sz="900" dirty="0" smtClean="0"/>
              <a:t> </a:t>
            </a:r>
            <a:r>
              <a:rPr lang="en-US" sz="900" b="1" dirty="0"/>
              <a:t>translation</a:t>
            </a:r>
            <a:r>
              <a:rPr lang="en-US" sz="900" dirty="0"/>
              <a:t> work, unless same format / content / action </a:t>
            </a:r>
            <a:r>
              <a:rPr lang="en-US" sz="900" dirty="0" smtClean="0"/>
              <a:t>accepted</a:t>
            </a:r>
            <a:endParaRPr lang="en-US" sz="900" b="1" dirty="0" smtClean="0"/>
          </a:p>
          <a:p>
            <a:pPr marL="628650" lvl="1" indent="-171450">
              <a:buFont typeface="Arial" charset="0"/>
              <a:buChar char="•"/>
            </a:pPr>
            <a:r>
              <a:rPr lang="en-US" sz="900" b="1" dirty="0" smtClean="0"/>
              <a:t>all those Senders </a:t>
            </a:r>
            <a:r>
              <a:rPr lang="en-US" sz="900" b="1" dirty="0"/>
              <a:t>Receivers </a:t>
            </a:r>
            <a:r>
              <a:rPr lang="en-US" sz="900" dirty="0"/>
              <a:t>will need to sign the Header again</a:t>
            </a:r>
          </a:p>
          <a:p>
            <a:pPr marL="628650" lvl="1" indent="-171450">
              <a:buFont typeface="Arial" charset="0"/>
              <a:buChar char="•"/>
            </a:pPr>
            <a:r>
              <a:rPr lang="en-US" sz="900" b="1" dirty="0"/>
              <a:t>All </a:t>
            </a:r>
            <a:r>
              <a:rPr lang="en-US" sz="900" b="1" dirty="0" smtClean="0"/>
              <a:t>their Headers </a:t>
            </a:r>
            <a:r>
              <a:rPr lang="en-US" sz="900" dirty="0"/>
              <a:t>need to get hashed, optionally  against a difficulty </a:t>
            </a:r>
            <a:r>
              <a:rPr lang="en-US" sz="900" dirty="0" smtClean="0"/>
              <a:t>target</a:t>
            </a:r>
          </a:p>
          <a:p>
            <a:endParaRPr lang="en-US" sz="900" b="1" dirty="0"/>
          </a:p>
        </p:txBody>
      </p:sp>
      <p:cxnSp>
        <p:nvCxnSpPr>
          <p:cNvPr id="6" name="Straight Connector 5"/>
          <p:cNvCxnSpPr/>
          <p:nvPr/>
        </p:nvCxnSpPr>
        <p:spPr>
          <a:xfrm>
            <a:off x="4607630" y="3752604"/>
            <a:ext cx="0" cy="2434441"/>
          </a:xfrm>
          <a:prstGeom prst="line">
            <a:avLst/>
          </a:prstGeom>
        </p:spPr>
        <p:style>
          <a:lnRef idx="1">
            <a:schemeClr val="dk1"/>
          </a:lnRef>
          <a:fillRef idx="0">
            <a:schemeClr val="dk1"/>
          </a:fillRef>
          <a:effectRef idx="0">
            <a:schemeClr val="dk1"/>
          </a:effectRef>
          <a:fontRef idx="minor">
            <a:schemeClr val="tx1"/>
          </a:fontRef>
        </p:style>
      </p:cxnSp>
      <p:grpSp>
        <p:nvGrpSpPr>
          <p:cNvPr id="13" name="Group 12"/>
          <p:cNvGrpSpPr/>
          <p:nvPr/>
        </p:nvGrpSpPr>
        <p:grpSpPr>
          <a:xfrm>
            <a:off x="1518061" y="568944"/>
            <a:ext cx="1472546" cy="2703015"/>
            <a:chOff x="2135578" y="628319"/>
            <a:chExt cx="1472546" cy="2703015"/>
          </a:xfrm>
        </p:grpSpPr>
        <p:grpSp>
          <p:nvGrpSpPr>
            <p:cNvPr id="67" name="Group 66"/>
            <p:cNvGrpSpPr/>
            <p:nvPr/>
          </p:nvGrpSpPr>
          <p:grpSpPr>
            <a:xfrm>
              <a:off x="2135578" y="628319"/>
              <a:ext cx="1472546" cy="2703015"/>
              <a:chOff x="2658092" y="628319"/>
              <a:chExt cx="1332018" cy="2312251"/>
            </a:xfrm>
          </p:grpSpPr>
          <p:grpSp>
            <p:nvGrpSpPr>
              <p:cNvPr id="26" name="Group 25"/>
              <p:cNvGrpSpPr/>
              <p:nvPr/>
            </p:nvGrpSpPr>
            <p:grpSpPr>
              <a:xfrm>
                <a:off x="2658092" y="628319"/>
                <a:ext cx="1332018" cy="2312251"/>
                <a:chOff x="2658092" y="853950"/>
                <a:chExt cx="1332018" cy="2312251"/>
              </a:xfrm>
            </p:grpSpPr>
            <p:sp>
              <p:nvSpPr>
                <p:cNvPr id="2" name="Rectangle 1"/>
                <p:cNvSpPr/>
                <p:nvPr/>
              </p:nvSpPr>
              <p:spPr>
                <a:xfrm>
                  <a:off x="2660073" y="853950"/>
                  <a:ext cx="1330037" cy="1616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Transaction 1 Header</a:t>
                  </a:r>
                  <a:endParaRPr lang="en-US" sz="800" dirty="0">
                    <a:solidFill>
                      <a:schemeClr val="tx1"/>
                    </a:solidFill>
                  </a:endParaRPr>
                </a:p>
              </p:txBody>
            </p:sp>
            <p:sp>
              <p:nvSpPr>
                <p:cNvPr id="18" name="Rectangle 17"/>
                <p:cNvSpPr/>
                <p:nvPr/>
              </p:nvSpPr>
              <p:spPr>
                <a:xfrm>
                  <a:off x="2658092" y="2516079"/>
                  <a:ext cx="1332017" cy="6501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charset="0"/>
                    <a:buChar char="•"/>
                  </a:pPr>
                  <a:r>
                    <a:rPr lang="en-US" sz="800" dirty="0" smtClean="0">
                      <a:solidFill>
                        <a:schemeClr val="tx1"/>
                      </a:solidFill>
                    </a:rPr>
                    <a:t>Initial Message </a:t>
                  </a:r>
                </a:p>
                <a:p>
                  <a:pPr marL="171450" indent="-171450">
                    <a:buFont typeface="Arial" charset="0"/>
                    <a:buChar char="•"/>
                  </a:pPr>
                  <a:r>
                    <a:rPr lang="en-US" sz="800" dirty="0" smtClean="0">
                      <a:solidFill>
                        <a:schemeClr val="tx1"/>
                      </a:solidFill>
                    </a:rPr>
                    <a:t>translated Message</a:t>
                  </a:r>
                </a:p>
                <a:p>
                  <a:pPr marL="171450" indent="-171450">
                    <a:buFont typeface="Arial" charset="0"/>
                    <a:buChar char="•"/>
                  </a:pPr>
                  <a:r>
                    <a:rPr lang="en-US" sz="800" dirty="0" smtClean="0">
                      <a:solidFill>
                        <a:schemeClr val="tx1"/>
                      </a:solidFill>
                    </a:rPr>
                    <a:t>Handshake History and relevant </a:t>
                  </a:r>
                  <a:r>
                    <a:rPr lang="en-US" sz="800" b="1" i="1" dirty="0" smtClean="0">
                      <a:solidFill>
                        <a:schemeClr val="tx1"/>
                      </a:solidFill>
                    </a:rPr>
                    <a:t>Features</a:t>
                  </a:r>
                  <a:r>
                    <a:rPr lang="en-US" sz="800" dirty="0" smtClean="0">
                      <a:solidFill>
                        <a:schemeClr val="tx1"/>
                      </a:solidFill>
                    </a:rPr>
                    <a:t> for specific Transaction</a:t>
                  </a:r>
                </a:p>
              </p:txBody>
            </p:sp>
            <p:sp>
              <p:nvSpPr>
                <p:cNvPr id="20" name="Rectangle 19"/>
                <p:cNvSpPr/>
                <p:nvPr/>
              </p:nvSpPr>
              <p:spPr>
                <a:xfrm>
                  <a:off x="2705594" y="2063352"/>
                  <a:ext cx="1225137" cy="3519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Small Fingerprint:</a:t>
                  </a:r>
                </a:p>
                <a:p>
                  <a:r>
                    <a:rPr lang="en-US" sz="800" dirty="0" smtClean="0">
                      <a:solidFill>
                        <a:schemeClr val="tx1"/>
                      </a:solidFill>
                    </a:rPr>
                    <a:t>Hash Of </a:t>
                  </a:r>
                  <a:r>
                    <a:rPr lang="en-US" sz="800" b="1" dirty="0" smtClean="0">
                      <a:solidFill>
                        <a:schemeClr val="tx1"/>
                      </a:solidFill>
                    </a:rPr>
                    <a:t>Own</a:t>
                  </a:r>
                  <a:r>
                    <a:rPr lang="en-US" sz="800" dirty="0" smtClean="0">
                      <a:solidFill>
                        <a:schemeClr val="tx1"/>
                      </a:solidFill>
                    </a:rPr>
                    <a:t> Transaction Handshakes</a:t>
                  </a:r>
                  <a:endParaRPr lang="en-US" sz="800" dirty="0">
                    <a:solidFill>
                      <a:schemeClr val="tx1"/>
                    </a:solidFill>
                  </a:endParaRPr>
                </a:p>
              </p:txBody>
            </p:sp>
            <p:sp>
              <p:nvSpPr>
                <p:cNvPr id="22" name="Rectangle 21"/>
                <p:cNvSpPr/>
                <p:nvPr/>
              </p:nvSpPr>
              <p:spPr>
                <a:xfrm>
                  <a:off x="2722542" y="992867"/>
                  <a:ext cx="1208189" cy="2422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Sender</a:t>
                  </a:r>
                  <a:endParaRPr lang="en-US" sz="800" b="1" i="1" dirty="0">
                    <a:solidFill>
                      <a:schemeClr val="tx1"/>
                    </a:solidFill>
                  </a:endParaRPr>
                </a:p>
              </p:txBody>
            </p:sp>
          </p:grpSp>
          <p:cxnSp>
            <p:nvCxnSpPr>
              <p:cNvPr id="65" name="Straight Arrow Connector 64"/>
              <p:cNvCxnSpPr/>
              <p:nvPr/>
            </p:nvCxnSpPr>
            <p:spPr>
              <a:xfrm>
                <a:off x="3253840" y="2132997"/>
                <a:ext cx="0" cy="165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2" name="Rectangle 41"/>
            <p:cNvSpPr/>
            <p:nvPr/>
          </p:nvSpPr>
          <p:spPr>
            <a:xfrm>
              <a:off x="2181102" y="1419191"/>
              <a:ext cx="1349503" cy="58864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Large Finger Print:</a:t>
              </a:r>
            </a:p>
            <a:p>
              <a:r>
                <a:rPr lang="en-US" sz="800" dirty="0" smtClean="0">
                  <a:solidFill>
                    <a:schemeClr val="tx1"/>
                  </a:solidFill>
                </a:rPr>
                <a:t>Hash Of </a:t>
              </a:r>
              <a:r>
                <a:rPr lang="en-US" sz="800" b="1" dirty="0" smtClean="0">
                  <a:solidFill>
                    <a:schemeClr val="tx1"/>
                  </a:solidFill>
                </a:rPr>
                <a:t>All</a:t>
              </a:r>
              <a:r>
                <a:rPr lang="en-US" sz="800" dirty="0" smtClean="0">
                  <a:solidFill>
                    <a:schemeClr val="tx1"/>
                  </a:solidFill>
                </a:rPr>
                <a:t> Transaction Handshakes older than own Transaction</a:t>
              </a:r>
              <a:endParaRPr lang="en-US" sz="800" dirty="0">
                <a:solidFill>
                  <a:schemeClr val="tx1"/>
                </a:solidFill>
              </a:endParaRPr>
            </a:p>
          </p:txBody>
        </p:sp>
      </p:grpSp>
      <p:grpSp>
        <p:nvGrpSpPr>
          <p:cNvPr id="126" name="Group 125"/>
          <p:cNvGrpSpPr/>
          <p:nvPr/>
        </p:nvGrpSpPr>
        <p:grpSpPr>
          <a:xfrm>
            <a:off x="3855525" y="566967"/>
            <a:ext cx="1472546" cy="2703015"/>
            <a:chOff x="2135578" y="628319"/>
            <a:chExt cx="1472546" cy="2703015"/>
          </a:xfrm>
        </p:grpSpPr>
        <p:grpSp>
          <p:nvGrpSpPr>
            <p:cNvPr id="127" name="Group 126"/>
            <p:cNvGrpSpPr/>
            <p:nvPr/>
          </p:nvGrpSpPr>
          <p:grpSpPr>
            <a:xfrm>
              <a:off x="2135578" y="628319"/>
              <a:ext cx="1472546" cy="2703015"/>
              <a:chOff x="2658092" y="628319"/>
              <a:chExt cx="1332018" cy="2312251"/>
            </a:xfrm>
          </p:grpSpPr>
          <p:grpSp>
            <p:nvGrpSpPr>
              <p:cNvPr id="129" name="Group 128"/>
              <p:cNvGrpSpPr/>
              <p:nvPr/>
            </p:nvGrpSpPr>
            <p:grpSpPr>
              <a:xfrm>
                <a:off x="2658092" y="628319"/>
                <a:ext cx="1332018" cy="2312251"/>
                <a:chOff x="2658092" y="853950"/>
                <a:chExt cx="1332018" cy="2312251"/>
              </a:xfrm>
            </p:grpSpPr>
            <p:sp>
              <p:nvSpPr>
                <p:cNvPr id="131" name="Rectangle 130"/>
                <p:cNvSpPr/>
                <p:nvPr/>
              </p:nvSpPr>
              <p:spPr>
                <a:xfrm>
                  <a:off x="2660073" y="853950"/>
                  <a:ext cx="1330037" cy="1616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Transaction 1 Header</a:t>
                  </a:r>
                  <a:endParaRPr lang="en-US" sz="800" dirty="0">
                    <a:solidFill>
                      <a:schemeClr val="tx1"/>
                    </a:solidFill>
                  </a:endParaRPr>
                </a:p>
              </p:txBody>
            </p:sp>
            <p:sp>
              <p:nvSpPr>
                <p:cNvPr id="132" name="Rectangle 131"/>
                <p:cNvSpPr/>
                <p:nvPr/>
              </p:nvSpPr>
              <p:spPr>
                <a:xfrm>
                  <a:off x="2658092" y="2516079"/>
                  <a:ext cx="1332017" cy="6501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charset="0"/>
                    <a:buChar char="•"/>
                  </a:pPr>
                  <a:r>
                    <a:rPr lang="en-US" sz="800" dirty="0" smtClean="0">
                      <a:solidFill>
                        <a:schemeClr val="tx1"/>
                      </a:solidFill>
                    </a:rPr>
                    <a:t>Initial Message </a:t>
                  </a:r>
                </a:p>
                <a:p>
                  <a:pPr marL="171450" indent="-171450">
                    <a:buFont typeface="Arial" charset="0"/>
                    <a:buChar char="•"/>
                  </a:pPr>
                  <a:r>
                    <a:rPr lang="en-US" sz="800" dirty="0" smtClean="0">
                      <a:solidFill>
                        <a:schemeClr val="tx1"/>
                      </a:solidFill>
                    </a:rPr>
                    <a:t>translated Message</a:t>
                  </a:r>
                </a:p>
                <a:p>
                  <a:pPr marL="171450" indent="-171450">
                    <a:buFont typeface="Arial" charset="0"/>
                    <a:buChar char="•"/>
                  </a:pPr>
                  <a:r>
                    <a:rPr lang="en-US" sz="800" dirty="0" smtClean="0">
                      <a:solidFill>
                        <a:schemeClr val="tx1"/>
                      </a:solidFill>
                    </a:rPr>
                    <a:t>Handshake History and relevant </a:t>
                  </a:r>
                  <a:r>
                    <a:rPr lang="en-US" sz="800" b="1" i="1" dirty="0" smtClean="0">
                      <a:solidFill>
                        <a:schemeClr val="tx1"/>
                      </a:solidFill>
                    </a:rPr>
                    <a:t>Features</a:t>
                  </a:r>
                  <a:r>
                    <a:rPr lang="en-US" sz="800" dirty="0" smtClean="0">
                      <a:solidFill>
                        <a:schemeClr val="tx1"/>
                      </a:solidFill>
                    </a:rPr>
                    <a:t> for specific Transaction</a:t>
                  </a:r>
                </a:p>
              </p:txBody>
            </p:sp>
            <p:sp>
              <p:nvSpPr>
                <p:cNvPr id="133" name="Rectangle 132"/>
                <p:cNvSpPr/>
                <p:nvPr/>
              </p:nvSpPr>
              <p:spPr>
                <a:xfrm>
                  <a:off x="2705594" y="2083669"/>
                  <a:ext cx="1225137" cy="3519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Small Fingerprint:</a:t>
                  </a:r>
                </a:p>
                <a:p>
                  <a:r>
                    <a:rPr lang="en-US" sz="800" dirty="0" smtClean="0">
                      <a:solidFill>
                        <a:schemeClr val="tx1"/>
                      </a:solidFill>
                    </a:rPr>
                    <a:t>Hash Of </a:t>
                  </a:r>
                  <a:r>
                    <a:rPr lang="en-US" sz="800" b="1" dirty="0" smtClean="0">
                      <a:solidFill>
                        <a:schemeClr val="tx1"/>
                      </a:solidFill>
                    </a:rPr>
                    <a:t>Own</a:t>
                  </a:r>
                  <a:r>
                    <a:rPr lang="en-US" sz="800" dirty="0" smtClean="0">
                      <a:solidFill>
                        <a:schemeClr val="tx1"/>
                      </a:solidFill>
                    </a:rPr>
                    <a:t> Transaction Handshakes</a:t>
                  </a:r>
                  <a:endParaRPr lang="en-US" sz="800" dirty="0">
                    <a:solidFill>
                      <a:schemeClr val="tx1"/>
                    </a:solidFill>
                  </a:endParaRPr>
                </a:p>
              </p:txBody>
            </p:sp>
          </p:grpSp>
          <p:cxnSp>
            <p:nvCxnSpPr>
              <p:cNvPr id="130" name="Straight Arrow Connector 129"/>
              <p:cNvCxnSpPr/>
              <p:nvPr/>
            </p:nvCxnSpPr>
            <p:spPr>
              <a:xfrm>
                <a:off x="3253840" y="2132997"/>
                <a:ext cx="0" cy="165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8" name="Rectangle 127"/>
            <p:cNvSpPr/>
            <p:nvPr/>
          </p:nvSpPr>
          <p:spPr>
            <a:xfrm>
              <a:off x="2204852" y="1454816"/>
              <a:ext cx="1349503" cy="58864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Large Finger Print:</a:t>
              </a:r>
            </a:p>
            <a:p>
              <a:r>
                <a:rPr lang="en-US" sz="800" dirty="0" smtClean="0">
                  <a:solidFill>
                    <a:schemeClr val="tx1"/>
                  </a:solidFill>
                </a:rPr>
                <a:t>Hash Of </a:t>
              </a:r>
              <a:r>
                <a:rPr lang="en-US" sz="800" b="1" dirty="0" smtClean="0">
                  <a:solidFill>
                    <a:schemeClr val="tx1"/>
                  </a:solidFill>
                </a:rPr>
                <a:t>All</a:t>
              </a:r>
              <a:r>
                <a:rPr lang="en-US" sz="800" dirty="0" smtClean="0">
                  <a:solidFill>
                    <a:schemeClr val="tx1"/>
                  </a:solidFill>
                </a:rPr>
                <a:t> Transaction Handshakes older than own Transaction</a:t>
              </a:r>
              <a:endParaRPr lang="en-US" sz="800" dirty="0">
                <a:solidFill>
                  <a:schemeClr val="tx1"/>
                </a:solidFill>
              </a:endParaRPr>
            </a:p>
          </p:txBody>
        </p:sp>
      </p:grpSp>
      <p:grpSp>
        <p:nvGrpSpPr>
          <p:cNvPr id="137" name="Group 136"/>
          <p:cNvGrpSpPr/>
          <p:nvPr/>
        </p:nvGrpSpPr>
        <p:grpSpPr>
          <a:xfrm>
            <a:off x="6204859" y="564988"/>
            <a:ext cx="1472546" cy="2703015"/>
            <a:chOff x="2135578" y="628319"/>
            <a:chExt cx="1472546" cy="2703015"/>
          </a:xfrm>
        </p:grpSpPr>
        <p:grpSp>
          <p:nvGrpSpPr>
            <p:cNvPr id="139" name="Group 138"/>
            <p:cNvGrpSpPr/>
            <p:nvPr/>
          </p:nvGrpSpPr>
          <p:grpSpPr>
            <a:xfrm>
              <a:off x="2135578" y="628319"/>
              <a:ext cx="1472546" cy="2703015"/>
              <a:chOff x="2658092" y="628319"/>
              <a:chExt cx="1332018" cy="2312251"/>
            </a:xfrm>
          </p:grpSpPr>
          <p:grpSp>
            <p:nvGrpSpPr>
              <p:cNvPr id="141" name="Group 140"/>
              <p:cNvGrpSpPr/>
              <p:nvPr/>
            </p:nvGrpSpPr>
            <p:grpSpPr>
              <a:xfrm>
                <a:off x="2658092" y="628319"/>
                <a:ext cx="1332018" cy="2312251"/>
                <a:chOff x="2658092" y="853950"/>
                <a:chExt cx="1332018" cy="2312251"/>
              </a:xfrm>
            </p:grpSpPr>
            <p:sp>
              <p:nvSpPr>
                <p:cNvPr id="143" name="Rectangle 142"/>
                <p:cNvSpPr/>
                <p:nvPr/>
              </p:nvSpPr>
              <p:spPr>
                <a:xfrm>
                  <a:off x="2660073" y="853950"/>
                  <a:ext cx="1330037" cy="16161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Transaction 1 Header</a:t>
                  </a:r>
                  <a:endParaRPr lang="en-US" sz="800" dirty="0">
                    <a:solidFill>
                      <a:schemeClr val="tx1"/>
                    </a:solidFill>
                  </a:endParaRPr>
                </a:p>
              </p:txBody>
            </p:sp>
            <p:sp>
              <p:nvSpPr>
                <p:cNvPr id="144" name="Rectangle 143"/>
                <p:cNvSpPr/>
                <p:nvPr/>
              </p:nvSpPr>
              <p:spPr>
                <a:xfrm>
                  <a:off x="2658092" y="2516079"/>
                  <a:ext cx="1332017" cy="65012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charset="0"/>
                    <a:buChar char="•"/>
                  </a:pPr>
                  <a:r>
                    <a:rPr lang="en-US" sz="800" dirty="0" smtClean="0">
                      <a:solidFill>
                        <a:schemeClr val="tx1"/>
                      </a:solidFill>
                    </a:rPr>
                    <a:t>Initial Message </a:t>
                  </a:r>
                </a:p>
                <a:p>
                  <a:pPr marL="171450" indent="-171450">
                    <a:buFont typeface="Arial" charset="0"/>
                    <a:buChar char="•"/>
                  </a:pPr>
                  <a:r>
                    <a:rPr lang="en-US" sz="800" dirty="0" smtClean="0">
                      <a:solidFill>
                        <a:schemeClr val="tx1"/>
                      </a:solidFill>
                    </a:rPr>
                    <a:t>translated Message</a:t>
                  </a:r>
                </a:p>
                <a:p>
                  <a:pPr marL="171450" indent="-171450">
                    <a:buFont typeface="Arial" charset="0"/>
                    <a:buChar char="•"/>
                  </a:pPr>
                  <a:r>
                    <a:rPr lang="en-US" sz="800" dirty="0" smtClean="0">
                      <a:solidFill>
                        <a:schemeClr val="tx1"/>
                      </a:solidFill>
                    </a:rPr>
                    <a:t>Handshake History and relevant </a:t>
                  </a:r>
                  <a:r>
                    <a:rPr lang="en-US" sz="800" b="1" i="1" dirty="0" smtClean="0">
                      <a:solidFill>
                        <a:schemeClr val="tx1"/>
                      </a:solidFill>
                    </a:rPr>
                    <a:t>Features</a:t>
                  </a:r>
                  <a:r>
                    <a:rPr lang="en-US" sz="800" dirty="0" smtClean="0">
                      <a:solidFill>
                        <a:schemeClr val="tx1"/>
                      </a:solidFill>
                    </a:rPr>
                    <a:t> for specific Transaction</a:t>
                  </a:r>
                </a:p>
              </p:txBody>
            </p:sp>
            <p:sp>
              <p:nvSpPr>
                <p:cNvPr id="145" name="Rectangle 144"/>
                <p:cNvSpPr/>
                <p:nvPr/>
              </p:nvSpPr>
              <p:spPr>
                <a:xfrm>
                  <a:off x="2705594" y="2063352"/>
                  <a:ext cx="1225137" cy="35192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Small Fingerprint:</a:t>
                  </a:r>
                </a:p>
                <a:p>
                  <a:r>
                    <a:rPr lang="en-US" sz="800" dirty="0" smtClean="0">
                      <a:solidFill>
                        <a:schemeClr val="tx1"/>
                      </a:solidFill>
                    </a:rPr>
                    <a:t>Hash Of </a:t>
                  </a:r>
                  <a:r>
                    <a:rPr lang="en-US" sz="800" b="1" dirty="0" smtClean="0">
                      <a:solidFill>
                        <a:schemeClr val="tx1"/>
                      </a:solidFill>
                    </a:rPr>
                    <a:t>Own</a:t>
                  </a:r>
                  <a:r>
                    <a:rPr lang="en-US" sz="800" dirty="0" smtClean="0">
                      <a:solidFill>
                        <a:schemeClr val="tx1"/>
                      </a:solidFill>
                    </a:rPr>
                    <a:t> Transaction Handshakes</a:t>
                  </a:r>
                  <a:endParaRPr lang="en-US" sz="800" dirty="0">
                    <a:solidFill>
                      <a:schemeClr val="tx1"/>
                    </a:solidFill>
                  </a:endParaRPr>
                </a:p>
              </p:txBody>
            </p:sp>
          </p:grpSp>
          <p:cxnSp>
            <p:nvCxnSpPr>
              <p:cNvPr id="142" name="Straight Arrow Connector 141"/>
              <p:cNvCxnSpPr/>
              <p:nvPr/>
            </p:nvCxnSpPr>
            <p:spPr>
              <a:xfrm>
                <a:off x="3253840" y="2132997"/>
                <a:ext cx="0" cy="165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40" name="Rectangle 139"/>
            <p:cNvSpPr/>
            <p:nvPr/>
          </p:nvSpPr>
          <p:spPr>
            <a:xfrm>
              <a:off x="2204852" y="1431066"/>
              <a:ext cx="1349503" cy="58864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b="1" u="sng" dirty="0" smtClean="0">
                  <a:solidFill>
                    <a:schemeClr val="tx1"/>
                  </a:solidFill>
                </a:rPr>
                <a:t>Large Finger Print:</a:t>
              </a:r>
            </a:p>
            <a:p>
              <a:r>
                <a:rPr lang="en-US" sz="800" dirty="0" smtClean="0">
                  <a:solidFill>
                    <a:schemeClr val="tx1"/>
                  </a:solidFill>
                </a:rPr>
                <a:t>Hash Of </a:t>
              </a:r>
              <a:r>
                <a:rPr lang="en-US" sz="800" b="1" dirty="0" smtClean="0">
                  <a:solidFill>
                    <a:schemeClr val="tx1"/>
                  </a:solidFill>
                </a:rPr>
                <a:t>All</a:t>
              </a:r>
              <a:r>
                <a:rPr lang="en-US" sz="800" dirty="0" smtClean="0">
                  <a:solidFill>
                    <a:schemeClr val="tx1"/>
                  </a:solidFill>
                </a:rPr>
                <a:t> Transaction Handshakes older than own Transaction</a:t>
              </a:r>
              <a:endParaRPr lang="en-US" sz="800" dirty="0">
                <a:solidFill>
                  <a:schemeClr val="tx1"/>
                </a:solidFill>
              </a:endParaRPr>
            </a:p>
          </p:txBody>
        </p:sp>
      </p:grpSp>
      <p:sp>
        <p:nvSpPr>
          <p:cNvPr id="41" name="Freeform 40"/>
          <p:cNvSpPr/>
          <p:nvPr/>
        </p:nvSpPr>
        <p:spPr>
          <a:xfrm>
            <a:off x="4916384" y="3004457"/>
            <a:ext cx="2125684" cy="522514"/>
          </a:xfrm>
          <a:custGeom>
            <a:avLst/>
            <a:gdLst>
              <a:gd name="connsiteX0" fmla="*/ 0 w 2125684"/>
              <a:gd name="connsiteY0" fmla="*/ 0 h 522514"/>
              <a:gd name="connsiteX1" fmla="*/ 1413164 w 2125684"/>
              <a:gd name="connsiteY1" fmla="*/ 522514 h 522514"/>
              <a:gd name="connsiteX2" fmla="*/ 2113808 w 2125684"/>
              <a:gd name="connsiteY2" fmla="*/ 0 h 522514"/>
              <a:gd name="connsiteX3" fmla="*/ 2113808 w 2125684"/>
              <a:gd name="connsiteY3" fmla="*/ 0 h 522514"/>
              <a:gd name="connsiteX4" fmla="*/ 2125684 w 2125684"/>
              <a:gd name="connsiteY4" fmla="*/ 35626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84" h="522514">
                <a:moveTo>
                  <a:pt x="0" y="0"/>
                </a:moveTo>
                <a:cubicBezTo>
                  <a:pt x="530431" y="261257"/>
                  <a:pt x="1060863" y="522514"/>
                  <a:pt x="1413164" y="522514"/>
                </a:cubicBezTo>
                <a:cubicBezTo>
                  <a:pt x="1765465" y="522514"/>
                  <a:pt x="2113808" y="0"/>
                  <a:pt x="2113808" y="0"/>
                </a:cubicBezTo>
                <a:lnTo>
                  <a:pt x="2113808" y="0"/>
                </a:lnTo>
                <a:lnTo>
                  <a:pt x="2125684" y="3562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Freeform 146"/>
          <p:cNvSpPr/>
          <p:nvPr/>
        </p:nvSpPr>
        <p:spPr>
          <a:xfrm flipV="1">
            <a:off x="2828312" y="359411"/>
            <a:ext cx="3536862" cy="690177"/>
          </a:xfrm>
          <a:custGeom>
            <a:avLst/>
            <a:gdLst>
              <a:gd name="connsiteX0" fmla="*/ 0 w 2125684"/>
              <a:gd name="connsiteY0" fmla="*/ 0 h 522514"/>
              <a:gd name="connsiteX1" fmla="*/ 1413164 w 2125684"/>
              <a:gd name="connsiteY1" fmla="*/ 522514 h 522514"/>
              <a:gd name="connsiteX2" fmla="*/ 2113808 w 2125684"/>
              <a:gd name="connsiteY2" fmla="*/ 0 h 522514"/>
              <a:gd name="connsiteX3" fmla="*/ 2113808 w 2125684"/>
              <a:gd name="connsiteY3" fmla="*/ 0 h 522514"/>
              <a:gd name="connsiteX4" fmla="*/ 2125684 w 2125684"/>
              <a:gd name="connsiteY4" fmla="*/ 35626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84" h="522514">
                <a:moveTo>
                  <a:pt x="0" y="0"/>
                </a:moveTo>
                <a:cubicBezTo>
                  <a:pt x="530431" y="261257"/>
                  <a:pt x="1060863" y="522514"/>
                  <a:pt x="1413164" y="522514"/>
                </a:cubicBezTo>
                <a:cubicBezTo>
                  <a:pt x="1765465" y="522514"/>
                  <a:pt x="2113808" y="0"/>
                  <a:pt x="2113808" y="0"/>
                </a:cubicBezTo>
                <a:lnTo>
                  <a:pt x="2113808" y="0"/>
                </a:lnTo>
                <a:lnTo>
                  <a:pt x="2125684" y="3562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984683" y="3360725"/>
            <a:ext cx="579005" cy="184666"/>
          </a:xfrm>
          <a:prstGeom prst="rect">
            <a:avLst/>
          </a:prstGeom>
          <a:noFill/>
        </p:spPr>
        <p:txBody>
          <a:bodyPr wrap="none" rtlCol="0">
            <a:spAutoFit/>
          </a:bodyPr>
          <a:lstStyle/>
          <a:p>
            <a:r>
              <a:rPr lang="en-US" sz="600" dirty="0"/>
              <a:t>s</a:t>
            </a:r>
            <a:r>
              <a:rPr lang="en-US" sz="600" smtClean="0"/>
              <a:t>ame </a:t>
            </a:r>
            <a:r>
              <a:rPr lang="en-US" sz="600" dirty="0" smtClean="0"/>
              <a:t>topic</a:t>
            </a:r>
            <a:endParaRPr lang="en-US" sz="600" dirty="0"/>
          </a:p>
        </p:txBody>
      </p:sp>
      <p:sp>
        <p:nvSpPr>
          <p:cNvPr id="148" name="TextBox 147"/>
          <p:cNvSpPr txBox="1"/>
          <p:nvPr/>
        </p:nvSpPr>
        <p:spPr>
          <a:xfrm>
            <a:off x="4807053" y="389919"/>
            <a:ext cx="684803" cy="184666"/>
          </a:xfrm>
          <a:prstGeom prst="rect">
            <a:avLst/>
          </a:prstGeom>
          <a:noFill/>
        </p:spPr>
        <p:txBody>
          <a:bodyPr wrap="none" rtlCol="0">
            <a:spAutoFit/>
          </a:bodyPr>
          <a:lstStyle/>
          <a:p>
            <a:r>
              <a:rPr lang="en-US" sz="600" dirty="0"/>
              <a:t>s</a:t>
            </a:r>
            <a:r>
              <a:rPr lang="en-US" sz="600" dirty="0" smtClean="0"/>
              <a:t>ame receiver</a:t>
            </a:r>
            <a:endParaRPr lang="en-US" sz="600" dirty="0"/>
          </a:p>
        </p:txBody>
      </p:sp>
      <p:sp>
        <p:nvSpPr>
          <p:cNvPr id="149" name="TextBox 148"/>
          <p:cNvSpPr txBox="1"/>
          <p:nvPr/>
        </p:nvSpPr>
        <p:spPr>
          <a:xfrm>
            <a:off x="3166280" y="910453"/>
            <a:ext cx="646331" cy="184666"/>
          </a:xfrm>
          <a:prstGeom prst="rect">
            <a:avLst/>
          </a:prstGeom>
          <a:noFill/>
        </p:spPr>
        <p:txBody>
          <a:bodyPr wrap="none" rtlCol="0">
            <a:spAutoFit/>
          </a:bodyPr>
          <a:lstStyle/>
          <a:p>
            <a:r>
              <a:rPr lang="en-US" sz="600" dirty="0"/>
              <a:t>s</a:t>
            </a:r>
            <a:r>
              <a:rPr lang="en-US" sz="600" dirty="0" smtClean="0"/>
              <a:t>ame sender</a:t>
            </a:r>
            <a:endParaRPr lang="en-US" sz="600" dirty="0"/>
          </a:p>
        </p:txBody>
      </p:sp>
      <p:sp>
        <p:nvSpPr>
          <p:cNvPr id="150" name="Freeform 149"/>
          <p:cNvSpPr/>
          <p:nvPr/>
        </p:nvSpPr>
        <p:spPr>
          <a:xfrm flipV="1">
            <a:off x="2680187" y="511811"/>
            <a:ext cx="1411673" cy="388284"/>
          </a:xfrm>
          <a:custGeom>
            <a:avLst/>
            <a:gdLst>
              <a:gd name="connsiteX0" fmla="*/ 0 w 2125684"/>
              <a:gd name="connsiteY0" fmla="*/ 0 h 522514"/>
              <a:gd name="connsiteX1" fmla="*/ 1413164 w 2125684"/>
              <a:gd name="connsiteY1" fmla="*/ 522514 h 522514"/>
              <a:gd name="connsiteX2" fmla="*/ 2113808 w 2125684"/>
              <a:gd name="connsiteY2" fmla="*/ 0 h 522514"/>
              <a:gd name="connsiteX3" fmla="*/ 2113808 w 2125684"/>
              <a:gd name="connsiteY3" fmla="*/ 0 h 522514"/>
              <a:gd name="connsiteX4" fmla="*/ 2125684 w 2125684"/>
              <a:gd name="connsiteY4" fmla="*/ 35626 h 522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684" h="522514">
                <a:moveTo>
                  <a:pt x="0" y="0"/>
                </a:moveTo>
                <a:cubicBezTo>
                  <a:pt x="530431" y="261257"/>
                  <a:pt x="1060863" y="522514"/>
                  <a:pt x="1413164" y="522514"/>
                </a:cubicBezTo>
                <a:cubicBezTo>
                  <a:pt x="1765465" y="522514"/>
                  <a:pt x="2113808" y="0"/>
                  <a:pt x="2113808" y="0"/>
                </a:cubicBezTo>
                <a:lnTo>
                  <a:pt x="2113808" y="0"/>
                </a:lnTo>
                <a:lnTo>
                  <a:pt x="2125684" y="35626"/>
                </a:lnTo>
              </a:path>
            </a:pathLst>
          </a:cu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1575455" y="103811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Receiver</a:t>
            </a:r>
            <a:endParaRPr lang="en-US" sz="800" b="1" i="1" dirty="0">
              <a:solidFill>
                <a:schemeClr val="tx1"/>
              </a:solidFill>
            </a:endParaRPr>
          </a:p>
        </p:txBody>
      </p:sp>
      <p:sp>
        <p:nvSpPr>
          <p:cNvPr id="49" name="Rectangle 48"/>
          <p:cNvSpPr/>
          <p:nvPr/>
        </p:nvSpPr>
        <p:spPr>
          <a:xfrm>
            <a:off x="3936662" y="107176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Receiver</a:t>
            </a:r>
            <a:endParaRPr lang="en-US" sz="800" b="1" i="1" dirty="0">
              <a:solidFill>
                <a:schemeClr val="tx1"/>
              </a:solidFill>
            </a:endParaRPr>
          </a:p>
        </p:txBody>
      </p:sp>
      <p:sp>
        <p:nvSpPr>
          <p:cNvPr id="50" name="Rectangle 49"/>
          <p:cNvSpPr/>
          <p:nvPr/>
        </p:nvSpPr>
        <p:spPr>
          <a:xfrm>
            <a:off x="6285997" y="105791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Receiver</a:t>
            </a:r>
            <a:endParaRPr lang="en-US" sz="800" b="1" i="1" dirty="0">
              <a:solidFill>
                <a:schemeClr val="tx1"/>
              </a:solidFill>
            </a:endParaRPr>
          </a:p>
        </p:txBody>
      </p:sp>
      <p:sp>
        <p:nvSpPr>
          <p:cNvPr id="51" name="Rectangle 50"/>
          <p:cNvSpPr/>
          <p:nvPr/>
        </p:nvSpPr>
        <p:spPr>
          <a:xfrm>
            <a:off x="3926770" y="753113"/>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Sender</a:t>
            </a:r>
            <a:endParaRPr lang="en-US" sz="800" b="1" i="1" dirty="0">
              <a:solidFill>
                <a:schemeClr val="tx1"/>
              </a:solidFill>
            </a:endParaRPr>
          </a:p>
        </p:txBody>
      </p:sp>
      <p:sp>
        <p:nvSpPr>
          <p:cNvPr id="52" name="Rectangle 51"/>
          <p:cNvSpPr/>
          <p:nvPr/>
        </p:nvSpPr>
        <p:spPr>
          <a:xfrm>
            <a:off x="6287980" y="751138"/>
            <a:ext cx="1335653" cy="2832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t"/>
          <a:lstStyle/>
          <a:p>
            <a:r>
              <a:rPr lang="en-US" sz="800" dirty="0" smtClean="0">
                <a:solidFill>
                  <a:schemeClr val="tx1"/>
                </a:solidFill>
              </a:rPr>
              <a:t>Signature hashed header </a:t>
            </a:r>
            <a:r>
              <a:rPr lang="en-US" sz="800" b="1" i="1" dirty="0" smtClean="0">
                <a:solidFill>
                  <a:schemeClr val="tx1"/>
                </a:solidFill>
              </a:rPr>
              <a:t>Sender</a:t>
            </a:r>
            <a:endParaRPr lang="en-US" sz="800" b="1" i="1" dirty="0">
              <a:solidFill>
                <a:schemeClr val="tx1"/>
              </a:solidFill>
            </a:endParaRPr>
          </a:p>
        </p:txBody>
      </p:sp>
      <p:sp>
        <p:nvSpPr>
          <p:cNvPr id="4" name="TextBox 3"/>
          <p:cNvSpPr txBox="1"/>
          <p:nvPr/>
        </p:nvSpPr>
        <p:spPr>
          <a:xfrm>
            <a:off x="8098971" y="1233958"/>
            <a:ext cx="3024033" cy="1477328"/>
          </a:xfrm>
          <a:prstGeom prst="rect">
            <a:avLst/>
          </a:prstGeom>
          <a:solidFill>
            <a:srgbClr val="FF0000"/>
          </a:solidFill>
        </p:spPr>
        <p:txBody>
          <a:bodyPr wrap="none" rtlCol="0">
            <a:spAutoFit/>
          </a:bodyPr>
          <a:lstStyle/>
          <a:p>
            <a:r>
              <a:rPr lang="en-US" dirty="0" smtClean="0"/>
              <a:t>To </a:t>
            </a:r>
            <a:r>
              <a:rPr lang="en-US" dirty="0" smtClean="0"/>
              <a:t>do</a:t>
            </a:r>
          </a:p>
          <a:p>
            <a:endParaRPr lang="en-US" dirty="0"/>
          </a:p>
          <a:p>
            <a:r>
              <a:rPr lang="en-US" dirty="0" smtClean="0"/>
              <a:t>We prefer </a:t>
            </a:r>
          </a:p>
          <a:p>
            <a:r>
              <a:rPr lang="en-US" dirty="0" smtClean="0"/>
              <a:t>A proof via work you did!!!</a:t>
            </a:r>
          </a:p>
          <a:p>
            <a:r>
              <a:rPr lang="en-US" dirty="0" smtClean="0"/>
              <a:t>Not just signing !</a:t>
            </a:r>
            <a:endParaRPr lang="en-US" dirty="0"/>
          </a:p>
        </p:txBody>
      </p:sp>
      <p:sp>
        <p:nvSpPr>
          <p:cNvPr id="5" name="TextBox 4"/>
          <p:cNvSpPr txBox="1"/>
          <p:nvPr/>
        </p:nvSpPr>
        <p:spPr>
          <a:xfrm>
            <a:off x="213758" y="2897579"/>
            <a:ext cx="9681434" cy="1600438"/>
          </a:xfrm>
          <a:prstGeom prst="rect">
            <a:avLst/>
          </a:prstGeom>
          <a:solidFill>
            <a:schemeClr val="accent5"/>
          </a:solidFill>
        </p:spPr>
        <p:txBody>
          <a:bodyPr wrap="square" rtlCol="0">
            <a:spAutoFit/>
          </a:bodyPr>
          <a:lstStyle/>
          <a:p>
            <a:r>
              <a:rPr lang="en-US" sz="1400" dirty="0" smtClean="0"/>
              <a:t>What about this, when reverting:</a:t>
            </a:r>
          </a:p>
          <a:p>
            <a:endParaRPr lang="en-US" sz="1400" dirty="0"/>
          </a:p>
          <a:p>
            <a:r>
              <a:rPr lang="en-US" sz="1400" dirty="0" smtClean="0"/>
              <a:t>- You have to re-play the handshake history with sender &amp; receiver</a:t>
            </a:r>
          </a:p>
          <a:p>
            <a:r>
              <a:rPr lang="en-US" sz="1400" dirty="0"/>
              <a:t>s</a:t>
            </a:r>
            <a:r>
              <a:rPr lang="en-US" sz="1400" dirty="0" smtClean="0"/>
              <a:t>uch that you achieve the same (lower ?) target than before BUT you must add the </a:t>
            </a:r>
          </a:p>
          <a:p>
            <a:r>
              <a:rPr lang="en-US" sz="1400" dirty="0"/>
              <a:t>n</a:t>
            </a:r>
            <a:r>
              <a:rPr lang="en-US" sz="1400" dirty="0" smtClean="0"/>
              <a:t>once with the value of the previous transaction header</a:t>
            </a:r>
          </a:p>
          <a:p>
            <a:r>
              <a:rPr lang="en-US" sz="1400" dirty="0" smtClean="0"/>
              <a:t>Note that you play with the machine learning algorithm, not the hash </a:t>
            </a:r>
          </a:p>
          <a:p>
            <a:r>
              <a:rPr lang="en-US" sz="1400" dirty="0" smtClean="0"/>
              <a:t>First time (not redoing) this mechanism means:</a:t>
            </a:r>
            <a:endParaRPr lang="en-US" sz="1400" dirty="0"/>
          </a:p>
        </p:txBody>
      </p:sp>
    </p:spTree>
    <p:extLst>
      <p:ext uri="{BB962C8B-B14F-4D97-AF65-F5344CB8AC3E}">
        <p14:creationId xmlns:p14="http://schemas.microsoft.com/office/powerpoint/2010/main" val="7383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0"/>
            <a:ext cx="8042276" cy="5943601"/>
          </a:xfrm>
        </p:spPr>
        <p:txBody>
          <a:bodyPr anchor="ctr">
            <a:normAutofit/>
          </a:bodyPr>
          <a:lstStyle/>
          <a:p>
            <a:pPr marL="0" indent="0" algn="ctr">
              <a:buNone/>
            </a:pPr>
            <a:r>
              <a:rPr lang="en-US" sz="7200" dirty="0" smtClean="0"/>
              <a:t>Summary</a:t>
            </a:r>
            <a:endParaRPr lang="en-US" sz="7200" dirty="0"/>
          </a:p>
        </p:txBody>
      </p:sp>
    </p:spTree>
    <p:extLst>
      <p:ext uri="{BB962C8B-B14F-4D97-AF65-F5344CB8AC3E}">
        <p14:creationId xmlns:p14="http://schemas.microsoft.com/office/powerpoint/2010/main" val="92017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
            <a:ext cx="8042276" cy="298792"/>
          </a:xfrm>
        </p:spPr>
        <p:txBody>
          <a:bodyPr anchor="b">
            <a:normAutofit fontScale="90000"/>
          </a:bodyPr>
          <a:lstStyle/>
          <a:p>
            <a:pPr lvl="0"/>
            <a:r>
              <a:rPr lang="en-US" sz="1600" dirty="0" smtClean="0"/>
              <a:t>Comparing Proof </a:t>
            </a:r>
            <a:r>
              <a:rPr lang="en-US" sz="1600" dirty="0"/>
              <a:t>of </a:t>
            </a:r>
            <a:r>
              <a:rPr lang="en-US" sz="1600" dirty="0" smtClean="0"/>
              <a:t>Work and Proof of Understanding</a:t>
            </a:r>
            <a:endParaRPr lang="nl-NL" sz="1600" dirty="0"/>
          </a:p>
        </p:txBody>
      </p:sp>
      <p:graphicFrame>
        <p:nvGraphicFramePr>
          <p:cNvPr id="25" name="Table 24"/>
          <p:cNvGraphicFramePr>
            <a:graphicFrameLocks noGrp="1"/>
          </p:cNvGraphicFramePr>
          <p:nvPr>
            <p:extLst>
              <p:ext uri="{D42A27DB-BD31-4B8C-83A1-F6EECF244321}">
                <p14:modId xmlns:p14="http://schemas.microsoft.com/office/powerpoint/2010/main" val="376421777"/>
              </p:ext>
            </p:extLst>
          </p:nvPr>
        </p:nvGraphicFramePr>
        <p:xfrm>
          <a:off x="0" y="282777"/>
          <a:ext cx="9144000" cy="6771170"/>
        </p:xfrm>
        <a:graphic>
          <a:graphicData uri="http://schemas.openxmlformats.org/drawingml/2006/table">
            <a:tbl>
              <a:tblPr firstRow="1" firstCol="1" bandRow="1">
                <a:tableStyleId>{5C22544A-7EE6-4342-B048-85BDC9FD1C3A}</a:tableStyleId>
              </a:tblPr>
              <a:tblGrid>
                <a:gridCol w="1187532"/>
                <a:gridCol w="3512999"/>
                <a:gridCol w="4443469"/>
              </a:tblGrid>
              <a:tr h="572248">
                <a:tc>
                  <a:txBody>
                    <a:bodyPr/>
                    <a:lstStyle/>
                    <a:p>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100" dirty="0" err="1" smtClean="0">
                          <a:solidFill>
                            <a:schemeClr val="tx1"/>
                          </a:solidFill>
                        </a:rPr>
                        <a:t>Bitcoin</a:t>
                      </a:r>
                      <a:r>
                        <a:rPr lang="nl-NL" sz="1100" dirty="0" smtClean="0">
                          <a:solidFill>
                            <a:schemeClr val="tx1"/>
                          </a:solidFill>
                        </a:rPr>
                        <a:t> </a:t>
                      </a:r>
                      <a:r>
                        <a:rPr lang="nl-NL" sz="1100" dirty="0" err="1" smtClean="0">
                          <a:solidFill>
                            <a:schemeClr val="tx1"/>
                          </a:solidFill>
                        </a:rPr>
                        <a:t>Proof</a:t>
                      </a:r>
                      <a:r>
                        <a:rPr lang="nl-NL" sz="1100" dirty="0" smtClean="0">
                          <a:solidFill>
                            <a:schemeClr val="tx1"/>
                          </a:solidFill>
                        </a:rPr>
                        <a:t> of </a:t>
                      </a:r>
                      <a:r>
                        <a:rPr lang="nl-NL" sz="1100" dirty="0" err="1" smtClean="0">
                          <a:solidFill>
                            <a:schemeClr val="tx1"/>
                          </a:solidFill>
                        </a:rPr>
                        <a:t>Work</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100" dirty="0" smtClean="0">
                          <a:solidFill>
                            <a:schemeClr val="tx1"/>
                          </a:solidFill>
                        </a:rPr>
                        <a:t>Babelchain </a:t>
                      </a:r>
                      <a:r>
                        <a:rPr lang="nl-NL" sz="1100" dirty="0" err="1" smtClean="0">
                          <a:solidFill>
                            <a:schemeClr val="tx1"/>
                          </a:solidFill>
                        </a:rPr>
                        <a:t>Proof</a:t>
                      </a:r>
                      <a:r>
                        <a:rPr lang="nl-NL" sz="1100" dirty="0" smtClean="0">
                          <a:solidFill>
                            <a:schemeClr val="tx1"/>
                          </a:solidFill>
                        </a:rPr>
                        <a:t> of Understanding</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260305">
                <a:tc>
                  <a:txBody>
                    <a:bodyPr/>
                    <a:lstStyle/>
                    <a:p>
                      <a:r>
                        <a:rPr lang="nl-NL" sz="1100" dirty="0" err="1" smtClean="0">
                          <a:solidFill>
                            <a:schemeClr val="tx1"/>
                          </a:solidFill>
                        </a:rPr>
                        <a:t>Purpose</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000" dirty="0" err="1" smtClean="0">
                          <a:solidFill>
                            <a:schemeClr val="tx1"/>
                          </a:solidFill>
                        </a:rPr>
                        <a:t>Create</a:t>
                      </a:r>
                      <a:r>
                        <a:rPr lang="nl-NL" sz="1000" dirty="0" smtClean="0">
                          <a:solidFill>
                            <a:schemeClr val="tx1"/>
                          </a:solidFill>
                        </a:rPr>
                        <a:t> </a:t>
                      </a:r>
                      <a:r>
                        <a:rPr lang="nl-NL" sz="1000" dirty="0" err="1" smtClean="0">
                          <a:solidFill>
                            <a:schemeClr val="tx1"/>
                          </a:solidFill>
                        </a:rPr>
                        <a:t>an</a:t>
                      </a:r>
                      <a:r>
                        <a:rPr lang="nl-NL" sz="1000" dirty="0" smtClean="0">
                          <a:solidFill>
                            <a:schemeClr val="tx1"/>
                          </a:solidFill>
                        </a:rPr>
                        <a:t> </a:t>
                      </a:r>
                      <a:r>
                        <a:rPr lang="nl-NL" sz="1000" dirty="0" err="1" smtClean="0">
                          <a:solidFill>
                            <a:schemeClr val="tx1"/>
                          </a:solidFill>
                        </a:rPr>
                        <a:t>unmuteable</a:t>
                      </a:r>
                      <a:r>
                        <a:rPr lang="nl-NL" sz="1000" dirty="0" smtClean="0">
                          <a:solidFill>
                            <a:schemeClr val="tx1"/>
                          </a:solidFill>
                        </a:rPr>
                        <a:t> Blockchain </a:t>
                      </a:r>
                      <a:r>
                        <a:rPr lang="nl-NL" sz="1000" dirty="0" err="1" smtClean="0">
                          <a:solidFill>
                            <a:schemeClr val="tx1"/>
                          </a:solidFill>
                        </a:rPr>
                        <a:t>for</a:t>
                      </a:r>
                      <a:r>
                        <a:rPr lang="nl-NL" sz="1000" dirty="0" smtClean="0">
                          <a:solidFill>
                            <a:schemeClr val="tx1"/>
                          </a:solidFill>
                        </a:rPr>
                        <a:t> Financial</a:t>
                      </a:r>
                      <a:r>
                        <a:rPr lang="nl-NL" sz="1000" baseline="0" dirty="0" smtClean="0">
                          <a:solidFill>
                            <a:schemeClr val="tx1"/>
                          </a:solidFill>
                        </a:rPr>
                        <a:t> Transactions</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000" dirty="0" err="1" smtClean="0">
                          <a:solidFill>
                            <a:schemeClr val="tx1"/>
                          </a:solidFill>
                        </a:rPr>
                        <a:t>Create</a:t>
                      </a:r>
                      <a:r>
                        <a:rPr lang="nl-NL" sz="1000" baseline="0" dirty="0" smtClean="0">
                          <a:solidFill>
                            <a:schemeClr val="tx1"/>
                          </a:solidFill>
                        </a:rPr>
                        <a:t> common </a:t>
                      </a:r>
                      <a:r>
                        <a:rPr lang="nl-NL" sz="1000" baseline="0" dirty="0" err="1" smtClean="0">
                          <a:solidFill>
                            <a:schemeClr val="tx1"/>
                          </a:solidFill>
                        </a:rPr>
                        <a:t>message</a:t>
                      </a:r>
                      <a:r>
                        <a:rPr lang="nl-NL" sz="1000" baseline="0" dirty="0" smtClean="0">
                          <a:solidFill>
                            <a:schemeClr val="tx1"/>
                          </a:solidFill>
                        </a:rPr>
                        <a:t> formats </a:t>
                      </a:r>
                      <a:r>
                        <a:rPr lang="nl-NL" sz="1000" baseline="0" dirty="0" err="1" smtClean="0">
                          <a:solidFill>
                            <a:schemeClr val="tx1"/>
                          </a:solidFill>
                        </a:rPr>
                        <a:t>to</a:t>
                      </a:r>
                      <a:r>
                        <a:rPr lang="nl-NL" sz="1000" baseline="0" dirty="0" smtClean="0">
                          <a:solidFill>
                            <a:schemeClr val="tx1"/>
                          </a:solidFill>
                        </a:rPr>
                        <a:t> </a:t>
                      </a:r>
                      <a:r>
                        <a:rPr lang="nl-NL" sz="1000" baseline="0" dirty="0" err="1" smtClean="0">
                          <a:solidFill>
                            <a:schemeClr val="tx1"/>
                          </a:solidFill>
                        </a:rPr>
                        <a:t>allows</a:t>
                      </a:r>
                      <a:r>
                        <a:rPr lang="nl-NL" sz="1000" baseline="0" dirty="0" smtClean="0">
                          <a:solidFill>
                            <a:schemeClr val="tx1"/>
                          </a:solidFill>
                        </a:rPr>
                        <a:t> machines </a:t>
                      </a:r>
                      <a:r>
                        <a:rPr lang="nl-NL" sz="1000" baseline="0" dirty="0" err="1" smtClean="0">
                          <a:solidFill>
                            <a:schemeClr val="tx1"/>
                          </a:solidFill>
                        </a:rPr>
                        <a:t>to</a:t>
                      </a:r>
                      <a:r>
                        <a:rPr lang="nl-NL" sz="1000" baseline="0" dirty="0" smtClean="0">
                          <a:solidFill>
                            <a:schemeClr val="tx1"/>
                          </a:solidFill>
                        </a:rPr>
                        <a:t> </a:t>
                      </a:r>
                      <a:r>
                        <a:rPr lang="nl-NL" sz="1000" baseline="0" dirty="0" err="1" smtClean="0">
                          <a:solidFill>
                            <a:schemeClr val="tx1"/>
                          </a:solidFill>
                        </a:rPr>
                        <a:t>communicate</a:t>
                      </a:r>
                      <a:endParaRPr lang="nl-NL" sz="10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9356">
                <a:tc>
                  <a:txBody>
                    <a:bodyPr/>
                    <a:lstStyle/>
                    <a:p>
                      <a:r>
                        <a:rPr lang="nl-NL" sz="1100" dirty="0" smtClean="0">
                          <a:solidFill>
                            <a:schemeClr val="tx1"/>
                          </a:solidFill>
                        </a:rPr>
                        <a:t>Quiz</a:t>
                      </a:r>
                      <a:r>
                        <a:rPr lang="nl-NL" sz="1100" baseline="0" dirty="0" smtClean="0">
                          <a:solidFill>
                            <a:schemeClr val="tx1"/>
                          </a:solidFill>
                        </a:rPr>
                        <a:t> </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baseline="0" dirty="0" err="1" smtClean="0">
                          <a:solidFill>
                            <a:schemeClr val="tx1"/>
                          </a:solidFill>
                        </a:rPr>
                        <a:t>Find</a:t>
                      </a:r>
                      <a:r>
                        <a:rPr lang="nl-NL" sz="1000" baseline="0" dirty="0" smtClean="0">
                          <a:solidFill>
                            <a:schemeClr val="tx1"/>
                          </a:solidFill>
                        </a:rPr>
                        <a:t> a </a:t>
                      </a:r>
                      <a:r>
                        <a:rPr lang="nl-NL" sz="1000" baseline="0" dirty="0" err="1" smtClean="0">
                          <a:solidFill>
                            <a:schemeClr val="tx1"/>
                          </a:solidFill>
                        </a:rPr>
                        <a:t>value</a:t>
                      </a:r>
                      <a:r>
                        <a:rPr lang="nl-NL" sz="1000" baseline="0" dirty="0" smtClean="0">
                          <a:solidFill>
                            <a:schemeClr val="tx1"/>
                          </a:solidFill>
                        </a:rPr>
                        <a:t> </a:t>
                      </a:r>
                      <a:r>
                        <a:rPr lang="nl-NL" sz="1000" baseline="0" dirty="0" err="1" smtClean="0">
                          <a:solidFill>
                            <a:schemeClr val="tx1"/>
                          </a:solidFill>
                        </a:rPr>
                        <a:t>for</a:t>
                      </a:r>
                      <a:r>
                        <a:rPr lang="nl-NL" sz="1000" baseline="0" dirty="0" smtClean="0">
                          <a:solidFill>
                            <a:schemeClr val="tx1"/>
                          </a:solidFill>
                        </a:rPr>
                        <a:t> </a:t>
                      </a:r>
                      <a:r>
                        <a:rPr lang="nl-NL" sz="1000" baseline="0" dirty="0" err="1" smtClean="0">
                          <a:solidFill>
                            <a:schemeClr val="tx1"/>
                          </a:solidFill>
                        </a:rPr>
                        <a:t>the</a:t>
                      </a:r>
                      <a:r>
                        <a:rPr lang="nl-NL" sz="1000" baseline="0" dirty="0" smtClean="0">
                          <a:solidFill>
                            <a:schemeClr val="tx1"/>
                          </a:solidFill>
                        </a:rPr>
                        <a:t> </a:t>
                      </a:r>
                      <a:r>
                        <a:rPr lang="nl-NL" sz="1000" baseline="0" dirty="0" err="1" smtClean="0">
                          <a:solidFill>
                            <a:schemeClr val="tx1"/>
                          </a:solidFill>
                        </a:rPr>
                        <a:t>nonce</a:t>
                      </a:r>
                      <a:r>
                        <a:rPr lang="nl-NL" sz="1000" baseline="0" dirty="0" smtClean="0">
                          <a:solidFill>
                            <a:schemeClr val="tx1"/>
                          </a:solidFill>
                        </a:rPr>
                        <a:t> </a:t>
                      </a:r>
                      <a:r>
                        <a:rPr lang="nl-NL" sz="1000" baseline="0" dirty="0" err="1" smtClean="0">
                          <a:solidFill>
                            <a:schemeClr val="tx1"/>
                          </a:solidFill>
                        </a:rPr>
                        <a:t>that</a:t>
                      </a:r>
                      <a:r>
                        <a:rPr lang="nl-NL" sz="1000" baseline="0" dirty="0" smtClean="0">
                          <a:solidFill>
                            <a:schemeClr val="tx1"/>
                          </a:solidFill>
                        </a:rPr>
                        <a:t> </a:t>
                      </a:r>
                      <a:r>
                        <a:rPr lang="nl-NL" sz="1000" baseline="0" dirty="0" err="1" smtClean="0">
                          <a:solidFill>
                            <a:schemeClr val="tx1"/>
                          </a:solidFill>
                        </a:rPr>
                        <a:t>results</a:t>
                      </a:r>
                      <a:r>
                        <a:rPr lang="nl-NL" sz="1000" baseline="0" dirty="0" smtClean="0">
                          <a:solidFill>
                            <a:schemeClr val="tx1"/>
                          </a:solidFill>
                        </a:rPr>
                        <a:t> in a block header </a:t>
                      </a:r>
                      <a:r>
                        <a:rPr lang="nl-NL" sz="1000" baseline="0" dirty="0" err="1" smtClean="0">
                          <a:solidFill>
                            <a:schemeClr val="tx1"/>
                          </a:solidFill>
                        </a:rPr>
                        <a:t>hash</a:t>
                      </a:r>
                      <a:r>
                        <a:rPr lang="nl-NL" sz="1000" baseline="0" dirty="0" smtClean="0">
                          <a:solidFill>
                            <a:schemeClr val="tx1"/>
                          </a:solidFill>
                        </a:rPr>
                        <a:t> </a:t>
                      </a:r>
                      <a:r>
                        <a:rPr lang="nl-NL" sz="1000" baseline="0" dirty="0" err="1" smtClean="0">
                          <a:solidFill>
                            <a:schemeClr val="tx1"/>
                          </a:solidFill>
                        </a:rPr>
                        <a:t>that</a:t>
                      </a:r>
                      <a:r>
                        <a:rPr lang="nl-NL" sz="1000" baseline="0" dirty="0" smtClean="0">
                          <a:solidFill>
                            <a:schemeClr val="tx1"/>
                          </a:solidFill>
                        </a:rPr>
                        <a:t> is </a:t>
                      </a:r>
                      <a:r>
                        <a:rPr lang="nl-NL" sz="1000" baseline="0" dirty="0" err="1" smtClean="0">
                          <a:solidFill>
                            <a:schemeClr val="tx1"/>
                          </a:solidFill>
                        </a:rPr>
                        <a:t>less</a:t>
                      </a:r>
                      <a:r>
                        <a:rPr lang="nl-NL" sz="1000" baseline="0" dirty="0" smtClean="0">
                          <a:solidFill>
                            <a:schemeClr val="tx1"/>
                          </a:solidFill>
                        </a:rPr>
                        <a:t> </a:t>
                      </a:r>
                      <a:r>
                        <a:rPr lang="nl-NL" sz="1000" baseline="0" dirty="0" err="1" smtClean="0">
                          <a:solidFill>
                            <a:schemeClr val="tx1"/>
                          </a:solidFill>
                        </a:rPr>
                        <a:t>than</a:t>
                      </a:r>
                      <a:r>
                        <a:rPr lang="nl-NL" sz="1000" baseline="0" dirty="0" smtClean="0">
                          <a:solidFill>
                            <a:schemeClr val="tx1"/>
                          </a:solidFill>
                        </a:rPr>
                        <a:t> </a:t>
                      </a:r>
                      <a:r>
                        <a:rPr lang="nl-NL" sz="1000" baseline="0" dirty="0" err="1" smtClean="0">
                          <a:solidFill>
                            <a:schemeClr val="tx1"/>
                          </a:solidFill>
                        </a:rPr>
                        <a:t>the</a:t>
                      </a:r>
                      <a:r>
                        <a:rPr lang="nl-NL" sz="1000" baseline="0" dirty="0" smtClean="0">
                          <a:solidFill>
                            <a:schemeClr val="tx1"/>
                          </a:solidFill>
                        </a:rPr>
                        <a:t> </a:t>
                      </a:r>
                      <a:r>
                        <a:rPr lang="nl-NL" sz="1000" baseline="0" dirty="0" err="1" smtClean="0">
                          <a:solidFill>
                            <a:schemeClr val="tx1"/>
                          </a:solidFill>
                        </a:rPr>
                        <a:t>difficulty</a:t>
                      </a:r>
                      <a:r>
                        <a:rPr lang="nl-NL" sz="1000" baseline="0" dirty="0" smtClean="0">
                          <a:solidFill>
                            <a:schemeClr val="tx1"/>
                          </a:solidFill>
                        </a:rPr>
                        <a:t> target</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000" dirty="0" err="1" smtClean="0">
                          <a:solidFill>
                            <a:schemeClr val="tx1"/>
                          </a:solidFill>
                        </a:rPr>
                        <a:t>Find</a:t>
                      </a:r>
                      <a:r>
                        <a:rPr lang="nl-NL" sz="1000" dirty="0" smtClean="0">
                          <a:solidFill>
                            <a:schemeClr val="tx1"/>
                          </a:solidFill>
                        </a:rPr>
                        <a:t> a format (content, Action) </a:t>
                      </a:r>
                      <a:r>
                        <a:rPr lang="nl-NL" sz="1000" dirty="0" err="1" smtClean="0">
                          <a:solidFill>
                            <a:schemeClr val="tx1"/>
                          </a:solidFill>
                        </a:rPr>
                        <a:t>which</a:t>
                      </a:r>
                      <a:r>
                        <a:rPr lang="nl-NL" sz="1000" dirty="0" smtClean="0">
                          <a:solidFill>
                            <a:schemeClr val="tx1"/>
                          </a:solidFill>
                        </a:rPr>
                        <a:t> </a:t>
                      </a:r>
                      <a:r>
                        <a:rPr lang="nl-NL" sz="1000" dirty="0" err="1" smtClean="0">
                          <a:solidFill>
                            <a:schemeClr val="tx1"/>
                          </a:solidFill>
                        </a:rPr>
                        <a:t>sender</a:t>
                      </a:r>
                      <a:r>
                        <a:rPr lang="nl-NL" sz="1000" dirty="0" smtClean="0">
                          <a:solidFill>
                            <a:schemeClr val="tx1"/>
                          </a:solidFill>
                        </a:rPr>
                        <a:t> </a:t>
                      </a:r>
                      <a:r>
                        <a:rPr lang="nl-NL" sz="1000" dirty="0" err="1" smtClean="0">
                          <a:solidFill>
                            <a:schemeClr val="tx1"/>
                          </a:solidFill>
                        </a:rPr>
                        <a:t>and</a:t>
                      </a:r>
                      <a:r>
                        <a:rPr lang="nl-NL" sz="1000" dirty="0" smtClean="0">
                          <a:solidFill>
                            <a:schemeClr val="tx1"/>
                          </a:solidFill>
                        </a:rPr>
                        <a:t> receiver</a:t>
                      </a:r>
                      <a:r>
                        <a:rPr lang="nl-NL" sz="1000" baseline="0" dirty="0" smtClean="0">
                          <a:solidFill>
                            <a:schemeClr val="tx1"/>
                          </a:solidFill>
                        </a:rPr>
                        <a:t> </a:t>
                      </a:r>
                      <a:r>
                        <a:rPr lang="nl-NL" sz="1000" baseline="0" dirty="0" err="1" smtClean="0">
                          <a:solidFill>
                            <a:schemeClr val="tx1"/>
                          </a:solidFill>
                        </a:rPr>
                        <a:t>approve</a:t>
                      </a:r>
                      <a:endParaRPr lang="nl-NL"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4525">
                <a:tc>
                  <a:txBody>
                    <a:bodyPr/>
                    <a:lstStyle/>
                    <a:p>
                      <a:r>
                        <a:rPr lang="nl-NL" sz="1100" dirty="0" err="1" smtClean="0">
                          <a:solidFill>
                            <a:schemeClr val="tx1"/>
                          </a:solidFill>
                        </a:rPr>
                        <a:t>Deterministic</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000" dirty="0" smtClean="0">
                          <a:solidFill>
                            <a:schemeClr val="tx1"/>
                          </a:solidFill>
                        </a:rPr>
                        <a:t>Yes,</a:t>
                      </a:r>
                      <a:r>
                        <a:rPr lang="nl-NL" sz="1000" baseline="0" dirty="0" smtClean="0">
                          <a:solidFill>
                            <a:schemeClr val="tx1"/>
                          </a:solidFill>
                        </a:rPr>
                        <a:t> </a:t>
                      </a:r>
                      <a:r>
                        <a:rPr lang="nl-NL" sz="1000" dirty="0" err="1" smtClean="0">
                          <a:solidFill>
                            <a:schemeClr val="tx1"/>
                          </a:solidFill>
                        </a:rPr>
                        <a:t>for</a:t>
                      </a:r>
                      <a:r>
                        <a:rPr lang="nl-NL" sz="1000" dirty="0" smtClean="0">
                          <a:solidFill>
                            <a:schemeClr val="tx1"/>
                          </a:solidFill>
                        </a:rPr>
                        <a:t> </a:t>
                      </a:r>
                      <a:r>
                        <a:rPr lang="nl-NL" sz="1000" dirty="0" err="1" smtClean="0">
                          <a:solidFill>
                            <a:schemeClr val="tx1"/>
                          </a:solidFill>
                        </a:rPr>
                        <a:t>any</a:t>
                      </a:r>
                      <a:r>
                        <a:rPr lang="nl-NL" sz="1000" dirty="0" smtClean="0">
                          <a:solidFill>
                            <a:schemeClr val="tx1"/>
                          </a:solidFill>
                        </a:rPr>
                        <a:t> input (</a:t>
                      </a:r>
                      <a:r>
                        <a:rPr lang="nl-NL" sz="1000" dirty="0" err="1" smtClean="0">
                          <a:solidFill>
                            <a:schemeClr val="tx1"/>
                          </a:solidFill>
                        </a:rPr>
                        <a:t>arbitraty</a:t>
                      </a:r>
                      <a:r>
                        <a:rPr lang="nl-NL" sz="1000" dirty="0" smtClean="0">
                          <a:solidFill>
                            <a:schemeClr val="tx1"/>
                          </a:solidFill>
                        </a:rPr>
                        <a:t> </a:t>
                      </a:r>
                      <a:r>
                        <a:rPr lang="nl-NL" sz="1000" dirty="0" err="1" smtClean="0">
                          <a:solidFill>
                            <a:schemeClr val="tx1"/>
                          </a:solidFill>
                        </a:rPr>
                        <a:t>length</a:t>
                      </a:r>
                      <a:r>
                        <a:rPr lang="nl-NL" sz="1000" dirty="0" smtClean="0">
                          <a:solidFill>
                            <a:schemeClr val="tx1"/>
                          </a:solidFill>
                        </a:rPr>
                        <a:t>) </a:t>
                      </a:r>
                      <a:r>
                        <a:rPr lang="nl-NL" sz="1000" dirty="0" err="1" smtClean="0">
                          <a:solidFill>
                            <a:schemeClr val="tx1"/>
                          </a:solidFill>
                        </a:rPr>
                        <a:t>egSHA</a:t>
                      </a:r>
                      <a:r>
                        <a:rPr lang="nl-NL" sz="1000" dirty="0" smtClean="0">
                          <a:solidFill>
                            <a:schemeClr val="tx1"/>
                          </a:solidFill>
                        </a:rPr>
                        <a:t> 256 </a:t>
                      </a:r>
                      <a:r>
                        <a:rPr lang="nl-NL" sz="1000" dirty="0" err="1" smtClean="0">
                          <a:solidFill>
                            <a:schemeClr val="tx1"/>
                          </a:solidFill>
                        </a:rPr>
                        <a:t>will</a:t>
                      </a:r>
                      <a:r>
                        <a:rPr lang="nl-NL" sz="1000" dirty="0" smtClean="0">
                          <a:solidFill>
                            <a:schemeClr val="tx1"/>
                          </a:solidFill>
                        </a:rPr>
                        <a:t> produce </a:t>
                      </a:r>
                      <a:r>
                        <a:rPr lang="nl-NL" sz="1000" dirty="0" err="1" smtClean="0">
                          <a:solidFill>
                            <a:schemeClr val="tx1"/>
                          </a:solidFill>
                        </a:rPr>
                        <a:t>always</a:t>
                      </a:r>
                      <a:r>
                        <a:rPr lang="nl-NL" sz="1000" dirty="0" smtClean="0">
                          <a:solidFill>
                            <a:schemeClr val="tx1"/>
                          </a:solidFill>
                        </a:rPr>
                        <a:t> </a:t>
                      </a:r>
                      <a:r>
                        <a:rPr lang="nl-NL" sz="1000" dirty="0" err="1" smtClean="0">
                          <a:solidFill>
                            <a:schemeClr val="tx1"/>
                          </a:solidFill>
                        </a:rPr>
                        <a:t>the</a:t>
                      </a:r>
                      <a:r>
                        <a:rPr lang="nl-NL" sz="1000" dirty="0" smtClean="0">
                          <a:solidFill>
                            <a:schemeClr val="tx1"/>
                          </a:solidFill>
                        </a:rPr>
                        <a:t> </a:t>
                      </a:r>
                      <a:r>
                        <a:rPr lang="nl-NL" sz="1000" dirty="0" err="1" smtClean="0">
                          <a:solidFill>
                            <a:schemeClr val="tx1"/>
                          </a:solidFill>
                        </a:rPr>
                        <a:t>same</a:t>
                      </a:r>
                      <a:r>
                        <a:rPr lang="nl-NL" sz="1000" dirty="0" smtClean="0">
                          <a:solidFill>
                            <a:schemeClr val="tx1"/>
                          </a:solidFill>
                        </a:rPr>
                        <a:t> </a:t>
                      </a:r>
                      <a:r>
                        <a:rPr lang="nl-NL" sz="1000" dirty="0" err="1" smtClean="0">
                          <a:solidFill>
                            <a:schemeClr val="tx1"/>
                          </a:solidFill>
                        </a:rPr>
                        <a:t>fixed</a:t>
                      </a:r>
                      <a:r>
                        <a:rPr lang="nl-NL" sz="1000" dirty="0" smtClean="0">
                          <a:solidFill>
                            <a:schemeClr val="tx1"/>
                          </a:solidFill>
                        </a:rPr>
                        <a:t> </a:t>
                      </a:r>
                      <a:r>
                        <a:rPr lang="nl-NL" sz="1000" dirty="0" err="1" smtClean="0">
                          <a:solidFill>
                            <a:schemeClr val="tx1"/>
                          </a:solidFill>
                        </a:rPr>
                        <a:t>length</a:t>
                      </a:r>
                      <a:r>
                        <a:rPr lang="nl-NL" sz="1000" dirty="0" smtClean="0">
                          <a:solidFill>
                            <a:schemeClr val="tx1"/>
                          </a:solidFill>
                        </a:rPr>
                        <a:t> output</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000" baseline="0" dirty="0" smtClean="0">
                          <a:solidFill>
                            <a:schemeClr val="tx1"/>
                          </a:solidFill>
                        </a:rPr>
                        <a:t>No, </a:t>
                      </a:r>
                      <a:r>
                        <a:rPr lang="nl-NL" sz="1000" baseline="0" dirty="0" err="1" smtClean="0">
                          <a:solidFill>
                            <a:schemeClr val="tx1"/>
                          </a:solidFill>
                        </a:rPr>
                        <a:t>sender</a:t>
                      </a:r>
                      <a:r>
                        <a:rPr lang="nl-NL" sz="1000" baseline="0" dirty="0" smtClean="0">
                          <a:solidFill>
                            <a:schemeClr val="tx1"/>
                          </a:solidFill>
                        </a:rPr>
                        <a:t> </a:t>
                      </a:r>
                      <a:r>
                        <a:rPr lang="nl-NL" sz="1000" baseline="0" dirty="0" err="1" smtClean="0">
                          <a:solidFill>
                            <a:schemeClr val="tx1"/>
                          </a:solidFill>
                        </a:rPr>
                        <a:t>and</a:t>
                      </a:r>
                      <a:r>
                        <a:rPr lang="nl-NL" sz="1000" baseline="0" dirty="0" smtClean="0">
                          <a:solidFill>
                            <a:schemeClr val="tx1"/>
                          </a:solidFill>
                        </a:rPr>
                        <a:t> receiver </a:t>
                      </a:r>
                      <a:r>
                        <a:rPr lang="nl-NL" sz="1000" baseline="0" dirty="0" err="1" smtClean="0">
                          <a:solidFill>
                            <a:schemeClr val="tx1"/>
                          </a:solidFill>
                        </a:rPr>
                        <a:t>could</a:t>
                      </a:r>
                      <a:r>
                        <a:rPr lang="nl-NL" sz="1000" baseline="0" dirty="0" smtClean="0">
                          <a:solidFill>
                            <a:schemeClr val="tx1"/>
                          </a:solidFill>
                        </a:rPr>
                        <a:t> </a:t>
                      </a:r>
                      <a:r>
                        <a:rPr lang="nl-NL" sz="1000" baseline="0" dirty="0" err="1" smtClean="0">
                          <a:solidFill>
                            <a:schemeClr val="tx1"/>
                          </a:solidFill>
                        </a:rPr>
                        <a:t>agree</a:t>
                      </a:r>
                      <a:r>
                        <a:rPr lang="nl-NL" sz="1000" baseline="0" dirty="0" smtClean="0">
                          <a:solidFill>
                            <a:schemeClr val="tx1"/>
                          </a:solidFill>
                        </a:rPr>
                        <a:t> on different formats </a:t>
                      </a:r>
                      <a:r>
                        <a:rPr lang="nl-NL" sz="1000" baseline="0" dirty="0" err="1" smtClean="0">
                          <a:solidFill>
                            <a:schemeClr val="tx1"/>
                          </a:solidFill>
                        </a:rPr>
                        <a:t>for</a:t>
                      </a:r>
                      <a:r>
                        <a:rPr lang="nl-NL" sz="1000" baseline="0" dirty="0" smtClean="0">
                          <a:solidFill>
                            <a:schemeClr val="tx1"/>
                          </a:solidFill>
                        </a:rPr>
                        <a:t> </a:t>
                      </a:r>
                      <a:r>
                        <a:rPr lang="nl-NL" sz="1000" baseline="0" dirty="0" err="1" smtClean="0">
                          <a:solidFill>
                            <a:schemeClr val="tx1"/>
                          </a:solidFill>
                        </a:rPr>
                        <a:t>the</a:t>
                      </a:r>
                      <a:r>
                        <a:rPr lang="nl-NL" sz="1000" baseline="0" dirty="0" smtClean="0">
                          <a:solidFill>
                            <a:schemeClr val="tx1"/>
                          </a:solidFill>
                        </a:rPr>
                        <a:t> </a:t>
                      </a:r>
                      <a:r>
                        <a:rPr lang="nl-NL" sz="1000" baseline="0" dirty="0" err="1" smtClean="0">
                          <a:solidFill>
                            <a:schemeClr val="tx1"/>
                          </a:solidFill>
                        </a:rPr>
                        <a:t>same</a:t>
                      </a:r>
                      <a:r>
                        <a:rPr lang="nl-NL" sz="1000" baseline="0" dirty="0" smtClean="0">
                          <a:solidFill>
                            <a:schemeClr val="tx1"/>
                          </a:solidFill>
                        </a:rPr>
                        <a:t> </a:t>
                      </a:r>
                      <a:r>
                        <a:rPr lang="nl-NL" sz="1000" baseline="0" dirty="0" err="1" smtClean="0">
                          <a:solidFill>
                            <a:schemeClr val="tx1"/>
                          </a:solidFill>
                        </a:rPr>
                        <a:t>messages</a:t>
                      </a:r>
                      <a:r>
                        <a:rPr lang="nl-NL" sz="1000" baseline="0" dirty="0" smtClean="0">
                          <a:solidFill>
                            <a:schemeClr val="tx1"/>
                          </a:solidFill>
                        </a:rPr>
                        <a:t> </a:t>
                      </a:r>
                      <a:r>
                        <a:rPr lang="nl-NL" sz="1000" baseline="0" dirty="0" err="1" smtClean="0">
                          <a:solidFill>
                            <a:schemeClr val="tx1"/>
                          </a:solidFill>
                        </a:rPr>
                        <a:t>asked</a:t>
                      </a:r>
                      <a:r>
                        <a:rPr lang="nl-NL" sz="1000" baseline="0" dirty="0" smtClean="0">
                          <a:solidFill>
                            <a:schemeClr val="tx1"/>
                          </a:solidFill>
                        </a:rPr>
                        <a:t> on different </a:t>
                      </a:r>
                      <a:r>
                        <a:rPr lang="nl-NL" sz="1000" baseline="0" dirty="0" err="1" smtClean="0">
                          <a:solidFill>
                            <a:schemeClr val="tx1"/>
                          </a:solidFill>
                        </a:rPr>
                        <a:t>times</a:t>
                      </a:r>
                      <a:r>
                        <a:rPr lang="nl-NL" sz="1000" baseline="0" dirty="0" smtClean="0">
                          <a:solidFill>
                            <a:schemeClr val="tx1"/>
                          </a:solidFill>
                        </a:rPr>
                        <a:t> as long as </a:t>
                      </a:r>
                      <a:r>
                        <a:rPr lang="nl-NL" sz="1000" baseline="0" dirty="0" err="1" smtClean="0">
                          <a:solidFill>
                            <a:schemeClr val="tx1"/>
                          </a:solidFill>
                        </a:rPr>
                        <a:t>they</a:t>
                      </a:r>
                      <a:r>
                        <a:rPr lang="nl-NL" sz="1000" baseline="0" dirty="0" smtClean="0">
                          <a:solidFill>
                            <a:schemeClr val="tx1"/>
                          </a:solidFill>
                        </a:rPr>
                        <a:t> </a:t>
                      </a:r>
                      <a:r>
                        <a:rPr lang="nl-NL" sz="1000" baseline="0" dirty="0" err="1" smtClean="0">
                          <a:solidFill>
                            <a:schemeClr val="tx1"/>
                          </a:solidFill>
                        </a:rPr>
                        <a:t>both</a:t>
                      </a:r>
                      <a:r>
                        <a:rPr lang="nl-NL" sz="1000" baseline="0" dirty="0" smtClean="0">
                          <a:solidFill>
                            <a:schemeClr val="tx1"/>
                          </a:solidFill>
                        </a:rPr>
                        <a:t> </a:t>
                      </a:r>
                      <a:r>
                        <a:rPr lang="nl-NL" sz="1000" baseline="0" dirty="0" err="1" smtClean="0">
                          <a:solidFill>
                            <a:schemeClr val="tx1"/>
                          </a:solidFill>
                        </a:rPr>
                        <a:t>believe</a:t>
                      </a:r>
                      <a:r>
                        <a:rPr lang="nl-NL" sz="1000" baseline="0" dirty="0" smtClean="0">
                          <a:solidFill>
                            <a:schemeClr val="tx1"/>
                          </a:solidFill>
                        </a:rPr>
                        <a:t> </a:t>
                      </a:r>
                      <a:r>
                        <a:rPr lang="nl-NL" sz="1000" baseline="0" dirty="0" err="1" smtClean="0">
                          <a:solidFill>
                            <a:schemeClr val="tx1"/>
                          </a:solidFill>
                        </a:rPr>
                        <a:t>the</a:t>
                      </a:r>
                      <a:r>
                        <a:rPr lang="nl-NL" sz="1000" baseline="0" dirty="0" smtClean="0">
                          <a:solidFill>
                            <a:schemeClr val="tx1"/>
                          </a:solidFill>
                        </a:rPr>
                        <a:t> format </a:t>
                      </a:r>
                      <a:r>
                        <a:rPr lang="nl-NL" sz="1000" baseline="0" dirty="0" err="1" smtClean="0">
                          <a:solidFill>
                            <a:schemeClr val="tx1"/>
                          </a:solidFill>
                        </a:rPr>
                        <a:t>will</a:t>
                      </a:r>
                      <a:r>
                        <a:rPr lang="nl-NL" sz="1000" baseline="0" dirty="0" smtClean="0">
                          <a:solidFill>
                            <a:schemeClr val="tx1"/>
                          </a:solidFill>
                        </a:rPr>
                        <a:t> </a:t>
                      </a:r>
                      <a:r>
                        <a:rPr lang="nl-NL" sz="1000" baseline="0" dirty="0" err="1" smtClean="0">
                          <a:solidFill>
                            <a:schemeClr val="tx1"/>
                          </a:solidFill>
                        </a:rPr>
                        <a:t>work</a:t>
                      </a:r>
                      <a:r>
                        <a:rPr lang="nl-NL" sz="1000" baseline="0" dirty="0" smtClean="0">
                          <a:solidFill>
                            <a:schemeClr val="tx1"/>
                          </a:solidFill>
                        </a:rPr>
                        <a:t> </a:t>
                      </a:r>
                      <a:r>
                        <a:rPr lang="nl-NL" sz="1000" baseline="0" dirty="0" err="1" smtClean="0">
                          <a:solidFill>
                            <a:schemeClr val="tx1"/>
                          </a:solidFill>
                        </a:rPr>
                        <a:t>for</a:t>
                      </a:r>
                      <a:r>
                        <a:rPr lang="nl-NL" sz="1000" baseline="0" dirty="0" smtClean="0">
                          <a:solidFill>
                            <a:schemeClr val="tx1"/>
                          </a:solidFill>
                        </a:rPr>
                        <a:t> </a:t>
                      </a:r>
                      <a:r>
                        <a:rPr lang="nl-NL" sz="1000" baseline="0" dirty="0" err="1" smtClean="0">
                          <a:solidFill>
                            <a:schemeClr val="tx1"/>
                          </a:solidFill>
                        </a:rPr>
                        <a:t>them</a:t>
                      </a:r>
                      <a:endParaRPr lang="nl-NL" sz="10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538">
                <a:tc>
                  <a:txBody>
                    <a:bodyPr/>
                    <a:lstStyle/>
                    <a:p>
                      <a:r>
                        <a:rPr lang="nl-NL" sz="1100" dirty="0" err="1" smtClean="0">
                          <a:solidFill>
                            <a:schemeClr val="tx1"/>
                          </a:solidFill>
                        </a:rPr>
                        <a:t>Predictable</a:t>
                      </a:r>
                      <a:r>
                        <a:rPr lang="nl-NL" sz="1100" dirty="0" smtClean="0">
                          <a:solidFill>
                            <a:schemeClr val="tx1"/>
                          </a:solidFill>
                        </a:rPr>
                        <a:t> timeframe</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000" dirty="0" smtClean="0">
                          <a:solidFill>
                            <a:schemeClr val="tx1"/>
                          </a:solidFill>
                        </a:rPr>
                        <a:t>Yes, </a:t>
                      </a:r>
                      <a:r>
                        <a:rPr lang="nl-NL" sz="1000" dirty="0" err="1" smtClean="0">
                          <a:solidFill>
                            <a:schemeClr val="tx1"/>
                          </a:solidFill>
                        </a:rPr>
                        <a:t>statistically</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000" i="1" dirty="0" smtClean="0">
                          <a:solidFill>
                            <a:schemeClr val="tx1"/>
                          </a:solidFill>
                        </a:rPr>
                        <a:t>For</a:t>
                      </a:r>
                      <a:r>
                        <a:rPr lang="nl-NL" sz="1000" i="1" baseline="0" dirty="0" smtClean="0">
                          <a:solidFill>
                            <a:schemeClr val="tx1"/>
                          </a:solidFill>
                        </a:rPr>
                        <a:t> </a:t>
                      </a:r>
                      <a:r>
                        <a:rPr lang="nl-NL" sz="1000" i="1" baseline="0" dirty="0" err="1" smtClean="0">
                          <a:solidFill>
                            <a:schemeClr val="tx1"/>
                          </a:solidFill>
                        </a:rPr>
                        <a:t>many</a:t>
                      </a:r>
                      <a:r>
                        <a:rPr lang="nl-NL" sz="1000" i="1" baseline="0" dirty="0" smtClean="0">
                          <a:solidFill>
                            <a:schemeClr val="tx1"/>
                          </a:solidFill>
                        </a:rPr>
                        <a:t> </a:t>
                      </a:r>
                      <a:r>
                        <a:rPr lang="nl-NL" sz="1000" i="1" baseline="0" dirty="0" err="1" smtClean="0">
                          <a:solidFill>
                            <a:schemeClr val="tx1"/>
                          </a:solidFill>
                        </a:rPr>
                        <a:t>messages</a:t>
                      </a:r>
                      <a:r>
                        <a:rPr lang="nl-NL" sz="1000" i="1" baseline="0" dirty="0" smtClean="0">
                          <a:solidFill>
                            <a:schemeClr val="tx1"/>
                          </a:solidFill>
                        </a:rPr>
                        <a:t> </a:t>
                      </a:r>
                      <a:r>
                        <a:rPr lang="nl-NL" sz="1000" i="1" dirty="0" err="1" smtClean="0">
                          <a:solidFill>
                            <a:schemeClr val="tx1"/>
                          </a:solidFill>
                        </a:rPr>
                        <a:t>probably</a:t>
                      </a:r>
                      <a:r>
                        <a:rPr lang="nl-NL" sz="1000" i="1" dirty="0" smtClean="0">
                          <a:solidFill>
                            <a:schemeClr val="tx1"/>
                          </a:solidFill>
                        </a:rPr>
                        <a:t> </a:t>
                      </a:r>
                      <a:r>
                        <a:rPr lang="nl-NL" sz="1000" i="1" dirty="0" err="1" smtClean="0">
                          <a:solidFill>
                            <a:schemeClr val="tx1"/>
                          </a:solidFill>
                        </a:rPr>
                        <a:t>yesy</a:t>
                      </a:r>
                      <a:r>
                        <a:rPr lang="nl-NL" sz="1000" i="1" dirty="0" smtClean="0">
                          <a:solidFill>
                            <a:schemeClr val="tx1"/>
                          </a:solidFill>
                        </a:rPr>
                        <a:t> </a:t>
                      </a:r>
                      <a:r>
                        <a:rPr lang="nl-NL" sz="1000" i="1" dirty="0" err="1" smtClean="0">
                          <a:solidFill>
                            <a:schemeClr val="tx1"/>
                          </a:solidFill>
                        </a:rPr>
                        <a:t>statistically</a:t>
                      </a:r>
                      <a:r>
                        <a:rPr lang="nl-NL" sz="1000" i="1" dirty="0" smtClean="0">
                          <a:solidFill>
                            <a:schemeClr val="tx1"/>
                          </a:solidFill>
                        </a:rPr>
                        <a:t>,</a:t>
                      </a:r>
                      <a:r>
                        <a:rPr lang="nl-NL" sz="1000" i="1" baseline="0" dirty="0" smtClean="0">
                          <a:solidFill>
                            <a:schemeClr val="tx1"/>
                          </a:solidFill>
                        </a:rPr>
                        <a:t> but </a:t>
                      </a:r>
                      <a:r>
                        <a:rPr lang="nl-NL" sz="1000" i="1" baseline="0" dirty="0" err="1" smtClean="0">
                          <a:solidFill>
                            <a:schemeClr val="tx1"/>
                          </a:solidFill>
                        </a:rPr>
                        <a:t>there</a:t>
                      </a:r>
                      <a:r>
                        <a:rPr lang="nl-NL" sz="1000" i="1" baseline="0" dirty="0" smtClean="0">
                          <a:solidFill>
                            <a:schemeClr val="tx1"/>
                          </a:solidFill>
                        </a:rPr>
                        <a:t> </a:t>
                      </a:r>
                      <a:r>
                        <a:rPr lang="nl-NL" sz="1000" i="1" baseline="0" dirty="0" err="1" smtClean="0">
                          <a:solidFill>
                            <a:schemeClr val="tx1"/>
                          </a:solidFill>
                        </a:rPr>
                        <a:t>will</a:t>
                      </a:r>
                      <a:r>
                        <a:rPr lang="nl-NL" sz="1000" i="1" baseline="0" dirty="0" smtClean="0">
                          <a:solidFill>
                            <a:schemeClr val="tx1"/>
                          </a:solidFill>
                        </a:rPr>
                        <a:t> </a:t>
                      </a:r>
                      <a:r>
                        <a:rPr lang="nl-NL" sz="1000" i="1" baseline="0" dirty="0" err="1" smtClean="0">
                          <a:solidFill>
                            <a:schemeClr val="tx1"/>
                          </a:solidFill>
                        </a:rPr>
                        <a:t>be</a:t>
                      </a:r>
                      <a:r>
                        <a:rPr lang="nl-NL" sz="1000" i="1" baseline="0" dirty="0" smtClean="0">
                          <a:solidFill>
                            <a:schemeClr val="tx1"/>
                          </a:solidFill>
                        </a:rPr>
                        <a:t> non- </a:t>
                      </a:r>
                      <a:r>
                        <a:rPr lang="nl-NL" sz="1000" i="1" baseline="0" dirty="0" err="1" smtClean="0">
                          <a:solidFill>
                            <a:schemeClr val="tx1"/>
                          </a:solidFill>
                        </a:rPr>
                        <a:t>translatable</a:t>
                      </a:r>
                      <a:r>
                        <a:rPr lang="nl-NL" sz="1000" i="1" baseline="0" dirty="0" smtClean="0">
                          <a:solidFill>
                            <a:schemeClr val="tx1"/>
                          </a:solidFill>
                        </a:rPr>
                        <a:t> </a:t>
                      </a:r>
                      <a:r>
                        <a:rPr lang="nl-NL" sz="1000" i="1" baseline="0" dirty="0" err="1" smtClean="0">
                          <a:solidFill>
                            <a:schemeClr val="tx1"/>
                          </a:solidFill>
                        </a:rPr>
                        <a:t>messages</a:t>
                      </a:r>
                      <a:endParaRPr lang="nl-NL" sz="10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1811">
                <a:tc>
                  <a:txBody>
                    <a:bodyPr/>
                    <a:lstStyle/>
                    <a:p>
                      <a:r>
                        <a:rPr lang="nl-NL" sz="1100" dirty="0" err="1" smtClean="0">
                          <a:solidFill>
                            <a:schemeClr val="tx1"/>
                          </a:solidFill>
                        </a:rPr>
                        <a:t>Can</a:t>
                      </a:r>
                      <a:r>
                        <a:rPr lang="nl-NL" sz="1100" dirty="0" smtClean="0">
                          <a:solidFill>
                            <a:schemeClr val="tx1"/>
                          </a:solidFill>
                        </a:rPr>
                        <a:t> </a:t>
                      </a:r>
                      <a:r>
                        <a:rPr lang="nl-NL" sz="1100" dirty="0" err="1" smtClean="0">
                          <a:solidFill>
                            <a:schemeClr val="tx1"/>
                          </a:solidFill>
                        </a:rPr>
                        <a:t>it</a:t>
                      </a:r>
                      <a:r>
                        <a:rPr lang="nl-NL" sz="1100" dirty="0" smtClean="0">
                          <a:solidFill>
                            <a:schemeClr val="tx1"/>
                          </a:solidFill>
                        </a:rPr>
                        <a:t> </a:t>
                      </a:r>
                      <a:r>
                        <a:rPr lang="nl-NL" sz="1100" dirty="0" err="1" smtClean="0">
                          <a:solidFill>
                            <a:schemeClr val="tx1"/>
                          </a:solidFill>
                        </a:rPr>
                        <a:t>fail</a:t>
                      </a:r>
                      <a:r>
                        <a:rPr lang="nl-NL" sz="1100" dirty="0" smtClean="0">
                          <a:solidFill>
                            <a:schemeClr val="tx1"/>
                          </a:solidFill>
                        </a:rPr>
                        <a:t> ?</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000" dirty="0" err="1" smtClean="0">
                          <a:solidFill>
                            <a:schemeClr val="tx1"/>
                          </a:solidFill>
                        </a:rPr>
                        <a:t>Statistically</a:t>
                      </a:r>
                      <a:r>
                        <a:rPr lang="nl-NL" sz="1000" dirty="0" smtClean="0">
                          <a:solidFill>
                            <a:schemeClr val="tx1"/>
                          </a:solidFill>
                        </a:rPr>
                        <a:t> </a:t>
                      </a:r>
                      <a:r>
                        <a:rPr lang="nl-NL" sz="1000" dirty="0" err="1" smtClean="0">
                          <a:solidFill>
                            <a:schemeClr val="tx1"/>
                          </a:solidFill>
                        </a:rPr>
                        <a:t>not</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000" dirty="0" smtClean="0">
                          <a:solidFill>
                            <a:schemeClr val="tx1"/>
                          </a:solidFill>
                        </a:rPr>
                        <a:t>Yes, </a:t>
                      </a:r>
                      <a:r>
                        <a:rPr lang="nl-NL" sz="1000" dirty="0" err="1" smtClean="0">
                          <a:solidFill>
                            <a:schemeClr val="tx1"/>
                          </a:solidFill>
                        </a:rPr>
                        <a:t>sender</a:t>
                      </a:r>
                      <a:r>
                        <a:rPr lang="nl-NL" sz="1000" dirty="0" smtClean="0">
                          <a:solidFill>
                            <a:schemeClr val="tx1"/>
                          </a:solidFill>
                        </a:rPr>
                        <a:t> </a:t>
                      </a:r>
                      <a:r>
                        <a:rPr lang="nl-NL" sz="1000" dirty="0" err="1" smtClean="0">
                          <a:solidFill>
                            <a:schemeClr val="tx1"/>
                          </a:solidFill>
                        </a:rPr>
                        <a:t>and</a:t>
                      </a:r>
                      <a:r>
                        <a:rPr lang="nl-NL" sz="1000" dirty="0" smtClean="0">
                          <a:solidFill>
                            <a:schemeClr val="tx1"/>
                          </a:solidFill>
                        </a:rPr>
                        <a:t> receiver </a:t>
                      </a:r>
                      <a:r>
                        <a:rPr lang="nl-NL" sz="1000" dirty="0" err="1" smtClean="0">
                          <a:solidFill>
                            <a:schemeClr val="tx1"/>
                          </a:solidFill>
                        </a:rPr>
                        <a:t>could</a:t>
                      </a:r>
                      <a:r>
                        <a:rPr lang="nl-NL" sz="1000" dirty="0" smtClean="0">
                          <a:solidFill>
                            <a:schemeClr val="tx1"/>
                          </a:solidFill>
                        </a:rPr>
                        <a:t> never </a:t>
                      </a:r>
                      <a:r>
                        <a:rPr lang="nl-NL" sz="1000" dirty="0" err="1" smtClean="0">
                          <a:solidFill>
                            <a:schemeClr val="tx1"/>
                          </a:solidFill>
                        </a:rPr>
                        <a:t>reach</a:t>
                      </a:r>
                      <a:r>
                        <a:rPr lang="nl-NL" sz="1000" baseline="0" dirty="0" smtClean="0">
                          <a:solidFill>
                            <a:schemeClr val="tx1"/>
                          </a:solidFill>
                        </a:rPr>
                        <a:t> </a:t>
                      </a:r>
                      <a:r>
                        <a:rPr lang="nl-NL" sz="1000" baseline="0" dirty="0" err="1" smtClean="0">
                          <a:solidFill>
                            <a:schemeClr val="tx1"/>
                          </a:solidFill>
                        </a:rPr>
                        <a:t>an</a:t>
                      </a:r>
                      <a:r>
                        <a:rPr lang="nl-NL" sz="1000" baseline="0" dirty="0" smtClean="0">
                          <a:solidFill>
                            <a:schemeClr val="tx1"/>
                          </a:solidFill>
                        </a:rPr>
                        <a:t> </a:t>
                      </a:r>
                      <a:r>
                        <a:rPr lang="nl-NL" sz="1000" baseline="0" dirty="0" err="1" smtClean="0">
                          <a:solidFill>
                            <a:schemeClr val="tx1"/>
                          </a:solidFill>
                        </a:rPr>
                        <a:t>agreed</a:t>
                      </a:r>
                      <a:r>
                        <a:rPr lang="nl-NL" sz="1000" baseline="0" dirty="0" smtClean="0">
                          <a:solidFill>
                            <a:schemeClr val="tx1"/>
                          </a:solidFill>
                        </a:rPr>
                        <a:t> </a:t>
                      </a:r>
                      <a:r>
                        <a:rPr lang="nl-NL" sz="1000" baseline="0" dirty="0" err="1" smtClean="0">
                          <a:solidFill>
                            <a:schemeClr val="tx1"/>
                          </a:solidFill>
                        </a:rPr>
                        <a:t>message</a:t>
                      </a:r>
                      <a:r>
                        <a:rPr lang="nl-NL" sz="1000" baseline="0" dirty="0" smtClean="0">
                          <a:solidFill>
                            <a:schemeClr val="tx1"/>
                          </a:solidFill>
                        </a:rPr>
                        <a:t> format (content / action)</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6976">
                <a:tc>
                  <a:txBody>
                    <a:bodyPr/>
                    <a:lstStyle/>
                    <a:p>
                      <a:r>
                        <a:rPr lang="nl-NL" sz="1100" dirty="0" smtClean="0">
                          <a:solidFill>
                            <a:schemeClr val="tx1"/>
                          </a:solidFill>
                        </a:rPr>
                        <a:t>Money </a:t>
                      </a:r>
                      <a:r>
                        <a:rPr lang="nl-NL" sz="1100" dirty="0" err="1" smtClean="0">
                          <a:solidFill>
                            <a:schemeClr val="tx1"/>
                          </a:solidFill>
                        </a:rPr>
                        <a:t>supply</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err="1" smtClean="0">
                          <a:solidFill>
                            <a:schemeClr val="tx1"/>
                          </a:solidFill>
                        </a:rPr>
                        <a:t>decreasing</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rPr>
                        <a:t>constant, never </a:t>
                      </a:r>
                      <a:r>
                        <a:rPr lang="nl-NL" sz="1000" dirty="0" err="1" smtClean="0">
                          <a:solidFill>
                            <a:schemeClr val="tx1"/>
                          </a:solidFill>
                        </a:rPr>
                        <a:t>ending</a:t>
                      </a:r>
                      <a:endParaRPr lang="nl-NL"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9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tx1"/>
                          </a:solidFill>
                        </a:rPr>
                        <a:t>Hard to find solutions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rPr>
                        <a:t>Yes, </a:t>
                      </a:r>
                      <a:r>
                        <a:rPr lang="nl-NL" sz="1000" dirty="0" err="1" smtClean="0">
                          <a:solidFill>
                            <a:schemeClr val="tx1"/>
                          </a:solidFill>
                        </a:rPr>
                        <a:t>depending</a:t>
                      </a:r>
                      <a:r>
                        <a:rPr lang="nl-NL" sz="1000" dirty="0" smtClean="0">
                          <a:solidFill>
                            <a:schemeClr val="tx1"/>
                          </a:solidFill>
                        </a:rPr>
                        <a:t> on </a:t>
                      </a:r>
                      <a:r>
                        <a:rPr lang="nl-NL" sz="1000" dirty="0" err="1" smtClean="0">
                          <a:solidFill>
                            <a:schemeClr val="tx1"/>
                          </a:solidFill>
                        </a:rPr>
                        <a:t>difficulty</a:t>
                      </a:r>
                      <a:r>
                        <a:rPr lang="nl-NL" sz="1000" dirty="0" smtClean="0">
                          <a:solidFill>
                            <a:schemeClr val="tx1"/>
                          </a:solidFill>
                        </a:rPr>
                        <a:t> 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rPr>
                        <a:t>Case </a:t>
                      </a:r>
                      <a:r>
                        <a:rPr lang="nl-NL" sz="1000" dirty="0" err="1" smtClean="0">
                          <a:solidFill>
                            <a:schemeClr val="tx1"/>
                          </a:solidFill>
                        </a:rPr>
                        <a:t>by</a:t>
                      </a:r>
                      <a:r>
                        <a:rPr lang="nl-NL" sz="1000" baseline="0" dirty="0" smtClean="0">
                          <a:solidFill>
                            <a:schemeClr val="tx1"/>
                          </a:solidFill>
                        </a:rPr>
                        <a:t> Case. W</a:t>
                      </a:r>
                      <a:r>
                        <a:rPr lang="nl-NL" sz="1000" dirty="0" smtClean="0">
                          <a:solidFill>
                            <a:schemeClr val="tx1"/>
                          </a:solidFill>
                        </a:rPr>
                        <a:t>ill </a:t>
                      </a:r>
                      <a:r>
                        <a:rPr lang="nl-NL" sz="1000" dirty="0" err="1" smtClean="0">
                          <a:solidFill>
                            <a:schemeClr val="tx1"/>
                          </a:solidFill>
                        </a:rPr>
                        <a:t>generally</a:t>
                      </a:r>
                      <a:r>
                        <a:rPr lang="nl-NL" sz="1000" dirty="0" smtClean="0">
                          <a:solidFill>
                            <a:schemeClr val="tx1"/>
                          </a:solidFill>
                        </a:rPr>
                        <a:t> get </a:t>
                      </a:r>
                      <a:r>
                        <a:rPr lang="nl-NL" sz="1000" dirty="0" err="1" smtClean="0">
                          <a:solidFill>
                            <a:schemeClr val="tx1"/>
                          </a:solidFill>
                        </a:rPr>
                        <a:t>easier</a:t>
                      </a:r>
                      <a:r>
                        <a:rPr lang="nl-NL" sz="1000" dirty="0" smtClean="0">
                          <a:solidFill>
                            <a:schemeClr val="tx1"/>
                          </a:solidFill>
                        </a:rPr>
                        <a:t> </a:t>
                      </a:r>
                      <a:r>
                        <a:rPr lang="nl-NL" sz="1000" dirty="0" err="1" smtClean="0">
                          <a:solidFill>
                            <a:schemeClr val="tx1"/>
                          </a:solidFill>
                        </a:rPr>
                        <a:t>with</a:t>
                      </a:r>
                      <a:r>
                        <a:rPr lang="nl-NL" sz="1000" dirty="0" smtClean="0">
                          <a:solidFill>
                            <a:schemeClr val="tx1"/>
                          </a:solidFill>
                        </a:rPr>
                        <a:t> </a:t>
                      </a:r>
                      <a:r>
                        <a:rPr lang="nl-NL" sz="1000" dirty="0" err="1" smtClean="0">
                          <a:solidFill>
                            <a:schemeClr val="tx1"/>
                          </a:solidFill>
                        </a:rPr>
                        <a:t>the</a:t>
                      </a:r>
                      <a:r>
                        <a:rPr lang="nl-NL" sz="1000" dirty="0" smtClean="0">
                          <a:solidFill>
                            <a:schemeClr val="tx1"/>
                          </a:solidFill>
                        </a:rPr>
                        <a:t> </a:t>
                      </a:r>
                      <a:r>
                        <a:rPr lang="nl-NL" sz="1000" dirty="0" err="1" smtClean="0">
                          <a:solidFill>
                            <a:schemeClr val="tx1"/>
                          </a:solidFill>
                        </a:rPr>
                        <a:t>learning</a:t>
                      </a:r>
                      <a:r>
                        <a:rPr lang="nl-NL" sz="1000" dirty="0" smtClean="0">
                          <a:solidFill>
                            <a:schemeClr val="tx1"/>
                          </a:solidFill>
                        </a:rPr>
                        <a:t> effect of </a:t>
                      </a:r>
                      <a:r>
                        <a:rPr lang="nl-NL" sz="1000" dirty="0" err="1" smtClean="0">
                          <a:solidFill>
                            <a:schemeClr val="tx1"/>
                          </a:solidFill>
                        </a:rPr>
                        <a:t>the</a:t>
                      </a:r>
                      <a:r>
                        <a:rPr lang="nl-NL" sz="1000" dirty="0" smtClean="0">
                          <a:solidFill>
                            <a:schemeClr val="tx1"/>
                          </a:solidFill>
                        </a:rPr>
                        <a:t> </a:t>
                      </a:r>
                      <a:r>
                        <a:rPr lang="nl-NL" sz="1000" dirty="0" err="1" smtClean="0">
                          <a:solidFill>
                            <a:schemeClr val="tx1"/>
                          </a:solidFill>
                        </a:rPr>
                        <a:t>network</a:t>
                      </a:r>
                      <a:r>
                        <a:rPr lang="nl-NL" sz="1000" dirty="0" smtClean="0">
                          <a:solidFill>
                            <a:schemeClr val="tx1"/>
                          </a:solidFill>
                        </a:rPr>
                        <a:t>. </a:t>
                      </a:r>
                      <a:r>
                        <a:rPr lang="nl-NL" sz="1000" dirty="0" err="1" smtClean="0">
                          <a:solidFill>
                            <a:schemeClr val="tx1"/>
                          </a:solidFill>
                        </a:rPr>
                        <a:t>There</a:t>
                      </a:r>
                      <a:r>
                        <a:rPr lang="nl-NL" sz="1000" dirty="0" smtClean="0">
                          <a:solidFill>
                            <a:schemeClr val="tx1"/>
                          </a:solidFill>
                        </a:rPr>
                        <a:t> </a:t>
                      </a:r>
                      <a:r>
                        <a:rPr lang="nl-NL" sz="1000" dirty="0" err="1" smtClean="0">
                          <a:solidFill>
                            <a:schemeClr val="tx1"/>
                          </a:solidFill>
                        </a:rPr>
                        <a:t>can</a:t>
                      </a:r>
                      <a:r>
                        <a:rPr lang="nl-NL" sz="1000" dirty="0" smtClean="0">
                          <a:solidFill>
                            <a:schemeClr val="tx1"/>
                          </a:solidFill>
                        </a:rPr>
                        <a:t> </a:t>
                      </a:r>
                      <a:r>
                        <a:rPr lang="nl-NL" sz="1000" dirty="0" err="1" smtClean="0">
                          <a:solidFill>
                            <a:schemeClr val="tx1"/>
                          </a:solidFill>
                        </a:rPr>
                        <a:t>always</a:t>
                      </a:r>
                      <a:r>
                        <a:rPr lang="nl-NL" sz="1000" dirty="0" smtClean="0">
                          <a:solidFill>
                            <a:schemeClr val="tx1"/>
                          </a:solidFill>
                        </a:rPr>
                        <a:t> </a:t>
                      </a:r>
                      <a:r>
                        <a:rPr lang="nl-NL" sz="1000" dirty="0" err="1" smtClean="0">
                          <a:solidFill>
                            <a:schemeClr val="tx1"/>
                          </a:solidFill>
                        </a:rPr>
                        <a:t>be</a:t>
                      </a:r>
                      <a:r>
                        <a:rPr lang="nl-NL" sz="1000" dirty="0" smtClean="0">
                          <a:solidFill>
                            <a:schemeClr val="tx1"/>
                          </a:solidFill>
                        </a:rPr>
                        <a:t> </a:t>
                      </a:r>
                      <a:r>
                        <a:rPr lang="nl-NL" sz="1000" dirty="0" err="1" smtClean="0">
                          <a:solidFill>
                            <a:schemeClr val="tx1"/>
                          </a:solidFill>
                        </a:rPr>
                        <a:t>very</a:t>
                      </a:r>
                      <a:r>
                        <a:rPr lang="nl-NL" sz="1000" dirty="0" smtClean="0">
                          <a:solidFill>
                            <a:schemeClr val="tx1"/>
                          </a:solidFill>
                        </a:rPr>
                        <a:t> hard or </a:t>
                      </a:r>
                      <a:r>
                        <a:rPr lang="nl-NL" sz="1000" dirty="0" err="1" smtClean="0">
                          <a:solidFill>
                            <a:schemeClr val="tx1"/>
                          </a:solidFill>
                        </a:rPr>
                        <a:t>untranslatable</a:t>
                      </a:r>
                      <a:r>
                        <a:rPr lang="nl-NL" sz="1000" baseline="0" dirty="0" smtClean="0">
                          <a:solidFill>
                            <a:schemeClr val="tx1"/>
                          </a:solidFill>
                        </a:rPr>
                        <a:t> </a:t>
                      </a:r>
                      <a:r>
                        <a:rPr lang="nl-NL" sz="1000" baseline="0" dirty="0" err="1" smtClean="0">
                          <a:solidFill>
                            <a:schemeClr val="tx1"/>
                          </a:solidFill>
                        </a:rPr>
                        <a:t>messges</a:t>
                      </a:r>
                      <a:r>
                        <a:rPr lang="nl-NL" sz="1000" baseline="0" dirty="0" smtClean="0">
                          <a:solidFill>
                            <a:schemeClr val="tx1"/>
                          </a:solidFill>
                        </a:rPr>
                        <a:t>.</a:t>
                      </a:r>
                      <a:endParaRPr lang="nl-NL"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83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100" dirty="0" smtClean="0">
                          <a:solidFill>
                            <a:schemeClr val="tx1"/>
                          </a:solidFill>
                        </a:rPr>
                        <a:t>Easy </a:t>
                      </a:r>
                      <a:r>
                        <a:rPr lang="nl-NL" sz="1100" dirty="0" err="1" smtClean="0">
                          <a:solidFill>
                            <a:schemeClr val="tx1"/>
                          </a:solidFill>
                        </a:rPr>
                        <a:t>to</a:t>
                      </a:r>
                      <a:r>
                        <a:rPr lang="nl-NL" sz="1100" dirty="0" smtClean="0">
                          <a:solidFill>
                            <a:schemeClr val="tx1"/>
                          </a:solidFill>
                        </a:rPr>
                        <a:t> </a:t>
                      </a:r>
                      <a:r>
                        <a:rPr lang="nl-NL" sz="1100" dirty="0" err="1" smtClean="0">
                          <a:solidFill>
                            <a:schemeClr val="tx1"/>
                          </a:solidFill>
                        </a:rPr>
                        <a:t>verify</a:t>
                      </a:r>
                      <a:r>
                        <a:rPr lang="nl-NL" sz="1100" dirty="0" smtClean="0">
                          <a:solidFill>
                            <a:schemeClr val="tx1"/>
                          </a:solidFill>
                        </a:rPr>
                        <a:t> solution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rPr>
                        <a:t>Yes, feature of </a:t>
                      </a:r>
                      <a:r>
                        <a:rPr lang="nl-NL" sz="1000" dirty="0" err="1" smtClean="0">
                          <a:solidFill>
                            <a:schemeClr val="tx1"/>
                          </a:solidFill>
                        </a:rPr>
                        <a:t>hash</a:t>
                      </a:r>
                      <a:r>
                        <a:rPr lang="nl-NL" sz="1000" dirty="0" smtClean="0">
                          <a:solidFill>
                            <a:schemeClr val="tx1"/>
                          </a:solidFill>
                        </a:rPr>
                        <a:t> </a:t>
                      </a:r>
                      <a:r>
                        <a:rPr lang="nl-NL" sz="1000" dirty="0" err="1" smtClean="0">
                          <a:solidFill>
                            <a:schemeClr val="tx1"/>
                          </a:solidFill>
                        </a:rPr>
                        <a:t>function</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rPr>
                        <a:t>Yes, </a:t>
                      </a:r>
                      <a:r>
                        <a:rPr lang="nl-NL" sz="1000" dirty="0" err="1" smtClean="0">
                          <a:solidFill>
                            <a:schemeClr val="tx1"/>
                          </a:solidFill>
                        </a:rPr>
                        <a:t>sender</a:t>
                      </a:r>
                      <a:r>
                        <a:rPr lang="nl-NL" sz="1000" dirty="0" smtClean="0">
                          <a:solidFill>
                            <a:schemeClr val="tx1"/>
                          </a:solidFill>
                        </a:rPr>
                        <a:t> &amp; receiver have </a:t>
                      </a:r>
                      <a:r>
                        <a:rPr lang="nl-NL" sz="1000" dirty="0" err="1" smtClean="0">
                          <a:solidFill>
                            <a:schemeClr val="tx1"/>
                          </a:solidFill>
                        </a:rPr>
                        <a:t>to</a:t>
                      </a:r>
                      <a:r>
                        <a:rPr lang="nl-NL" sz="1000" dirty="0" smtClean="0">
                          <a:solidFill>
                            <a:schemeClr val="tx1"/>
                          </a:solidFill>
                        </a:rPr>
                        <a:t> </a:t>
                      </a:r>
                      <a:r>
                        <a:rPr lang="nl-NL" sz="1000" dirty="0" err="1" smtClean="0">
                          <a:solidFill>
                            <a:schemeClr val="tx1"/>
                          </a:solidFill>
                        </a:rPr>
                        <a:t>agree</a:t>
                      </a:r>
                      <a:r>
                        <a:rPr lang="nl-NL" sz="1000" dirty="0" smtClean="0">
                          <a:solidFill>
                            <a:schemeClr val="tx1"/>
                          </a:solidFill>
                        </a:rPr>
                        <a:t> </a:t>
                      </a:r>
                      <a:r>
                        <a:rPr lang="nl-NL" sz="1000" dirty="0" err="1" smtClean="0">
                          <a:solidFill>
                            <a:schemeClr val="tx1"/>
                          </a:solidFill>
                        </a:rPr>
                        <a:t>and</a:t>
                      </a:r>
                      <a:r>
                        <a:rPr lang="nl-NL" sz="1000" dirty="0" smtClean="0">
                          <a:solidFill>
                            <a:schemeClr val="tx1"/>
                          </a:solidFill>
                        </a:rPr>
                        <a:t> </a:t>
                      </a:r>
                      <a:r>
                        <a:rPr lang="nl-NL" sz="1000" dirty="0" err="1" smtClean="0">
                          <a:solidFill>
                            <a:schemeClr val="tx1"/>
                          </a:solidFill>
                        </a:rPr>
                        <a:t>sign</a:t>
                      </a:r>
                      <a:r>
                        <a:rPr lang="nl-NL" sz="1000" dirty="0" smtClean="0">
                          <a:solidFill>
                            <a:schemeClr val="tx1"/>
                          </a:solidFill>
                        </a:rPr>
                        <a:t> </a:t>
                      </a:r>
                      <a:r>
                        <a:rPr lang="nl-NL" sz="1000" dirty="0" err="1" smtClean="0">
                          <a:solidFill>
                            <a:schemeClr val="tx1"/>
                          </a:solidFill>
                        </a:rPr>
                        <a:t>the</a:t>
                      </a:r>
                      <a:r>
                        <a:rPr lang="nl-NL" sz="1000" dirty="0" smtClean="0">
                          <a:solidFill>
                            <a:schemeClr val="tx1"/>
                          </a:solidFill>
                        </a:rPr>
                        <a:t> </a:t>
                      </a:r>
                      <a:r>
                        <a:rPr lang="nl-NL" sz="1000" dirty="0" err="1" smtClean="0">
                          <a:solidFill>
                            <a:schemeClr val="tx1"/>
                          </a:solidFill>
                        </a:rPr>
                        <a:t>message</a:t>
                      </a:r>
                      <a:r>
                        <a:rPr lang="nl-NL" sz="1000" dirty="0" smtClean="0">
                          <a:solidFill>
                            <a:schemeClr val="tx1"/>
                          </a:solidFill>
                        </a:rPr>
                        <a:t>, </a:t>
                      </a:r>
                      <a:r>
                        <a:rPr lang="nl-NL" sz="1000" dirty="0" err="1" smtClean="0">
                          <a:solidFill>
                            <a:schemeClr val="tx1"/>
                          </a:solidFill>
                        </a:rPr>
                        <a:t>which</a:t>
                      </a:r>
                      <a:r>
                        <a:rPr lang="nl-NL" sz="1000" dirty="0" smtClean="0">
                          <a:solidFill>
                            <a:schemeClr val="tx1"/>
                          </a:solidFill>
                        </a:rPr>
                        <a:t> </a:t>
                      </a:r>
                      <a:r>
                        <a:rPr lang="nl-NL" sz="1000" dirty="0" err="1" smtClean="0">
                          <a:solidFill>
                            <a:schemeClr val="tx1"/>
                          </a:solidFill>
                        </a:rPr>
                        <a:t>can</a:t>
                      </a:r>
                      <a:r>
                        <a:rPr lang="nl-NL" sz="1000" dirty="0" smtClean="0">
                          <a:solidFill>
                            <a:schemeClr val="tx1"/>
                          </a:solidFill>
                        </a:rPr>
                        <a:t> </a:t>
                      </a:r>
                      <a:r>
                        <a:rPr lang="nl-NL" sz="1000" dirty="0" err="1" smtClean="0">
                          <a:solidFill>
                            <a:schemeClr val="tx1"/>
                          </a:solidFill>
                        </a:rPr>
                        <a:t>be</a:t>
                      </a:r>
                      <a:r>
                        <a:rPr lang="nl-NL" sz="1000" dirty="0" smtClean="0">
                          <a:solidFill>
                            <a:schemeClr val="tx1"/>
                          </a:solidFill>
                        </a:rPr>
                        <a:t> </a:t>
                      </a:r>
                      <a:r>
                        <a:rPr lang="nl-NL" sz="1000" dirty="0" err="1" smtClean="0">
                          <a:solidFill>
                            <a:schemeClr val="tx1"/>
                          </a:solidFill>
                        </a:rPr>
                        <a:t>verified</a:t>
                      </a:r>
                      <a:endParaRPr lang="nl-NL"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2250">
                <a:tc>
                  <a:txBody>
                    <a:bodyPr/>
                    <a:lstStyle/>
                    <a:p>
                      <a:r>
                        <a:rPr lang="nl-NL" sz="1100" baseline="0" dirty="0" smtClean="0">
                          <a:solidFill>
                            <a:schemeClr val="tx1"/>
                          </a:solidFill>
                        </a:rPr>
                        <a:t>Quiz </a:t>
                      </a:r>
                      <a:r>
                        <a:rPr lang="nl-NL" sz="1100" dirty="0" err="1" smtClean="0">
                          <a:solidFill>
                            <a:schemeClr val="tx1"/>
                          </a:solidFill>
                        </a:rPr>
                        <a:t>Difficulty</a:t>
                      </a:r>
                      <a:r>
                        <a:rPr lang="nl-NL" sz="1100" baseline="0" dirty="0" smtClean="0">
                          <a:solidFill>
                            <a:schemeClr val="tx1"/>
                          </a:solidFill>
                        </a:rPr>
                        <a:t>  </a:t>
                      </a:r>
                      <a:r>
                        <a:rPr lang="nl-NL" sz="1100" dirty="0" err="1" smtClean="0">
                          <a:solidFill>
                            <a:schemeClr val="tx1"/>
                          </a:solidFill>
                        </a:rPr>
                        <a:t>adjusting</a:t>
                      </a:r>
                      <a:r>
                        <a:rPr lang="nl-NL" sz="1100" baseline="0" dirty="0" smtClean="0">
                          <a:solidFill>
                            <a:schemeClr val="tx1"/>
                          </a:solidFill>
                        </a:rPr>
                        <a:t> over time</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000" dirty="0" smtClean="0">
                          <a:solidFill>
                            <a:schemeClr val="tx1"/>
                          </a:solidFill>
                        </a:rPr>
                        <a:t>no</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smtClean="0">
                          <a:solidFill>
                            <a:schemeClr val="tx1"/>
                          </a:solidFill>
                        </a:rPr>
                        <a:t>Yes, </a:t>
                      </a:r>
                      <a:r>
                        <a:rPr lang="nl-NL" sz="1000" dirty="0" err="1" smtClean="0">
                          <a:solidFill>
                            <a:schemeClr val="tx1"/>
                          </a:solidFill>
                        </a:rPr>
                        <a:t>network</a:t>
                      </a:r>
                      <a:r>
                        <a:rPr lang="nl-NL" sz="1000" dirty="0" smtClean="0">
                          <a:solidFill>
                            <a:schemeClr val="tx1"/>
                          </a:solidFill>
                        </a:rPr>
                        <a:t> </a:t>
                      </a:r>
                      <a:r>
                        <a:rPr lang="nl-NL" sz="1000" dirty="0" err="1" smtClean="0">
                          <a:solidFill>
                            <a:schemeClr val="tx1"/>
                          </a:solidFill>
                        </a:rPr>
                        <a:t>learning</a:t>
                      </a:r>
                      <a:r>
                        <a:rPr lang="nl-NL" sz="1000" dirty="0" smtClean="0">
                          <a:solidFill>
                            <a:schemeClr val="tx1"/>
                          </a:solidFill>
                        </a:rPr>
                        <a:t> effect </a:t>
                      </a:r>
                      <a:r>
                        <a:rPr lang="nl-NL" sz="1000" dirty="0" err="1" smtClean="0">
                          <a:solidFill>
                            <a:schemeClr val="tx1"/>
                          </a:solidFill>
                        </a:rPr>
                        <a:t>implies</a:t>
                      </a:r>
                      <a:r>
                        <a:rPr lang="nl-NL" sz="1000" dirty="0" smtClean="0">
                          <a:solidFill>
                            <a:schemeClr val="tx1"/>
                          </a:solidFill>
                        </a:rPr>
                        <a:t> </a:t>
                      </a:r>
                      <a:r>
                        <a:rPr lang="nl-NL" sz="1000" dirty="0" err="1" smtClean="0">
                          <a:solidFill>
                            <a:schemeClr val="tx1"/>
                          </a:solidFill>
                        </a:rPr>
                        <a:t>that</a:t>
                      </a:r>
                      <a:r>
                        <a:rPr lang="nl-NL" sz="1000" dirty="0" smtClean="0">
                          <a:solidFill>
                            <a:schemeClr val="tx1"/>
                          </a:solidFill>
                        </a:rPr>
                        <a:t> </a:t>
                      </a:r>
                      <a:r>
                        <a:rPr lang="nl-NL" sz="1000" dirty="0" err="1" smtClean="0">
                          <a:solidFill>
                            <a:schemeClr val="tx1"/>
                          </a:solidFill>
                        </a:rPr>
                        <a:t>translation</a:t>
                      </a:r>
                      <a:r>
                        <a:rPr lang="nl-NL" sz="1000" dirty="0" smtClean="0">
                          <a:solidFill>
                            <a:schemeClr val="tx1"/>
                          </a:solidFill>
                        </a:rPr>
                        <a:t> </a:t>
                      </a:r>
                      <a:r>
                        <a:rPr lang="nl-NL" sz="1000" dirty="0" err="1" smtClean="0">
                          <a:solidFill>
                            <a:schemeClr val="tx1"/>
                          </a:solidFill>
                        </a:rPr>
                        <a:t>will</a:t>
                      </a:r>
                      <a:r>
                        <a:rPr lang="nl-NL" sz="1000" dirty="0" smtClean="0">
                          <a:solidFill>
                            <a:schemeClr val="tx1"/>
                          </a:solidFill>
                        </a:rPr>
                        <a:t> get </a:t>
                      </a:r>
                      <a:r>
                        <a:rPr lang="nl-NL" sz="1000" dirty="0" err="1" smtClean="0">
                          <a:solidFill>
                            <a:schemeClr val="tx1"/>
                          </a:solidFill>
                        </a:rPr>
                        <a:t>easier</a:t>
                      </a:r>
                      <a:r>
                        <a:rPr lang="nl-NL" sz="1000" dirty="0" smtClean="0">
                          <a:solidFill>
                            <a:schemeClr val="tx1"/>
                          </a:solidFill>
                        </a:rPr>
                        <a:t>. </a:t>
                      </a:r>
                      <a:r>
                        <a:rPr lang="nl-NL" sz="1000" dirty="0" err="1" smtClean="0">
                          <a:solidFill>
                            <a:schemeClr val="tx1"/>
                          </a:solidFill>
                        </a:rPr>
                        <a:t>There</a:t>
                      </a:r>
                      <a:r>
                        <a:rPr lang="nl-NL" sz="1000" dirty="0" smtClean="0">
                          <a:solidFill>
                            <a:schemeClr val="tx1"/>
                          </a:solidFill>
                        </a:rPr>
                        <a:t> </a:t>
                      </a:r>
                      <a:r>
                        <a:rPr lang="nl-NL" sz="1000" dirty="0" err="1" smtClean="0">
                          <a:solidFill>
                            <a:schemeClr val="tx1"/>
                          </a:solidFill>
                        </a:rPr>
                        <a:t>can</a:t>
                      </a:r>
                      <a:r>
                        <a:rPr lang="nl-NL" sz="1000" dirty="0" smtClean="0">
                          <a:solidFill>
                            <a:schemeClr val="tx1"/>
                          </a:solidFill>
                        </a:rPr>
                        <a:t> </a:t>
                      </a:r>
                      <a:r>
                        <a:rPr lang="nl-NL" sz="1000" dirty="0" err="1" smtClean="0">
                          <a:solidFill>
                            <a:schemeClr val="tx1"/>
                          </a:solidFill>
                        </a:rPr>
                        <a:t>always</a:t>
                      </a:r>
                      <a:r>
                        <a:rPr lang="nl-NL" sz="1000" dirty="0" smtClean="0">
                          <a:solidFill>
                            <a:schemeClr val="tx1"/>
                          </a:solidFill>
                        </a:rPr>
                        <a:t> </a:t>
                      </a:r>
                      <a:r>
                        <a:rPr lang="nl-NL" sz="1000" dirty="0" err="1" smtClean="0">
                          <a:solidFill>
                            <a:schemeClr val="tx1"/>
                          </a:solidFill>
                        </a:rPr>
                        <a:t>be</a:t>
                      </a:r>
                      <a:r>
                        <a:rPr lang="nl-NL" sz="1000" dirty="0" smtClean="0">
                          <a:solidFill>
                            <a:schemeClr val="tx1"/>
                          </a:solidFill>
                        </a:rPr>
                        <a:t> </a:t>
                      </a:r>
                      <a:r>
                        <a:rPr lang="nl-NL" sz="1000" dirty="0" err="1" smtClean="0">
                          <a:solidFill>
                            <a:schemeClr val="tx1"/>
                          </a:solidFill>
                        </a:rPr>
                        <a:t>very</a:t>
                      </a:r>
                      <a:r>
                        <a:rPr lang="nl-NL" sz="1000" dirty="0" smtClean="0">
                          <a:solidFill>
                            <a:schemeClr val="tx1"/>
                          </a:solidFill>
                        </a:rPr>
                        <a:t> hard or </a:t>
                      </a:r>
                      <a:r>
                        <a:rPr lang="nl-NL" sz="1000" dirty="0" err="1" smtClean="0">
                          <a:solidFill>
                            <a:schemeClr val="tx1"/>
                          </a:solidFill>
                        </a:rPr>
                        <a:t>untranslatable</a:t>
                      </a:r>
                      <a:r>
                        <a:rPr lang="nl-NL" sz="1000" baseline="0" dirty="0" smtClean="0">
                          <a:solidFill>
                            <a:schemeClr val="tx1"/>
                          </a:solidFill>
                        </a:rPr>
                        <a:t> </a:t>
                      </a:r>
                      <a:r>
                        <a:rPr lang="nl-NL" sz="1000" baseline="0" dirty="0" err="1" smtClean="0">
                          <a:solidFill>
                            <a:schemeClr val="tx1"/>
                          </a:solidFill>
                        </a:rPr>
                        <a:t>messages</a:t>
                      </a:r>
                      <a:r>
                        <a:rPr lang="nl-NL" sz="1000" baseline="0" dirty="0" smtClean="0">
                          <a:solidFill>
                            <a:schemeClr val="tx1"/>
                          </a:solidFill>
                        </a:rPr>
                        <a:t>.</a:t>
                      </a:r>
                      <a:endParaRPr lang="nl-NL" sz="10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74">
                <a:tc>
                  <a:txBody>
                    <a:bodyPr/>
                    <a:lstStyle/>
                    <a:p>
                      <a:r>
                        <a:rPr lang="nl-NL" sz="1100" dirty="0" err="1" smtClean="0">
                          <a:solidFill>
                            <a:schemeClr val="tx1"/>
                          </a:solidFill>
                        </a:rPr>
                        <a:t>Difficulty</a:t>
                      </a:r>
                      <a:r>
                        <a:rPr lang="nl-NL" sz="1100" dirty="0" smtClean="0">
                          <a:solidFill>
                            <a:schemeClr val="tx1"/>
                          </a:solidFill>
                        </a:rPr>
                        <a:t> of winning </a:t>
                      </a:r>
                      <a:r>
                        <a:rPr lang="nl-NL" sz="1100" baseline="0" dirty="0" err="1" smtClean="0">
                          <a:solidFill>
                            <a:schemeClr val="tx1"/>
                          </a:solidFill>
                        </a:rPr>
                        <a:t>reward</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err="1" smtClean="0">
                          <a:solidFill>
                            <a:schemeClr val="tx1"/>
                          </a:solidFill>
                        </a:rPr>
                        <a:t>Increasing</a:t>
                      </a:r>
                      <a:r>
                        <a:rPr lang="nl-NL" sz="1000" dirty="0" smtClean="0">
                          <a:solidFill>
                            <a:schemeClr val="tx1"/>
                          </a:solidFill>
                        </a:rPr>
                        <a:t> (money</a:t>
                      </a:r>
                      <a:r>
                        <a:rPr lang="nl-NL" sz="1000" baseline="0" dirty="0" smtClean="0">
                          <a:solidFill>
                            <a:schemeClr val="tx1"/>
                          </a:solidFill>
                        </a:rPr>
                        <a:t> </a:t>
                      </a:r>
                      <a:r>
                        <a:rPr lang="nl-NL" sz="1000" baseline="0" dirty="0" err="1" smtClean="0">
                          <a:solidFill>
                            <a:schemeClr val="tx1"/>
                          </a:solidFill>
                        </a:rPr>
                        <a:t>supply</a:t>
                      </a:r>
                      <a:r>
                        <a:rPr lang="nl-NL" sz="1000" baseline="0" dirty="0" smtClean="0">
                          <a:solidFill>
                            <a:schemeClr val="tx1"/>
                          </a:solidFill>
                        </a:rPr>
                        <a:t> </a:t>
                      </a:r>
                      <a:r>
                        <a:rPr lang="nl-NL" sz="1000" baseline="0" dirty="0" err="1" smtClean="0">
                          <a:solidFill>
                            <a:schemeClr val="tx1"/>
                          </a:solidFill>
                        </a:rPr>
                        <a:t>decreasing</a:t>
                      </a:r>
                      <a:r>
                        <a:rPr lang="nl-NL" sz="1000" baseline="0" dirty="0" smtClean="0">
                          <a:solidFill>
                            <a:schemeClr val="tx1"/>
                          </a:solidFill>
                        </a:rPr>
                        <a:t> </a:t>
                      </a:r>
                      <a:r>
                        <a:rPr lang="nl-NL" sz="1000" baseline="0" dirty="0" err="1" smtClean="0">
                          <a:solidFill>
                            <a:schemeClr val="tx1"/>
                          </a:solidFill>
                        </a:rPr>
                        <a:t>and</a:t>
                      </a:r>
                      <a:r>
                        <a:rPr lang="nl-NL" sz="1000" baseline="0" dirty="0" smtClean="0">
                          <a:solidFill>
                            <a:schemeClr val="tx1"/>
                          </a:solidFill>
                        </a:rPr>
                        <a:t> quiz </a:t>
                      </a:r>
                      <a:r>
                        <a:rPr lang="nl-NL" sz="1000" baseline="0" dirty="0" err="1" smtClean="0">
                          <a:solidFill>
                            <a:schemeClr val="tx1"/>
                          </a:solidFill>
                        </a:rPr>
                        <a:t>difficuty</a:t>
                      </a:r>
                      <a:r>
                        <a:rPr lang="nl-NL" sz="1000" baseline="0" dirty="0" smtClean="0">
                          <a:solidFill>
                            <a:schemeClr val="tx1"/>
                          </a:solidFill>
                        </a:rPr>
                        <a:t> </a:t>
                      </a:r>
                      <a:r>
                        <a:rPr lang="nl-NL" sz="1000" baseline="0" dirty="0" err="1" smtClean="0">
                          <a:solidFill>
                            <a:schemeClr val="tx1"/>
                          </a:solidFill>
                        </a:rPr>
                        <a:t>unchanged</a:t>
                      </a:r>
                      <a:r>
                        <a:rPr lang="nl-NL" sz="1000" baseline="0" dirty="0" smtClean="0">
                          <a:solidFill>
                            <a:schemeClr val="tx1"/>
                          </a:solidFill>
                        </a:rPr>
                        <a:t>)</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i="1" dirty="0" err="1" smtClean="0">
                          <a:solidFill>
                            <a:schemeClr val="tx1"/>
                          </a:solidFill>
                        </a:rPr>
                        <a:t>Decreasing</a:t>
                      </a:r>
                      <a:r>
                        <a:rPr lang="nl-NL" sz="1000" i="1" dirty="0" smtClean="0">
                          <a:solidFill>
                            <a:schemeClr val="tx1"/>
                          </a:solidFill>
                        </a:rPr>
                        <a:t> (</a:t>
                      </a:r>
                      <a:r>
                        <a:rPr lang="nl-NL" sz="1000" i="1" dirty="0" err="1" smtClean="0">
                          <a:solidFill>
                            <a:schemeClr val="tx1"/>
                          </a:solidFill>
                        </a:rPr>
                        <a:t>learning</a:t>
                      </a:r>
                      <a:r>
                        <a:rPr lang="nl-NL" sz="1000" i="1" baseline="0" dirty="0" smtClean="0">
                          <a:solidFill>
                            <a:schemeClr val="tx1"/>
                          </a:solidFill>
                        </a:rPr>
                        <a:t> effect </a:t>
                      </a:r>
                      <a:r>
                        <a:rPr lang="nl-NL" sz="1000" i="1" baseline="0" dirty="0" err="1" smtClean="0">
                          <a:solidFill>
                            <a:schemeClr val="tx1"/>
                          </a:solidFill>
                        </a:rPr>
                        <a:t>and</a:t>
                      </a:r>
                      <a:r>
                        <a:rPr lang="nl-NL" sz="1000" i="1" baseline="0" dirty="0" smtClean="0">
                          <a:solidFill>
                            <a:schemeClr val="tx1"/>
                          </a:solidFill>
                        </a:rPr>
                        <a:t> constant money </a:t>
                      </a:r>
                      <a:r>
                        <a:rPr lang="nl-NL" sz="1000" i="1" baseline="0" dirty="0" err="1" smtClean="0">
                          <a:solidFill>
                            <a:schemeClr val="tx1"/>
                          </a:solidFill>
                        </a:rPr>
                        <a:t>supply</a:t>
                      </a:r>
                      <a:r>
                        <a:rPr lang="nl-NL" sz="1000" i="1" baseline="0" dirty="0" smtClean="0">
                          <a:solidFill>
                            <a:schemeClr val="tx1"/>
                          </a:solidFill>
                        </a:rPr>
                        <a:t>). </a:t>
                      </a:r>
                      <a:r>
                        <a:rPr lang="nl-NL" sz="1000" i="1" baseline="0" dirty="0" err="1" smtClean="0">
                          <a:solidFill>
                            <a:schemeClr val="tx1"/>
                          </a:solidFill>
                        </a:rPr>
                        <a:t>This</a:t>
                      </a:r>
                      <a:r>
                        <a:rPr lang="nl-NL" sz="1000" i="1" baseline="0" dirty="0" smtClean="0">
                          <a:solidFill>
                            <a:schemeClr val="tx1"/>
                          </a:solidFill>
                        </a:rPr>
                        <a:t> </a:t>
                      </a:r>
                      <a:r>
                        <a:rPr lang="nl-NL" sz="1000" i="1" baseline="0" dirty="0" err="1" smtClean="0">
                          <a:solidFill>
                            <a:schemeClr val="tx1"/>
                          </a:solidFill>
                        </a:rPr>
                        <a:t>raises</a:t>
                      </a:r>
                      <a:r>
                        <a:rPr lang="nl-NL" sz="1000" i="1" baseline="0" dirty="0" smtClean="0">
                          <a:solidFill>
                            <a:schemeClr val="tx1"/>
                          </a:solidFill>
                        </a:rPr>
                        <a:t> </a:t>
                      </a:r>
                      <a:r>
                        <a:rPr lang="nl-NL" sz="1000" i="1" baseline="0" dirty="0" err="1" smtClean="0">
                          <a:solidFill>
                            <a:schemeClr val="tx1"/>
                          </a:solidFill>
                        </a:rPr>
                        <a:t>the</a:t>
                      </a:r>
                      <a:r>
                        <a:rPr lang="nl-NL" sz="1000" i="1" baseline="0" dirty="0" smtClean="0">
                          <a:solidFill>
                            <a:schemeClr val="tx1"/>
                          </a:solidFill>
                        </a:rPr>
                        <a:t> question, </a:t>
                      </a:r>
                      <a:r>
                        <a:rPr lang="nl-NL" sz="1000" i="1" baseline="0" dirty="0" err="1" smtClean="0">
                          <a:solidFill>
                            <a:schemeClr val="tx1"/>
                          </a:solidFill>
                        </a:rPr>
                        <a:t>how</a:t>
                      </a:r>
                      <a:r>
                        <a:rPr lang="nl-NL" sz="1000" i="1" baseline="0" dirty="0" smtClean="0">
                          <a:solidFill>
                            <a:schemeClr val="tx1"/>
                          </a:solidFill>
                        </a:rPr>
                        <a:t> </a:t>
                      </a:r>
                      <a:r>
                        <a:rPr lang="nl-NL" sz="1000" i="1" baseline="0" dirty="0" err="1" smtClean="0">
                          <a:solidFill>
                            <a:schemeClr val="tx1"/>
                          </a:solidFill>
                        </a:rPr>
                        <a:t>to</a:t>
                      </a:r>
                      <a:r>
                        <a:rPr lang="nl-NL" sz="1000" i="1" baseline="0" dirty="0" smtClean="0">
                          <a:solidFill>
                            <a:schemeClr val="tx1"/>
                          </a:solidFill>
                        </a:rPr>
                        <a:t> </a:t>
                      </a:r>
                      <a:r>
                        <a:rPr lang="nl-NL" sz="1000" i="1" baseline="0" dirty="0" err="1" smtClean="0">
                          <a:solidFill>
                            <a:schemeClr val="tx1"/>
                          </a:solidFill>
                        </a:rPr>
                        <a:t>reward</a:t>
                      </a:r>
                      <a:r>
                        <a:rPr lang="nl-NL" sz="1000" i="1" baseline="0" dirty="0" smtClean="0">
                          <a:solidFill>
                            <a:schemeClr val="tx1"/>
                          </a:solidFill>
                        </a:rPr>
                        <a:t> </a:t>
                      </a:r>
                      <a:r>
                        <a:rPr lang="nl-NL" sz="1000" i="1" baseline="0" dirty="0" err="1" smtClean="0">
                          <a:solidFill>
                            <a:schemeClr val="tx1"/>
                          </a:solidFill>
                        </a:rPr>
                        <a:t>Transators</a:t>
                      </a:r>
                      <a:r>
                        <a:rPr lang="nl-NL" sz="1000" i="1" baseline="0" dirty="0" smtClean="0">
                          <a:solidFill>
                            <a:schemeClr val="tx1"/>
                          </a:solidFill>
                        </a:rPr>
                        <a:t> </a:t>
                      </a:r>
                      <a:r>
                        <a:rPr lang="nl-NL" sz="1000" i="1" baseline="0" dirty="0" err="1" smtClean="0">
                          <a:solidFill>
                            <a:schemeClr val="tx1"/>
                          </a:solidFill>
                        </a:rPr>
                        <a:t>for</a:t>
                      </a:r>
                      <a:r>
                        <a:rPr lang="nl-NL" sz="1000" i="1" baseline="0" dirty="0" smtClean="0">
                          <a:solidFill>
                            <a:schemeClr val="tx1"/>
                          </a:solidFill>
                        </a:rPr>
                        <a:t> (</a:t>
                      </a:r>
                      <a:r>
                        <a:rPr lang="nl-NL" sz="1000" i="1" baseline="0" dirty="0" err="1" smtClean="0">
                          <a:solidFill>
                            <a:schemeClr val="tx1"/>
                          </a:solidFill>
                        </a:rPr>
                        <a:t>too</a:t>
                      </a:r>
                      <a:r>
                        <a:rPr lang="nl-NL" sz="1000" i="1" baseline="0" dirty="0" smtClean="0">
                          <a:solidFill>
                            <a:schemeClr val="tx1"/>
                          </a:solidFill>
                        </a:rPr>
                        <a:t>) easy </a:t>
                      </a:r>
                      <a:r>
                        <a:rPr lang="nl-NL" sz="1000" i="1" baseline="0" dirty="0" err="1" smtClean="0">
                          <a:solidFill>
                            <a:schemeClr val="tx1"/>
                          </a:solidFill>
                        </a:rPr>
                        <a:t>translations</a:t>
                      </a:r>
                      <a:r>
                        <a:rPr lang="nl-NL" sz="1000" i="1" baseline="0" dirty="0" smtClean="0">
                          <a:solidFill>
                            <a:schemeClr val="tx1"/>
                          </a:solidFill>
                        </a:rPr>
                        <a:t> over time</a:t>
                      </a:r>
                      <a:endParaRPr lang="nl-NL" sz="1000" i="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8900">
                <a:tc>
                  <a:txBody>
                    <a:bodyPr/>
                    <a:lstStyle/>
                    <a:p>
                      <a:r>
                        <a:rPr lang="nl-NL" sz="1100" dirty="0" err="1" smtClean="0">
                          <a:solidFill>
                            <a:schemeClr val="tx1"/>
                          </a:solidFill>
                        </a:rPr>
                        <a:t>Payer</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err="1" smtClean="0">
                          <a:solidFill>
                            <a:schemeClr val="tx1"/>
                          </a:solidFill>
                        </a:rPr>
                        <a:t>Mining</a:t>
                      </a:r>
                      <a:r>
                        <a:rPr lang="nl-NL" sz="1000" dirty="0" smtClean="0">
                          <a:solidFill>
                            <a:schemeClr val="tx1"/>
                          </a:solidFill>
                        </a:rPr>
                        <a:t> </a:t>
                      </a:r>
                      <a:r>
                        <a:rPr lang="nl-NL" sz="1000" dirty="0" err="1" smtClean="0">
                          <a:solidFill>
                            <a:schemeClr val="tx1"/>
                          </a:solidFill>
                        </a:rPr>
                        <a:t>Reward</a:t>
                      </a:r>
                      <a:r>
                        <a:rPr lang="nl-NL" sz="1000" dirty="0" smtClean="0">
                          <a:solidFill>
                            <a:schemeClr val="tx1"/>
                          </a:solidFill>
                        </a:rPr>
                        <a:t>:          </a:t>
                      </a:r>
                      <a:r>
                        <a:rPr lang="nl-NL" sz="1000" dirty="0" err="1" smtClean="0">
                          <a:solidFill>
                            <a:schemeClr val="tx1"/>
                          </a:solidFill>
                        </a:rPr>
                        <a:t>Bitcoin</a:t>
                      </a:r>
                      <a:r>
                        <a:rPr lang="nl-NL" sz="1000" dirty="0" smtClean="0">
                          <a:solidFill>
                            <a:schemeClr val="tx1"/>
                          </a:solidFill>
                        </a:rPr>
                        <a:t> </a:t>
                      </a:r>
                      <a:r>
                        <a:rPr lang="nl-NL" sz="1000" dirty="0" err="1" smtClean="0">
                          <a:solidFill>
                            <a:schemeClr val="tx1"/>
                          </a:solidFill>
                        </a:rPr>
                        <a:t>network</a:t>
                      </a:r>
                      <a:endParaRPr lang="nl-NL" sz="1000" baseline="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sz="1000" baseline="0" dirty="0" smtClean="0">
                          <a:solidFill>
                            <a:schemeClr val="tx1"/>
                          </a:solidFill>
                        </a:rPr>
                        <a:t>Transaction Fee:        </a:t>
                      </a:r>
                      <a:r>
                        <a:rPr lang="nl-NL" sz="1000" baseline="0" dirty="0" err="1" smtClean="0">
                          <a:solidFill>
                            <a:schemeClr val="tx1"/>
                          </a:solidFill>
                        </a:rPr>
                        <a:t>the</a:t>
                      </a:r>
                      <a:r>
                        <a:rPr lang="nl-NL" sz="1000" baseline="0" dirty="0" smtClean="0">
                          <a:solidFill>
                            <a:schemeClr val="tx1"/>
                          </a:solidFill>
                        </a:rPr>
                        <a:t> </a:t>
                      </a:r>
                      <a:r>
                        <a:rPr lang="nl-NL" sz="1000" baseline="0" dirty="0" err="1" smtClean="0">
                          <a:solidFill>
                            <a:schemeClr val="tx1"/>
                          </a:solidFill>
                        </a:rPr>
                        <a:t>Sender</a:t>
                      </a:r>
                      <a:r>
                        <a:rPr lang="nl-NL" sz="1000" baseline="0" dirty="0" smtClean="0">
                          <a:solidFill>
                            <a:schemeClr val="tx1"/>
                          </a:solidFill>
                        </a:rPr>
                        <a:t> of </a:t>
                      </a:r>
                      <a:r>
                        <a:rPr lang="nl-NL" sz="1000" baseline="0" dirty="0" err="1" smtClean="0">
                          <a:solidFill>
                            <a:schemeClr val="tx1"/>
                          </a:solidFill>
                        </a:rPr>
                        <a:t>Bitcoin</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000" dirty="0" err="1" smtClean="0">
                          <a:solidFill>
                            <a:schemeClr val="tx1"/>
                          </a:solidFill>
                        </a:rPr>
                        <a:t>Translation</a:t>
                      </a:r>
                      <a:r>
                        <a:rPr lang="nl-NL" sz="1000" baseline="0" dirty="0" smtClean="0">
                          <a:solidFill>
                            <a:schemeClr val="tx1"/>
                          </a:solidFill>
                        </a:rPr>
                        <a:t> </a:t>
                      </a:r>
                      <a:r>
                        <a:rPr lang="nl-NL" sz="1000" baseline="0" dirty="0" err="1" smtClean="0">
                          <a:solidFill>
                            <a:schemeClr val="tx1"/>
                          </a:solidFill>
                        </a:rPr>
                        <a:t>Reward</a:t>
                      </a:r>
                      <a:r>
                        <a:rPr lang="nl-NL" sz="1000" dirty="0" smtClean="0">
                          <a:solidFill>
                            <a:schemeClr val="tx1"/>
                          </a:solidFill>
                        </a:rPr>
                        <a:t>:   </a:t>
                      </a:r>
                      <a:r>
                        <a:rPr lang="nl-NL" sz="1000" dirty="0" err="1" smtClean="0">
                          <a:solidFill>
                            <a:schemeClr val="tx1"/>
                          </a:solidFill>
                        </a:rPr>
                        <a:t>Sender</a:t>
                      </a:r>
                      <a:r>
                        <a:rPr lang="nl-NL" sz="1000" baseline="0" dirty="0" smtClean="0">
                          <a:solidFill>
                            <a:schemeClr val="tx1"/>
                          </a:solidFill>
                        </a:rPr>
                        <a:t> (</a:t>
                      </a:r>
                      <a:r>
                        <a:rPr lang="nl-NL" sz="1000" dirty="0" err="1" smtClean="0">
                          <a:solidFill>
                            <a:schemeClr val="tx1"/>
                          </a:solidFill>
                        </a:rPr>
                        <a:t>try</a:t>
                      </a:r>
                      <a:r>
                        <a:rPr lang="nl-NL" sz="1000" dirty="0" smtClean="0">
                          <a:solidFill>
                            <a:schemeClr val="tx1"/>
                          </a:solidFill>
                        </a:rPr>
                        <a:t> </a:t>
                      </a:r>
                      <a:r>
                        <a:rPr lang="nl-NL" sz="1000" dirty="0" err="1" smtClean="0">
                          <a:solidFill>
                            <a:schemeClr val="tx1"/>
                          </a:solidFill>
                        </a:rPr>
                        <a:t>claiming</a:t>
                      </a:r>
                      <a:r>
                        <a:rPr lang="nl-NL" sz="1000" baseline="0" dirty="0" smtClean="0">
                          <a:solidFill>
                            <a:schemeClr val="tx1"/>
                          </a:solidFill>
                        </a:rPr>
                        <a:t> part </a:t>
                      </a:r>
                      <a:r>
                        <a:rPr lang="nl-NL" sz="1000" baseline="0" dirty="0" err="1" smtClean="0">
                          <a:solidFill>
                            <a:schemeClr val="tx1"/>
                          </a:solidFill>
                        </a:rPr>
                        <a:t>from</a:t>
                      </a:r>
                      <a:r>
                        <a:rPr lang="nl-NL" sz="1000" baseline="0" dirty="0" smtClean="0">
                          <a:solidFill>
                            <a:schemeClr val="tx1"/>
                          </a:solidFill>
                        </a:rPr>
                        <a:t> Receiver)</a:t>
                      </a:r>
                    </a:p>
                    <a:p>
                      <a:pPr marL="0" marR="0" indent="0" algn="l" defTabSz="914400" rtl="0" eaLnBrk="1" fontAlgn="auto" latinLnBrk="0" hangingPunct="1">
                        <a:lnSpc>
                          <a:spcPct val="100000"/>
                        </a:lnSpc>
                        <a:spcBef>
                          <a:spcPts val="0"/>
                        </a:spcBef>
                        <a:spcAft>
                          <a:spcPts val="0"/>
                        </a:spcAft>
                        <a:buClrTx/>
                        <a:buSzTx/>
                        <a:buFontTx/>
                        <a:buNone/>
                        <a:tabLst/>
                        <a:defRPr/>
                      </a:pPr>
                      <a:r>
                        <a:rPr lang="nl-NL" sz="1000" baseline="0" dirty="0" smtClean="0">
                          <a:solidFill>
                            <a:schemeClr val="tx1"/>
                          </a:solidFill>
                        </a:rPr>
                        <a:t>Transaction Fee:        </a:t>
                      </a:r>
                      <a:r>
                        <a:rPr lang="nl-NL" sz="1000" dirty="0" err="1" smtClean="0">
                          <a:solidFill>
                            <a:schemeClr val="tx1"/>
                          </a:solidFill>
                        </a:rPr>
                        <a:t>Sender</a:t>
                      </a:r>
                      <a:r>
                        <a:rPr lang="nl-NL" sz="1000" baseline="0" dirty="0" smtClean="0">
                          <a:solidFill>
                            <a:schemeClr val="tx1"/>
                          </a:solidFill>
                        </a:rPr>
                        <a:t> (</a:t>
                      </a:r>
                      <a:r>
                        <a:rPr lang="nl-NL" sz="1000" dirty="0" err="1" smtClean="0">
                          <a:solidFill>
                            <a:schemeClr val="tx1"/>
                          </a:solidFill>
                        </a:rPr>
                        <a:t>try</a:t>
                      </a:r>
                      <a:r>
                        <a:rPr lang="nl-NL" sz="1000" dirty="0" smtClean="0">
                          <a:solidFill>
                            <a:schemeClr val="tx1"/>
                          </a:solidFill>
                        </a:rPr>
                        <a:t> </a:t>
                      </a:r>
                      <a:r>
                        <a:rPr lang="nl-NL" sz="1000" dirty="0" err="1" smtClean="0">
                          <a:solidFill>
                            <a:schemeClr val="tx1"/>
                          </a:solidFill>
                        </a:rPr>
                        <a:t>claiming</a:t>
                      </a:r>
                      <a:r>
                        <a:rPr lang="nl-NL" sz="1000" baseline="0" dirty="0" smtClean="0">
                          <a:solidFill>
                            <a:schemeClr val="tx1"/>
                          </a:solidFill>
                        </a:rPr>
                        <a:t> part </a:t>
                      </a:r>
                      <a:r>
                        <a:rPr lang="nl-NL" sz="1000" baseline="0" dirty="0" err="1" smtClean="0">
                          <a:solidFill>
                            <a:schemeClr val="tx1"/>
                          </a:solidFill>
                        </a:rPr>
                        <a:t>from</a:t>
                      </a:r>
                      <a:r>
                        <a:rPr lang="nl-NL" sz="1000" baseline="0" dirty="0" smtClean="0">
                          <a:solidFill>
                            <a:schemeClr val="tx1"/>
                          </a:solidFill>
                        </a:rPr>
                        <a:t> Receiver)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262">
                <a:tc>
                  <a:txBody>
                    <a:bodyPr/>
                    <a:lstStyle/>
                    <a:p>
                      <a:r>
                        <a:rPr lang="nl-NL" sz="1100" dirty="0" err="1" smtClean="0">
                          <a:solidFill>
                            <a:schemeClr val="tx1"/>
                          </a:solidFill>
                        </a:rPr>
                        <a:t>Cheating</a:t>
                      </a:r>
                      <a:r>
                        <a:rPr lang="nl-NL" sz="1100" dirty="0" smtClean="0">
                          <a:solidFill>
                            <a:schemeClr val="tx1"/>
                          </a:solidFill>
                        </a:rPr>
                        <a:t> </a:t>
                      </a:r>
                      <a:r>
                        <a:rPr lang="nl-NL" sz="1100" dirty="0" err="1" smtClean="0">
                          <a:solidFill>
                            <a:schemeClr val="tx1"/>
                          </a:solidFill>
                        </a:rPr>
                        <a:t>possible</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000" dirty="0" smtClean="0">
                          <a:solidFill>
                            <a:schemeClr val="tx1"/>
                          </a:solidFill>
                        </a:rPr>
                        <a:t>no</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000" dirty="0" smtClean="0">
                          <a:solidFill>
                            <a:schemeClr val="tx1"/>
                          </a:solidFill>
                        </a:rPr>
                        <a:t>Yes, </a:t>
                      </a:r>
                      <a:r>
                        <a:rPr lang="nl-NL" sz="1000" dirty="0" err="1" smtClean="0">
                          <a:solidFill>
                            <a:schemeClr val="tx1"/>
                          </a:solidFill>
                        </a:rPr>
                        <a:t>senders</a:t>
                      </a:r>
                      <a:r>
                        <a:rPr lang="nl-NL" sz="1000" dirty="0" smtClean="0">
                          <a:solidFill>
                            <a:schemeClr val="tx1"/>
                          </a:solidFill>
                        </a:rPr>
                        <a:t> </a:t>
                      </a:r>
                      <a:r>
                        <a:rPr lang="nl-NL" sz="1000" dirty="0" err="1" smtClean="0">
                          <a:solidFill>
                            <a:schemeClr val="tx1"/>
                          </a:solidFill>
                        </a:rPr>
                        <a:t>and</a:t>
                      </a:r>
                      <a:r>
                        <a:rPr lang="nl-NL" sz="1000" dirty="0" smtClean="0">
                          <a:solidFill>
                            <a:schemeClr val="tx1"/>
                          </a:solidFill>
                        </a:rPr>
                        <a:t> receiver </a:t>
                      </a:r>
                      <a:r>
                        <a:rPr lang="nl-NL" sz="1000" dirty="0" err="1" smtClean="0">
                          <a:solidFill>
                            <a:schemeClr val="tx1"/>
                          </a:solidFill>
                        </a:rPr>
                        <a:t>might</a:t>
                      </a:r>
                      <a:r>
                        <a:rPr lang="nl-NL" sz="1000" baseline="0" dirty="0" smtClean="0">
                          <a:solidFill>
                            <a:schemeClr val="tx1"/>
                          </a:solidFill>
                        </a:rPr>
                        <a:t> pass on more features </a:t>
                      </a:r>
                      <a:r>
                        <a:rPr lang="nl-NL" sz="1000" baseline="0" dirty="0" err="1" smtClean="0">
                          <a:solidFill>
                            <a:schemeClr val="tx1"/>
                          </a:solidFill>
                        </a:rPr>
                        <a:t>outside</a:t>
                      </a:r>
                      <a:r>
                        <a:rPr lang="nl-NL" sz="1000" baseline="0" dirty="0" smtClean="0">
                          <a:solidFill>
                            <a:schemeClr val="tx1"/>
                          </a:solidFill>
                        </a:rPr>
                        <a:t> </a:t>
                      </a:r>
                      <a:r>
                        <a:rPr lang="nl-NL" sz="1000" baseline="0" dirty="0" err="1" smtClean="0">
                          <a:solidFill>
                            <a:schemeClr val="tx1"/>
                          </a:solidFill>
                        </a:rPr>
                        <a:t>the</a:t>
                      </a:r>
                      <a:r>
                        <a:rPr lang="nl-NL" sz="1000" baseline="0" dirty="0" smtClean="0">
                          <a:solidFill>
                            <a:schemeClr val="tx1"/>
                          </a:solidFill>
                        </a:rPr>
                        <a:t> </a:t>
                      </a:r>
                      <a:r>
                        <a:rPr lang="nl-NL" sz="1000" baseline="0" dirty="0" err="1" smtClean="0">
                          <a:solidFill>
                            <a:schemeClr val="tx1"/>
                          </a:solidFill>
                        </a:rPr>
                        <a:t>network</a:t>
                      </a:r>
                      <a:r>
                        <a:rPr lang="nl-NL" sz="1000" baseline="0" dirty="0" smtClean="0">
                          <a:solidFill>
                            <a:schemeClr val="tx1"/>
                          </a:solidFill>
                        </a:rPr>
                        <a:t> </a:t>
                      </a:r>
                      <a:r>
                        <a:rPr lang="nl-NL" sz="1000" baseline="0" dirty="0" err="1" smtClean="0">
                          <a:solidFill>
                            <a:schemeClr val="tx1"/>
                          </a:solidFill>
                        </a:rPr>
                        <a:t>to</a:t>
                      </a:r>
                      <a:r>
                        <a:rPr lang="nl-NL" sz="1000" baseline="0" dirty="0" smtClean="0">
                          <a:solidFill>
                            <a:schemeClr val="tx1"/>
                          </a:solidFill>
                        </a:rPr>
                        <a:t> </a:t>
                      </a:r>
                      <a:r>
                        <a:rPr lang="nl-NL" sz="1000" baseline="0" dirty="0" err="1" smtClean="0">
                          <a:solidFill>
                            <a:schemeClr val="tx1"/>
                          </a:solidFill>
                        </a:rPr>
                        <a:t>preferred</a:t>
                      </a:r>
                      <a:r>
                        <a:rPr lang="nl-NL" sz="1000" baseline="0" dirty="0" smtClean="0">
                          <a:solidFill>
                            <a:schemeClr val="tx1"/>
                          </a:solidFill>
                        </a:rPr>
                        <a:t> </a:t>
                      </a:r>
                      <a:r>
                        <a:rPr lang="nl-NL" sz="1000" baseline="0" dirty="0" err="1" smtClean="0">
                          <a:solidFill>
                            <a:schemeClr val="tx1"/>
                          </a:solidFill>
                        </a:rPr>
                        <a:t>translators</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3158">
                <a:tc>
                  <a:txBody>
                    <a:bodyPr/>
                    <a:lstStyle/>
                    <a:p>
                      <a:r>
                        <a:rPr lang="nl-NL" sz="1100" dirty="0" err="1" smtClean="0">
                          <a:solidFill>
                            <a:schemeClr val="tx1"/>
                          </a:solidFill>
                        </a:rPr>
                        <a:t>Immutability</a:t>
                      </a:r>
                      <a:endParaRPr lang="nl-NL"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r>
                        <a:rPr lang="nl-NL" sz="1000" dirty="0" smtClean="0">
                          <a:solidFill>
                            <a:schemeClr val="tx1"/>
                          </a:solidFill>
                        </a:rPr>
                        <a:t>Yes</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nl-NL" sz="1000" dirty="0" smtClean="0">
                          <a:solidFill>
                            <a:schemeClr val="tx1"/>
                          </a:solidFill>
                        </a:rPr>
                        <a:t>’</a:t>
                      </a:r>
                      <a:r>
                        <a:rPr lang="nl-NL" sz="1000" dirty="0" err="1" smtClean="0">
                          <a:solidFill>
                            <a:schemeClr val="tx1"/>
                          </a:solidFill>
                        </a:rPr>
                        <a:t>weak</a:t>
                      </a:r>
                      <a:r>
                        <a:rPr lang="nl-NL" sz="1000" baseline="0" dirty="0" smtClean="0">
                          <a:solidFill>
                            <a:schemeClr val="tx1"/>
                          </a:solidFill>
                        </a:rPr>
                        <a:t> </a:t>
                      </a:r>
                      <a:r>
                        <a:rPr lang="nl-NL" sz="1000" baseline="0" dirty="0" err="1" smtClean="0">
                          <a:solidFill>
                            <a:schemeClr val="tx1"/>
                          </a:solidFill>
                        </a:rPr>
                        <a:t>immutability</a:t>
                      </a:r>
                      <a:r>
                        <a:rPr lang="nl-NL" sz="1000" baseline="0" dirty="0" smtClean="0">
                          <a:solidFill>
                            <a:schemeClr val="tx1"/>
                          </a:solidFill>
                        </a:rPr>
                        <a:t>’ per default as </a:t>
                      </a:r>
                      <a:r>
                        <a:rPr lang="nl-NL" sz="1000" baseline="0" dirty="0" err="1" smtClean="0">
                          <a:solidFill>
                            <a:schemeClr val="tx1"/>
                          </a:solidFill>
                        </a:rPr>
                        <a:t>sender</a:t>
                      </a:r>
                      <a:r>
                        <a:rPr lang="nl-NL" sz="1000" baseline="0" dirty="0" smtClean="0">
                          <a:solidFill>
                            <a:schemeClr val="tx1"/>
                          </a:solidFill>
                        </a:rPr>
                        <a:t> </a:t>
                      </a:r>
                      <a:r>
                        <a:rPr lang="nl-NL" sz="1000" baseline="0" dirty="0" err="1" smtClean="0">
                          <a:solidFill>
                            <a:schemeClr val="tx1"/>
                          </a:solidFill>
                        </a:rPr>
                        <a:t>and</a:t>
                      </a:r>
                      <a:r>
                        <a:rPr lang="nl-NL" sz="1000" baseline="0" dirty="0" smtClean="0">
                          <a:solidFill>
                            <a:schemeClr val="tx1"/>
                          </a:solidFill>
                        </a:rPr>
                        <a:t> receiver </a:t>
                      </a:r>
                      <a:r>
                        <a:rPr lang="nl-NL" sz="1000" baseline="0" dirty="0" err="1" smtClean="0">
                          <a:solidFill>
                            <a:schemeClr val="tx1"/>
                          </a:solidFill>
                        </a:rPr>
                        <a:t>need</a:t>
                      </a:r>
                      <a:r>
                        <a:rPr lang="nl-NL" sz="1000" baseline="0" dirty="0" smtClean="0">
                          <a:solidFill>
                            <a:schemeClr val="tx1"/>
                          </a:solidFill>
                        </a:rPr>
                        <a:t> </a:t>
                      </a:r>
                      <a:r>
                        <a:rPr lang="nl-NL" sz="1000" baseline="0" dirty="0" err="1" smtClean="0">
                          <a:solidFill>
                            <a:schemeClr val="tx1"/>
                          </a:solidFill>
                        </a:rPr>
                        <a:t>to</a:t>
                      </a:r>
                      <a:r>
                        <a:rPr lang="nl-NL" sz="1000" baseline="0" dirty="0" smtClean="0">
                          <a:solidFill>
                            <a:schemeClr val="tx1"/>
                          </a:solidFill>
                        </a:rPr>
                        <a:t> </a:t>
                      </a:r>
                      <a:r>
                        <a:rPr lang="nl-NL" sz="1000" baseline="0" dirty="0" err="1" smtClean="0">
                          <a:solidFill>
                            <a:schemeClr val="tx1"/>
                          </a:solidFill>
                        </a:rPr>
                        <a:t>agree</a:t>
                      </a:r>
                      <a:r>
                        <a:rPr lang="nl-NL" sz="1000" baseline="0" dirty="0" smtClean="0">
                          <a:solidFill>
                            <a:schemeClr val="tx1"/>
                          </a:solidFill>
                        </a:rPr>
                        <a:t> </a:t>
                      </a:r>
                      <a:r>
                        <a:rPr lang="nl-NL" sz="1000" baseline="0" dirty="0" err="1" smtClean="0">
                          <a:solidFill>
                            <a:schemeClr val="tx1"/>
                          </a:solidFill>
                        </a:rPr>
                        <a:t>to</a:t>
                      </a:r>
                      <a:r>
                        <a:rPr lang="nl-NL" sz="1000" baseline="0" dirty="0" smtClean="0">
                          <a:solidFill>
                            <a:schemeClr val="tx1"/>
                          </a:solidFill>
                        </a:rPr>
                        <a:t> changes</a:t>
                      </a:r>
                    </a:p>
                    <a:p>
                      <a:r>
                        <a:rPr lang="nl-NL" sz="1000" baseline="0" dirty="0" smtClean="0">
                          <a:solidFill>
                            <a:schemeClr val="tx1"/>
                          </a:solidFill>
                        </a:rPr>
                        <a:t>‘strong </a:t>
                      </a:r>
                      <a:r>
                        <a:rPr lang="nl-NL" sz="1000" baseline="0" dirty="0" err="1" smtClean="0">
                          <a:solidFill>
                            <a:schemeClr val="tx1"/>
                          </a:solidFill>
                        </a:rPr>
                        <a:t>immutability</a:t>
                      </a:r>
                      <a:r>
                        <a:rPr lang="nl-NL" sz="1000" baseline="0" dirty="0" smtClean="0">
                          <a:solidFill>
                            <a:schemeClr val="tx1"/>
                          </a:solidFill>
                        </a:rPr>
                        <a:t>’ </a:t>
                      </a:r>
                      <a:r>
                        <a:rPr lang="nl-NL" sz="1000" baseline="0" dirty="0" err="1" smtClean="0">
                          <a:solidFill>
                            <a:schemeClr val="tx1"/>
                          </a:solidFill>
                        </a:rPr>
                        <a:t>depending</a:t>
                      </a:r>
                      <a:r>
                        <a:rPr lang="nl-NL" sz="1000" baseline="0" dirty="0" smtClean="0">
                          <a:solidFill>
                            <a:schemeClr val="tx1"/>
                          </a:solidFill>
                        </a:rPr>
                        <a:t> on </a:t>
                      </a:r>
                      <a:r>
                        <a:rPr lang="nl-NL" sz="1000" baseline="0" dirty="0" err="1" smtClean="0">
                          <a:solidFill>
                            <a:schemeClr val="tx1"/>
                          </a:solidFill>
                        </a:rPr>
                        <a:t>either</a:t>
                      </a:r>
                      <a:r>
                        <a:rPr lang="nl-NL" sz="1000" baseline="0" dirty="0" smtClean="0">
                          <a:solidFill>
                            <a:schemeClr val="tx1"/>
                          </a:solidFill>
                        </a:rPr>
                        <a:t> </a:t>
                      </a:r>
                      <a:r>
                        <a:rPr lang="nl-NL" sz="1000" baseline="0" dirty="0" err="1" smtClean="0">
                          <a:solidFill>
                            <a:schemeClr val="tx1"/>
                          </a:solidFill>
                        </a:rPr>
                        <a:t>combination</a:t>
                      </a:r>
                      <a:r>
                        <a:rPr lang="nl-NL" sz="1000" baseline="0" dirty="0" smtClean="0">
                          <a:solidFill>
                            <a:schemeClr val="tx1"/>
                          </a:solidFill>
                        </a:rPr>
                        <a:t> </a:t>
                      </a:r>
                      <a:r>
                        <a:rPr lang="nl-NL" sz="1000" baseline="0" dirty="0" err="1" smtClean="0">
                          <a:solidFill>
                            <a:schemeClr val="tx1"/>
                          </a:solidFill>
                        </a:rPr>
                        <a:t>with</a:t>
                      </a:r>
                      <a:r>
                        <a:rPr lang="nl-NL" sz="1000" baseline="0" dirty="0" smtClean="0">
                          <a:solidFill>
                            <a:schemeClr val="tx1"/>
                          </a:solidFill>
                        </a:rPr>
                        <a:t> </a:t>
                      </a:r>
                      <a:r>
                        <a:rPr lang="nl-NL" sz="1000" baseline="0" dirty="0" err="1" smtClean="0">
                          <a:solidFill>
                            <a:schemeClr val="tx1"/>
                          </a:solidFill>
                        </a:rPr>
                        <a:t>existing</a:t>
                      </a:r>
                      <a:r>
                        <a:rPr lang="nl-NL" sz="1000" baseline="0" dirty="0" smtClean="0">
                          <a:solidFill>
                            <a:schemeClr val="tx1"/>
                          </a:solidFill>
                        </a:rPr>
                        <a:t> </a:t>
                      </a:r>
                      <a:r>
                        <a:rPr lang="nl-NL" sz="1000" baseline="0" dirty="0" err="1" smtClean="0">
                          <a:solidFill>
                            <a:schemeClr val="tx1"/>
                          </a:solidFill>
                        </a:rPr>
                        <a:t>proof</a:t>
                      </a:r>
                      <a:r>
                        <a:rPr lang="nl-NL" sz="1000" baseline="0" dirty="0" smtClean="0">
                          <a:solidFill>
                            <a:schemeClr val="tx1"/>
                          </a:solidFill>
                        </a:rPr>
                        <a:t> of </a:t>
                      </a:r>
                      <a:r>
                        <a:rPr lang="nl-NL" sz="1000" baseline="0" dirty="0" err="1" smtClean="0">
                          <a:solidFill>
                            <a:schemeClr val="tx1"/>
                          </a:solidFill>
                        </a:rPr>
                        <a:t>work</a:t>
                      </a:r>
                      <a:r>
                        <a:rPr lang="nl-NL" sz="1000" baseline="0" dirty="0" smtClean="0">
                          <a:solidFill>
                            <a:schemeClr val="tx1"/>
                          </a:solidFill>
                        </a:rPr>
                        <a:t> / </a:t>
                      </a:r>
                      <a:r>
                        <a:rPr lang="nl-NL" sz="1000" baseline="0" dirty="0" err="1" smtClean="0">
                          <a:solidFill>
                            <a:schemeClr val="tx1"/>
                          </a:solidFill>
                        </a:rPr>
                        <a:t>proof</a:t>
                      </a:r>
                      <a:r>
                        <a:rPr lang="nl-NL" sz="1000" baseline="0" dirty="0" smtClean="0">
                          <a:solidFill>
                            <a:schemeClr val="tx1"/>
                          </a:solidFill>
                        </a:rPr>
                        <a:t> of </a:t>
                      </a:r>
                      <a:r>
                        <a:rPr lang="nl-NL" sz="1000" baseline="0" dirty="0" err="1" smtClean="0">
                          <a:solidFill>
                            <a:schemeClr val="tx1"/>
                          </a:solidFill>
                        </a:rPr>
                        <a:t>stake</a:t>
                      </a:r>
                      <a:r>
                        <a:rPr lang="nl-NL" sz="1000" baseline="0" dirty="0" smtClean="0">
                          <a:solidFill>
                            <a:schemeClr val="tx1"/>
                          </a:solidFill>
                        </a:rPr>
                        <a:t> or smart </a:t>
                      </a:r>
                      <a:r>
                        <a:rPr lang="nl-NL" sz="1000" baseline="0" dirty="0" err="1" smtClean="0">
                          <a:solidFill>
                            <a:schemeClr val="tx1"/>
                          </a:solidFill>
                        </a:rPr>
                        <a:t>usage</a:t>
                      </a:r>
                      <a:r>
                        <a:rPr lang="nl-NL" sz="1000" baseline="0" dirty="0" smtClean="0">
                          <a:solidFill>
                            <a:schemeClr val="tx1"/>
                          </a:solidFill>
                        </a:rPr>
                        <a:t> of training sets </a:t>
                      </a:r>
                      <a:r>
                        <a:rPr lang="nl-NL" sz="1000" baseline="0" dirty="0" err="1" smtClean="0">
                          <a:solidFill>
                            <a:schemeClr val="tx1"/>
                          </a:solidFill>
                        </a:rPr>
                        <a:t>to</a:t>
                      </a:r>
                      <a:r>
                        <a:rPr lang="nl-NL" sz="1000" baseline="0" dirty="0" smtClean="0">
                          <a:solidFill>
                            <a:schemeClr val="tx1"/>
                          </a:solidFill>
                        </a:rPr>
                        <a:t> </a:t>
                      </a:r>
                      <a:r>
                        <a:rPr lang="nl-NL" sz="1000" baseline="0" dirty="0" err="1" smtClean="0">
                          <a:solidFill>
                            <a:schemeClr val="tx1"/>
                          </a:solidFill>
                        </a:rPr>
                        <a:t>cause</a:t>
                      </a:r>
                      <a:r>
                        <a:rPr lang="nl-NL" sz="1000" baseline="0" dirty="0" smtClean="0">
                          <a:solidFill>
                            <a:schemeClr val="tx1"/>
                          </a:solidFill>
                        </a:rPr>
                        <a:t> a </a:t>
                      </a:r>
                      <a:r>
                        <a:rPr lang="nl-NL" sz="1000" baseline="0" dirty="0" err="1" smtClean="0">
                          <a:solidFill>
                            <a:schemeClr val="tx1"/>
                          </a:solidFill>
                        </a:rPr>
                        <a:t>cascading</a:t>
                      </a:r>
                      <a:r>
                        <a:rPr lang="nl-NL" sz="1000" baseline="0" dirty="0" smtClean="0">
                          <a:solidFill>
                            <a:schemeClr val="tx1"/>
                          </a:solidFill>
                        </a:rPr>
                        <a:t> effect</a:t>
                      </a:r>
                      <a:endParaRPr lang="nl-NL" sz="1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4" name="Picture 23" descr="blockchain.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1863" y="311886"/>
            <a:ext cx="753553" cy="504000"/>
          </a:xfrm>
          <a:prstGeom prst="rect">
            <a:avLst/>
          </a:prstGeom>
          <a:solidFill>
            <a:schemeClr val="dk1">
              <a:alpha val="7000"/>
            </a:schemeClr>
          </a:solidFill>
          <a:effectLst>
            <a:glow rad="25400">
              <a:schemeClr val="accent1">
                <a:alpha val="40000"/>
              </a:schemeClr>
            </a:glow>
            <a:outerShdw blurRad="927100" dist="50800" dir="5400000" sx="157000" sy="157000" algn="ctr" rotWithShape="0">
              <a:srgbClr val="000000">
                <a:alpha val="11000"/>
              </a:srgbClr>
            </a:outerShdw>
          </a:effectLst>
        </p:spPr>
      </p:pic>
      <p:sp>
        <p:nvSpPr>
          <p:cNvPr id="26" name="TextBox 25"/>
          <p:cNvSpPr txBox="1"/>
          <p:nvPr/>
        </p:nvSpPr>
        <p:spPr>
          <a:xfrm>
            <a:off x="4171409" y="1038040"/>
            <a:ext cx="321464" cy="215444"/>
          </a:xfrm>
          <a:prstGeom prst="rect">
            <a:avLst/>
          </a:prstGeom>
          <a:noFill/>
        </p:spPr>
        <p:txBody>
          <a:bodyPr wrap="square" rtlCol="0">
            <a:spAutoFit/>
          </a:bodyPr>
          <a:lstStyle/>
          <a:p>
            <a:pPr algn="ctr"/>
            <a:endParaRPr lang="nl-NL" sz="800" dirty="0"/>
          </a:p>
        </p:txBody>
      </p:sp>
      <p:pic>
        <p:nvPicPr>
          <p:cNvPr id="28" name="Picture 27"/>
          <p:cNvPicPr>
            <a:picLocks noChangeAspect="1"/>
          </p:cNvPicPr>
          <p:nvPr/>
        </p:nvPicPr>
        <p:blipFill>
          <a:blip r:embed="rId4"/>
          <a:stretch>
            <a:fillRect/>
          </a:stretch>
        </p:blipFill>
        <p:spPr>
          <a:xfrm>
            <a:off x="7392483" y="314642"/>
            <a:ext cx="739624" cy="506906"/>
          </a:xfrm>
          <a:prstGeom prst="rect">
            <a:avLst/>
          </a:prstGeom>
        </p:spPr>
      </p:pic>
      <p:sp>
        <p:nvSpPr>
          <p:cNvPr id="29" name="Donut 28"/>
          <p:cNvSpPr>
            <a:spLocks noChangeAspect="1"/>
          </p:cNvSpPr>
          <p:nvPr/>
        </p:nvSpPr>
        <p:spPr>
          <a:xfrm>
            <a:off x="7636891" y="599080"/>
            <a:ext cx="227253" cy="228406"/>
          </a:xfrm>
          <a:prstGeom prst="don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600" b="1" dirty="0" smtClean="0">
              <a:solidFill>
                <a:schemeClr val="bg1"/>
              </a:solidFill>
            </a:endParaRPr>
          </a:p>
        </p:txBody>
      </p:sp>
      <p:sp>
        <p:nvSpPr>
          <p:cNvPr id="30" name="Donut 29"/>
          <p:cNvSpPr>
            <a:spLocks noChangeAspect="1"/>
          </p:cNvSpPr>
          <p:nvPr/>
        </p:nvSpPr>
        <p:spPr>
          <a:xfrm>
            <a:off x="7851676" y="448936"/>
            <a:ext cx="233647" cy="228406"/>
          </a:xfrm>
          <a:prstGeom prst="donut">
            <a:avLst/>
          </a:prstGeom>
          <a:solidFill>
            <a:schemeClr val="accent5"/>
          </a:solidFill>
          <a:ln>
            <a:solidFill>
              <a:schemeClr val="accent5"/>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nl-NL" sz="600" b="1" dirty="0" smtClean="0">
              <a:solidFill>
                <a:schemeClr val="bg1"/>
              </a:solidFill>
            </a:endParaRPr>
          </a:p>
          <a:p>
            <a:pPr algn="ctr"/>
            <a:endParaRPr lang="nl-NL" sz="600" b="1" dirty="0">
              <a:solidFill>
                <a:schemeClr val="bg1"/>
              </a:solidFill>
            </a:endParaRPr>
          </a:p>
        </p:txBody>
      </p:sp>
      <p:sp>
        <p:nvSpPr>
          <p:cNvPr id="31" name="Donut 30"/>
          <p:cNvSpPr>
            <a:spLocks noChangeAspect="1"/>
          </p:cNvSpPr>
          <p:nvPr/>
        </p:nvSpPr>
        <p:spPr>
          <a:xfrm>
            <a:off x="7400546" y="453651"/>
            <a:ext cx="227253" cy="228406"/>
          </a:xfrm>
          <a:prstGeom prst="don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nl-NL" sz="600" b="1" dirty="0" smtClean="0">
              <a:solidFill>
                <a:schemeClr val="bg1"/>
              </a:solidFill>
            </a:endParaRPr>
          </a:p>
        </p:txBody>
      </p:sp>
    </p:spTree>
    <p:extLst>
      <p:ext uri="{BB962C8B-B14F-4D97-AF65-F5344CB8AC3E}">
        <p14:creationId xmlns:p14="http://schemas.microsoft.com/office/powerpoint/2010/main" val="11726799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959" y="201883"/>
            <a:ext cx="2512076" cy="403759"/>
          </a:xfrm>
        </p:spPr>
        <p:txBody>
          <a:bodyPr anchor="ctr"/>
          <a:lstStyle/>
          <a:p>
            <a:r>
              <a:rPr lang="nl-NL" sz="1800" dirty="0" err="1" smtClean="0">
                <a:solidFill>
                  <a:schemeClr val="tx1"/>
                </a:solidFill>
              </a:rPr>
              <a:t>Why</a:t>
            </a:r>
            <a:r>
              <a:rPr lang="nl-NL" sz="1600" dirty="0" smtClean="0">
                <a:solidFill>
                  <a:schemeClr val="tx1"/>
                </a:solidFill>
              </a:rPr>
              <a:t> ?</a:t>
            </a:r>
            <a:endParaRPr lang="nl-NL" sz="1600" dirty="0">
              <a:solidFill>
                <a:schemeClr val="tx1"/>
              </a:solidFill>
            </a:endParaRPr>
          </a:p>
        </p:txBody>
      </p:sp>
      <p:sp>
        <p:nvSpPr>
          <p:cNvPr id="3" name="Title 1"/>
          <p:cNvSpPr txBox="1">
            <a:spLocks/>
          </p:cNvSpPr>
          <p:nvPr/>
        </p:nvSpPr>
        <p:spPr>
          <a:xfrm>
            <a:off x="421131" y="498764"/>
            <a:ext cx="8212229" cy="1163783"/>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marL="285750" indent="-285750" algn="just">
              <a:buFont typeface="Arial" charset="0"/>
              <a:buChar char="•"/>
            </a:pPr>
            <a:r>
              <a:rPr lang="nl-NL" sz="1400" b="1" dirty="0" smtClean="0"/>
              <a:t>Computers are ‘no </a:t>
            </a:r>
            <a:r>
              <a:rPr lang="nl-NL" sz="1400" b="1" dirty="0" err="1" smtClean="0"/>
              <a:t>good</a:t>
            </a:r>
            <a:r>
              <a:rPr lang="nl-NL" sz="1400" b="1" dirty="0" smtClean="0"/>
              <a:t>’ at </a:t>
            </a:r>
            <a:r>
              <a:rPr lang="nl-NL" sz="1400" b="1" dirty="0" err="1" smtClean="0"/>
              <a:t>understanding</a:t>
            </a:r>
            <a:r>
              <a:rPr lang="nl-NL" sz="1400" b="1" dirty="0" smtClean="0"/>
              <a:t> </a:t>
            </a:r>
            <a:r>
              <a:rPr lang="nl-NL" sz="1400" b="1" dirty="0" err="1" smtClean="0"/>
              <a:t>concepts</a:t>
            </a:r>
            <a:r>
              <a:rPr lang="nl-NL" sz="1400" b="1" dirty="0" smtClean="0"/>
              <a:t> </a:t>
            </a:r>
            <a:r>
              <a:rPr lang="nl-NL" sz="1400" dirty="0" err="1" smtClean="0"/>
              <a:t>and</a:t>
            </a:r>
            <a:r>
              <a:rPr lang="nl-NL" sz="1400" dirty="0" smtClean="0"/>
              <a:t> translating </a:t>
            </a:r>
            <a:r>
              <a:rPr lang="nl-NL" sz="1400" dirty="0" err="1" smtClean="0"/>
              <a:t>them</a:t>
            </a:r>
            <a:r>
              <a:rPr lang="nl-NL" sz="1400" dirty="0" smtClean="0"/>
              <a:t> </a:t>
            </a:r>
            <a:r>
              <a:rPr lang="nl-NL" sz="1400" dirty="0" err="1" smtClean="0"/>
              <a:t>into</a:t>
            </a:r>
            <a:r>
              <a:rPr lang="nl-NL" sz="1400" dirty="0" smtClean="0"/>
              <a:t> </a:t>
            </a:r>
            <a:r>
              <a:rPr lang="nl-NL" sz="1400" dirty="0" err="1" smtClean="0"/>
              <a:t>each</a:t>
            </a:r>
            <a:r>
              <a:rPr lang="nl-NL" sz="1400" dirty="0" smtClean="0"/>
              <a:t> </a:t>
            </a:r>
            <a:r>
              <a:rPr lang="nl-NL" sz="1400" dirty="0" err="1" smtClean="0"/>
              <a:t>other</a:t>
            </a:r>
            <a:r>
              <a:rPr lang="nl-NL" sz="1400" dirty="0" smtClean="0"/>
              <a:t>. </a:t>
            </a:r>
            <a:r>
              <a:rPr lang="nl-NL" sz="1400" dirty="0" err="1" smtClean="0"/>
              <a:t>This</a:t>
            </a:r>
            <a:r>
              <a:rPr lang="nl-NL" sz="1400" dirty="0" smtClean="0"/>
              <a:t> is a </a:t>
            </a:r>
            <a:r>
              <a:rPr lang="nl-NL" sz="1400" dirty="0" err="1" smtClean="0"/>
              <a:t>problem</a:t>
            </a:r>
            <a:r>
              <a:rPr lang="nl-NL" sz="1400" dirty="0" smtClean="0"/>
              <a:t> in </a:t>
            </a:r>
            <a:r>
              <a:rPr lang="nl-NL" sz="1400" dirty="0" err="1" smtClean="0"/>
              <a:t>many</a:t>
            </a:r>
            <a:r>
              <a:rPr lang="nl-NL" sz="1400" dirty="0" smtClean="0"/>
              <a:t> </a:t>
            </a:r>
            <a:r>
              <a:rPr lang="nl-NL" sz="1400" dirty="0" err="1" smtClean="0"/>
              <a:t>areas</a:t>
            </a:r>
            <a:r>
              <a:rPr lang="nl-NL" sz="1400" dirty="0" smtClean="0"/>
              <a:t> of IT </a:t>
            </a:r>
            <a:r>
              <a:rPr lang="nl-NL" sz="1400" dirty="0" err="1" smtClean="0"/>
              <a:t>like</a:t>
            </a:r>
            <a:r>
              <a:rPr lang="nl-NL" sz="1400" dirty="0" smtClean="0"/>
              <a:t> Cloud </a:t>
            </a:r>
            <a:r>
              <a:rPr lang="nl-NL" sz="1400" dirty="0" err="1" smtClean="0"/>
              <a:t>API’s</a:t>
            </a:r>
            <a:r>
              <a:rPr lang="nl-NL" sz="1400" dirty="0" smtClean="0"/>
              <a:t>, Enterprise Integration</a:t>
            </a:r>
          </a:p>
          <a:p>
            <a:pPr marL="285750" indent="-285750" algn="just">
              <a:buFont typeface="Arial" charset="0"/>
              <a:buChar char="•"/>
            </a:pPr>
            <a:r>
              <a:rPr lang="nl-NL" sz="1400" dirty="0" err="1" smtClean="0"/>
              <a:t>With</a:t>
            </a:r>
            <a:r>
              <a:rPr lang="nl-NL" sz="1400" dirty="0" smtClean="0"/>
              <a:t> </a:t>
            </a:r>
            <a:r>
              <a:rPr lang="nl-NL" sz="1400" dirty="0" err="1" smtClean="0"/>
              <a:t>the</a:t>
            </a:r>
            <a:r>
              <a:rPr lang="nl-NL" sz="1400" dirty="0" smtClean="0"/>
              <a:t> </a:t>
            </a:r>
            <a:r>
              <a:rPr lang="nl-NL" sz="1400" b="1" dirty="0" err="1" smtClean="0"/>
              <a:t>size</a:t>
            </a:r>
            <a:r>
              <a:rPr lang="nl-NL" sz="1400" b="1" dirty="0" smtClean="0"/>
              <a:t> of </a:t>
            </a:r>
            <a:r>
              <a:rPr lang="nl-NL" sz="1400" b="1" dirty="0" err="1" smtClean="0"/>
              <a:t>IoT</a:t>
            </a:r>
            <a:r>
              <a:rPr lang="nl-NL" sz="1400" b="1" dirty="0" smtClean="0"/>
              <a:t> </a:t>
            </a:r>
            <a:r>
              <a:rPr lang="nl-NL" sz="1400" dirty="0" err="1" smtClean="0"/>
              <a:t>and</a:t>
            </a:r>
            <a:r>
              <a:rPr lang="nl-NL" sz="1400" dirty="0" smtClean="0"/>
              <a:t> </a:t>
            </a:r>
            <a:r>
              <a:rPr lang="nl-NL" sz="1400" dirty="0" err="1" smtClean="0"/>
              <a:t>the</a:t>
            </a:r>
            <a:r>
              <a:rPr lang="nl-NL" sz="1400" dirty="0" smtClean="0"/>
              <a:t> exposure of </a:t>
            </a:r>
            <a:r>
              <a:rPr lang="nl-NL" sz="1400" dirty="0" err="1" smtClean="0"/>
              <a:t>devices</a:t>
            </a:r>
            <a:r>
              <a:rPr lang="nl-NL" sz="1400" dirty="0" smtClean="0"/>
              <a:t> </a:t>
            </a:r>
            <a:r>
              <a:rPr lang="nl-NL" sz="1400" dirty="0" err="1" smtClean="0"/>
              <a:t>to</a:t>
            </a:r>
            <a:r>
              <a:rPr lang="nl-NL" sz="1400" dirty="0" smtClean="0"/>
              <a:t> </a:t>
            </a:r>
            <a:r>
              <a:rPr lang="nl-NL" sz="1400" dirty="0" err="1" smtClean="0"/>
              <a:t>normal</a:t>
            </a:r>
            <a:r>
              <a:rPr lang="nl-NL" sz="1400" dirty="0" smtClean="0"/>
              <a:t> </a:t>
            </a:r>
            <a:r>
              <a:rPr lang="nl-NL" sz="1400" dirty="0" err="1" smtClean="0"/>
              <a:t>consumers</a:t>
            </a:r>
            <a:r>
              <a:rPr lang="nl-NL" sz="1400" dirty="0" smtClean="0"/>
              <a:t> (Baskets of </a:t>
            </a:r>
            <a:r>
              <a:rPr lang="nl-NL" sz="1400" dirty="0" err="1" smtClean="0"/>
              <a:t>Remotes</a:t>
            </a:r>
            <a:r>
              <a:rPr lang="nl-NL" sz="1400" dirty="0" smtClean="0"/>
              <a:t>) </a:t>
            </a:r>
            <a:r>
              <a:rPr lang="nl-NL" sz="1400" dirty="0" err="1" smtClean="0"/>
              <a:t>the</a:t>
            </a:r>
            <a:r>
              <a:rPr lang="nl-NL" sz="1400" dirty="0" smtClean="0"/>
              <a:t> </a:t>
            </a:r>
            <a:r>
              <a:rPr lang="nl-NL" sz="1400" dirty="0" err="1" smtClean="0"/>
              <a:t>problem</a:t>
            </a:r>
            <a:r>
              <a:rPr lang="nl-NL" sz="1400" dirty="0" smtClean="0"/>
              <a:t> </a:t>
            </a:r>
            <a:r>
              <a:rPr lang="nl-NL" sz="1400" dirty="0" err="1" smtClean="0"/>
              <a:t>will</a:t>
            </a:r>
            <a:r>
              <a:rPr lang="nl-NL" sz="1400" dirty="0" smtClean="0"/>
              <a:t> get </a:t>
            </a:r>
            <a:r>
              <a:rPr lang="nl-NL" sz="1400" dirty="0" err="1" smtClean="0"/>
              <a:t>larger</a:t>
            </a:r>
            <a:endParaRPr lang="nl-NL" sz="1400" dirty="0" smtClean="0"/>
          </a:p>
        </p:txBody>
      </p:sp>
      <p:sp>
        <p:nvSpPr>
          <p:cNvPr id="4" name="Title 1"/>
          <p:cNvSpPr txBox="1">
            <a:spLocks/>
          </p:cNvSpPr>
          <p:nvPr/>
        </p:nvSpPr>
        <p:spPr>
          <a:xfrm>
            <a:off x="1513659" y="2933208"/>
            <a:ext cx="6003417" cy="688770"/>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nl-NL" sz="1800" dirty="0" err="1" smtClean="0">
                <a:solidFill>
                  <a:schemeClr val="tx1"/>
                </a:solidFill>
              </a:rPr>
              <a:t>Why</a:t>
            </a:r>
            <a:r>
              <a:rPr lang="nl-NL" sz="1800" dirty="0" smtClean="0">
                <a:solidFill>
                  <a:schemeClr val="tx1"/>
                </a:solidFill>
              </a:rPr>
              <a:t> </a:t>
            </a:r>
            <a:r>
              <a:rPr lang="nl-NL" sz="1800" b="1" dirty="0" err="1" smtClean="0">
                <a:solidFill>
                  <a:schemeClr val="tx1"/>
                </a:solidFill>
              </a:rPr>
              <a:t>Proof</a:t>
            </a:r>
            <a:r>
              <a:rPr lang="nl-NL" sz="1800" dirty="0" smtClean="0">
                <a:solidFill>
                  <a:schemeClr val="tx1"/>
                </a:solidFill>
              </a:rPr>
              <a:t> </a:t>
            </a:r>
            <a:r>
              <a:rPr lang="nl-NL" sz="1800" b="1" dirty="0" smtClean="0">
                <a:solidFill>
                  <a:schemeClr val="tx1"/>
                </a:solidFill>
              </a:rPr>
              <a:t>of</a:t>
            </a:r>
            <a:r>
              <a:rPr lang="nl-NL" sz="1800" dirty="0" smtClean="0">
                <a:solidFill>
                  <a:schemeClr val="tx1"/>
                </a:solidFill>
              </a:rPr>
              <a:t> </a:t>
            </a:r>
            <a:r>
              <a:rPr lang="nl-NL" sz="1800" b="1" dirty="0" smtClean="0">
                <a:solidFill>
                  <a:schemeClr val="tx1"/>
                </a:solidFill>
              </a:rPr>
              <a:t>Understanding </a:t>
            </a:r>
            <a:r>
              <a:rPr lang="nl-NL" sz="1800" dirty="0" smtClean="0">
                <a:solidFill>
                  <a:schemeClr val="tx1"/>
                </a:solidFill>
              </a:rPr>
              <a:t>?</a:t>
            </a:r>
            <a:endParaRPr lang="nl-NL" sz="1800" dirty="0">
              <a:solidFill>
                <a:schemeClr val="tx1"/>
              </a:solidFill>
            </a:endParaRPr>
          </a:p>
        </p:txBody>
      </p:sp>
      <p:sp>
        <p:nvSpPr>
          <p:cNvPr id="5" name="Title 1"/>
          <p:cNvSpPr txBox="1">
            <a:spLocks/>
          </p:cNvSpPr>
          <p:nvPr/>
        </p:nvSpPr>
        <p:spPr>
          <a:xfrm>
            <a:off x="421130" y="3479473"/>
            <a:ext cx="8212230" cy="1270664"/>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marL="285750" indent="-285750" algn="just">
              <a:buFont typeface="Arial" charset="0"/>
              <a:buChar char="•"/>
            </a:pPr>
            <a:r>
              <a:rPr lang="is-IS" sz="1400" dirty="0" smtClean="0"/>
              <a:t>Any </a:t>
            </a:r>
            <a:r>
              <a:rPr lang="is-IS" sz="1400" b="1" dirty="0" smtClean="0"/>
              <a:t>Transaction System </a:t>
            </a:r>
            <a:r>
              <a:rPr lang="is-IS" sz="1400" dirty="0" smtClean="0"/>
              <a:t>has to solve the question of a </a:t>
            </a:r>
            <a:r>
              <a:rPr lang="is-IS" sz="1400" b="1" dirty="0" smtClean="0"/>
              <a:t>common data format </a:t>
            </a:r>
            <a:r>
              <a:rPr lang="is-IS" sz="1400" dirty="0" smtClean="0"/>
              <a:t>either by </a:t>
            </a:r>
            <a:r>
              <a:rPr lang="is-IS" sz="1400" b="1" dirty="0" smtClean="0"/>
              <a:t>enforcing</a:t>
            </a:r>
            <a:r>
              <a:rPr lang="is-IS" sz="1400" dirty="0" smtClean="0"/>
              <a:t> (Bitcoin and e.g. </a:t>
            </a:r>
            <a:r>
              <a:rPr lang="en-US" sz="1400" dirty="0"/>
              <a:t>m</a:t>
            </a:r>
            <a:r>
              <a:rPr lang="is-IS" sz="1400" dirty="0" smtClean="0"/>
              <a:t>ost Integrations patterns  like SOA and alikes) or </a:t>
            </a:r>
            <a:r>
              <a:rPr lang="is-IS" sz="1400" b="1" dirty="0"/>
              <a:t>n</a:t>
            </a:r>
            <a:r>
              <a:rPr lang="is-IS" sz="1400" b="1" dirty="0" smtClean="0"/>
              <a:t>egotiating</a:t>
            </a:r>
            <a:r>
              <a:rPr lang="is-IS" sz="1400" dirty="0" smtClean="0"/>
              <a:t> (Babelchain)</a:t>
            </a:r>
          </a:p>
          <a:p>
            <a:pPr marL="285750" indent="-285750" algn="just">
              <a:buFont typeface="Arial" charset="0"/>
              <a:buChar char="•"/>
            </a:pPr>
            <a:r>
              <a:rPr lang="is-IS" sz="1400" dirty="0" smtClean="0"/>
              <a:t>Proof of Understanding can make more </a:t>
            </a:r>
            <a:r>
              <a:rPr lang="is-IS" sz="1400" b="1" dirty="0" smtClean="0"/>
              <a:t>efficient usage of Machine work </a:t>
            </a:r>
            <a:r>
              <a:rPr lang="is-IS" sz="1400" dirty="0" smtClean="0"/>
              <a:t>by (partially) replacing Proof of Work, while keeping the Blockchain unmutability feature</a:t>
            </a:r>
          </a:p>
        </p:txBody>
      </p:sp>
      <p:sp>
        <p:nvSpPr>
          <p:cNvPr id="10" name="Title 1"/>
          <p:cNvSpPr txBox="1">
            <a:spLocks/>
          </p:cNvSpPr>
          <p:nvPr/>
        </p:nvSpPr>
        <p:spPr>
          <a:xfrm>
            <a:off x="3069326" y="1482439"/>
            <a:ext cx="3093965" cy="619494"/>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nl-NL" sz="1800" dirty="0" err="1" smtClean="0">
                <a:solidFill>
                  <a:schemeClr val="tx1"/>
                </a:solidFill>
              </a:rPr>
              <a:t>Why</a:t>
            </a:r>
            <a:r>
              <a:rPr lang="nl-NL" sz="1800" dirty="0">
                <a:solidFill>
                  <a:schemeClr val="tx1"/>
                </a:solidFill>
              </a:rPr>
              <a:t> </a:t>
            </a:r>
            <a:r>
              <a:rPr lang="nl-NL" sz="1800" b="1" dirty="0" err="1" smtClean="0">
                <a:solidFill>
                  <a:schemeClr val="tx1"/>
                </a:solidFill>
              </a:rPr>
              <a:t>Blockchains</a:t>
            </a:r>
            <a:r>
              <a:rPr lang="nl-NL" sz="1800" dirty="0" smtClean="0">
                <a:solidFill>
                  <a:schemeClr val="tx1"/>
                </a:solidFill>
              </a:rPr>
              <a:t>?</a:t>
            </a:r>
            <a:endParaRPr lang="nl-NL" sz="1800" dirty="0">
              <a:solidFill>
                <a:schemeClr val="tx1"/>
              </a:solidFill>
            </a:endParaRPr>
          </a:p>
        </p:txBody>
      </p:sp>
      <p:sp>
        <p:nvSpPr>
          <p:cNvPr id="11" name="Title 1"/>
          <p:cNvSpPr txBox="1">
            <a:spLocks/>
          </p:cNvSpPr>
          <p:nvPr/>
        </p:nvSpPr>
        <p:spPr>
          <a:xfrm>
            <a:off x="421130" y="1983184"/>
            <a:ext cx="8212230" cy="1068780"/>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marL="285750" indent="-285750" algn="just">
              <a:buFont typeface="Arial" charset="0"/>
              <a:buChar char="•"/>
            </a:pPr>
            <a:r>
              <a:rPr lang="nl-NL" sz="1400" dirty="0" err="1" smtClean="0"/>
              <a:t>Bitcoin</a:t>
            </a:r>
            <a:r>
              <a:rPr lang="nl-NL" sz="1400" dirty="0" smtClean="0"/>
              <a:t> shows </a:t>
            </a:r>
            <a:r>
              <a:rPr lang="nl-NL" sz="1400" dirty="0" err="1" smtClean="0"/>
              <a:t>us</a:t>
            </a:r>
            <a:r>
              <a:rPr lang="nl-NL" sz="1400" dirty="0" smtClean="0"/>
              <a:t> </a:t>
            </a:r>
            <a:r>
              <a:rPr lang="nl-NL" sz="1400" dirty="0" err="1" smtClean="0"/>
              <a:t>that</a:t>
            </a:r>
            <a:r>
              <a:rPr lang="nl-NL" sz="1400" dirty="0" smtClean="0"/>
              <a:t> </a:t>
            </a:r>
            <a:r>
              <a:rPr lang="nl-NL" sz="1400" b="1" dirty="0" smtClean="0"/>
              <a:t>Transactions</a:t>
            </a:r>
            <a:r>
              <a:rPr lang="nl-NL" sz="1400" dirty="0" smtClean="0"/>
              <a:t> </a:t>
            </a:r>
            <a:r>
              <a:rPr lang="nl-NL" sz="1400" dirty="0" err="1" smtClean="0"/>
              <a:t>can</a:t>
            </a:r>
            <a:r>
              <a:rPr lang="nl-NL" sz="1400" dirty="0" smtClean="0"/>
              <a:t> get </a:t>
            </a:r>
            <a:r>
              <a:rPr lang="nl-NL" sz="1400" dirty="0" err="1" smtClean="0"/>
              <a:t>safely</a:t>
            </a:r>
            <a:r>
              <a:rPr lang="nl-NL" sz="1400" dirty="0" smtClean="0"/>
              <a:t> </a:t>
            </a:r>
            <a:r>
              <a:rPr lang="nl-NL" sz="1400" dirty="0" err="1" smtClean="0"/>
              <a:t>handled</a:t>
            </a:r>
            <a:r>
              <a:rPr lang="nl-NL" sz="1400" dirty="0" smtClean="0"/>
              <a:t> </a:t>
            </a:r>
            <a:r>
              <a:rPr lang="nl-NL" sz="1400" b="1" dirty="0" smtClean="0"/>
              <a:t>without </a:t>
            </a:r>
            <a:r>
              <a:rPr lang="nl-NL" sz="1400" b="1" dirty="0" err="1" smtClean="0"/>
              <a:t>any</a:t>
            </a:r>
            <a:r>
              <a:rPr lang="nl-NL" sz="1400" b="1" dirty="0" smtClean="0"/>
              <a:t> </a:t>
            </a:r>
            <a:r>
              <a:rPr lang="nl-NL" sz="1400" b="1" dirty="0" err="1" smtClean="0"/>
              <a:t>central</a:t>
            </a:r>
            <a:r>
              <a:rPr lang="nl-NL" sz="1400" b="1" dirty="0" smtClean="0"/>
              <a:t> ‘</a:t>
            </a:r>
            <a:r>
              <a:rPr lang="nl-NL" sz="1400" b="1" dirty="0" err="1" smtClean="0"/>
              <a:t>trusted</a:t>
            </a:r>
            <a:r>
              <a:rPr lang="nl-NL" sz="1400" b="1" dirty="0" smtClean="0"/>
              <a:t> </a:t>
            </a:r>
            <a:r>
              <a:rPr lang="nl-NL" sz="1400" b="1" dirty="0" err="1" smtClean="0"/>
              <a:t>Middle</a:t>
            </a:r>
            <a:r>
              <a:rPr lang="nl-NL" sz="1400" b="1" dirty="0" smtClean="0"/>
              <a:t> man’ </a:t>
            </a:r>
            <a:r>
              <a:rPr lang="nl-NL" sz="1400" dirty="0" err="1" smtClean="0"/>
              <a:t>solutions</a:t>
            </a:r>
            <a:r>
              <a:rPr lang="nl-NL" sz="1400" dirty="0" smtClean="0"/>
              <a:t> </a:t>
            </a:r>
          </a:p>
          <a:p>
            <a:pPr marL="285750" indent="-285750" algn="just">
              <a:buFont typeface="Arial" charset="0"/>
              <a:buChar char="•"/>
            </a:pPr>
            <a:r>
              <a:rPr lang="nl-NL" sz="1400" dirty="0" err="1" smtClean="0"/>
              <a:t>Blockchains</a:t>
            </a:r>
            <a:r>
              <a:rPr lang="nl-NL" sz="1400" dirty="0" smtClean="0"/>
              <a:t> </a:t>
            </a:r>
            <a:r>
              <a:rPr lang="nl-NL" sz="1400" dirty="0" err="1" smtClean="0"/>
              <a:t>promise</a:t>
            </a:r>
            <a:r>
              <a:rPr lang="nl-NL" sz="1400" dirty="0" smtClean="0"/>
              <a:t> </a:t>
            </a:r>
            <a:r>
              <a:rPr lang="nl-NL" sz="1400" b="1" dirty="0" err="1" smtClean="0"/>
              <a:t>economical</a:t>
            </a:r>
            <a:r>
              <a:rPr lang="nl-NL" sz="1400" dirty="0" smtClean="0"/>
              <a:t> </a:t>
            </a:r>
            <a:r>
              <a:rPr lang="nl-NL" sz="1400" b="1" dirty="0" err="1" smtClean="0"/>
              <a:t>advantages</a:t>
            </a:r>
            <a:r>
              <a:rPr lang="nl-NL" sz="1400" dirty="0" smtClean="0"/>
              <a:t> </a:t>
            </a:r>
            <a:r>
              <a:rPr lang="nl-NL" sz="1400" dirty="0" err="1" smtClean="0"/>
              <a:t>for</a:t>
            </a:r>
            <a:r>
              <a:rPr lang="nl-NL" sz="1400" dirty="0" smtClean="0"/>
              <a:t> large volume, long living, low </a:t>
            </a:r>
            <a:r>
              <a:rPr lang="nl-NL" sz="1400" dirty="0" err="1" smtClean="0"/>
              <a:t>margin</a:t>
            </a:r>
            <a:r>
              <a:rPr lang="nl-NL" sz="1400" dirty="0" smtClean="0"/>
              <a:t> </a:t>
            </a:r>
            <a:r>
              <a:rPr lang="nl-NL" sz="1400" dirty="0" err="1" smtClean="0"/>
              <a:t>devices</a:t>
            </a:r>
            <a:r>
              <a:rPr lang="nl-NL" sz="1400" dirty="0" smtClean="0"/>
              <a:t> over </a:t>
            </a:r>
            <a:r>
              <a:rPr lang="nl-NL" sz="1400" dirty="0" err="1" smtClean="0"/>
              <a:t>centralized</a:t>
            </a:r>
            <a:r>
              <a:rPr lang="nl-NL" sz="1400" dirty="0" smtClean="0"/>
              <a:t> </a:t>
            </a:r>
            <a:r>
              <a:rPr lang="nl-NL" sz="1400" dirty="0" err="1" smtClean="0"/>
              <a:t>cloud</a:t>
            </a:r>
            <a:r>
              <a:rPr lang="nl-NL" sz="1400" dirty="0" smtClean="0"/>
              <a:t> </a:t>
            </a:r>
            <a:r>
              <a:rPr lang="nl-NL" sz="1400" dirty="0" err="1" smtClean="0"/>
              <a:t>solutions</a:t>
            </a:r>
            <a:endParaRPr lang="nl-NL" sz="1400" dirty="0" smtClean="0"/>
          </a:p>
        </p:txBody>
      </p:sp>
      <p:sp>
        <p:nvSpPr>
          <p:cNvPr id="13" name="Title 1"/>
          <p:cNvSpPr txBox="1">
            <a:spLocks/>
          </p:cNvSpPr>
          <p:nvPr/>
        </p:nvSpPr>
        <p:spPr>
          <a:xfrm>
            <a:off x="1476054" y="4665023"/>
            <a:ext cx="6003417" cy="512623"/>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r>
              <a:rPr lang="nl-NL" sz="1800" dirty="0" err="1" smtClean="0">
                <a:solidFill>
                  <a:schemeClr val="tx1"/>
                </a:solidFill>
              </a:rPr>
              <a:t>Why</a:t>
            </a:r>
            <a:r>
              <a:rPr lang="nl-NL" sz="1800" dirty="0" smtClean="0">
                <a:solidFill>
                  <a:schemeClr val="tx1"/>
                </a:solidFill>
              </a:rPr>
              <a:t> </a:t>
            </a:r>
            <a:r>
              <a:rPr lang="nl-NL" sz="1800" b="1" dirty="0" err="1" smtClean="0">
                <a:solidFill>
                  <a:schemeClr val="tx1"/>
                </a:solidFill>
              </a:rPr>
              <a:t>not</a:t>
            </a:r>
            <a:r>
              <a:rPr lang="nl-NL" sz="1800" b="1" dirty="0" smtClean="0">
                <a:solidFill>
                  <a:schemeClr val="tx1"/>
                </a:solidFill>
              </a:rPr>
              <a:t> </a:t>
            </a:r>
            <a:r>
              <a:rPr lang="nl-NL" sz="1800" b="1" dirty="0" err="1" smtClean="0">
                <a:solidFill>
                  <a:schemeClr val="tx1"/>
                </a:solidFill>
              </a:rPr>
              <a:t>some</a:t>
            </a:r>
            <a:r>
              <a:rPr lang="nl-NL" sz="1800" b="1" dirty="0" smtClean="0">
                <a:solidFill>
                  <a:schemeClr val="tx1"/>
                </a:solidFill>
              </a:rPr>
              <a:t> </a:t>
            </a:r>
            <a:r>
              <a:rPr lang="nl-NL" sz="1800" b="1" dirty="0" err="1" smtClean="0">
                <a:solidFill>
                  <a:schemeClr val="tx1"/>
                </a:solidFill>
              </a:rPr>
              <a:t>Middleware</a:t>
            </a:r>
            <a:r>
              <a:rPr lang="nl-NL" sz="1800" b="1" dirty="0" smtClean="0">
                <a:solidFill>
                  <a:schemeClr val="tx1"/>
                </a:solidFill>
              </a:rPr>
              <a:t> ?</a:t>
            </a:r>
            <a:endParaRPr lang="nl-NL" sz="1800" dirty="0">
              <a:solidFill>
                <a:schemeClr val="tx1"/>
              </a:solidFill>
            </a:endParaRPr>
          </a:p>
        </p:txBody>
      </p:sp>
      <p:sp>
        <p:nvSpPr>
          <p:cNvPr id="14" name="Title 1"/>
          <p:cNvSpPr txBox="1">
            <a:spLocks/>
          </p:cNvSpPr>
          <p:nvPr/>
        </p:nvSpPr>
        <p:spPr>
          <a:xfrm>
            <a:off x="502279" y="5187541"/>
            <a:ext cx="8131081" cy="1270664"/>
          </a:xfrm>
          <a:prstGeom prst="rect">
            <a:avLst/>
          </a:prstGeom>
        </p:spPr>
        <p:txBody>
          <a:bodyPr vert="horz" lIns="91440" tIns="45720" rIns="91440" bIns="45720" rtlCol="0" anchor="ctr" anchorCtr="0">
            <a:noAutofit/>
          </a:bodyPr>
          <a:lstStyle>
            <a:lvl1pPr algn="ctr" defTabSz="914400" rtl="0" eaLnBrk="1" latinLnBrk="0" hangingPunct="1">
              <a:spcBef>
                <a:spcPct val="0"/>
              </a:spcBef>
              <a:buNone/>
              <a:defRPr sz="4600" kern="1200">
                <a:solidFill>
                  <a:schemeClr val="accent1"/>
                </a:solidFill>
                <a:latin typeface="+mj-lt"/>
                <a:ea typeface="+mj-ea"/>
                <a:cs typeface="+mj-cs"/>
              </a:defRPr>
            </a:lvl1pPr>
          </a:lstStyle>
          <a:p>
            <a:pPr marL="285750" indent="-285750" algn="just">
              <a:buFont typeface="Arial" charset="0"/>
              <a:buChar char="•"/>
            </a:pPr>
            <a:r>
              <a:rPr lang="en-US" sz="1400" b="1" dirty="0" smtClean="0"/>
              <a:t>Middleware &amp; ESB’s</a:t>
            </a:r>
            <a:r>
              <a:rPr lang="en-US" sz="1400" dirty="0" smtClean="0"/>
              <a:t> are </a:t>
            </a:r>
            <a:r>
              <a:rPr lang="en-US" sz="1400" b="1" dirty="0" smtClean="0"/>
              <a:t>permissioned</a:t>
            </a:r>
            <a:r>
              <a:rPr lang="en-US" sz="1400" dirty="0" smtClean="0"/>
              <a:t> with Identity &amp; Access Management. They typically have a centralized data exchange format </a:t>
            </a:r>
          </a:p>
          <a:p>
            <a:pPr marL="285750" indent="-285750" algn="just">
              <a:buFont typeface="Arial" charset="0"/>
              <a:buChar char="•"/>
            </a:pPr>
            <a:r>
              <a:rPr lang="en-US" sz="1400" dirty="0" err="1" smtClean="0"/>
              <a:t>Blockchains</a:t>
            </a:r>
            <a:r>
              <a:rPr lang="en-US" sz="1400" dirty="0" smtClean="0"/>
              <a:t> with Consensus Mechanisms can be </a:t>
            </a:r>
            <a:r>
              <a:rPr lang="en-US" sz="1400" b="1" dirty="0" err="1" smtClean="0"/>
              <a:t>permissionless</a:t>
            </a:r>
            <a:r>
              <a:rPr lang="en-US" sz="1400" dirty="0" smtClean="0"/>
              <a:t> (open &amp; distributed) and </a:t>
            </a:r>
            <a:r>
              <a:rPr lang="en-US" sz="1400" b="1" dirty="0" smtClean="0"/>
              <a:t>negotiate</a:t>
            </a:r>
            <a:r>
              <a:rPr lang="en-US" sz="1400" dirty="0" smtClean="0"/>
              <a:t> </a:t>
            </a:r>
            <a:r>
              <a:rPr lang="en-US" sz="1400" b="1" dirty="0" smtClean="0"/>
              <a:t>Message Exchange Formats</a:t>
            </a:r>
            <a:r>
              <a:rPr lang="en-US" sz="1400" dirty="0" smtClean="0"/>
              <a:t>.</a:t>
            </a:r>
          </a:p>
        </p:txBody>
      </p:sp>
    </p:spTree>
    <p:extLst>
      <p:ext uri="{BB962C8B-B14F-4D97-AF65-F5344CB8AC3E}">
        <p14:creationId xmlns:p14="http://schemas.microsoft.com/office/powerpoint/2010/main" val="1391273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628694"/>
          </a:xfrm>
        </p:spPr>
        <p:txBody>
          <a:bodyPr/>
          <a:lstStyle/>
          <a:p>
            <a:r>
              <a:rPr lang="nl-NL" sz="2400" dirty="0" smtClean="0"/>
              <a:t>Agenda</a:t>
            </a:r>
            <a:endParaRPr lang="nl-NL" sz="2400" dirty="0"/>
          </a:p>
        </p:txBody>
      </p:sp>
      <p:sp>
        <p:nvSpPr>
          <p:cNvPr id="3" name="Content Placeholder 2"/>
          <p:cNvSpPr>
            <a:spLocks noGrp="1"/>
          </p:cNvSpPr>
          <p:nvPr>
            <p:ph idx="1"/>
          </p:nvPr>
        </p:nvSpPr>
        <p:spPr>
          <a:xfrm>
            <a:off x="549275" y="736270"/>
            <a:ext cx="8042276" cy="5878285"/>
          </a:xfrm>
        </p:spPr>
        <p:txBody>
          <a:bodyPr>
            <a:normAutofit lnSpcReduction="10000"/>
          </a:bodyPr>
          <a:lstStyle/>
          <a:p>
            <a:pPr marL="0" indent="0">
              <a:buNone/>
            </a:pPr>
            <a:r>
              <a:rPr lang="nl-NL" sz="1400" dirty="0" err="1" smtClean="0"/>
              <a:t>Introduction</a:t>
            </a:r>
            <a:endParaRPr lang="nl-NL" sz="1400" dirty="0" smtClean="0"/>
          </a:p>
          <a:p>
            <a:pPr lvl="1"/>
            <a:r>
              <a:rPr lang="nl-NL" sz="1200" dirty="0" smtClean="0"/>
              <a:t>The </a:t>
            </a:r>
            <a:r>
              <a:rPr lang="nl-NL" sz="1200" dirty="0" err="1" smtClean="0"/>
              <a:t>Problem</a:t>
            </a:r>
            <a:r>
              <a:rPr lang="nl-NL" sz="1200" dirty="0" smtClean="0"/>
              <a:t>: Disparate Machine </a:t>
            </a:r>
            <a:r>
              <a:rPr lang="nl-NL" sz="1200" dirty="0" err="1" smtClean="0"/>
              <a:t>Protocols</a:t>
            </a:r>
            <a:r>
              <a:rPr lang="nl-NL" sz="1200" dirty="0" smtClean="0"/>
              <a:t> </a:t>
            </a:r>
            <a:r>
              <a:rPr lang="nl-NL" sz="1200" dirty="0" err="1" smtClean="0"/>
              <a:t>can’t</a:t>
            </a:r>
            <a:r>
              <a:rPr lang="nl-NL" sz="1200" dirty="0" smtClean="0"/>
              <a:t> </a:t>
            </a:r>
            <a:r>
              <a:rPr lang="nl-NL" sz="1200" dirty="0" err="1" smtClean="0"/>
              <a:t>communciate</a:t>
            </a:r>
            <a:r>
              <a:rPr lang="nl-NL" sz="1200" dirty="0" smtClean="0"/>
              <a:t> </a:t>
            </a:r>
            <a:r>
              <a:rPr lang="nl-NL" sz="1200" dirty="0" err="1" smtClean="0"/>
              <a:t>with</a:t>
            </a:r>
            <a:r>
              <a:rPr lang="nl-NL" sz="1200" dirty="0" smtClean="0"/>
              <a:t> out </a:t>
            </a:r>
            <a:r>
              <a:rPr lang="nl-NL" sz="1200" dirty="0" err="1" smtClean="0"/>
              <a:t>translation</a:t>
            </a:r>
            <a:endParaRPr lang="nl-NL" sz="1200" dirty="0" smtClean="0"/>
          </a:p>
          <a:p>
            <a:pPr lvl="1"/>
            <a:r>
              <a:rPr lang="nl-NL" sz="1200" dirty="0" err="1" smtClean="0"/>
              <a:t>Bitcoin</a:t>
            </a:r>
            <a:r>
              <a:rPr lang="nl-NL" sz="1200" dirty="0" smtClean="0"/>
              <a:t> versus ‘</a:t>
            </a:r>
            <a:r>
              <a:rPr lang="nl-NL" sz="1200" dirty="0" err="1" smtClean="0"/>
              <a:t>classical</a:t>
            </a:r>
            <a:r>
              <a:rPr lang="nl-NL" sz="1200" dirty="0" smtClean="0"/>
              <a:t>’ Integration Approach</a:t>
            </a:r>
          </a:p>
          <a:p>
            <a:pPr lvl="1"/>
            <a:endParaRPr lang="nl-NL" sz="1200" dirty="0" smtClean="0"/>
          </a:p>
          <a:p>
            <a:pPr marL="0" indent="0">
              <a:buNone/>
            </a:pPr>
            <a:r>
              <a:rPr lang="nl-NL" sz="1400" dirty="0" smtClean="0"/>
              <a:t>Understanding</a:t>
            </a:r>
          </a:p>
          <a:p>
            <a:pPr lvl="1"/>
            <a:r>
              <a:rPr lang="is-IS" sz="1400" dirty="0" smtClean="0"/>
              <a:t>Format </a:t>
            </a:r>
            <a:r>
              <a:rPr lang="is-IS" sz="1400" dirty="0" smtClean="0"/>
              <a:t>Handshake</a:t>
            </a:r>
          </a:p>
          <a:p>
            <a:pPr lvl="1"/>
            <a:r>
              <a:rPr lang="is-IS" sz="1400" dirty="0" smtClean="0"/>
              <a:t>Content Handshake</a:t>
            </a:r>
          </a:p>
          <a:p>
            <a:pPr lvl="1"/>
            <a:r>
              <a:rPr lang="is-IS" sz="1400" dirty="0" smtClean="0"/>
              <a:t>Action Handshake</a:t>
            </a:r>
            <a:endParaRPr lang="nl-NL" sz="1400" dirty="0"/>
          </a:p>
          <a:p>
            <a:pPr marL="0" indent="0">
              <a:buNone/>
            </a:pPr>
            <a:r>
              <a:rPr lang="nl-NL" sz="1400" dirty="0" err="1" smtClean="0"/>
              <a:t>Translator</a:t>
            </a:r>
            <a:r>
              <a:rPr lang="nl-NL" sz="1400" dirty="0" smtClean="0"/>
              <a:t> Machine Learning (as equivalent </a:t>
            </a:r>
            <a:r>
              <a:rPr lang="nl-NL" sz="1400" dirty="0" err="1" smtClean="0"/>
              <a:t>to</a:t>
            </a:r>
            <a:r>
              <a:rPr lang="nl-NL" sz="1400" dirty="0" smtClean="0"/>
              <a:t> </a:t>
            </a:r>
            <a:r>
              <a:rPr lang="nl-NL" sz="1400" dirty="0" err="1" smtClean="0"/>
              <a:t>Mining</a:t>
            </a:r>
            <a:r>
              <a:rPr lang="nl-NL" sz="1400" dirty="0" smtClean="0"/>
              <a:t> </a:t>
            </a:r>
            <a:r>
              <a:rPr lang="nl-NL" sz="1400" dirty="0" err="1" smtClean="0"/>
              <a:t>Hash</a:t>
            </a:r>
            <a:r>
              <a:rPr lang="nl-NL" sz="1400" dirty="0" smtClean="0"/>
              <a:t> Power in </a:t>
            </a:r>
            <a:r>
              <a:rPr lang="nl-NL" sz="1400" dirty="0" err="1" smtClean="0"/>
              <a:t>Bitcoin</a:t>
            </a:r>
            <a:r>
              <a:rPr lang="nl-NL" sz="1400" dirty="0" smtClean="0"/>
              <a:t>)</a:t>
            </a:r>
          </a:p>
          <a:p>
            <a:pPr lvl="1"/>
            <a:r>
              <a:rPr lang="is-IS" sz="1400" dirty="0" smtClean="0"/>
              <a:t>pickcing common data exchange formats</a:t>
            </a:r>
            <a:endParaRPr lang="is-IS" sz="1400" dirty="0"/>
          </a:p>
          <a:p>
            <a:pPr lvl="1"/>
            <a:r>
              <a:rPr lang="en-US" sz="1400" dirty="0" smtClean="0"/>
              <a:t>G</a:t>
            </a:r>
            <a:r>
              <a:rPr lang="is-IS" sz="1400" dirty="0" smtClean="0"/>
              <a:t>enerating common data exchange formats</a:t>
            </a:r>
            <a:endParaRPr lang="is-IS" sz="1400" dirty="0"/>
          </a:p>
          <a:p>
            <a:pPr lvl="1"/>
            <a:r>
              <a:rPr lang="en-US" sz="1400" dirty="0" smtClean="0"/>
              <a:t>M</a:t>
            </a:r>
            <a:r>
              <a:rPr lang="is-IS" sz="1400" dirty="0" smtClean="0"/>
              <a:t>apping different data exchange formats</a:t>
            </a:r>
            <a:endParaRPr lang="nl-NL" sz="1400" dirty="0"/>
          </a:p>
          <a:p>
            <a:pPr marL="0" indent="0">
              <a:buNone/>
            </a:pPr>
            <a:r>
              <a:rPr lang="nl-NL" sz="1400" dirty="0" err="1"/>
              <a:t>Immutability</a:t>
            </a:r>
            <a:endParaRPr lang="nl-NL" sz="1400" dirty="0" smtClean="0"/>
          </a:p>
          <a:p>
            <a:pPr lvl="1"/>
            <a:r>
              <a:rPr lang="nl-NL" sz="1400" dirty="0" err="1" smtClean="0"/>
              <a:t>Overview</a:t>
            </a:r>
            <a:endParaRPr lang="nl-NL" sz="1400" dirty="0" smtClean="0"/>
          </a:p>
          <a:p>
            <a:pPr lvl="1"/>
            <a:r>
              <a:rPr lang="nl-NL" sz="1400" dirty="0" smtClean="0"/>
              <a:t>Pre-</a:t>
            </a:r>
            <a:r>
              <a:rPr lang="nl-NL" sz="1400" dirty="0" err="1" smtClean="0"/>
              <a:t>req</a:t>
            </a:r>
            <a:r>
              <a:rPr lang="nl-NL" sz="1400" dirty="0" smtClean="0"/>
              <a:t> </a:t>
            </a:r>
            <a:r>
              <a:rPr lang="nl-NL" sz="1400" dirty="0" err="1" smtClean="0"/>
              <a:t>for</a:t>
            </a:r>
            <a:r>
              <a:rPr lang="nl-NL" sz="1400" dirty="0" smtClean="0"/>
              <a:t> </a:t>
            </a:r>
            <a:r>
              <a:rPr lang="nl-NL" sz="1400" dirty="0" err="1" smtClean="0"/>
              <a:t>Bitcoin</a:t>
            </a:r>
            <a:r>
              <a:rPr lang="nl-NL" sz="1400" dirty="0" smtClean="0"/>
              <a:t> </a:t>
            </a:r>
            <a:r>
              <a:rPr lang="nl-NL" sz="1400" dirty="0" err="1" smtClean="0"/>
              <a:t>Proof</a:t>
            </a:r>
            <a:r>
              <a:rPr lang="nl-NL" sz="1400" dirty="0" smtClean="0"/>
              <a:t> of </a:t>
            </a:r>
            <a:r>
              <a:rPr lang="nl-NL" sz="1400" dirty="0" err="1" smtClean="0"/>
              <a:t>Work</a:t>
            </a:r>
            <a:endParaRPr lang="nl-NL" sz="1400" dirty="0" smtClean="0"/>
          </a:p>
          <a:p>
            <a:pPr lvl="1"/>
            <a:r>
              <a:rPr lang="nl-NL" sz="1400" dirty="0" err="1" smtClean="0"/>
              <a:t>Replacing</a:t>
            </a:r>
            <a:r>
              <a:rPr lang="nl-NL" sz="1400" dirty="0" smtClean="0"/>
              <a:t> </a:t>
            </a:r>
            <a:r>
              <a:rPr lang="nl-NL" sz="1400" dirty="0" err="1" smtClean="0"/>
              <a:t>Proof</a:t>
            </a:r>
            <a:r>
              <a:rPr lang="nl-NL" sz="1400" dirty="0" smtClean="0"/>
              <a:t> of </a:t>
            </a:r>
            <a:r>
              <a:rPr lang="nl-NL" sz="1400" dirty="0" err="1" smtClean="0"/>
              <a:t>Work</a:t>
            </a:r>
            <a:endParaRPr lang="nl-NL" sz="1400" dirty="0" smtClean="0"/>
          </a:p>
          <a:p>
            <a:pPr marL="0" indent="0">
              <a:buNone/>
            </a:pPr>
            <a:r>
              <a:rPr lang="nl-NL" sz="1400" dirty="0" smtClean="0"/>
              <a:t>Summary</a:t>
            </a:r>
          </a:p>
          <a:p>
            <a:pPr lvl="1"/>
            <a:r>
              <a:rPr lang="nl-NL" sz="1200" dirty="0" err="1" smtClean="0"/>
              <a:t>Comparing</a:t>
            </a:r>
            <a:r>
              <a:rPr lang="nl-NL" sz="1200" dirty="0" smtClean="0"/>
              <a:t> </a:t>
            </a:r>
            <a:r>
              <a:rPr lang="nl-NL" sz="1200" dirty="0" err="1" smtClean="0"/>
              <a:t>Bitcoin</a:t>
            </a:r>
            <a:r>
              <a:rPr lang="nl-NL" sz="1200" dirty="0" smtClean="0"/>
              <a:t> Blockchain </a:t>
            </a:r>
            <a:r>
              <a:rPr lang="nl-NL" sz="1200" dirty="0" err="1" smtClean="0"/>
              <a:t>and</a:t>
            </a:r>
            <a:r>
              <a:rPr lang="nl-NL" sz="1200" dirty="0" smtClean="0"/>
              <a:t> </a:t>
            </a:r>
            <a:r>
              <a:rPr lang="nl-NL" sz="1200" dirty="0" err="1" smtClean="0"/>
              <a:t>Proof</a:t>
            </a:r>
            <a:r>
              <a:rPr lang="nl-NL" sz="1200" dirty="0" smtClean="0"/>
              <a:t> of Understanding Blockchain (‘Babelchain’)</a:t>
            </a:r>
          </a:p>
          <a:p>
            <a:pPr lvl="1"/>
            <a:r>
              <a:rPr lang="nl-NL" sz="1200" dirty="0" err="1" smtClean="0"/>
              <a:t>Once</a:t>
            </a:r>
            <a:r>
              <a:rPr lang="nl-NL" sz="1200" dirty="0" smtClean="0"/>
              <a:t> </a:t>
            </a:r>
            <a:r>
              <a:rPr lang="nl-NL" sz="1200" dirty="0" err="1" smtClean="0"/>
              <a:t>again</a:t>
            </a:r>
            <a:r>
              <a:rPr lang="nl-NL" sz="1200" dirty="0" smtClean="0"/>
              <a:t>: </a:t>
            </a:r>
            <a:r>
              <a:rPr lang="nl-NL" sz="1200" dirty="0" err="1" smtClean="0"/>
              <a:t>What</a:t>
            </a:r>
            <a:r>
              <a:rPr lang="nl-NL" sz="1200" dirty="0" smtClean="0"/>
              <a:t> we claim &amp; </a:t>
            </a:r>
            <a:r>
              <a:rPr lang="nl-NL" sz="1200" dirty="0" err="1" smtClean="0"/>
              <a:t>Why</a:t>
            </a:r>
            <a:r>
              <a:rPr lang="nl-NL" sz="1200" dirty="0" smtClean="0"/>
              <a:t> </a:t>
            </a:r>
            <a:r>
              <a:rPr lang="nl-NL" sz="1200" dirty="0" err="1" smtClean="0"/>
              <a:t>it</a:t>
            </a:r>
            <a:r>
              <a:rPr lang="nl-NL" sz="1200" dirty="0" smtClean="0"/>
              <a:t> </a:t>
            </a:r>
            <a:r>
              <a:rPr lang="nl-NL" sz="1200" dirty="0" err="1" smtClean="0"/>
              <a:t>all</a:t>
            </a:r>
            <a:r>
              <a:rPr lang="nl-NL" sz="1200" dirty="0" smtClean="0"/>
              <a:t> </a:t>
            </a:r>
            <a:r>
              <a:rPr lang="nl-NL" sz="1200" dirty="0" err="1" smtClean="0"/>
              <a:t>matters</a:t>
            </a:r>
            <a:r>
              <a:rPr lang="nl-NL" sz="1200" dirty="0" smtClean="0"/>
              <a:t> </a:t>
            </a:r>
            <a:r>
              <a:rPr lang="is-IS" sz="1200" dirty="0" smtClean="0"/>
              <a:t>… </a:t>
            </a:r>
            <a:endParaRPr lang="nl-NL" sz="1200" dirty="0" smtClean="0"/>
          </a:p>
        </p:txBody>
      </p:sp>
      <p:sp>
        <p:nvSpPr>
          <p:cNvPr id="4" name="TextBox 3"/>
          <p:cNvSpPr txBox="1"/>
          <p:nvPr/>
        </p:nvSpPr>
        <p:spPr>
          <a:xfrm rot="21275349">
            <a:off x="7717536" y="463296"/>
            <a:ext cx="806631" cy="369332"/>
          </a:xfrm>
          <a:prstGeom prst="rect">
            <a:avLst/>
          </a:prstGeom>
          <a:solidFill>
            <a:srgbClr val="FFC000"/>
          </a:solidFill>
        </p:spPr>
        <p:txBody>
          <a:bodyPr wrap="none" rtlCol="0">
            <a:spAutoFit/>
          </a:bodyPr>
          <a:lstStyle/>
          <a:p>
            <a:r>
              <a:rPr lang="en-US" smtClean="0"/>
              <a:t>check</a:t>
            </a:r>
            <a:endParaRPr lang="en-US"/>
          </a:p>
        </p:txBody>
      </p:sp>
    </p:spTree>
    <p:extLst>
      <p:ext uri="{BB962C8B-B14F-4D97-AF65-F5344CB8AC3E}">
        <p14:creationId xmlns:p14="http://schemas.microsoft.com/office/powerpoint/2010/main" val="1302888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0"/>
            <a:ext cx="8042276" cy="5943601"/>
          </a:xfrm>
        </p:spPr>
        <p:txBody>
          <a:bodyPr anchor="ctr">
            <a:normAutofit/>
          </a:bodyPr>
          <a:lstStyle/>
          <a:p>
            <a:pPr marL="0" indent="0" algn="ctr">
              <a:buNone/>
            </a:pPr>
            <a:r>
              <a:rPr lang="en-US" sz="7200" dirty="0" smtClean="0"/>
              <a:t>Introduction</a:t>
            </a:r>
          </a:p>
          <a:p>
            <a:pPr marL="0" indent="0" algn="ctr">
              <a:buNone/>
            </a:pPr>
            <a:r>
              <a:rPr lang="en-US" sz="1400" dirty="0" smtClean="0"/>
              <a:t>Insert short description (the problem, why it is a ‘Blockchain’ problem also</a:t>
            </a:r>
            <a:endParaRPr lang="en-US" sz="1400" dirty="0"/>
          </a:p>
        </p:txBody>
      </p:sp>
      <p:sp>
        <p:nvSpPr>
          <p:cNvPr id="4" name="TextBox 3"/>
          <p:cNvSpPr txBox="1"/>
          <p:nvPr/>
        </p:nvSpPr>
        <p:spPr>
          <a:xfrm rot="21001390">
            <a:off x="8359903" y="597408"/>
            <a:ext cx="806631" cy="369332"/>
          </a:xfrm>
          <a:prstGeom prst="rect">
            <a:avLst/>
          </a:prstGeom>
          <a:solidFill>
            <a:schemeClr val="accent3"/>
          </a:solidFill>
        </p:spPr>
        <p:txBody>
          <a:bodyPr wrap="none" rtlCol="0">
            <a:spAutoFit/>
          </a:bodyPr>
          <a:lstStyle/>
          <a:p>
            <a:r>
              <a:rPr lang="en-US" smtClean="0"/>
              <a:t>check</a:t>
            </a:r>
            <a:endParaRPr lang="en-US"/>
          </a:p>
        </p:txBody>
      </p:sp>
    </p:spTree>
    <p:extLst>
      <p:ext uri="{BB962C8B-B14F-4D97-AF65-F5344CB8AC3E}">
        <p14:creationId xmlns:p14="http://schemas.microsoft.com/office/powerpoint/2010/main" val="17824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7"/>
            <a:ext cx="8042276" cy="340538"/>
          </a:xfrm>
        </p:spPr>
        <p:txBody>
          <a:bodyPr/>
          <a:lstStyle/>
          <a:p>
            <a:r>
              <a:rPr lang="nl-NL" sz="3200" dirty="0" smtClean="0"/>
              <a:t>Machines </a:t>
            </a:r>
            <a:r>
              <a:rPr lang="nl-NL" sz="3200" dirty="0" err="1" smtClean="0"/>
              <a:t>can’t</a:t>
            </a:r>
            <a:r>
              <a:rPr lang="nl-NL" sz="3200" dirty="0" smtClean="0"/>
              <a:t> (</a:t>
            </a:r>
            <a:r>
              <a:rPr lang="nl-NL" sz="3200" dirty="0" err="1" smtClean="0"/>
              <a:t>hardly</a:t>
            </a:r>
            <a:r>
              <a:rPr lang="nl-NL" sz="3200" dirty="0" smtClean="0"/>
              <a:t>) </a:t>
            </a:r>
            <a:r>
              <a:rPr lang="nl-NL" sz="3200" dirty="0" err="1" smtClean="0"/>
              <a:t>communicate</a:t>
            </a:r>
            <a:r>
              <a:rPr lang="nl-NL" sz="3200" dirty="0" smtClean="0"/>
              <a:t> !</a:t>
            </a:r>
            <a:endParaRPr lang="nl-NL" sz="3200" dirty="0"/>
          </a:p>
        </p:txBody>
      </p:sp>
      <p:sp>
        <p:nvSpPr>
          <p:cNvPr id="3" name="Text Placeholder 2"/>
          <p:cNvSpPr>
            <a:spLocks noGrp="1"/>
          </p:cNvSpPr>
          <p:nvPr>
            <p:ph type="body" idx="1"/>
          </p:nvPr>
        </p:nvSpPr>
        <p:spPr>
          <a:xfrm>
            <a:off x="5608320" y="520042"/>
            <a:ext cx="3178154" cy="381063"/>
          </a:xfrm>
        </p:spPr>
        <p:txBody>
          <a:bodyPr/>
          <a:lstStyle/>
          <a:p>
            <a:r>
              <a:rPr lang="nl-NL" sz="1600" dirty="0" smtClean="0"/>
              <a:t>The </a:t>
            </a:r>
            <a:r>
              <a:rPr lang="nl-NL" sz="1600" dirty="0" err="1" smtClean="0"/>
              <a:t>IoT</a:t>
            </a:r>
            <a:r>
              <a:rPr lang="nl-NL" sz="1600" dirty="0" smtClean="0"/>
              <a:t> Version</a:t>
            </a:r>
            <a:endParaRPr lang="nl-NL" sz="1600" dirty="0"/>
          </a:p>
        </p:txBody>
      </p:sp>
      <p:sp>
        <p:nvSpPr>
          <p:cNvPr id="4" name="Content Placeholder 3"/>
          <p:cNvSpPr>
            <a:spLocks noGrp="1"/>
          </p:cNvSpPr>
          <p:nvPr>
            <p:ph sz="half" idx="2"/>
          </p:nvPr>
        </p:nvSpPr>
        <p:spPr>
          <a:xfrm>
            <a:off x="4962145" y="901106"/>
            <a:ext cx="3913632" cy="1603274"/>
          </a:xfrm>
        </p:spPr>
        <p:txBody>
          <a:bodyPr>
            <a:normAutofit fontScale="40000" lnSpcReduction="20000"/>
          </a:bodyPr>
          <a:lstStyle/>
          <a:p>
            <a:r>
              <a:rPr lang="nl-NL" dirty="0" err="1" smtClean="0"/>
              <a:t>Devices</a:t>
            </a:r>
            <a:r>
              <a:rPr lang="nl-NL" dirty="0" smtClean="0"/>
              <a:t> have different </a:t>
            </a:r>
            <a:r>
              <a:rPr lang="nl-NL" dirty="0" err="1" smtClean="0"/>
              <a:t>message</a:t>
            </a:r>
            <a:r>
              <a:rPr lang="nl-NL" dirty="0" smtClean="0"/>
              <a:t> Formats but </a:t>
            </a:r>
            <a:r>
              <a:rPr lang="nl-NL" dirty="0" err="1" smtClean="0"/>
              <a:t>need</a:t>
            </a:r>
            <a:r>
              <a:rPr lang="nl-NL" dirty="0" smtClean="0"/>
              <a:t> </a:t>
            </a:r>
            <a:r>
              <a:rPr lang="nl-NL" dirty="0" err="1" smtClean="0"/>
              <a:t>to</a:t>
            </a:r>
            <a:r>
              <a:rPr lang="nl-NL" dirty="0" smtClean="0"/>
              <a:t> </a:t>
            </a:r>
            <a:r>
              <a:rPr lang="nl-NL" dirty="0" err="1" smtClean="0"/>
              <a:t>be</a:t>
            </a:r>
            <a:r>
              <a:rPr lang="nl-NL" dirty="0" smtClean="0"/>
              <a:t> </a:t>
            </a:r>
            <a:r>
              <a:rPr lang="nl-NL" dirty="0" err="1" smtClean="0"/>
              <a:t>able</a:t>
            </a:r>
            <a:r>
              <a:rPr lang="nl-NL" dirty="0" smtClean="0"/>
              <a:t> </a:t>
            </a:r>
            <a:r>
              <a:rPr lang="nl-NL" dirty="0" err="1" smtClean="0"/>
              <a:t>to</a:t>
            </a:r>
            <a:r>
              <a:rPr lang="nl-NL" dirty="0" smtClean="0"/>
              <a:t> </a:t>
            </a:r>
            <a:r>
              <a:rPr lang="nl-NL" dirty="0" err="1" smtClean="0"/>
              <a:t>communicate</a:t>
            </a:r>
            <a:r>
              <a:rPr lang="nl-NL" dirty="0" smtClean="0"/>
              <a:t>, e.g. The </a:t>
            </a:r>
            <a:r>
              <a:rPr lang="nl-NL" dirty="0" err="1" smtClean="0"/>
              <a:t>iPhone</a:t>
            </a:r>
            <a:r>
              <a:rPr lang="nl-NL" dirty="0" smtClean="0"/>
              <a:t> </a:t>
            </a:r>
            <a:r>
              <a:rPr lang="nl-NL" dirty="0" err="1" smtClean="0"/>
              <a:t>needs</a:t>
            </a:r>
            <a:r>
              <a:rPr lang="nl-NL" dirty="0" smtClean="0"/>
              <a:t> </a:t>
            </a:r>
            <a:r>
              <a:rPr lang="nl-NL" dirty="0" err="1" smtClean="0"/>
              <a:t>to</a:t>
            </a:r>
            <a:r>
              <a:rPr lang="nl-NL" dirty="0" smtClean="0"/>
              <a:t> </a:t>
            </a:r>
            <a:r>
              <a:rPr lang="nl-NL" dirty="0" err="1" smtClean="0"/>
              <a:t>be</a:t>
            </a:r>
            <a:r>
              <a:rPr lang="nl-NL" dirty="0" smtClean="0"/>
              <a:t> </a:t>
            </a:r>
            <a:r>
              <a:rPr lang="nl-NL" dirty="0" err="1" smtClean="0"/>
              <a:t>able</a:t>
            </a:r>
            <a:r>
              <a:rPr lang="nl-NL" dirty="0" smtClean="0"/>
              <a:t> </a:t>
            </a:r>
            <a:r>
              <a:rPr lang="nl-NL" dirty="0" err="1" smtClean="0"/>
              <a:t>to</a:t>
            </a:r>
            <a:r>
              <a:rPr lang="nl-NL" dirty="0" smtClean="0"/>
              <a:t> take over </a:t>
            </a:r>
            <a:r>
              <a:rPr lang="nl-NL" dirty="0" err="1" smtClean="0"/>
              <a:t>from</a:t>
            </a:r>
            <a:r>
              <a:rPr lang="nl-NL" dirty="0" smtClean="0"/>
              <a:t> </a:t>
            </a:r>
            <a:r>
              <a:rPr lang="nl-NL" dirty="0" err="1" smtClean="0"/>
              <a:t>all</a:t>
            </a:r>
            <a:r>
              <a:rPr lang="nl-NL" dirty="0" smtClean="0"/>
              <a:t> remote </a:t>
            </a:r>
            <a:r>
              <a:rPr lang="nl-NL" dirty="0" err="1" smtClean="0"/>
              <a:t>controls</a:t>
            </a:r>
            <a:r>
              <a:rPr lang="nl-NL" dirty="0" smtClean="0"/>
              <a:t> </a:t>
            </a:r>
            <a:r>
              <a:rPr lang="nl-NL" dirty="0" err="1" smtClean="0"/>
              <a:t>and</a:t>
            </a:r>
            <a:r>
              <a:rPr lang="nl-NL" dirty="0" smtClean="0"/>
              <a:t> talk </a:t>
            </a:r>
            <a:r>
              <a:rPr lang="nl-NL" dirty="0" err="1" smtClean="0"/>
              <a:t>to</a:t>
            </a:r>
            <a:r>
              <a:rPr lang="nl-NL" dirty="0" smtClean="0"/>
              <a:t> the Samsung TV</a:t>
            </a:r>
          </a:p>
          <a:p>
            <a:r>
              <a:rPr lang="nl-NL" dirty="0" err="1" smtClean="0"/>
              <a:t>Devices</a:t>
            </a:r>
            <a:r>
              <a:rPr lang="nl-NL" dirty="0" smtClean="0"/>
              <a:t> </a:t>
            </a:r>
            <a:r>
              <a:rPr lang="nl-NL" dirty="0" err="1" smtClean="0"/>
              <a:t>can</a:t>
            </a:r>
            <a:r>
              <a:rPr lang="nl-NL" dirty="0" smtClean="0"/>
              <a:t> get </a:t>
            </a:r>
            <a:r>
              <a:rPr lang="nl-NL" dirty="0" err="1" smtClean="0"/>
              <a:t>connected</a:t>
            </a:r>
            <a:r>
              <a:rPr lang="nl-NL" dirty="0" smtClean="0"/>
              <a:t> via Software Solution in a </a:t>
            </a:r>
            <a:r>
              <a:rPr lang="nl-NL" dirty="0" err="1" smtClean="0"/>
              <a:t>centralized</a:t>
            </a:r>
            <a:r>
              <a:rPr lang="nl-NL" dirty="0" smtClean="0"/>
              <a:t> or </a:t>
            </a:r>
            <a:r>
              <a:rPr lang="nl-NL" dirty="0" err="1" smtClean="0"/>
              <a:t>distributed</a:t>
            </a:r>
            <a:r>
              <a:rPr lang="nl-NL" dirty="0" smtClean="0"/>
              <a:t> Cloud Solution</a:t>
            </a:r>
          </a:p>
          <a:p>
            <a:r>
              <a:rPr lang="nl-NL" dirty="0" err="1" smtClean="0"/>
              <a:t>Problem</a:t>
            </a:r>
            <a:r>
              <a:rPr lang="nl-NL" dirty="0" smtClean="0"/>
              <a:t> is </a:t>
            </a:r>
            <a:r>
              <a:rPr lang="nl-NL" dirty="0" err="1" smtClean="0"/>
              <a:t>increasing</a:t>
            </a:r>
            <a:r>
              <a:rPr lang="nl-NL" dirty="0" smtClean="0"/>
              <a:t> </a:t>
            </a:r>
            <a:r>
              <a:rPr lang="nl-NL" dirty="0" err="1" smtClean="0"/>
              <a:t>with</a:t>
            </a:r>
            <a:r>
              <a:rPr lang="nl-NL" dirty="0" smtClean="0"/>
              <a:t> </a:t>
            </a:r>
            <a:r>
              <a:rPr lang="nl-NL" dirty="0" err="1" smtClean="0"/>
              <a:t>number</a:t>
            </a:r>
            <a:r>
              <a:rPr lang="nl-NL" dirty="0" smtClean="0"/>
              <a:t> of </a:t>
            </a:r>
            <a:r>
              <a:rPr lang="nl-NL" dirty="0" err="1" smtClean="0"/>
              <a:t>devices</a:t>
            </a:r>
            <a:r>
              <a:rPr lang="nl-NL" dirty="0" smtClean="0"/>
              <a:t> </a:t>
            </a:r>
            <a:r>
              <a:rPr lang="nl-NL" dirty="0" err="1" smtClean="0"/>
              <a:t>and</a:t>
            </a:r>
            <a:r>
              <a:rPr lang="nl-NL" dirty="0" smtClean="0"/>
              <a:t> exposure </a:t>
            </a:r>
            <a:r>
              <a:rPr lang="nl-NL" dirty="0" err="1" smtClean="0"/>
              <a:t>to</a:t>
            </a:r>
            <a:r>
              <a:rPr lang="nl-NL" dirty="0" smtClean="0"/>
              <a:t> the end users </a:t>
            </a:r>
            <a:r>
              <a:rPr lang="nl-NL" dirty="0" err="1" smtClean="0"/>
              <a:t>who</a:t>
            </a:r>
            <a:r>
              <a:rPr lang="nl-NL" dirty="0" smtClean="0"/>
              <a:t> </a:t>
            </a:r>
            <a:r>
              <a:rPr lang="nl-NL" dirty="0" err="1" smtClean="0"/>
              <a:t>will</a:t>
            </a:r>
            <a:r>
              <a:rPr lang="nl-NL" dirty="0" smtClean="0"/>
              <a:t> </a:t>
            </a:r>
            <a:r>
              <a:rPr lang="nl-NL" dirty="0" err="1" smtClean="0"/>
              <a:t>not</a:t>
            </a:r>
            <a:r>
              <a:rPr lang="nl-NL" dirty="0" smtClean="0"/>
              <a:t> </a:t>
            </a:r>
            <a:r>
              <a:rPr lang="nl-NL" dirty="0" err="1" smtClean="0"/>
              <a:t>like</a:t>
            </a:r>
            <a:r>
              <a:rPr lang="nl-NL" dirty="0" smtClean="0"/>
              <a:t> large </a:t>
            </a:r>
            <a:r>
              <a:rPr lang="nl-NL" dirty="0" err="1" smtClean="0"/>
              <a:t>enterprises</a:t>
            </a:r>
            <a:r>
              <a:rPr lang="nl-NL" dirty="0" smtClean="0"/>
              <a:t> </a:t>
            </a:r>
            <a:r>
              <a:rPr lang="nl-NL" dirty="0" err="1" smtClean="0"/>
              <a:t>be</a:t>
            </a:r>
            <a:r>
              <a:rPr lang="nl-NL" dirty="0" smtClean="0"/>
              <a:t> </a:t>
            </a:r>
            <a:r>
              <a:rPr lang="nl-NL" dirty="0" err="1" smtClean="0"/>
              <a:t>able</a:t>
            </a:r>
            <a:r>
              <a:rPr lang="nl-NL" dirty="0" smtClean="0"/>
              <a:t> </a:t>
            </a:r>
            <a:r>
              <a:rPr lang="nl-NL" dirty="0" err="1" smtClean="0"/>
              <a:t>to</a:t>
            </a:r>
            <a:r>
              <a:rPr lang="nl-NL" dirty="0" smtClean="0"/>
              <a:t> account </a:t>
            </a:r>
            <a:r>
              <a:rPr lang="nl-NL" dirty="0" err="1" smtClean="0"/>
              <a:t>for</a:t>
            </a:r>
            <a:r>
              <a:rPr lang="nl-NL" dirty="0" smtClean="0"/>
              <a:t> the Integration effort </a:t>
            </a:r>
            <a:r>
              <a:rPr lang="nl-NL" dirty="0" err="1" smtClean="0"/>
              <a:t>between</a:t>
            </a:r>
            <a:r>
              <a:rPr lang="nl-NL" dirty="0" smtClean="0"/>
              <a:t> disparate </a:t>
            </a:r>
            <a:r>
              <a:rPr lang="nl-NL" dirty="0" err="1" smtClean="0"/>
              <a:t>protocols</a:t>
            </a:r>
            <a:endParaRPr lang="nl-NL" dirty="0"/>
          </a:p>
        </p:txBody>
      </p:sp>
      <p:sp>
        <p:nvSpPr>
          <p:cNvPr id="5" name="Text Placeholder 4"/>
          <p:cNvSpPr>
            <a:spLocks noGrp="1"/>
          </p:cNvSpPr>
          <p:nvPr>
            <p:ph type="body" sz="quarter" idx="3"/>
          </p:nvPr>
        </p:nvSpPr>
        <p:spPr>
          <a:xfrm>
            <a:off x="390778" y="434320"/>
            <a:ext cx="3474086" cy="431312"/>
          </a:xfrm>
        </p:spPr>
        <p:txBody>
          <a:bodyPr/>
          <a:lstStyle/>
          <a:p>
            <a:r>
              <a:rPr lang="nl-NL" sz="1600" dirty="0" smtClean="0"/>
              <a:t>The Enterprise Integration Version</a:t>
            </a:r>
            <a:endParaRPr lang="nl-NL" sz="1600" dirty="0"/>
          </a:p>
        </p:txBody>
      </p:sp>
      <p:sp>
        <p:nvSpPr>
          <p:cNvPr id="6" name="Content Placeholder 5"/>
          <p:cNvSpPr>
            <a:spLocks noGrp="1"/>
          </p:cNvSpPr>
          <p:nvPr>
            <p:ph sz="quarter" idx="4"/>
          </p:nvPr>
        </p:nvSpPr>
        <p:spPr>
          <a:xfrm>
            <a:off x="292608" y="901105"/>
            <a:ext cx="4194048" cy="1695791"/>
          </a:xfrm>
        </p:spPr>
        <p:txBody>
          <a:bodyPr>
            <a:normAutofit fontScale="47500" lnSpcReduction="20000"/>
          </a:bodyPr>
          <a:lstStyle/>
          <a:p>
            <a:r>
              <a:rPr lang="en-US" dirty="0"/>
              <a:t>Consider the case of a CRM and Billing System and a Provisioning System in a Telecommunications enterprise. </a:t>
            </a:r>
            <a:endParaRPr lang="en-US" dirty="0" smtClean="0"/>
          </a:p>
          <a:p>
            <a:pPr lvl="1"/>
            <a:r>
              <a:rPr lang="en-US" dirty="0" smtClean="0"/>
              <a:t>Client </a:t>
            </a:r>
            <a:r>
              <a:rPr lang="en-US" dirty="0"/>
              <a:t>order are taken in with the CRM </a:t>
            </a:r>
            <a:r>
              <a:rPr lang="en-US" dirty="0" err="1" smtClean="0"/>
              <a:t>Sy</a:t>
            </a:r>
            <a:endParaRPr lang="en-US" dirty="0" smtClean="0"/>
          </a:p>
          <a:p>
            <a:pPr lvl="1"/>
            <a:r>
              <a:rPr lang="en-US" dirty="0" smtClean="0"/>
              <a:t>stem</a:t>
            </a:r>
            <a:r>
              <a:rPr lang="en-US" dirty="0"/>
              <a:t>, the order is send to the Provisioning System, </a:t>
            </a:r>
            <a:r>
              <a:rPr lang="en-US" dirty="0" smtClean="0"/>
              <a:t>The </a:t>
            </a:r>
            <a:r>
              <a:rPr lang="en-US" dirty="0"/>
              <a:t>Billing System will be responsible to generate a bill to the </a:t>
            </a:r>
            <a:endParaRPr lang="en-US" dirty="0" smtClean="0"/>
          </a:p>
          <a:p>
            <a:pPr lvl="1"/>
            <a:r>
              <a:rPr lang="en-US" dirty="0" smtClean="0"/>
              <a:t>All </a:t>
            </a:r>
            <a:r>
              <a:rPr lang="en-US" dirty="0"/>
              <a:t>three Systems (in fact there are many more) know the concept of a Client and of Products, but they have different ways of talking about them and their internal Data Models differ. </a:t>
            </a:r>
            <a:endParaRPr lang="en-US" dirty="0" smtClean="0"/>
          </a:p>
        </p:txBody>
      </p:sp>
      <p:sp>
        <p:nvSpPr>
          <p:cNvPr id="7" name="TextBox 6"/>
          <p:cNvSpPr txBox="1"/>
          <p:nvPr/>
        </p:nvSpPr>
        <p:spPr>
          <a:xfrm>
            <a:off x="2523744" y="2960799"/>
            <a:ext cx="3608278" cy="1634952"/>
          </a:xfrm>
          <a:prstGeom prst="rect">
            <a:avLst/>
          </a:prstGeom>
          <a:noFill/>
        </p:spPr>
        <p:txBody>
          <a:bodyPr wrap="square" rtlCol="0">
            <a:normAutofit fontScale="62500" lnSpcReduction="20000"/>
          </a:bodyPr>
          <a:lstStyle/>
          <a:p>
            <a:r>
              <a:rPr lang="nl-NL" dirty="0" err="1" smtClean="0"/>
              <a:t>Suggest</a:t>
            </a:r>
            <a:r>
              <a:rPr lang="nl-NL" dirty="0" smtClean="0"/>
              <a:t> </a:t>
            </a:r>
            <a:r>
              <a:rPr lang="nl-NL" dirty="0" err="1" smtClean="0"/>
              <a:t>an</a:t>
            </a:r>
            <a:r>
              <a:rPr lang="nl-NL" dirty="0" smtClean="0"/>
              <a:t> </a:t>
            </a:r>
            <a:r>
              <a:rPr lang="nl-NL" dirty="0" err="1" smtClean="0"/>
              <a:t>Industry</a:t>
            </a:r>
            <a:r>
              <a:rPr lang="nl-NL" dirty="0" smtClean="0"/>
              <a:t> Standard or follow a Standard set </a:t>
            </a:r>
            <a:r>
              <a:rPr lang="nl-NL" dirty="0" err="1" smtClean="0"/>
              <a:t>by</a:t>
            </a:r>
            <a:r>
              <a:rPr lang="nl-NL" dirty="0" smtClean="0"/>
              <a:t> a large </a:t>
            </a:r>
            <a:r>
              <a:rPr lang="nl-NL" dirty="0" err="1" smtClean="0"/>
              <a:t>player</a:t>
            </a:r>
            <a:endParaRPr lang="nl-NL" dirty="0" smtClean="0"/>
          </a:p>
          <a:p>
            <a:r>
              <a:rPr lang="nl-NL" dirty="0" smtClean="0"/>
              <a:t>But:</a:t>
            </a:r>
          </a:p>
          <a:p>
            <a:pPr marL="285750" indent="-285750">
              <a:buFont typeface="Arial"/>
              <a:buChar char="•"/>
            </a:pPr>
            <a:r>
              <a:rPr lang="nl-NL" dirty="0" smtClean="0"/>
              <a:t>Large </a:t>
            </a:r>
            <a:r>
              <a:rPr lang="nl-NL" dirty="0" err="1" smtClean="0"/>
              <a:t>players</a:t>
            </a:r>
            <a:r>
              <a:rPr lang="nl-NL" dirty="0" smtClean="0"/>
              <a:t> </a:t>
            </a:r>
            <a:r>
              <a:rPr lang="nl-NL" dirty="0" err="1" smtClean="0"/>
              <a:t>dont</a:t>
            </a:r>
            <a:r>
              <a:rPr lang="nl-NL" dirty="0" smtClean="0"/>
              <a:t> stick </a:t>
            </a:r>
            <a:r>
              <a:rPr lang="nl-NL" dirty="0" err="1" smtClean="0"/>
              <a:t>to</a:t>
            </a:r>
            <a:r>
              <a:rPr lang="nl-NL" dirty="0" smtClean="0"/>
              <a:t> </a:t>
            </a:r>
            <a:r>
              <a:rPr lang="nl-NL" dirty="0" err="1" smtClean="0"/>
              <a:t>industry</a:t>
            </a:r>
            <a:r>
              <a:rPr lang="nl-NL" dirty="0" smtClean="0"/>
              <a:t> </a:t>
            </a:r>
            <a:r>
              <a:rPr lang="nl-NL" dirty="0" err="1" smtClean="0"/>
              <a:t>standards</a:t>
            </a:r>
            <a:endParaRPr lang="nl-NL" dirty="0" smtClean="0"/>
          </a:p>
          <a:p>
            <a:pPr marL="285750" indent="-285750">
              <a:buFont typeface="Arial"/>
              <a:buChar char="•"/>
            </a:pPr>
            <a:r>
              <a:rPr lang="nl-NL" dirty="0" err="1" smtClean="0"/>
              <a:t>With</a:t>
            </a:r>
            <a:r>
              <a:rPr lang="nl-NL" dirty="0" smtClean="0"/>
              <a:t> the </a:t>
            </a:r>
            <a:r>
              <a:rPr lang="nl-NL" dirty="0" err="1" smtClean="0"/>
              <a:t>number</a:t>
            </a:r>
            <a:r>
              <a:rPr lang="nl-NL" dirty="0" smtClean="0"/>
              <a:t> of </a:t>
            </a:r>
            <a:r>
              <a:rPr lang="nl-NL" dirty="0" err="1" smtClean="0"/>
              <a:t>usecases</a:t>
            </a:r>
            <a:r>
              <a:rPr lang="nl-NL" dirty="0" smtClean="0"/>
              <a:t>, </a:t>
            </a:r>
            <a:r>
              <a:rPr lang="nl-NL" dirty="0" err="1" smtClean="0"/>
              <a:t>applications</a:t>
            </a:r>
            <a:r>
              <a:rPr lang="nl-NL" dirty="0" smtClean="0"/>
              <a:t> </a:t>
            </a:r>
            <a:r>
              <a:rPr lang="nl-NL" dirty="0" err="1" smtClean="0"/>
              <a:t>and</a:t>
            </a:r>
            <a:r>
              <a:rPr lang="nl-NL" dirty="0" smtClean="0"/>
              <a:t> </a:t>
            </a:r>
            <a:r>
              <a:rPr lang="nl-NL" dirty="0" err="1" smtClean="0"/>
              <a:t>devices</a:t>
            </a:r>
            <a:r>
              <a:rPr lang="nl-NL" dirty="0" smtClean="0"/>
              <a:t>, </a:t>
            </a:r>
            <a:r>
              <a:rPr lang="nl-NL" dirty="0" err="1" smtClean="0"/>
              <a:t>innovations</a:t>
            </a:r>
            <a:r>
              <a:rPr lang="nl-NL" dirty="0" smtClean="0"/>
              <a:t> </a:t>
            </a:r>
            <a:r>
              <a:rPr lang="nl-NL" dirty="0" err="1" smtClean="0"/>
              <a:t>and</a:t>
            </a:r>
            <a:r>
              <a:rPr lang="nl-NL" dirty="0" smtClean="0"/>
              <a:t> the </a:t>
            </a:r>
            <a:r>
              <a:rPr lang="nl-NL" dirty="0" err="1" smtClean="0"/>
              <a:t>globalized</a:t>
            </a:r>
            <a:r>
              <a:rPr lang="nl-NL" dirty="0" smtClean="0"/>
              <a:t> </a:t>
            </a:r>
            <a:r>
              <a:rPr lang="nl-NL" dirty="0" err="1" smtClean="0"/>
              <a:t>character</a:t>
            </a:r>
            <a:r>
              <a:rPr lang="nl-NL" dirty="0" smtClean="0"/>
              <a:t> of the internet </a:t>
            </a:r>
            <a:r>
              <a:rPr lang="nl-NL" dirty="0" err="1" smtClean="0"/>
              <a:t>industry</a:t>
            </a:r>
            <a:r>
              <a:rPr lang="nl-NL" dirty="0" smtClean="0"/>
              <a:t> </a:t>
            </a:r>
            <a:r>
              <a:rPr lang="nl-NL" dirty="0" err="1" smtClean="0"/>
              <a:t>standards</a:t>
            </a:r>
            <a:r>
              <a:rPr lang="nl-NL" dirty="0" smtClean="0"/>
              <a:t> are </a:t>
            </a:r>
            <a:r>
              <a:rPr lang="nl-NL" dirty="0" err="1" smtClean="0"/>
              <a:t>impossible</a:t>
            </a:r>
            <a:r>
              <a:rPr lang="nl-NL" dirty="0" smtClean="0"/>
              <a:t> </a:t>
            </a:r>
            <a:r>
              <a:rPr lang="nl-NL" dirty="0" err="1" smtClean="0"/>
              <a:t>to</a:t>
            </a:r>
            <a:r>
              <a:rPr lang="nl-NL" dirty="0" smtClean="0"/>
              <a:t> keep up</a:t>
            </a:r>
            <a:endParaRPr lang="nl-NL" dirty="0"/>
          </a:p>
        </p:txBody>
      </p:sp>
      <p:sp>
        <p:nvSpPr>
          <p:cNvPr id="8" name="Text Placeholder 2"/>
          <p:cNvSpPr txBox="1">
            <a:spLocks/>
          </p:cNvSpPr>
          <p:nvPr/>
        </p:nvSpPr>
        <p:spPr>
          <a:xfrm>
            <a:off x="2474976" y="2590826"/>
            <a:ext cx="3520796" cy="381063"/>
          </a:xfrm>
          <a:prstGeom prst="rect">
            <a:avLst/>
          </a:prstGeom>
        </p:spPr>
        <p:txBody>
          <a:bodyPr vert="horz" lIns="91440" tIns="45720" rIns="91440" bIns="45720" rtlCol="0" anchor="b">
            <a:noAutofit/>
          </a:bodyPr>
          <a:lstStyle>
            <a:lvl1pPr marL="0" indent="0" algn="ctr" defTabSz="914400" rtl="0" eaLnBrk="1" latinLnBrk="0" hangingPunct="1">
              <a:spcBef>
                <a:spcPts val="0"/>
              </a:spcBef>
              <a:buClr>
                <a:schemeClr val="accent1">
                  <a:lumMod val="60000"/>
                  <a:lumOff val="40000"/>
                </a:schemeClr>
              </a:buClr>
              <a:buSzPct val="110000"/>
              <a:buFont typeface="Wingdings 2" pitchFamily="18" charset="2"/>
              <a:buNone/>
              <a:defRPr sz="2400" b="0" kern="1200">
                <a:solidFill>
                  <a:schemeClr val="accent1">
                    <a:lumMod val="60000"/>
                    <a:lumOff val="40000"/>
                  </a:schemeClr>
                </a:solidFill>
                <a:latin typeface="+mn-lt"/>
                <a:ea typeface="+mn-ea"/>
                <a:cs typeface="+mn-cs"/>
              </a:defRPr>
            </a:lvl1pPr>
            <a:lvl2pPr marL="457200" indent="0" algn="l" defTabSz="914400" rtl="0" eaLnBrk="1" latinLnBrk="0" hangingPunct="1">
              <a:spcBef>
                <a:spcPts val="600"/>
              </a:spcBef>
              <a:buClr>
                <a:schemeClr val="accent1">
                  <a:lumMod val="75000"/>
                </a:schemeClr>
              </a:buClr>
              <a:buSzPct val="110000"/>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spcBef>
                <a:spcPts val="600"/>
              </a:spcBef>
              <a:buClr>
                <a:schemeClr val="accent1">
                  <a:lumMod val="60000"/>
                  <a:lumOff val="40000"/>
                </a:schemeClr>
              </a:buClr>
              <a:buSzPct val="110000"/>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spcBef>
                <a:spcPts val="600"/>
              </a:spcBef>
              <a:buClr>
                <a:schemeClr val="accent1">
                  <a:lumMod val="75000"/>
                </a:schemeClr>
              </a:buClr>
              <a:buSzPct val="110000"/>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spcBef>
                <a:spcPts val="600"/>
              </a:spcBef>
              <a:buClr>
                <a:schemeClr val="accent1">
                  <a:lumMod val="60000"/>
                  <a:lumOff val="40000"/>
                </a:schemeClr>
              </a:buClr>
              <a:buSzPct val="110000"/>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ct val="20000"/>
              </a:spcBef>
              <a:buClr>
                <a:schemeClr val="accent2"/>
              </a:buClr>
              <a:buSzPct val="110000"/>
              <a:buFont typeface="Wingdings 2" pitchFamily="18" charset="2"/>
              <a:buNone/>
              <a:defRPr lang="en-US" sz="1600" b="1" kern="1200">
                <a:solidFill>
                  <a:schemeClr val="tx1">
                    <a:lumMod val="65000"/>
                    <a:lumOff val="35000"/>
                  </a:schemeClr>
                </a:solidFill>
                <a:latin typeface="+mn-lt"/>
                <a:ea typeface="+mn-ea"/>
                <a:cs typeface="+mn-cs"/>
              </a:defRPr>
            </a:lvl6pPr>
            <a:lvl7pPr marL="2743200" indent="0" algn="l" defTabSz="914400" rtl="0" eaLnBrk="1" latinLnBrk="0" hangingPunct="1">
              <a:spcBef>
                <a:spcPct val="20000"/>
              </a:spcBef>
              <a:buClr>
                <a:schemeClr val="accent1">
                  <a:lumMod val="60000"/>
                  <a:lumOff val="40000"/>
                </a:schemeClr>
              </a:buClr>
              <a:buSzPct val="110000"/>
              <a:buFont typeface="Wingdings 2" pitchFamily="18" charset="2"/>
              <a:buNone/>
              <a:defRPr lang="en-US" sz="1600" b="1" kern="1200">
                <a:solidFill>
                  <a:schemeClr val="tx1">
                    <a:lumMod val="65000"/>
                    <a:lumOff val="35000"/>
                  </a:schemeClr>
                </a:solidFill>
                <a:latin typeface="+mn-lt"/>
                <a:ea typeface="+mn-ea"/>
                <a:cs typeface="+mn-cs"/>
              </a:defRPr>
            </a:lvl7pPr>
            <a:lvl8pPr marL="3200400" indent="0" algn="l" defTabSz="914400" rtl="0" eaLnBrk="1" latinLnBrk="0" hangingPunct="1">
              <a:spcBef>
                <a:spcPct val="20000"/>
              </a:spcBef>
              <a:buClr>
                <a:schemeClr val="accent2"/>
              </a:buClr>
              <a:buSzPct val="110000"/>
              <a:buFont typeface="Wingdings 2" pitchFamily="18" charset="2"/>
              <a:buNone/>
              <a:defRPr lang="en-US" sz="1600" b="1" kern="1200">
                <a:solidFill>
                  <a:schemeClr val="tx1">
                    <a:lumMod val="65000"/>
                    <a:lumOff val="35000"/>
                  </a:schemeClr>
                </a:solidFill>
                <a:latin typeface="+mn-lt"/>
                <a:ea typeface="+mn-ea"/>
                <a:cs typeface="+mn-cs"/>
              </a:defRPr>
            </a:lvl8pPr>
            <a:lvl9pPr marL="3657600" indent="0" algn="l" defTabSz="914400" rtl="0" eaLnBrk="1" latinLnBrk="0" hangingPunct="1">
              <a:spcBef>
                <a:spcPct val="20000"/>
              </a:spcBef>
              <a:buClr>
                <a:schemeClr val="accent1">
                  <a:lumMod val="60000"/>
                  <a:lumOff val="40000"/>
                </a:schemeClr>
              </a:buClr>
              <a:buSzPct val="110000"/>
              <a:buFont typeface="Wingdings 2" pitchFamily="18" charset="2"/>
              <a:buNone/>
              <a:defRPr lang="en-US" sz="1600" b="1" kern="1200">
                <a:solidFill>
                  <a:schemeClr val="tx1">
                    <a:lumMod val="65000"/>
                    <a:lumOff val="35000"/>
                  </a:schemeClr>
                </a:solidFill>
                <a:latin typeface="+mn-lt"/>
                <a:ea typeface="+mn-ea"/>
                <a:cs typeface="+mn-cs"/>
              </a:defRPr>
            </a:lvl9pPr>
          </a:lstStyle>
          <a:p>
            <a:r>
              <a:rPr lang="nl-NL" sz="1200" dirty="0" smtClean="0"/>
              <a:t>The ‘</a:t>
            </a:r>
            <a:r>
              <a:rPr lang="nl-NL" sz="1200" dirty="0" err="1" smtClean="0"/>
              <a:t>Broken</a:t>
            </a:r>
            <a:r>
              <a:rPr lang="nl-NL" sz="1200" dirty="0" smtClean="0"/>
              <a:t> </a:t>
            </a:r>
            <a:r>
              <a:rPr lang="nl-NL" sz="1200" dirty="0" err="1" smtClean="0"/>
              <a:t>Trusted</a:t>
            </a:r>
            <a:r>
              <a:rPr lang="nl-NL" sz="1200" dirty="0" smtClean="0"/>
              <a:t> </a:t>
            </a:r>
            <a:r>
              <a:rPr lang="nl-NL" sz="1200" dirty="0" err="1" smtClean="0"/>
              <a:t>Middle</a:t>
            </a:r>
            <a:r>
              <a:rPr lang="nl-NL" sz="1200" dirty="0" smtClean="0"/>
              <a:t> Man’ Solution</a:t>
            </a:r>
            <a:endParaRPr lang="nl-NL" sz="1200" dirty="0"/>
          </a:p>
        </p:txBody>
      </p:sp>
      <p:sp>
        <p:nvSpPr>
          <p:cNvPr id="15" name="Content Placeholder 5"/>
          <p:cNvSpPr txBox="1">
            <a:spLocks/>
          </p:cNvSpPr>
          <p:nvPr/>
        </p:nvSpPr>
        <p:spPr>
          <a:xfrm>
            <a:off x="365048" y="5149701"/>
            <a:ext cx="3707080" cy="1065933"/>
          </a:xfrm>
          <a:prstGeom prst="rect">
            <a:avLst/>
          </a:prstGeom>
        </p:spPr>
        <p:txBody>
          <a:bodyPr vert="horz" lIns="91440" tIns="45720" rIns="91440" bIns="45720" rtlCol="0">
            <a:normAutofit fontScale="70000" lnSpcReduction="20000"/>
          </a:bodyPr>
          <a:lstStyle>
            <a:lvl1pPr marL="349250" indent="-349250" algn="l" defTabSz="914400" rtl="0" eaLnBrk="1" latinLnBrk="0" hangingPunct="1">
              <a:spcBef>
                <a:spcPts val="1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9pPr>
          </a:lstStyle>
          <a:p>
            <a:r>
              <a:rPr lang="en-US" dirty="0" smtClean="0"/>
              <a:t>Facebook / Apple closing networks</a:t>
            </a:r>
          </a:p>
          <a:p>
            <a:r>
              <a:rPr lang="en-US" dirty="0" smtClean="0"/>
              <a:t>They deliver a service </a:t>
            </a:r>
            <a:r>
              <a:rPr lang="is-IS" dirty="0" smtClean="0"/>
              <a:t>… one language to allow them all to communciate</a:t>
            </a:r>
            <a:endParaRPr lang="en-US" dirty="0" smtClean="0"/>
          </a:p>
        </p:txBody>
      </p:sp>
      <p:sp>
        <p:nvSpPr>
          <p:cNvPr id="16" name="Text Placeholder 4"/>
          <p:cNvSpPr txBox="1">
            <a:spLocks/>
          </p:cNvSpPr>
          <p:nvPr/>
        </p:nvSpPr>
        <p:spPr>
          <a:xfrm>
            <a:off x="182168" y="3998978"/>
            <a:ext cx="3166674" cy="584897"/>
          </a:xfrm>
          <a:prstGeom prst="rect">
            <a:avLst/>
          </a:prstGeom>
        </p:spPr>
        <p:txBody>
          <a:bodyPr vert="horz" lIns="91440" tIns="45720" rIns="91440" bIns="45720" rtlCol="0" anchor="b">
            <a:noAutofit/>
          </a:bodyPr>
          <a:lstStyle>
            <a:lvl1pPr marL="0" indent="0" algn="ctr" defTabSz="914400" rtl="0" eaLnBrk="1" latinLnBrk="0" hangingPunct="1">
              <a:spcBef>
                <a:spcPts val="0"/>
              </a:spcBef>
              <a:buClr>
                <a:schemeClr val="accent1">
                  <a:lumMod val="60000"/>
                  <a:lumOff val="40000"/>
                </a:schemeClr>
              </a:buClr>
              <a:buSzPct val="110000"/>
              <a:buFont typeface="Wingdings 2" pitchFamily="18" charset="2"/>
              <a:buNone/>
              <a:defRPr sz="2400" b="0" kern="1200">
                <a:solidFill>
                  <a:schemeClr val="accent1">
                    <a:lumMod val="60000"/>
                    <a:lumOff val="40000"/>
                  </a:schemeClr>
                </a:solidFill>
                <a:latin typeface="+mn-lt"/>
                <a:ea typeface="+mn-ea"/>
                <a:cs typeface="+mn-cs"/>
              </a:defRPr>
            </a:lvl1pPr>
            <a:lvl2pPr marL="457200" indent="0" algn="l" defTabSz="914400" rtl="0" eaLnBrk="1" latinLnBrk="0" hangingPunct="1">
              <a:spcBef>
                <a:spcPts val="600"/>
              </a:spcBef>
              <a:buClr>
                <a:schemeClr val="accent1">
                  <a:lumMod val="75000"/>
                </a:schemeClr>
              </a:buClr>
              <a:buSzPct val="110000"/>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spcBef>
                <a:spcPts val="600"/>
              </a:spcBef>
              <a:buClr>
                <a:schemeClr val="accent1">
                  <a:lumMod val="60000"/>
                  <a:lumOff val="40000"/>
                </a:schemeClr>
              </a:buClr>
              <a:buSzPct val="110000"/>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spcBef>
                <a:spcPts val="600"/>
              </a:spcBef>
              <a:buClr>
                <a:schemeClr val="accent1">
                  <a:lumMod val="75000"/>
                </a:schemeClr>
              </a:buClr>
              <a:buSzPct val="110000"/>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spcBef>
                <a:spcPts val="600"/>
              </a:spcBef>
              <a:buClr>
                <a:schemeClr val="accent1">
                  <a:lumMod val="60000"/>
                  <a:lumOff val="40000"/>
                </a:schemeClr>
              </a:buClr>
              <a:buSzPct val="110000"/>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ct val="20000"/>
              </a:spcBef>
              <a:buClr>
                <a:schemeClr val="accent2"/>
              </a:buClr>
              <a:buSzPct val="110000"/>
              <a:buFont typeface="Wingdings 2" pitchFamily="18" charset="2"/>
              <a:buNone/>
              <a:defRPr lang="en-US" sz="1600" b="1" kern="1200">
                <a:solidFill>
                  <a:schemeClr val="tx1">
                    <a:lumMod val="65000"/>
                    <a:lumOff val="35000"/>
                  </a:schemeClr>
                </a:solidFill>
                <a:latin typeface="+mn-lt"/>
                <a:ea typeface="+mn-ea"/>
                <a:cs typeface="+mn-cs"/>
              </a:defRPr>
            </a:lvl6pPr>
            <a:lvl7pPr marL="2743200" indent="0" algn="l" defTabSz="914400" rtl="0" eaLnBrk="1" latinLnBrk="0" hangingPunct="1">
              <a:spcBef>
                <a:spcPct val="20000"/>
              </a:spcBef>
              <a:buClr>
                <a:schemeClr val="accent1">
                  <a:lumMod val="60000"/>
                  <a:lumOff val="40000"/>
                </a:schemeClr>
              </a:buClr>
              <a:buSzPct val="110000"/>
              <a:buFont typeface="Wingdings 2" pitchFamily="18" charset="2"/>
              <a:buNone/>
              <a:defRPr lang="en-US" sz="1600" b="1" kern="1200">
                <a:solidFill>
                  <a:schemeClr val="tx1">
                    <a:lumMod val="65000"/>
                    <a:lumOff val="35000"/>
                  </a:schemeClr>
                </a:solidFill>
                <a:latin typeface="+mn-lt"/>
                <a:ea typeface="+mn-ea"/>
                <a:cs typeface="+mn-cs"/>
              </a:defRPr>
            </a:lvl7pPr>
            <a:lvl8pPr marL="3200400" indent="0" algn="l" defTabSz="914400" rtl="0" eaLnBrk="1" latinLnBrk="0" hangingPunct="1">
              <a:spcBef>
                <a:spcPct val="20000"/>
              </a:spcBef>
              <a:buClr>
                <a:schemeClr val="accent2"/>
              </a:buClr>
              <a:buSzPct val="110000"/>
              <a:buFont typeface="Wingdings 2" pitchFamily="18" charset="2"/>
              <a:buNone/>
              <a:defRPr lang="en-US" sz="1600" b="1" kern="1200">
                <a:solidFill>
                  <a:schemeClr val="tx1">
                    <a:lumMod val="65000"/>
                    <a:lumOff val="35000"/>
                  </a:schemeClr>
                </a:solidFill>
                <a:latin typeface="+mn-lt"/>
                <a:ea typeface="+mn-ea"/>
                <a:cs typeface="+mn-cs"/>
              </a:defRPr>
            </a:lvl8pPr>
            <a:lvl9pPr marL="3657600" indent="0" algn="l" defTabSz="914400" rtl="0" eaLnBrk="1" latinLnBrk="0" hangingPunct="1">
              <a:spcBef>
                <a:spcPct val="20000"/>
              </a:spcBef>
              <a:buClr>
                <a:schemeClr val="accent1">
                  <a:lumMod val="60000"/>
                  <a:lumOff val="40000"/>
                </a:schemeClr>
              </a:buClr>
              <a:buSzPct val="110000"/>
              <a:buFont typeface="Wingdings 2" pitchFamily="18" charset="2"/>
              <a:buNone/>
              <a:defRPr lang="en-US" sz="1600" b="1" kern="1200">
                <a:solidFill>
                  <a:schemeClr val="tx1">
                    <a:lumMod val="65000"/>
                    <a:lumOff val="35000"/>
                  </a:schemeClr>
                </a:solidFill>
                <a:latin typeface="+mn-lt"/>
                <a:ea typeface="+mn-ea"/>
                <a:cs typeface="+mn-cs"/>
              </a:defRPr>
            </a:lvl9pPr>
          </a:lstStyle>
          <a:p>
            <a:r>
              <a:rPr lang="nl-NL" sz="1600" dirty="0" smtClean="0"/>
              <a:t>The </a:t>
            </a:r>
            <a:r>
              <a:rPr lang="nl-NL" sz="1600" dirty="0" err="1" smtClean="0"/>
              <a:t>gated</a:t>
            </a:r>
            <a:r>
              <a:rPr lang="nl-NL" sz="1600" dirty="0" smtClean="0"/>
              <a:t> community </a:t>
            </a:r>
            <a:r>
              <a:rPr lang="nl-NL" sz="1600" dirty="0" err="1" smtClean="0"/>
              <a:t>version</a:t>
            </a:r>
            <a:endParaRPr lang="nl-NL" sz="1600" dirty="0"/>
          </a:p>
        </p:txBody>
      </p:sp>
      <p:sp>
        <p:nvSpPr>
          <p:cNvPr id="18" name="Content Placeholder 5"/>
          <p:cNvSpPr txBox="1">
            <a:spLocks/>
          </p:cNvSpPr>
          <p:nvPr/>
        </p:nvSpPr>
        <p:spPr>
          <a:xfrm>
            <a:off x="5315712" y="5302101"/>
            <a:ext cx="3545180" cy="1065933"/>
          </a:xfrm>
          <a:prstGeom prst="rect">
            <a:avLst/>
          </a:prstGeom>
        </p:spPr>
        <p:txBody>
          <a:bodyPr vert="horz" lIns="91440" tIns="45720" rIns="91440" bIns="45720" rtlCol="0">
            <a:normAutofit fontScale="32500" lnSpcReduction="20000"/>
          </a:bodyPr>
          <a:lstStyle>
            <a:lvl1pPr marL="349250" indent="-349250" algn="l" defTabSz="914400" rtl="0" eaLnBrk="1" latinLnBrk="0" hangingPunct="1">
              <a:spcBef>
                <a:spcPts val="1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600" kern="120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600" kern="1200">
                <a:solidFill>
                  <a:schemeClr val="tx1">
                    <a:lumMod val="65000"/>
                    <a:lumOff val="35000"/>
                  </a:schemeClr>
                </a:solidFill>
                <a:latin typeface="+mn-lt"/>
                <a:ea typeface="+mn-ea"/>
                <a:cs typeface="+mn-cs"/>
              </a:defRPr>
            </a:lvl9pPr>
          </a:lstStyle>
          <a:p>
            <a:r>
              <a:rPr lang="is-IS" dirty="0" smtClean="0"/>
              <a:t>What data Standard will the Blockchain expect and how can connected end points communicate ?</a:t>
            </a:r>
          </a:p>
          <a:p>
            <a:r>
              <a:rPr lang="is-IS" dirty="0" smtClean="0"/>
              <a:t>Will there be different standard for different Blockchains ?</a:t>
            </a:r>
          </a:p>
          <a:p>
            <a:r>
              <a:rPr lang="is-IS" dirty="0" smtClean="0"/>
              <a:t>Any </a:t>
            </a:r>
            <a:r>
              <a:rPr lang="is-IS" b="1" dirty="0"/>
              <a:t>Transaction System </a:t>
            </a:r>
            <a:r>
              <a:rPr lang="is-IS" dirty="0"/>
              <a:t>has to solve the question of a </a:t>
            </a:r>
            <a:r>
              <a:rPr lang="is-IS" b="1" dirty="0"/>
              <a:t>common data format </a:t>
            </a:r>
            <a:r>
              <a:rPr lang="is-IS" dirty="0"/>
              <a:t>either by </a:t>
            </a:r>
            <a:r>
              <a:rPr lang="is-IS" b="1" dirty="0"/>
              <a:t>enforcing</a:t>
            </a:r>
            <a:r>
              <a:rPr lang="is-IS" dirty="0"/>
              <a:t> (Bitcoin and e.g. </a:t>
            </a:r>
            <a:r>
              <a:rPr lang="en-US" dirty="0"/>
              <a:t>m</a:t>
            </a:r>
            <a:r>
              <a:rPr lang="is-IS" dirty="0"/>
              <a:t>ost Integrations patterns  like SOA and alikes) or </a:t>
            </a:r>
            <a:r>
              <a:rPr lang="is-IS" b="1" dirty="0"/>
              <a:t>negotiating</a:t>
            </a:r>
            <a:r>
              <a:rPr lang="is-IS" dirty="0"/>
              <a:t> (Babelchain)</a:t>
            </a:r>
          </a:p>
          <a:p>
            <a:endParaRPr lang="en-US" dirty="0"/>
          </a:p>
        </p:txBody>
      </p:sp>
      <p:sp>
        <p:nvSpPr>
          <p:cNvPr id="19" name="Text Placeholder 4"/>
          <p:cNvSpPr txBox="1">
            <a:spLocks/>
          </p:cNvSpPr>
          <p:nvPr/>
        </p:nvSpPr>
        <p:spPr>
          <a:xfrm>
            <a:off x="5462650" y="3998977"/>
            <a:ext cx="3526100" cy="426720"/>
          </a:xfrm>
          <a:prstGeom prst="rect">
            <a:avLst/>
          </a:prstGeom>
        </p:spPr>
        <p:txBody>
          <a:bodyPr vert="horz" lIns="91440" tIns="45720" rIns="91440" bIns="45720" rtlCol="0" anchor="b">
            <a:noAutofit/>
          </a:bodyPr>
          <a:lstStyle>
            <a:lvl1pPr marL="0" indent="0" algn="ctr" defTabSz="914400" rtl="0" eaLnBrk="1" latinLnBrk="0" hangingPunct="1">
              <a:spcBef>
                <a:spcPts val="0"/>
              </a:spcBef>
              <a:buClr>
                <a:schemeClr val="accent1">
                  <a:lumMod val="60000"/>
                  <a:lumOff val="40000"/>
                </a:schemeClr>
              </a:buClr>
              <a:buSzPct val="110000"/>
              <a:buFont typeface="Wingdings 2" pitchFamily="18" charset="2"/>
              <a:buNone/>
              <a:defRPr sz="2400" b="0" kern="1200">
                <a:solidFill>
                  <a:schemeClr val="accent1">
                    <a:lumMod val="60000"/>
                    <a:lumOff val="40000"/>
                  </a:schemeClr>
                </a:solidFill>
                <a:latin typeface="+mn-lt"/>
                <a:ea typeface="+mn-ea"/>
                <a:cs typeface="+mn-cs"/>
              </a:defRPr>
            </a:lvl1pPr>
            <a:lvl2pPr marL="457200" indent="0" algn="l" defTabSz="914400" rtl="0" eaLnBrk="1" latinLnBrk="0" hangingPunct="1">
              <a:spcBef>
                <a:spcPts val="600"/>
              </a:spcBef>
              <a:buClr>
                <a:schemeClr val="accent1">
                  <a:lumMod val="75000"/>
                </a:schemeClr>
              </a:buClr>
              <a:buSzPct val="110000"/>
              <a:buFont typeface="Wingdings 2"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spcBef>
                <a:spcPts val="600"/>
              </a:spcBef>
              <a:buClr>
                <a:schemeClr val="accent1">
                  <a:lumMod val="60000"/>
                  <a:lumOff val="40000"/>
                </a:schemeClr>
              </a:buClr>
              <a:buSzPct val="110000"/>
              <a:buFont typeface="Wingdings 2"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spcBef>
                <a:spcPts val="600"/>
              </a:spcBef>
              <a:buClr>
                <a:schemeClr val="accent1">
                  <a:lumMod val="75000"/>
                </a:schemeClr>
              </a:buClr>
              <a:buSzPct val="110000"/>
              <a:buFont typeface="Wingdings 2"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spcBef>
                <a:spcPts val="600"/>
              </a:spcBef>
              <a:buClr>
                <a:schemeClr val="accent1">
                  <a:lumMod val="60000"/>
                  <a:lumOff val="40000"/>
                </a:schemeClr>
              </a:buClr>
              <a:buSzPct val="110000"/>
              <a:buFont typeface="Wingdings 2"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ct val="20000"/>
              </a:spcBef>
              <a:buClr>
                <a:schemeClr val="accent2"/>
              </a:buClr>
              <a:buSzPct val="110000"/>
              <a:buFont typeface="Wingdings 2" pitchFamily="18" charset="2"/>
              <a:buNone/>
              <a:defRPr lang="en-US" sz="1600" b="1" kern="1200">
                <a:solidFill>
                  <a:schemeClr val="tx1">
                    <a:lumMod val="65000"/>
                    <a:lumOff val="35000"/>
                  </a:schemeClr>
                </a:solidFill>
                <a:latin typeface="+mn-lt"/>
                <a:ea typeface="+mn-ea"/>
                <a:cs typeface="+mn-cs"/>
              </a:defRPr>
            </a:lvl6pPr>
            <a:lvl7pPr marL="2743200" indent="0" algn="l" defTabSz="914400" rtl="0" eaLnBrk="1" latinLnBrk="0" hangingPunct="1">
              <a:spcBef>
                <a:spcPct val="20000"/>
              </a:spcBef>
              <a:buClr>
                <a:schemeClr val="accent1">
                  <a:lumMod val="60000"/>
                  <a:lumOff val="40000"/>
                </a:schemeClr>
              </a:buClr>
              <a:buSzPct val="110000"/>
              <a:buFont typeface="Wingdings 2" pitchFamily="18" charset="2"/>
              <a:buNone/>
              <a:defRPr lang="en-US" sz="1600" b="1" kern="1200">
                <a:solidFill>
                  <a:schemeClr val="tx1">
                    <a:lumMod val="65000"/>
                    <a:lumOff val="35000"/>
                  </a:schemeClr>
                </a:solidFill>
                <a:latin typeface="+mn-lt"/>
                <a:ea typeface="+mn-ea"/>
                <a:cs typeface="+mn-cs"/>
              </a:defRPr>
            </a:lvl7pPr>
            <a:lvl8pPr marL="3200400" indent="0" algn="l" defTabSz="914400" rtl="0" eaLnBrk="1" latinLnBrk="0" hangingPunct="1">
              <a:spcBef>
                <a:spcPct val="20000"/>
              </a:spcBef>
              <a:buClr>
                <a:schemeClr val="accent2"/>
              </a:buClr>
              <a:buSzPct val="110000"/>
              <a:buFont typeface="Wingdings 2" pitchFamily="18" charset="2"/>
              <a:buNone/>
              <a:defRPr lang="en-US" sz="1600" b="1" kern="1200">
                <a:solidFill>
                  <a:schemeClr val="tx1">
                    <a:lumMod val="65000"/>
                    <a:lumOff val="35000"/>
                  </a:schemeClr>
                </a:solidFill>
                <a:latin typeface="+mn-lt"/>
                <a:ea typeface="+mn-ea"/>
                <a:cs typeface="+mn-cs"/>
              </a:defRPr>
            </a:lvl8pPr>
            <a:lvl9pPr marL="3657600" indent="0" algn="l" defTabSz="914400" rtl="0" eaLnBrk="1" latinLnBrk="0" hangingPunct="1">
              <a:spcBef>
                <a:spcPct val="20000"/>
              </a:spcBef>
              <a:buClr>
                <a:schemeClr val="accent1">
                  <a:lumMod val="60000"/>
                  <a:lumOff val="40000"/>
                </a:schemeClr>
              </a:buClr>
              <a:buSzPct val="110000"/>
              <a:buFont typeface="Wingdings 2" pitchFamily="18" charset="2"/>
              <a:buNone/>
              <a:defRPr lang="en-US" sz="1600" b="1" kern="1200">
                <a:solidFill>
                  <a:schemeClr val="tx1">
                    <a:lumMod val="65000"/>
                    <a:lumOff val="35000"/>
                  </a:schemeClr>
                </a:solidFill>
                <a:latin typeface="+mn-lt"/>
                <a:ea typeface="+mn-ea"/>
                <a:cs typeface="+mn-cs"/>
              </a:defRPr>
            </a:lvl9pPr>
          </a:lstStyle>
          <a:p>
            <a:r>
              <a:rPr lang="nl-NL" sz="1600" dirty="0" smtClean="0"/>
              <a:t>The Blockchain ( </a:t>
            </a:r>
            <a:r>
              <a:rPr lang="nl-NL" sz="1600" dirty="0" err="1" smtClean="0"/>
              <a:t>to</a:t>
            </a:r>
            <a:r>
              <a:rPr lang="nl-NL" sz="1600" dirty="0" smtClean="0"/>
              <a:t> </a:t>
            </a:r>
            <a:r>
              <a:rPr lang="nl-NL" sz="1600" dirty="0" err="1" smtClean="0"/>
              <a:t>be</a:t>
            </a:r>
            <a:r>
              <a:rPr lang="nl-NL" sz="1600" dirty="0" smtClean="0"/>
              <a:t> !) </a:t>
            </a:r>
            <a:r>
              <a:rPr lang="nl-NL" sz="1600" dirty="0" err="1" smtClean="0"/>
              <a:t>version</a:t>
            </a:r>
            <a:endParaRPr lang="nl-NL" sz="1600" dirty="0"/>
          </a:p>
        </p:txBody>
      </p:sp>
      <p:sp>
        <p:nvSpPr>
          <p:cNvPr id="9" name="TextBox 8"/>
          <p:cNvSpPr txBox="1"/>
          <p:nvPr/>
        </p:nvSpPr>
        <p:spPr>
          <a:xfrm>
            <a:off x="8591550" y="341376"/>
            <a:ext cx="806631" cy="369332"/>
          </a:xfrm>
          <a:prstGeom prst="rect">
            <a:avLst/>
          </a:prstGeom>
          <a:solidFill>
            <a:schemeClr val="accent3"/>
          </a:solidFill>
        </p:spPr>
        <p:txBody>
          <a:bodyPr wrap="none" rtlCol="0">
            <a:spAutoFit/>
          </a:bodyPr>
          <a:lstStyle/>
          <a:p>
            <a:r>
              <a:rPr lang="en-US" dirty="0" smtClean="0"/>
              <a:t>check</a:t>
            </a:r>
            <a:endParaRPr lang="en-US" dirty="0"/>
          </a:p>
        </p:txBody>
      </p:sp>
    </p:spTree>
    <p:extLst>
      <p:ext uri="{BB962C8B-B14F-4D97-AF65-F5344CB8AC3E}">
        <p14:creationId xmlns:p14="http://schemas.microsoft.com/office/powerpoint/2010/main" val="1809583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sz="2400" dirty="0" smtClean="0"/>
              <a:t>The ‘naïve’ way of copying Bitcoins Approach to integrate Endpoints</a:t>
            </a:r>
            <a:endParaRPr lang="en-US" sz="2400" dirty="0"/>
          </a:p>
        </p:txBody>
      </p:sp>
      <p:sp>
        <p:nvSpPr>
          <p:cNvPr id="3" name="Content Placeholder 2"/>
          <p:cNvSpPr>
            <a:spLocks noGrp="1"/>
          </p:cNvSpPr>
          <p:nvPr>
            <p:ph sz="half" idx="1"/>
          </p:nvPr>
        </p:nvSpPr>
        <p:spPr>
          <a:xfrm>
            <a:off x="4605066" y="2572402"/>
            <a:ext cx="3776472" cy="1133003"/>
          </a:xfrm>
        </p:spPr>
        <p:txBody>
          <a:bodyPr>
            <a:normAutofit fontScale="62500" lnSpcReduction="20000"/>
          </a:bodyPr>
          <a:lstStyle/>
          <a:p>
            <a:pPr marL="0" indent="0">
              <a:buNone/>
            </a:pPr>
            <a:r>
              <a:rPr lang="en-US" sz="1600" b="1" dirty="0" err="1" smtClean="0"/>
              <a:t>Blockchain</a:t>
            </a:r>
            <a:r>
              <a:rPr lang="en-US" sz="1600" dirty="0" smtClean="0"/>
              <a:t>:</a:t>
            </a:r>
          </a:p>
          <a:p>
            <a:r>
              <a:rPr lang="en-US" sz="1600" dirty="0" smtClean="0"/>
              <a:t>Transactions (</a:t>
            </a:r>
            <a:r>
              <a:rPr lang="en-US" sz="1600" dirty="0" err="1" smtClean="0"/>
              <a:t>Blockchain</a:t>
            </a:r>
            <a:r>
              <a:rPr lang="en-US" sz="1600" dirty="0" smtClean="0"/>
              <a:t>) are </a:t>
            </a:r>
            <a:r>
              <a:rPr lang="en-US" sz="1600" b="1" dirty="0" smtClean="0">
                <a:solidFill>
                  <a:srgbClr val="000000"/>
                </a:solidFill>
              </a:rPr>
              <a:t>permanent</a:t>
            </a:r>
            <a:r>
              <a:rPr lang="en-US" sz="1600" dirty="0" smtClean="0">
                <a:solidFill>
                  <a:srgbClr val="000000"/>
                </a:solidFill>
              </a:rPr>
              <a:t> </a:t>
            </a:r>
            <a:r>
              <a:rPr lang="en-US" sz="1600" dirty="0" smtClean="0"/>
              <a:t>&amp; </a:t>
            </a:r>
            <a:r>
              <a:rPr lang="en-US" sz="1600" b="1" dirty="0" smtClean="0">
                <a:solidFill>
                  <a:srgbClr val="000000"/>
                </a:solidFill>
              </a:rPr>
              <a:t>primary</a:t>
            </a:r>
          </a:p>
          <a:p>
            <a:r>
              <a:rPr lang="en-US" sz="1600" dirty="0" err="1" smtClean="0"/>
              <a:t>Enpoints</a:t>
            </a:r>
            <a:r>
              <a:rPr lang="en-US" sz="1600" dirty="0" smtClean="0"/>
              <a:t> (Wallets) are </a:t>
            </a:r>
            <a:r>
              <a:rPr lang="en-US" sz="1600" b="1" dirty="0" smtClean="0">
                <a:solidFill>
                  <a:schemeClr val="accent1"/>
                </a:solidFill>
              </a:rPr>
              <a:t>derived</a:t>
            </a:r>
            <a:r>
              <a:rPr lang="en-US" sz="1600" dirty="0" smtClean="0">
                <a:solidFill>
                  <a:schemeClr val="accent1"/>
                </a:solidFill>
              </a:rPr>
              <a:t> </a:t>
            </a:r>
            <a:r>
              <a:rPr lang="en-US" sz="1600" dirty="0" smtClean="0"/>
              <a:t>&amp; </a:t>
            </a:r>
            <a:r>
              <a:rPr lang="en-US" sz="1600" b="1" dirty="0" smtClean="0">
                <a:solidFill>
                  <a:srgbClr val="31B6FD"/>
                </a:solidFill>
              </a:rPr>
              <a:t>ephemeral</a:t>
            </a:r>
            <a:endParaRPr lang="en-US" sz="1600" b="1" dirty="0">
              <a:solidFill>
                <a:srgbClr val="31B6FD"/>
              </a:solidFill>
            </a:endParaRPr>
          </a:p>
        </p:txBody>
      </p:sp>
      <p:sp>
        <p:nvSpPr>
          <p:cNvPr id="4" name="Content Placeholder 3"/>
          <p:cNvSpPr>
            <a:spLocks noGrp="1"/>
          </p:cNvSpPr>
          <p:nvPr>
            <p:ph sz="half" idx="2"/>
          </p:nvPr>
        </p:nvSpPr>
        <p:spPr>
          <a:xfrm>
            <a:off x="4648199" y="3705406"/>
            <a:ext cx="3776472" cy="878467"/>
          </a:xfrm>
        </p:spPr>
        <p:txBody>
          <a:bodyPr>
            <a:noAutofit/>
          </a:bodyPr>
          <a:lstStyle/>
          <a:p>
            <a:pPr marL="0" indent="0">
              <a:buNone/>
            </a:pPr>
            <a:r>
              <a:rPr lang="en-US" sz="1000" b="1" dirty="0" smtClean="0"/>
              <a:t>Conventional Systems</a:t>
            </a:r>
          </a:p>
          <a:p>
            <a:r>
              <a:rPr lang="en-US" sz="1000" dirty="0"/>
              <a:t>Transactions </a:t>
            </a:r>
            <a:r>
              <a:rPr lang="en-US" sz="1000" dirty="0" smtClean="0"/>
              <a:t>(EBS) </a:t>
            </a:r>
            <a:r>
              <a:rPr lang="en-US" sz="1000" dirty="0"/>
              <a:t>are </a:t>
            </a:r>
            <a:r>
              <a:rPr lang="en-US" sz="1000" b="1" dirty="0" smtClean="0">
                <a:solidFill>
                  <a:srgbClr val="31B6FD"/>
                </a:solidFill>
              </a:rPr>
              <a:t>derived</a:t>
            </a:r>
            <a:r>
              <a:rPr lang="en-US" sz="1000" dirty="0" smtClean="0">
                <a:solidFill>
                  <a:srgbClr val="31B6FD"/>
                </a:solidFill>
              </a:rPr>
              <a:t> </a:t>
            </a:r>
            <a:r>
              <a:rPr lang="en-US" sz="1000" dirty="0" smtClean="0"/>
              <a:t>&amp; </a:t>
            </a:r>
            <a:r>
              <a:rPr lang="en-US" sz="1000" b="1" dirty="0" smtClean="0">
                <a:solidFill>
                  <a:srgbClr val="31B6FD"/>
                </a:solidFill>
              </a:rPr>
              <a:t>ephemeral</a:t>
            </a:r>
            <a:endParaRPr lang="en-US" sz="1000" b="1" dirty="0">
              <a:solidFill>
                <a:srgbClr val="31B6FD"/>
              </a:solidFill>
            </a:endParaRPr>
          </a:p>
          <a:p>
            <a:r>
              <a:rPr lang="en-US" sz="1000" dirty="0" err="1"/>
              <a:t>Enpoints</a:t>
            </a:r>
            <a:r>
              <a:rPr lang="en-US" sz="1000" dirty="0"/>
              <a:t> </a:t>
            </a:r>
            <a:r>
              <a:rPr lang="en-US" sz="1000" dirty="0" smtClean="0"/>
              <a:t>(Applications) </a:t>
            </a:r>
            <a:r>
              <a:rPr lang="en-US" sz="1000" dirty="0"/>
              <a:t>are </a:t>
            </a:r>
            <a:r>
              <a:rPr lang="en-US" sz="1000" b="1" dirty="0" smtClean="0">
                <a:solidFill>
                  <a:schemeClr val="tx1"/>
                </a:solidFill>
              </a:rPr>
              <a:t>permanent</a:t>
            </a:r>
            <a:r>
              <a:rPr lang="en-US" sz="1000" dirty="0" smtClean="0"/>
              <a:t> &amp; </a:t>
            </a:r>
            <a:r>
              <a:rPr lang="en-US" sz="1000" b="1" dirty="0" smtClean="0">
                <a:solidFill>
                  <a:srgbClr val="000000"/>
                </a:solidFill>
              </a:rPr>
              <a:t>primary</a:t>
            </a:r>
            <a:endParaRPr lang="en-US" sz="1000" b="1" dirty="0">
              <a:solidFill>
                <a:srgbClr val="000000"/>
              </a:solidFill>
            </a:endParaRPr>
          </a:p>
        </p:txBody>
      </p:sp>
      <p:grpSp>
        <p:nvGrpSpPr>
          <p:cNvPr id="5" name="Group 4"/>
          <p:cNvGrpSpPr/>
          <p:nvPr/>
        </p:nvGrpSpPr>
        <p:grpSpPr>
          <a:xfrm>
            <a:off x="439609" y="2483864"/>
            <a:ext cx="3419591" cy="2182190"/>
            <a:chOff x="439609" y="2483864"/>
            <a:chExt cx="3419591" cy="2182190"/>
          </a:xfrm>
        </p:grpSpPr>
        <p:sp>
          <p:nvSpPr>
            <p:cNvPr id="10" name="Can 9"/>
            <p:cNvSpPr/>
            <p:nvPr/>
          </p:nvSpPr>
          <p:spPr>
            <a:xfrm rot="5400000">
              <a:off x="1726073" y="2210530"/>
              <a:ext cx="914400" cy="1461068"/>
            </a:xfrm>
            <a:prstGeom prst="can">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TextBox 10"/>
            <p:cNvSpPr txBox="1"/>
            <p:nvPr/>
          </p:nvSpPr>
          <p:spPr>
            <a:xfrm>
              <a:off x="1577187" y="2718557"/>
              <a:ext cx="1081017" cy="276999"/>
            </a:xfrm>
            <a:prstGeom prst="rect">
              <a:avLst/>
            </a:prstGeom>
            <a:noFill/>
          </p:spPr>
          <p:txBody>
            <a:bodyPr wrap="square" rtlCol="0">
              <a:spAutoFit/>
            </a:bodyPr>
            <a:lstStyle/>
            <a:p>
              <a:pPr algn="ctr"/>
              <a:r>
                <a:rPr lang="en-US" sz="1200" dirty="0" err="1" smtClean="0">
                  <a:solidFill>
                    <a:schemeClr val="bg1"/>
                  </a:solidFill>
                </a:rPr>
                <a:t>Blockchain</a:t>
              </a:r>
              <a:endParaRPr lang="en-US" sz="1200" dirty="0">
                <a:solidFill>
                  <a:schemeClr val="bg1"/>
                </a:solidFill>
              </a:endParaRPr>
            </a:p>
          </p:txBody>
        </p:sp>
        <p:sp>
          <p:nvSpPr>
            <p:cNvPr id="12" name="Hexagon 11"/>
            <p:cNvSpPr/>
            <p:nvPr/>
          </p:nvSpPr>
          <p:spPr>
            <a:xfrm>
              <a:off x="458889" y="2514437"/>
              <a:ext cx="993849" cy="914400"/>
            </a:xfrm>
            <a:prstGeom prst="hexagon">
              <a:avLst/>
            </a:prstGeom>
            <a:solidFill>
              <a:schemeClr val="accent2">
                <a:lumMod val="40000"/>
                <a:lumOff val="6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Wallet</a:t>
              </a:r>
              <a:endParaRPr lang="en-US" sz="1200" dirty="0">
                <a:solidFill>
                  <a:schemeClr val="tx1"/>
                </a:solidFill>
              </a:endParaRPr>
            </a:p>
          </p:txBody>
        </p:sp>
        <p:sp>
          <p:nvSpPr>
            <p:cNvPr id="13" name="Hexagon 12"/>
            <p:cNvSpPr/>
            <p:nvPr/>
          </p:nvSpPr>
          <p:spPr>
            <a:xfrm>
              <a:off x="2916745" y="2508473"/>
              <a:ext cx="942455" cy="914400"/>
            </a:xfrm>
            <a:prstGeom prst="hexagon">
              <a:avLst/>
            </a:prstGeom>
            <a:solidFill>
              <a:schemeClr val="accent2">
                <a:lumMod val="40000"/>
                <a:lumOff val="6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solidFill>
                    <a:schemeClr val="tx1"/>
                  </a:solidFill>
                </a:rPr>
                <a:t>Wallet</a:t>
              </a:r>
              <a:endParaRPr lang="en-US" sz="1200" dirty="0">
                <a:solidFill>
                  <a:schemeClr val="tx1"/>
                </a:solidFill>
              </a:endParaRPr>
            </a:p>
          </p:txBody>
        </p:sp>
        <p:sp>
          <p:nvSpPr>
            <p:cNvPr id="14" name="Can 13"/>
            <p:cNvSpPr/>
            <p:nvPr/>
          </p:nvSpPr>
          <p:spPr>
            <a:xfrm rot="5400000">
              <a:off x="1706885" y="3500840"/>
              <a:ext cx="914400" cy="1366810"/>
            </a:xfrm>
            <a:prstGeom prst="can">
              <a:avLst/>
            </a:prstGeom>
            <a:solidFill>
              <a:schemeClr val="accent2">
                <a:lumMod val="40000"/>
                <a:lumOff val="60000"/>
              </a:schemeClr>
            </a:solidFill>
            <a:ln>
              <a:solidFill>
                <a:schemeClr val="accent1">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TextBox 14"/>
            <p:cNvSpPr txBox="1"/>
            <p:nvPr/>
          </p:nvSpPr>
          <p:spPr>
            <a:xfrm>
              <a:off x="1557906" y="3946284"/>
              <a:ext cx="1064673" cy="461665"/>
            </a:xfrm>
            <a:prstGeom prst="rect">
              <a:avLst/>
            </a:prstGeom>
            <a:noFill/>
          </p:spPr>
          <p:txBody>
            <a:bodyPr wrap="square" rtlCol="0">
              <a:spAutoFit/>
            </a:bodyPr>
            <a:lstStyle/>
            <a:p>
              <a:pPr algn="ctr"/>
              <a:r>
                <a:rPr lang="en-US" sz="1200" dirty="0" smtClean="0"/>
                <a:t>Integration </a:t>
              </a:r>
            </a:p>
            <a:p>
              <a:pPr algn="ctr"/>
              <a:r>
                <a:rPr lang="en-US" sz="1200" dirty="0" smtClean="0"/>
                <a:t>Layer</a:t>
              </a:r>
              <a:endParaRPr lang="en-US" sz="1200" dirty="0"/>
            </a:p>
          </p:txBody>
        </p:sp>
        <p:sp>
          <p:nvSpPr>
            <p:cNvPr id="16" name="Hexagon 15"/>
            <p:cNvSpPr/>
            <p:nvPr/>
          </p:nvSpPr>
          <p:spPr>
            <a:xfrm>
              <a:off x="439609" y="3735334"/>
              <a:ext cx="977506" cy="914400"/>
            </a:xfrm>
            <a:prstGeom prst="hexagon">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Application</a:t>
              </a:r>
              <a:endParaRPr lang="en-US" sz="1200" dirty="0"/>
            </a:p>
          </p:txBody>
        </p:sp>
        <p:sp>
          <p:nvSpPr>
            <p:cNvPr id="17" name="Hexagon 16"/>
            <p:cNvSpPr/>
            <p:nvPr/>
          </p:nvSpPr>
          <p:spPr>
            <a:xfrm>
              <a:off x="2875182" y="3751654"/>
              <a:ext cx="948393" cy="914400"/>
            </a:xfrm>
            <a:prstGeom prst="hexagon">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Application</a:t>
              </a:r>
              <a:endParaRPr lang="en-US" sz="1200" dirty="0"/>
            </a:p>
          </p:txBody>
        </p:sp>
      </p:grpSp>
      <p:cxnSp>
        <p:nvCxnSpPr>
          <p:cNvPr id="18" name="Straight Connector 17"/>
          <p:cNvCxnSpPr/>
          <p:nvPr/>
        </p:nvCxnSpPr>
        <p:spPr>
          <a:xfrm>
            <a:off x="4282559" y="2769688"/>
            <a:ext cx="4431" cy="2006395"/>
          </a:xfrm>
          <a:prstGeom prst="line">
            <a:avLst/>
          </a:prstGeom>
          <a:ln w="63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549274" y="4978516"/>
            <a:ext cx="8152298" cy="1731042"/>
          </a:xfrm>
          <a:prstGeom prst="rect">
            <a:avLst/>
          </a:prstGeom>
          <a:noFill/>
        </p:spPr>
        <p:txBody>
          <a:bodyPr wrap="square" rtlCol="0">
            <a:normAutofit fontScale="92500" lnSpcReduction="10000"/>
          </a:bodyPr>
          <a:lstStyle/>
          <a:p>
            <a:pPr marL="285750" indent="-285750">
              <a:buFont typeface="Arial" charset="0"/>
              <a:buChar char="•"/>
            </a:pPr>
            <a:r>
              <a:rPr lang="nl-NL" dirty="0" err="1" smtClean="0"/>
              <a:t>Following</a:t>
            </a:r>
            <a:r>
              <a:rPr lang="nl-NL" dirty="0" smtClean="0"/>
              <a:t> </a:t>
            </a:r>
            <a:r>
              <a:rPr lang="nl-NL" dirty="0" err="1" smtClean="0"/>
              <a:t>Bitcoin</a:t>
            </a:r>
            <a:r>
              <a:rPr lang="nl-NL" dirty="0" smtClean="0"/>
              <a:t>  </a:t>
            </a:r>
            <a:r>
              <a:rPr lang="nl-NL" dirty="0" err="1" smtClean="0"/>
              <a:t>would</a:t>
            </a:r>
            <a:r>
              <a:rPr lang="nl-NL" dirty="0" smtClean="0"/>
              <a:t> </a:t>
            </a:r>
            <a:r>
              <a:rPr lang="nl-NL" dirty="0" err="1" smtClean="0"/>
              <a:t>mean</a:t>
            </a:r>
            <a:r>
              <a:rPr lang="nl-NL" dirty="0" smtClean="0"/>
              <a:t> </a:t>
            </a:r>
            <a:r>
              <a:rPr lang="nl-NL" dirty="0" err="1" smtClean="0"/>
              <a:t>to</a:t>
            </a:r>
            <a:r>
              <a:rPr lang="nl-NL" dirty="0" smtClean="0"/>
              <a:t> </a:t>
            </a:r>
            <a:r>
              <a:rPr lang="nl-NL" dirty="0" err="1" smtClean="0"/>
              <a:t>create</a:t>
            </a:r>
            <a:r>
              <a:rPr lang="nl-NL" dirty="0" smtClean="0"/>
              <a:t> a standard </a:t>
            </a:r>
            <a:r>
              <a:rPr lang="nl-NL" dirty="0" err="1" smtClean="0"/>
              <a:t>for</a:t>
            </a:r>
            <a:r>
              <a:rPr lang="nl-NL" dirty="0" smtClean="0"/>
              <a:t> handling transactions</a:t>
            </a:r>
          </a:p>
          <a:p>
            <a:pPr marL="285750" indent="-285750">
              <a:buFont typeface="Arial" charset="0"/>
              <a:buChar char="•"/>
            </a:pPr>
            <a:r>
              <a:rPr lang="nl-NL" dirty="0" smtClean="0"/>
              <a:t>Even </a:t>
            </a:r>
            <a:r>
              <a:rPr lang="nl-NL" dirty="0" err="1" smtClean="0"/>
              <a:t>though</a:t>
            </a:r>
            <a:r>
              <a:rPr lang="nl-NL" dirty="0" smtClean="0"/>
              <a:t> </a:t>
            </a:r>
            <a:r>
              <a:rPr lang="nl-NL" dirty="0" err="1" smtClean="0"/>
              <a:t>Existing</a:t>
            </a:r>
            <a:r>
              <a:rPr lang="nl-NL" dirty="0" smtClean="0"/>
              <a:t> Systems </a:t>
            </a:r>
            <a:r>
              <a:rPr lang="nl-NL" dirty="0" err="1" smtClean="0"/>
              <a:t>often</a:t>
            </a:r>
            <a:r>
              <a:rPr lang="nl-NL" dirty="0" smtClean="0"/>
              <a:t> do </a:t>
            </a:r>
            <a:r>
              <a:rPr lang="nl-NL" dirty="0" err="1" smtClean="0"/>
              <a:t>not</a:t>
            </a:r>
            <a:r>
              <a:rPr lang="nl-NL" dirty="0" smtClean="0"/>
              <a:t> keep Transactions but </a:t>
            </a:r>
            <a:r>
              <a:rPr lang="nl-NL" dirty="0" err="1" smtClean="0"/>
              <a:t>the</a:t>
            </a:r>
            <a:r>
              <a:rPr lang="nl-NL" dirty="0" smtClean="0"/>
              <a:t> end points permanent, </a:t>
            </a:r>
            <a:r>
              <a:rPr lang="nl-NL" dirty="0" err="1" smtClean="0"/>
              <a:t>they</a:t>
            </a:r>
            <a:r>
              <a:rPr lang="nl-NL" dirty="0" smtClean="0"/>
              <a:t> </a:t>
            </a:r>
            <a:r>
              <a:rPr lang="nl-NL" dirty="0" err="1" smtClean="0"/>
              <a:t>use</a:t>
            </a:r>
            <a:r>
              <a:rPr lang="nl-NL" dirty="0" smtClean="0"/>
              <a:t> a </a:t>
            </a:r>
            <a:r>
              <a:rPr lang="nl-NL" dirty="0" err="1" smtClean="0"/>
              <a:t>similar</a:t>
            </a:r>
            <a:r>
              <a:rPr lang="nl-NL" dirty="0" smtClean="0"/>
              <a:t> approach</a:t>
            </a:r>
          </a:p>
          <a:p>
            <a:pPr marL="742950" lvl="1" indent="-285750">
              <a:buFont typeface="Arial" charset="0"/>
              <a:buChar char="•"/>
            </a:pPr>
            <a:r>
              <a:rPr lang="nl-NL" dirty="0" err="1"/>
              <a:t>e</a:t>
            </a:r>
            <a:r>
              <a:rPr lang="nl-NL" dirty="0" err="1" smtClean="0"/>
              <a:t>xisting</a:t>
            </a:r>
            <a:r>
              <a:rPr lang="nl-NL" dirty="0" smtClean="0"/>
              <a:t> SOA Style (Microservices, API </a:t>
            </a:r>
            <a:r>
              <a:rPr lang="nl-NL" dirty="0" err="1" smtClean="0"/>
              <a:t>Industry</a:t>
            </a:r>
            <a:r>
              <a:rPr lang="nl-NL" dirty="0" smtClean="0"/>
              <a:t>) follow </a:t>
            </a:r>
            <a:r>
              <a:rPr lang="nl-NL" dirty="0" err="1" smtClean="0"/>
              <a:t>the</a:t>
            </a:r>
            <a:r>
              <a:rPr lang="nl-NL" dirty="0" smtClean="0"/>
              <a:t> </a:t>
            </a:r>
            <a:r>
              <a:rPr lang="nl-NL" dirty="0" err="1" smtClean="0"/>
              <a:t>same</a:t>
            </a:r>
            <a:r>
              <a:rPr lang="nl-NL" dirty="0" smtClean="0"/>
              <a:t> </a:t>
            </a:r>
            <a:r>
              <a:rPr lang="nl-NL" dirty="0" err="1" smtClean="0"/>
              <a:t>pattern</a:t>
            </a:r>
            <a:r>
              <a:rPr lang="nl-NL" dirty="0"/>
              <a:t> </a:t>
            </a:r>
            <a:r>
              <a:rPr lang="nl-NL" dirty="0" smtClean="0"/>
              <a:t>in </a:t>
            </a:r>
            <a:r>
              <a:rPr lang="nl-NL" dirty="0" err="1" smtClean="0"/>
              <a:t>dictating</a:t>
            </a:r>
            <a:r>
              <a:rPr lang="nl-NL" dirty="0" smtClean="0"/>
              <a:t> a </a:t>
            </a:r>
            <a:r>
              <a:rPr lang="nl-NL" dirty="0" err="1" smtClean="0"/>
              <a:t>message</a:t>
            </a:r>
            <a:r>
              <a:rPr lang="nl-NL" dirty="0" smtClean="0"/>
              <a:t> exchange format.</a:t>
            </a:r>
          </a:p>
          <a:p>
            <a:pPr marL="742950" lvl="1" indent="-285750">
              <a:buFont typeface="Arial" charset="0"/>
              <a:buChar char="•"/>
            </a:pPr>
            <a:r>
              <a:rPr lang="nl-NL" dirty="0" err="1"/>
              <a:t>o</a:t>
            </a:r>
            <a:r>
              <a:rPr lang="nl-NL" dirty="0" err="1" smtClean="0"/>
              <a:t>ften</a:t>
            </a:r>
            <a:r>
              <a:rPr lang="nl-NL" dirty="0" smtClean="0"/>
              <a:t>, these are </a:t>
            </a:r>
            <a:r>
              <a:rPr lang="nl-NL" dirty="0" err="1" smtClean="0"/>
              <a:t>Industry</a:t>
            </a:r>
            <a:r>
              <a:rPr lang="nl-NL" dirty="0" smtClean="0"/>
              <a:t>, </a:t>
            </a:r>
            <a:r>
              <a:rPr lang="nl-NL" dirty="0" err="1" smtClean="0"/>
              <a:t>Technollgy</a:t>
            </a:r>
            <a:r>
              <a:rPr lang="nl-NL" dirty="0" smtClean="0"/>
              <a:t> </a:t>
            </a:r>
            <a:r>
              <a:rPr lang="nl-NL" dirty="0" err="1" smtClean="0"/>
              <a:t>Vendor</a:t>
            </a:r>
            <a:r>
              <a:rPr lang="nl-NL" dirty="0" smtClean="0"/>
              <a:t> or Enterprise Standards</a:t>
            </a:r>
          </a:p>
          <a:p>
            <a:pPr marL="285750" indent="-285750">
              <a:buFont typeface="Arial" charset="0"/>
              <a:buChar char="•"/>
            </a:pPr>
            <a:endParaRPr lang="nl-NL" dirty="0"/>
          </a:p>
        </p:txBody>
      </p:sp>
      <p:sp>
        <p:nvSpPr>
          <p:cNvPr id="20" name="TextBox 19"/>
          <p:cNvSpPr txBox="1"/>
          <p:nvPr/>
        </p:nvSpPr>
        <p:spPr>
          <a:xfrm>
            <a:off x="476043" y="1529753"/>
            <a:ext cx="8152298" cy="735087"/>
          </a:xfrm>
          <a:prstGeom prst="rect">
            <a:avLst/>
          </a:prstGeom>
          <a:noFill/>
        </p:spPr>
        <p:txBody>
          <a:bodyPr wrap="square" rtlCol="0">
            <a:normAutofit/>
          </a:bodyPr>
          <a:lstStyle/>
          <a:p>
            <a:pPr algn="ctr"/>
            <a:r>
              <a:rPr lang="nl-NL" dirty="0" err="1" smtClean="0"/>
              <a:t>Bitcoin</a:t>
            </a:r>
            <a:r>
              <a:rPr lang="nl-NL" dirty="0" smtClean="0"/>
              <a:t> is </a:t>
            </a:r>
            <a:r>
              <a:rPr lang="nl-NL" dirty="0" err="1" smtClean="0"/>
              <a:t>able</a:t>
            </a:r>
            <a:r>
              <a:rPr lang="nl-NL" dirty="0" smtClean="0"/>
              <a:t> </a:t>
            </a:r>
            <a:r>
              <a:rPr lang="nl-NL" dirty="0" err="1" smtClean="0"/>
              <a:t>to</a:t>
            </a:r>
            <a:r>
              <a:rPr lang="nl-NL" dirty="0" smtClean="0"/>
              <a:t> </a:t>
            </a:r>
            <a:r>
              <a:rPr lang="nl-NL" dirty="0" err="1" smtClean="0"/>
              <a:t>integrate</a:t>
            </a:r>
            <a:r>
              <a:rPr lang="nl-NL" dirty="0" smtClean="0"/>
              <a:t> </a:t>
            </a:r>
            <a:r>
              <a:rPr lang="nl-NL" dirty="0" err="1" smtClean="0"/>
              <a:t>endpoints</a:t>
            </a:r>
            <a:r>
              <a:rPr lang="nl-NL" dirty="0" smtClean="0"/>
              <a:t> (</a:t>
            </a:r>
            <a:r>
              <a:rPr lang="nl-NL" dirty="0" err="1" smtClean="0"/>
              <a:t>wallets</a:t>
            </a:r>
            <a:r>
              <a:rPr lang="nl-NL" dirty="0" smtClean="0"/>
              <a:t>, </a:t>
            </a:r>
            <a:r>
              <a:rPr lang="nl-NL" dirty="0" err="1" smtClean="0"/>
              <a:t>miners</a:t>
            </a:r>
            <a:r>
              <a:rPr lang="nl-NL" dirty="0" smtClean="0"/>
              <a:t>) in a large </a:t>
            </a:r>
            <a:r>
              <a:rPr lang="nl-NL" dirty="0" err="1" smtClean="0"/>
              <a:t>distrubuted</a:t>
            </a:r>
            <a:r>
              <a:rPr lang="nl-NL" dirty="0" smtClean="0"/>
              <a:t> </a:t>
            </a:r>
            <a:r>
              <a:rPr lang="nl-NL" dirty="0" err="1" smtClean="0"/>
              <a:t>network</a:t>
            </a:r>
            <a:r>
              <a:rPr lang="nl-NL" dirty="0" smtClean="0"/>
              <a:t> </a:t>
            </a:r>
            <a:r>
              <a:rPr lang="nl-NL" dirty="0" err="1" smtClean="0"/>
              <a:t>seemlessly</a:t>
            </a:r>
            <a:r>
              <a:rPr lang="nl-NL" dirty="0" smtClean="0"/>
              <a:t> without </a:t>
            </a:r>
            <a:r>
              <a:rPr lang="nl-NL" dirty="0" err="1" smtClean="0"/>
              <a:t>any</a:t>
            </a:r>
            <a:r>
              <a:rPr lang="nl-NL" dirty="0" smtClean="0"/>
              <a:t> </a:t>
            </a:r>
            <a:r>
              <a:rPr lang="nl-NL" dirty="0" err="1" smtClean="0"/>
              <a:t>integration</a:t>
            </a:r>
            <a:r>
              <a:rPr lang="nl-NL" dirty="0" smtClean="0"/>
              <a:t> effort</a:t>
            </a:r>
            <a:endParaRPr lang="nl-NL" dirty="0"/>
          </a:p>
        </p:txBody>
      </p:sp>
    </p:spTree>
    <p:extLst>
      <p:ext uri="{BB962C8B-B14F-4D97-AF65-F5344CB8AC3E}">
        <p14:creationId xmlns:p14="http://schemas.microsoft.com/office/powerpoint/2010/main" val="2672280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644952"/>
          </a:xfrm>
        </p:spPr>
        <p:txBody>
          <a:bodyPr>
            <a:normAutofit/>
          </a:bodyPr>
          <a:lstStyle/>
          <a:p>
            <a:r>
              <a:rPr lang="nl-NL" sz="2400" dirty="0" err="1" smtClean="0"/>
              <a:t>What</a:t>
            </a:r>
            <a:r>
              <a:rPr lang="nl-NL" sz="2400" dirty="0" smtClean="0"/>
              <a:t> </a:t>
            </a:r>
            <a:r>
              <a:rPr lang="nl-NL" sz="2400" dirty="0" err="1" smtClean="0"/>
              <a:t>can</a:t>
            </a:r>
            <a:r>
              <a:rPr lang="nl-NL" sz="2400" dirty="0" smtClean="0"/>
              <a:t> we </a:t>
            </a:r>
            <a:r>
              <a:rPr lang="nl-NL" sz="2400" dirty="0" err="1" smtClean="0"/>
              <a:t>learn</a:t>
            </a:r>
            <a:r>
              <a:rPr lang="nl-NL" sz="2400" dirty="0" smtClean="0"/>
              <a:t> </a:t>
            </a:r>
            <a:r>
              <a:rPr lang="nl-NL" sz="2400" dirty="0" err="1" smtClean="0"/>
              <a:t>from</a:t>
            </a:r>
            <a:r>
              <a:rPr lang="nl-NL" sz="2400" dirty="0" smtClean="0"/>
              <a:t> </a:t>
            </a:r>
            <a:r>
              <a:rPr lang="nl-NL" sz="2400" dirty="0" err="1" smtClean="0"/>
              <a:t>Bitcoin</a:t>
            </a:r>
            <a:r>
              <a:rPr lang="nl-NL" sz="2400" dirty="0" smtClean="0"/>
              <a:t> </a:t>
            </a:r>
            <a:r>
              <a:rPr lang="nl-NL" sz="2400" dirty="0" err="1" smtClean="0"/>
              <a:t>and</a:t>
            </a:r>
            <a:r>
              <a:rPr lang="nl-NL" sz="2400" dirty="0" smtClean="0"/>
              <a:t> </a:t>
            </a:r>
            <a:r>
              <a:rPr lang="nl-NL" sz="2400" dirty="0" err="1" smtClean="0"/>
              <a:t>Blockchains</a:t>
            </a:r>
            <a:r>
              <a:rPr lang="nl-NL" sz="2400" dirty="0" smtClean="0"/>
              <a:t>?</a:t>
            </a:r>
            <a:endParaRPr lang="nl-NL" sz="2400" dirty="0"/>
          </a:p>
        </p:txBody>
      </p:sp>
      <p:sp>
        <p:nvSpPr>
          <p:cNvPr id="3" name="Text Placeholder 2"/>
          <p:cNvSpPr>
            <a:spLocks noGrp="1"/>
          </p:cNvSpPr>
          <p:nvPr>
            <p:ph type="body" idx="1"/>
          </p:nvPr>
        </p:nvSpPr>
        <p:spPr>
          <a:xfrm>
            <a:off x="354289" y="843148"/>
            <a:ext cx="2496506" cy="1360963"/>
          </a:xfrm>
        </p:spPr>
        <p:txBody>
          <a:bodyPr anchor="t"/>
          <a:lstStyle/>
          <a:p>
            <a:r>
              <a:rPr lang="en-US" sz="1200" b="1" dirty="0" smtClean="0"/>
              <a:t>Bitcoin</a:t>
            </a:r>
          </a:p>
          <a:p>
            <a:endParaRPr lang="en-US" sz="1200" b="1" dirty="0" smtClean="0"/>
          </a:p>
          <a:p>
            <a:r>
              <a:rPr lang="en-US" sz="1200" b="1" dirty="0" smtClean="0"/>
              <a:t> How </a:t>
            </a:r>
            <a:r>
              <a:rPr lang="en-US" sz="1200" b="1" dirty="0"/>
              <a:t>can machines securely come to an agreement about the </a:t>
            </a:r>
            <a:r>
              <a:rPr lang="en-US" sz="1200" b="1" dirty="0" smtClean="0"/>
              <a:t>status  of transactions without </a:t>
            </a:r>
            <a:r>
              <a:rPr lang="en-US" sz="1200" b="1" dirty="0"/>
              <a:t>resorting to </a:t>
            </a:r>
            <a:r>
              <a:rPr lang="en-US" sz="1200" b="1" dirty="0" smtClean="0"/>
              <a:t>a trusted </a:t>
            </a:r>
            <a:r>
              <a:rPr lang="en-US" sz="1200" b="1" dirty="0"/>
              <a:t>third </a:t>
            </a:r>
            <a:r>
              <a:rPr lang="en-US" sz="1200" b="1" dirty="0" smtClean="0"/>
              <a:t>party ?</a:t>
            </a:r>
            <a:endParaRPr lang="en-US" sz="1200" b="1" dirty="0"/>
          </a:p>
        </p:txBody>
      </p:sp>
      <p:sp>
        <p:nvSpPr>
          <p:cNvPr id="4" name="Content Placeholder 3"/>
          <p:cNvSpPr>
            <a:spLocks noGrp="1"/>
          </p:cNvSpPr>
          <p:nvPr>
            <p:ph sz="half" idx="2"/>
          </p:nvPr>
        </p:nvSpPr>
        <p:spPr>
          <a:xfrm>
            <a:off x="2836394" y="2592842"/>
            <a:ext cx="3055578" cy="776456"/>
          </a:xfrm>
        </p:spPr>
        <p:txBody>
          <a:bodyPr>
            <a:noAutofit/>
          </a:bodyPr>
          <a:lstStyle/>
          <a:p>
            <a:pPr marL="0" indent="0" algn="ctr">
              <a:buNone/>
            </a:pPr>
            <a:r>
              <a:rPr lang="nl-NL" sz="1200" dirty="0" err="1" smtClean="0"/>
              <a:t>Use</a:t>
            </a:r>
            <a:r>
              <a:rPr lang="nl-NL" sz="1200" dirty="0" smtClean="0"/>
              <a:t> </a:t>
            </a:r>
            <a:r>
              <a:rPr lang="nl-NL" sz="1200" dirty="0" err="1" smtClean="0"/>
              <a:t>the</a:t>
            </a:r>
            <a:r>
              <a:rPr lang="nl-NL" sz="1200" dirty="0" smtClean="0"/>
              <a:t> CPU power of a large </a:t>
            </a:r>
            <a:r>
              <a:rPr lang="nl-NL" sz="1200" dirty="0" err="1" smtClean="0"/>
              <a:t>distributed</a:t>
            </a:r>
            <a:r>
              <a:rPr lang="nl-NL" sz="1200" dirty="0" smtClean="0"/>
              <a:t> System</a:t>
            </a:r>
          </a:p>
        </p:txBody>
      </p:sp>
      <p:sp>
        <p:nvSpPr>
          <p:cNvPr id="5" name="Text Placeholder 4"/>
          <p:cNvSpPr>
            <a:spLocks noGrp="1"/>
          </p:cNvSpPr>
          <p:nvPr>
            <p:ph type="body" sz="quarter" idx="3"/>
          </p:nvPr>
        </p:nvSpPr>
        <p:spPr>
          <a:xfrm>
            <a:off x="5964894" y="843148"/>
            <a:ext cx="2525964" cy="1360963"/>
          </a:xfrm>
        </p:spPr>
        <p:txBody>
          <a:bodyPr anchor="t"/>
          <a:lstStyle/>
          <a:p>
            <a:r>
              <a:rPr lang="en-US" sz="1200" b="1" dirty="0" smtClean="0"/>
              <a:t>Internet of Things </a:t>
            </a:r>
          </a:p>
          <a:p>
            <a:endParaRPr lang="en-US" sz="1200" b="1" dirty="0"/>
          </a:p>
          <a:p>
            <a:r>
              <a:rPr lang="en-US" sz="1200" b="1" dirty="0" smtClean="0"/>
              <a:t>How </a:t>
            </a:r>
            <a:r>
              <a:rPr lang="en-US" sz="1200" b="1" dirty="0"/>
              <a:t>can machines come to an agreement about the meaning of a message without resorting to a trusted third </a:t>
            </a:r>
            <a:r>
              <a:rPr lang="en-US" sz="1200" b="1" dirty="0" smtClean="0"/>
              <a:t>party ?</a:t>
            </a:r>
            <a:endParaRPr lang="en-US" sz="1200" b="1" dirty="0"/>
          </a:p>
        </p:txBody>
      </p:sp>
      <p:grpSp>
        <p:nvGrpSpPr>
          <p:cNvPr id="8" name="Group 7"/>
          <p:cNvGrpSpPr/>
          <p:nvPr/>
        </p:nvGrpSpPr>
        <p:grpSpPr>
          <a:xfrm>
            <a:off x="2940417" y="1265128"/>
            <a:ext cx="2743200" cy="640080"/>
            <a:chOff x="357528" y="2083389"/>
            <a:chExt cx="3522903" cy="957931"/>
          </a:xfrm>
        </p:grpSpPr>
        <p:sp>
          <p:nvSpPr>
            <p:cNvPr id="9" name="Can 8"/>
            <p:cNvSpPr/>
            <p:nvPr/>
          </p:nvSpPr>
          <p:spPr>
            <a:xfrm rot="5400000">
              <a:off x="1654823" y="1810055"/>
              <a:ext cx="914400" cy="1461068"/>
            </a:xfrm>
            <a:prstGeom prst="can">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TextBox 9"/>
            <p:cNvSpPr txBox="1"/>
            <p:nvPr/>
          </p:nvSpPr>
          <p:spPr>
            <a:xfrm>
              <a:off x="1400227" y="2194905"/>
              <a:ext cx="1268390" cy="690919"/>
            </a:xfrm>
            <a:prstGeom prst="rect">
              <a:avLst/>
            </a:prstGeom>
            <a:solidFill>
              <a:schemeClr val="bg1">
                <a:lumMod val="50000"/>
              </a:schemeClr>
            </a:solidFill>
          </p:spPr>
          <p:txBody>
            <a:bodyPr wrap="square" rtlCol="0">
              <a:spAutoFit/>
            </a:bodyPr>
            <a:lstStyle/>
            <a:p>
              <a:pPr algn="ctr"/>
              <a:r>
                <a:rPr lang="en-US" sz="800" dirty="0" smtClean="0">
                  <a:solidFill>
                    <a:schemeClr val="bg1"/>
                  </a:solidFill>
                </a:rPr>
                <a:t>Proof</a:t>
              </a:r>
            </a:p>
            <a:p>
              <a:pPr algn="ctr"/>
              <a:r>
                <a:rPr lang="en-US" sz="800" dirty="0">
                  <a:solidFill>
                    <a:schemeClr val="bg1"/>
                  </a:solidFill>
                </a:rPr>
                <a:t>o</a:t>
              </a:r>
              <a:r>
                <a:rPr lang="en-US" sz="800" dirty="0" smtClean="0">
                  <a:solidFill>
                    <a:schemeClr val="bg1"/>
                  </a:solidFill>
                </a:rPr>
                <a:t>f</a:t>
              </a:r>
            </a:p>
            <a:p>
              <a:pPr algn="ctr"/>
              <a:r>
                <a:rPr lang="en-US" sz="800" dirty="0" smtClean="0">
                  <a:solidFill>
                    <a:schemeClr val="bg1"/>
                  </a:solidFill>
                </a:rPr>
                <a:t>Understanding</a:t>
              </a:r>
              <a:endParaRPr lang="en-US" sz="800" dirty="0">
                <a:solidFill>
                  <a:schemeClr val="bg1"/>
                </a:solidFill>
              </a:endParaRPr>
            </a:p>
          </p:txBody>
        </p:sp>
        <p:sp>
          <p:nvSpPr>
            <p:cNvPr id="11" name="Hexagon 10"/>
            <p:cNvSpPr/>
            <p:nvPr/>
          </p:nvSpPr>
          <p:spPr>
            <a:xfrm>
              <a:off x="387639" y="2113962"/>
              <a:ext cx="993849" cy="914400"/>
            </a:xfrm>
            <a:prstGeom prst="hexagon">
              <a:avLst/>
            </a:prstGeom>
            <a:solidFill>
              <a:schemeClr val="accent2">
                <a:lumMod val="40000"/>
                <a:lumOff val="60000"/>
              </a:schemeClr>
            </a:solidFill>
            <a:ln>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err="1" smtClean="0">
                  <a:solidFill>
                    <a:schemeClr val="tx1"/>
                  </a:solidFill>
                </a:rPr>
                <a:t>IoT</a:t>
              </a:r>
              <a:r>
                <a:rPr lang="en-US" sz="800" dirty="0" smtClean="0">
                  <a:solidFill>
                    <a:schemeClr val="tx1"/>
                  </a:solidFill>
                </a:rPr>
                <a:t> Server</a:t>
              </a:r>
              <a:endParaRPr lang="en-US" sz="800" dirty="0">
                <a:solidFill>
                  <a:schemeClr val="tx1"/>
                </a:solidFill>
              </a:endParaRPr>
            </a:p>
          </p:txBody>
        </p:sp>
        <p:sp>
          <p:nvSpPr>
            <p:cNvPr id="12" name="Hexagon 11"/>
            <p:cNvSpPr/>
            <p:nvPr/>
          </p:nvSpPr>
          <p:spPr>
            <a:xfrm>
              <a:off x="2845495" y="2107998"/>
              <a:ext cx="1034936" cy="914400"/>
            </a:xfrm>
            <a:prstGeom prst="hexagon">
              <a:avLst/>
            </a:prstGeom>
            <a:solidFill>
              <a:schemeClr val="accent2">
                <a:lumMod val="40000"/>
                <a:lumOff val="60000"/>
              </a:schemeClr>
            </a:solidFill>
            <a:ln>
              <a:solidFill>
                <a:schemeClr val="bg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err="1" smtClean="0">
                  <a:solidFill>
                    <a:schemeClr val="tx1"/>
                  </a:solidFill>
                </a:rPr>
                <a:t>IoT</a:t>
              </a:r>
              <a:r>
                <a:rPr lang="en-US" sz="800" dirty="0" smtClean="0">
                  <a:solidFill>
                    <a:schemeClr val="tx1"/>
                  </a:solidFill>
                </a:rPr>
                <a:t> Server</a:t>
              </a:r>
              <a:endParaRPr lang="en-US" sz="800" dirty="0">
                <a:solidFill>
                  <a:schemeClr val="tx1"/>
                </a:solidFill>
              </a:endParaRPr>
            </a:p>
          </p:txBody>
        </p:sp>
        <p:pic>
          <p:nvPicPr>
            <p:cNvPr id="13" name="Picture 12"/>
            <p:cNvPicPr>
              <a:picLocks noChangeAspect="1"/>
            </p:cNvPicPr>
            <p:nvPr/>
          </p:nvPicPr>
          <p:blipFill>
            <a:blip r:embed="rId3"/>
            <a:stretch>
              <a:fillRect/>
            </a:stretch>
          </p:blipFill>
          <p:spPr>
            <a:xfrm>
              <a:off x="393272" y="2118392"/>
              <a:ext cx="273689" cy="274320"/>
            </a:xfrm>
            <a:prstGeom prst="rect">
              <a:avLst/>
            </a:prstGeom>
          </p:spPr>
        </p:pic>
        <p:pic>
          <p:nvPicPr>
            <p:cNvPr id="14" name="Picture 13"/>
            <p:cNvPicPr>
              <a:picLocks noChangeAspect="1"/>
            </p:cNvPicPr>
            <p:nvPr/>
          </p:nvPicPr>
          <p:blipFill>
            <a:blip r:embed="rId3"/>
            <a:stretch>
              <a:fillRect/>
            </a:stretch>
          </p:blipFill>
          <p:spPr>
            <a:xfrm>
              <a:off x="357528" y="2741112"/>
              <a:ext cx="273689" cy="274320"/>
            </a:xfrm>
            <a:prstGeom prst="rect">
              <a:avLst/>
            </a:prstGeom>
          </p:spPr>
        </p:pic>
        <p:pic>
          <p:nvPicPr>
            <p:cNvPr id="15" name="Picture 14"/>
            <p:cNvPicPr>
              <a:picLocks noChangeAspect="1"/>
            </p:cNvPicPr>
            <p:nvPr/>
          </p:nvPicPr>
          <p:blipFill>
            <a:blip r:embed="rId4"/>
            <a:stretch>
              <a:fillRect/>
            </a:stretch>
          </p:blipFill>
          <p:spPr>
            <a:xfrm>
              <a:off x="3470363" y="2085490"/>
              <a:ext cx="264861" cy="274320"/>
            </a:xfrm>
            <a:prstGeom prst="rect">
              <a:avLst/>
            </a:prstGeom>
          </p:spPr>
        </p:pic>
        <p:pic>
          <p:nvPicPr>
            <p:cNvPr id="16" name="Picture 15"/>
            <p:cNvPicPr>
              <a:picLocks noChangeAspect="1"/>
            </p:cNvPicPr>
            <p:nvPr/>
          </p:nvPicPr>
          <p:blipFill>
            <a:blip r:embed="rId4"/>
            <a:stretch>
              <a:fillRect/>
            </a:stretch>
          </p:blipFill>
          <p:spPr>
            <a:xfrm>
              <a:off x="3505173" y="2767000"/>
              <a:ext cx="264861" cy="274320"/>
            </a:xfrm>
            <a:prstGeom prst="rect">
              <a:avLst/>
            </a:prstGeom>
          </p:spPr>
        </p:pic>
      </p:grpSp>
      <p:sp>
        <p:nvSpPr>
          <p:cNvPr id="18" name="Content Placeholder 3"/>
          <p:cNvSpPr>
            <a:spLocks noGrp="1"/>
          </p:cNvSpPr>
          <p:nvPr>
            <p:ph sz="half" idx="2"/>
          </p:nvPr>
        </p:nvSpPr>
        <p:spPr>
          <a:xfrm>
            <a:off x="435437" y="2592842"/>
            <a:ext cx="1832750" cy="366096"/>
          </a:xfrm>
        </p:spPr>
        <p:txBody>
          <a:bodyPr>
            <a:noAutofit/>
          </a:bodyPr>
          <a:lstStyle/>
          <a:p>
            <a:pPr marL="0" indent="0">
              <a:buNone/>
            </a:pPr>
            <a:r>
              <a:rPr lang="nl-NL" sz="1200" b="1" dirty="0" err="1" smtClean="0"/>
              <a:t>Miner’s</a:t>
            </a:r>
            <a:r>
              <a:rPr lang="nl-NL" sz="1200" b="1" dirty="0" smtClean="0"/>
              <a:t> </a:t>
            </a:r>
            <a:r>
              <a:rPr lang="nl-NL" sz="1200" b="1" dirty="0" err="1" smtClean="0"/>
              <a:t>Hashing</a:t>
            </a:r>
            <a:r>
              <a:rPr lang="nl-NL" sz="1200" b="1" dirty="0" smtClean="0"/>
              <a:t> Power</a:t>
            </a:r>
            <a:endParaRPr lang="nl-NL" sz="1200" dirty="0" smtClean="0"/>
          </a:p>
        </p:txBody>
      </p:sp>
      <p:sp>
        <p:nvSpPr>
          <p:cNvPr id="19" name="Content Placeholder 3"/>
          <p:cNvSpPr>
            <a:spLocks noGrp="1"/>
          </p:cNvSpPr>
          <p:nvPr>
            <p:ph sz="half" idx="2"/>
          </p:nvPr>
        </p:nvSpPr>
        <p:spPr>
          <a:xfrm>
            <a:off x="435436" y="3445885"/>
            <a:ext cx="1939628" cy="354219"/>
          </a:xfrm>
        </p:spPr>
        <p:txBody>
          <a:bodyPr>
            <a:noAutofit/>
          </a:bodyPr>
          <a:lstStyle/>
          <a:p>
            <a:pPr marL="0" indent="0">
              <a:buNone/>
            </a:pPr>
            <a:r>
              <a:rPr lang="nl-NL" sz="1200" b="1" dirty="0" err="1" smtClean="0"/>
              <a:t>Rewards</a:t>
            </a:r>
            <a:r>
              <a:rPr lang="nl-NL" sz="1200" b="1" dirty="0" smtClean="0"/>
              <a:t> </a:t>
            </a:r>
            <a:r>
              <a:rPr lang="nl-NL" sz="1200" b="1" dirty="0" err="1" smtClean="0"/>
              <a:t>for</a:t>
            </a:r>
            <a:r>
              <a:rPr lang="nl-NL" sz="1200" b="1" dirty="0" smtClean="0"/>
              <a:t> </a:t>
            </a:r>
            <a:r>
              <a:rPr lang="nl-NL" sz="1200" b="1" dirty="0" err="1" smtClean="0"/>
              <a:t>Hashing</a:t>
            </a:r>
            <a:r>
              <a:rPr lang="nl-NL" sz="1200" b="1" dirty="0" smtClean="0"/>
              <a:t> Blockheaders</a:t>
            </a:r>
            <a:endParaRPr lang="nl-NL" sz="1200" b="1" dirty="0"/>
          </a:p>
        </p:txBody>
      </p:sp>
      <p:sp>
        <p:nvSpPr>
          <p:cNvPr id="20" name="Content Placeholder 3"/>
          <p:cNvSpPr>
            <a:spLocks noGrp="1"/>
          </p:cNvSpPr>
          <p:nvPr>
            <p:ph sz="half" idx="2"/>
          </p:nvPr>
        </p:nvSpPr>
        <p:spPr>
          <a:xfrm>
            <a:off x="435436" y="4386014"/>
            <a:ext cx="2185060" cy="627354"/>
          </a:xfrm>
        </p:spPr>
        <p:txBody>
          <a:bodyPr>
            <a:noAutofit/>
          </a:bodyPr>
          <a:lstStyle/>
          <a:p>
            <a:pPr marL="0" indent="0">
              <a:buNone/>
            </a:pPr>
            <a:r>
              <a:rPr lang="nl-NL" sz="1200" b="1" dirty="0" err="1" smtClean="0"/>
              <a:t>Immutable</a:t>
            </a:r>
            <a:r>
              <a:rPr lang="nl-NL" sz="1200" b="1" dirty="0" smtClean="0"/>
              <a:t> Transactions</a:t>
            </a:r>
          </a:p>
        </p:txBody>
      </p:sp>
      <p:sp>
        <p:nvSpPr>
          <p:cNvPr id="22" name="Content Placeholder 3"/>
          <p:cNvSpPr>
            <a:spLocks noGrp="1"/>
          </p:cNvSpPr>
          <p:nvPr>
            <p:ph sz="half" idx="2"/>
          </p:nvPr>
        </p:nvSpPr>
        <p:spPr>
          <a:xfrm>
            <a:off x="5964894" y="2592842"/>
            <a:ext cx="2799096" cy="602279"/>
          </a:xfrm>
        </p:spPr>
        <p:txBody>
          <a:bodyPr>
            <a:noAutofit/>
          </a:bodyPr>
          <a:lstStyle/>
          <a:p>
            <a:pPr marL="0" indent="0">
              <a:buNone/>
            </a:pPr>
            <a:r>
              <a:rPr lang="nl-NL" sz="1200" b="1" dirty="0" err="1" smtClean="0"/>
              <a:t>Predictive</a:t>
            </a:r>
            <a:r>
              <a:rPr lang="nl-NL" sz="1200" b="1" dirty="0" smtClean="0"/>
              <a:t> Machine Learning </a:t>
            </a:r>
            <a:r>
              <a:rPr lang="nl-NL" sz="1200" b="1" dirty="0" err="1" smtClean="0"/>
              <a:t>Capabilities</a:t>
            </a:r>
            <a:endParaRPr lang="nl-NL" sz="1200" dirty="0" smtClean="0"/>
          </a:p>
        </p:txBody>
      </p:sp>
      <p:sp>
        <p:nvSpPr>
          <p:cNvPr id="23" name="Content Placeholder 3"/>
          <p:cNvSpPr>
            <a:spLocks noGrp="1"/>
          </p:cNvSpPr>
          <p:nvPr>
            <p:ph sz="half" idx="2"/>
          </p:nvPr>
        </p:nvSpPr>
        <p:spPr>
          <a:xfrm>
            <a:off x="5964894" y="3445885"/>
            <a:ext cx="2626656" cy="354219"/>
          </a:xfrm>
        </p:spPr>
        <p:txBody>
          <a:bodyPr>
            <a:noAutofit/>
          </a:bodyPr>
          <a:lstStyle/>
          <a:p>
            <a:pPr marL="0" indent="0">
              <a:buNone/>
            </a:pPr>
            <a:r>
              <a:rPr lang="nl-NL" sz="1200" b="1" dirty="0" err="1" smtClean="0"/>
              <a:t>Rewards</a:t>
            </a:r>
            <a:r>
              <a:rPr lang="nl-NL" sz="1200" b="1" dirty="0" smtClean="0"/>
              <a:t> </a:t>
            </a:r>
            <a:r>
              <a:rPr lang="nl-NL" sz="1200" b="1" dirty="0" err="1" smtClean="0"/>
              <a:t>for</a:t>
            </a:r>
            <a:r>
              <a:rPr lang="nl-NL" sz="1200" b="1" dirty="0" smtClean="0"/>
              <a:t> </a:t>
            </a:r>
            <a:r>
              <a:rPr lang="nl-NL" sz="1200" b="1" dirty="0"/>
              <a:t>T</a:t>
            </a:r>
            <a:r>
              <a:rPr lang="nl-NL" sz="1200" b="1" dirty="0" smtClean="0"/>
              <a:t>ranslating </a:t>
            </a:r>
            <a:r>
              <a:rPr lang="nl-NL" sz="1200" b="1" dirty="0" err="1" smtClean="0"/>
              <a:t>Messages</a:t>
            </a:r>
            <a:endParaRPr lang="nl-NL" sz="1200" b="1" dirty="0"/>
          </a:p>
        </p:txBody>
      </p:sp>
      <p:sp>
        <p:nvSpPr>
          <p:cNvPr id="24" name="Content Placeholder 3"/>
          <p:cNvSpPr>
            <a:spLocks noGrp="1"/>
          </p:cNvSpPr>
          <p:nvPr>
            <p:ph sz="half" idx="2"/>
          </p:nvPr>
        </p:nvSpPr>
        <p:spPr>
          <a:xfrm>
            <a:off x="5997042" y="4386014"/>
            <a:ext cx="2167242" cy="340365"/>
          </a:xfrm>
        </p:spPr>
        <p:txBody>
          <a:bodyPr>
            <a:noAutofit/>
          </a:bodyPr>
          <a:lstStyle/>
          <a:p>
            <a:pPr marL="0" indent="0">
              <a:buNone/>
            </a:pPr>
            <a:r>
              <a:rPr lang="nl-NL" sz="1200" b="1" dirty="0" smtClean="0"/>
              <a:t>Common Language</a:t>
            </a:r>
          </a:p>
        </p:txBody>
      </p:sp>
      <p:sp>
        <p:nvSpPr>
          <p:cNvPr id="26" name="Content Placeholder 3"/>
          <p:cNvSpPr>
            <a:spLocks noGrp="1"/>
          </p:cNvSpPr>
          <p:nvPr>
            <p:ph sz="half" idx="2"/>
          </p:nvPr>
        </p:nvSpPr>
        <p:spPr>
          <a:xfrm>
            <a:off x="2741391" y="3445885"/>
            <a:ext cx="3055578" cy="672334"/>
          </a:xfrm>
        </p:spPr>
        <p:txBody>
          <a:bodyPr>
            <a:noAutofit/>
          </a:bodyPr>
          <a:lstStyle/>
          <a:p>
            <a:pPr marL="0" indent="0" algn="ctr">
              <a:buNone/>
            </a:pPr>
            <a:r>
              <a:rPr lang="nl-NL" sz="1200" dirty="0" err="1" smtClean="0"/>
              <a:t>Cryptocurrency</a:t>
            </a:r>
            <a:r>
              <a:rPr lang="nl-NL" sz="1200" dirty="0" smtClean="0"/>
              <a:t> </a:t>
            </a:r>
            <a:r>
              <a:rPr lang="nl-NL" sz="1200" dirty="0" err="1"/>
              <a:t>r</a:t>
            </a:r>
            <a:r>
              <a:rPr lang="nl-NL" sz="1200" dirty="0" err="1" smtClean="0"/>
              <a:t>eward</a:t>
            </a:r>
            <a:r>
              <a:rPr lang="nl-NL" sz="1200" dirty="0" smtClean="0"/>
              <a:t> chance on </a:t>
            </a:r>
            <a:r>
              <a:rPr lang="nl-NL" sz="1200" dirty="0" err="1" smtClean="0"/>
              <a:t>fulfilling</a:t>
            </a:r>
            <a:r>
              <a:rPr lang="nl-NL" sz="1200" dirty="0" smtClean="0"/>
              <a:t> </a:t>
            </a:r>
            <a:r>
              <a:rPr lang="nl-NL" sz="1200" dirty="0" err="1" smtClean="0"/>
              <a:t>certain</a:t>
            </a:r>
            <a:endParaRPr lang="nl-NL" sz="1200" dirty="0"/>
          </a:p>
        </p:txBody>
      </p:sp>
      <p:sp>
        <p:nvSpPr>
          <p:cNvPr id="27" name="Content Placeholder 3"/>
          <p:cNvSpPr>
            <a:spLocks noGrp="1"/>
          </p:cNvSpPr>
          <p:nvPr>
            <p:ph sz="half" idx="2"/>
          </p:nvPr>
        </p:nvSpPr>
        <p:spPr>
          <a:xfrm>
            <a:off x="2801759" y="4386014"/>
            <a:ext cx="3055578" cy="750603"/>
          </a:xfrm>
        </p:spPr>
        <p:txBody>
          <a:bodyPr>
            <a:noAutofit/>
          </a:bodyPr>
          <a:lstStyle/>
          <a:p>
            <a:pPr marL="0" indent="0" algn="ctr">
              <a:buNone/>
            </a:pPr>
            <a:r>
              <a:rPr lang="nl-NL" sz="1200" dirty="0" err="1" smtClean="0"/>
              <a:t>Establish</a:t>
            </a:r>
            <a:r>
              <a:rPr lang="nl-NL" sz="1200" dirty="0" smtClean="0"/>
              <a:t> Consensus in a </a:t>
            </a:r>
            <a:r>
              <a:rPr lang="nl-NL" sz="1200" dirty="0" err="1" smtClean="0"/>
              <a:t>distributed</a:t>
            </a:r>
            <a:r>
              <a:rPr lang="nl-NL" sz="1200" dirty="0" smtClean="0"/>
              <a:t> (</a:t>
            </a:r>
            <a:r>
              <a:rPr lang="nl-NL" sz="1200" dirty="0" err="1" smtClean="0"/>
              <a:t>unmuteable</a:t>
            </a:r>
            <a:r>
              <a:rPr lang="nl-NL" sz="1200" dirty="0" smtClean="0"/>
              <a:t>) System</a:t>
            </a:r>
          </a:p>
        </p:txBody>
      </p:sp>
      <p:sp>
        <p:nvSpPr>
          <p:cNvPr id="28" name="Content Placeholder 3"/>
          <p:cNvSpPr>
            <a:spLocks noGrp="1"/>
          </p:cNvSpPr>
          <p:nvPr>
            <p:ph sz="half" idx="2"/>
          </p:nvPr>
        </p:nvSpPr>
        <p:spPr>
          <a:xfrm>
            <a:off x="2963865" y="5380290"/>
            <a:ext cx="2833104" cy="830672"/>
          </a:xfrm>
        </p:spPr>
        <p:txBody>
          <a:bodyPr>
            <a:noAutofit/>
          </a:bodyPr>
          <a:lstStyle/>
          <a:p>
            <a:pPr marL="0" indent="0" algn="ctr">
              <a:buNone/>
            </a:pPr>
            <a:r>
              <a:rPr lang="nl-NL" sz="1200" dirty="0" err="1" smtClean="0"/>
              <a:t>Mediating</a:t>
            </a:r>
            <a:r>
              <a:rPr lang="nl-NL" sz="1200" dirty="0" smtClean="0"/>
              <a:t> </a:t>
            </a:r>
            <a:r>
              <a:rPr lang="nl-NL" sz="1200" dirty="0" err="1" smtClean="0"/>
              <a:t>Instance</a:t>
            </a:r>
            <a:r>
              <a:rPr lang="nl-NL" sz="1200" dirty="0" smtClean="0"/>
              <a:t>, </a:t>
            </a:r>
            <a:r>
              <a:rPr lang="nl-NL" sz="1200" dirty="0" err="1" smtClean="0"/>
              <a:t>that</a:t>
            </a:r>
            <a:r>
              <a:rPr lang="nl-NL" sz="1200" dirty="0" smtClean="0"/>
              <a:t> </a:t>
            </a:r>
            <a:r>
              <a:rPr lang="nl-NL" sz="1200" dirty="0" err="1" smtClean="0"/>
              <a:t>overseas</a:t>
            </a:r>
            <a:r>
              <a:rPr lang="nl-NL" sz="1200" dirty="0" smtClean="0"/>
              <a:t> </a:t>
            </a:r>
            <a:r>
              <a:rPr lang="nl-NL" sz="1200" dirty="0" err="1" smtClean="0"/>
              <a:t>both</a:t>
            </a:r>
            <a:r>
              <a:rPr lang="nl-NL" sz="1200" dirty="0" smtClean="0"/>
              <a:t> sides</a:t>
            </a:r>
          </a:p>
          <a:p>
            <a:pPr marL="0" indent="0" algn="ctr">
              <a:buNone/>
            </a:pPr>
            <a:r>
              <a:rPr lang="nl-NL" sz="1200" dirty="0" err="1" smtClean="0"/>
              <a:t>And</a:t>
            </a:r>
            <a:r>
              <a:rPr lang="nl-NL" sz="1200" dirty="0" smtClean="0"/>
              <a:t> </a:t>
            </a:r>
            <a:r>
              <a:rPr lang="nl-NL" sz="1200" dirty="0" err="1" smtClean="0"/>
              <a:t>permanently</a:t>
            </a:r>
            <a:r>
              <a:rPr lang="nl-NL" sz="1200" dirty="0" smtClean="0"/>
              <a:t> stick </a:t>
            </a:r>
            <a:r>
              <a:rPr lang="nl-NL" sz="1200" dirty="0" err="1" smtClean="0"/>
              <a:t>between</a:t>
            </a:r>
            <a:r>
              <a:rPr lang="nl-NL" sz="1200" dirty="0" smtClean="0"/>
              <a:t> </a:t>
            </a:r>
            <a:r>
              <a:rPr lang="nl-NL" sz="1200" dirty="0" err="1" smtClean="0"/>
              <a:t>parties</a:t>
            </a:r>
            <a:endParaRPr lang="nl-NL" sz="1200" dirty="0"/>
          </a:p>
        </p:txBody>
      </p:sp>
      <p:sp>
        <p:nvSpPr>
          <p:cNvPr id="29" name="Content Placeholder 3"/>
          <p:cNvSpPr>
            <a:spLocks noGrp="1"/>
          </p:cNvSpPr>
          <p:nvPr>
            <p:ph sz="half" idx="2"/>
          </p:nvPr>
        </p:nvSpPr>
        <p:spPr>
          <a:xfrm>
            <a:off x="2846292" y="2377108"/>
            <a:ext cx="3055578" cy="189189"/>
          </a:xfrm>
        </p:spPr>
        <p:txBody>
          <a:bodyPr>
            <a:noAutofit/>
          </a:bodyPr>
          <a:lstStyle/>
          <a:p>
            <a:pPr marL="0" indent="0" algn="ctr">
              <a:buNone/>
            </a:pPr>
            <a:r>
              <a:rPr lang="nl-NL" sz="1200" b="1" smtClean="0"/>
              <a:t>Computing Power</a:t>
            </a:r>
            <a:endParaRPr lang="nl-NL" sz="1200" dirty="0" smtClean="0"/>
          </a:p>
        </p:txBody>
      </p:sp>
      <p:sp>
        <p:nvSpPr>
          <p:cNvPr id="30" name="Content Placeholder 3"/>
          <p:cNvSpPr>
            <a:spLocks noGrp="1"/>
          </p:cNvSpPr>
          <p:nvPr>
            <p:ph sz="half" idx="2"/>
          </p:nvPr>
        </p:nvSpPr>
        <p:spPr>
          <a:xfrm>
            <a:off x="2775040" y="3265777"/>
            <a:ext cx="3055578" cy="281611"/>
          </a:xfrm>
        </p:spPr>
        <p:txBody>
          <a:bodyPr>
            <a:noAutofit/>
          </a:bodyPr>
          <a:lstStyle/>
          <a:p>
            <a:pPr marL="0" indent="0" algn="ctr">
              <a:buNone/>
            </a:pPr>
            <a:r>
              <a:rPr lang="nl-NL" sz="1200" b="1" smtClean="0"/>
              <a:t>Incentives</a:t>
            </a:r>
            <a:endParaRPr lang="nl-NL" sz="1200" dirty="0"/>
          </a:p>
        </p:txBody>
      </p:sp>
      <p:sp>
        <p:nvSpPr>
          <p:cNvPr id="31" name="Content Placeholder 3"/>
          <p:cNvSpPr>
            <a:spLocks noGrp="1"/>
          </p:cNvSpPr>
          <p:nvPr>
            <p:ph sz="half" idx="2"/>
          </p:nvPr>
        </p:nvSpPr>
        <p:spPr>
          <a:xfrm>
            <a:off x="2799780" y="4170280"/>
            <a:ext cx="3055578" cy="319813"/>
          </a:xfrm>
        </p:spPr>
        <p:txBody>
          <a:bodyPr>
            <a:noAutofit/>
          </a:bodyPr>
          <a:lstStyle/>
          <a:p>
            <a:pPr marL="0" indent="0" algn="ctr">
              <a:buNone/>
            </a:pPr>
            <a:r>
              <a:rPr lang="nl-NL" sz="1200" b="1" smtClean="0"/>
              <a:t>Consensus</a:t>
            </a:r>
            <a:endParaRPr lang="nl-NL" sz="1200" dirty="0" smtClean="0"/>
          </a:p>
        </p:txBody>
      </p:sp>
      <p:sp>
        <p:nvSpPr>
          <p:cNvPr id="32" name="Content Placeholder 3"/>
          <p:cNvSpPr>
            <a:spLocks noGrp="1"/>
          </p:cNvSpPr>
          <p:nvPr>
            <p:ph sz="half" idx="2"/>
          </p:nvPr>
        </p:nvSpPr>
        <p:spPr>
          <a:xfrm>
            <a:off x="3501243" y="5163603"/>
            <a:ext cx="1616763" cy="290940"/>
          </a:xfrm>
        </p:spPr>
        <p:txBody>
          <a:bodyPr>
            <a:noAutofit/>
          </a:bodyPr>
          <a:lstStyle/>
          <a:p>
            <a:pPr marL="0" indent="0" algn="ctr">
              <a:buNone/>
            </a:pPr>
            <a:r>
              <a:rPr lang="nl-NL" sz="1200" b="1" dirty="0" err="1" smtClean="0"/>
              <a:t>Middleman</a:t>
            </a:r>
            <a:endParaRPr lang="nl-NL" sz="1200" dirty="0"/>
          </a:p>
        </p:txBody>
      </p:sp>
      <p:sp>
        <p:nvSpPr>
          <p:cNvPr id="33" name="Content Placeholder 3"/>
          <p:cNvSpPr>
            <a:spLocks noGrp="1"/>
          </p:cNvSpPr>
          <p:nvPr>
            <p:ph sz="half" idx="2"/>
          </p:nvPr>
        </p:nvSpPr>
        <p:spPr>
          <a:xfrm>
            <a:off x="514684" y="5489390"/>
            <a:ext cx="2185060" cy="627354"/>
          </a:xfrm>
        </p:spPr>
        <p:txBody>
          <a:bodyPr>
            <a:noAutofit/>
          </a:bodyPr>
          <a:lstStyle/>
          <a:p>
            <a:pPr marL="0" indent="0">
              <a:buNone/>
            </a:pPr>
            <a:r>
              <a:rPr lang="nl-NL" sz="1200" b="1" dirty="0" smtClean="0"/>
              <a:t>B</a:t>
            </a:r>
            <a:r>
              <a:rPr lang="nl-NL" sz="1200" b="1" dirty="0" smtClean="0"/>
              <a:t>anks, Credit Cards</a:t>
            </a:r>
            <a:endParaRPr lang="nl-NL" sz="1200" b="1" dirty="0" smtClean="0"/>
          </a:p>
        </p:txBody>
      </p:sp>
      <p:sp>
        <p:nvSpPr>
          <p:cNvPr id="34" name="Content Placeholder 3"/>
          <p:cNvSpPr>
            <a:spLocks noGrp="1"/>
          </p:cNvSpPr>
          <p:nvPr>
            <p:ph sz="half" idx="2"/>
          </p:nvPr>
        </p:nvSpPr>
        <p:spPr>
          <a:xfrm>
            <a:off x="5982796" y="5495486"/>
            <a:ext cx="2185060" cy="627354"/>
          </a:xfrm>
        </p:spPr>
        <p:txBody>
          <a:bodyPr>
            <a:noAutofit/>
          </a:bodyPr>
          <a:lstStyle/>
          <a:p>
            <a:pPr marL="0" indent="0">
              <a:buNone/>
            </a:pPr>
            <a:r>
              <a:rPr lang="nl-NL" sz="1200" b="1" dirty="0" smtClean="0"/>
              <a:t>Standards (</a:t>
            </a:r>
            <a:r>
              <a:rPr lang="nl-NL" sz="1200" b="1" dirty="0" err="1" smtClean="0"/>
              <a:t>technology</a:t>
            </a:r>
            <a:r>
              <a:rPr lang="nl-NL" sz="1200" b="1" dirty="0" smtClean="0"/>
              <a:t>, </a:t>
            </a:r>
            <a:r>
              <a:rPr lang="nl-NL" sz="1200" b="1" dirty="0" err="1" smtClean="0"/>
              <a:t>vendor</a:t>
            </a:r>
            <a:r>
              <a:rPr lang="nl-NL" sz="1200" b="1" dirty="0" smtClean="0"/>
              <a:t>, </a:t>
            </a:r>
            <a:r>
              <a:rPr lang="nl-NL" sz="1200" b="1" dirty="0" err="1" smtClean="0"/>
              <a:t>industry</a:t>
            </a:r>
            <a:r>
              <a:rPr lang="nl-NL" sz="1200" b="1" dirty="0" smtClean="0"/>
              <a:t>)</a:t>
            </a:r>
            <a:endParaRPr lang="nl-NL" sz="1200" b="1" dirty="0" smtClean="0"/>
          </a:p>
        </p:txBody>
      </p:sp>
    </p:spTree>
    <p:extLst>
      <p:ext uri="{BB962C8B-B14F-4D97-AF65-F5344CB8AC3E}">
        <p14:creationId xmlns:p14="http://schemas.microsoft.com/office/powerpoint/2010/main" val="235067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spect="1"/>
          </p:cNvSpPr>
          <p:nvPr/>
        </p:nvSpPr>
        <p:spPr>
          <a:xfrm>
            <a:off x="1793174" y="3580125"/>
            <a:ext cx="5688282" cy="21200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normAutofit lnSpcReduction="10000"/>
          </a:bodyPr>
          <a:lstStyle/>
          <a:p>
            <a:r>
              <a:rPr lang="en-US" sz="1400" dirty="0" smtClean="0"/>
              <a:t>Mining via ‘ hash puzzles’</a:t>
            </a:r>
          </a:p>
          <a:p>
            <a:pPr marL="285750" indent="-285750">
              <a:buFont typeface="Arial" charset="0"/>
              <a:buChar char="•"/>
            </a:pPr>
            <a:r>
              <a:rPr lang="en-US" sz="1400" dirty="0" smtClean="0"/>
              <a:t>process </a:t>
            </a:r>
            <a:r>
              <a:rPr lang="en-US" sz="1400" dirty="0"/>
              <a:t>of hashing the block header repeatedly, changing one </a:t>
            </a:r>
            <a:r>
              <a:rPr lang="en-US" sz="1400" dirty="0" smtClean="0"/>
              <a:t>parameter </a:t>
            </a:r>
            <a:r>
              <a:rPr lang="en-US" sz="1400" dirty="0"/>
              <a:t>(‘nonce’) </a:t>
            </a:r>
            <a:r>
              <a:rPr lang="en-US" sz="1400" dirty="0" smtClean="0"/>
              <a:t>, </a:t>
            </a:r>
            <a:r>
              <a:rPr lang="en-US" sz="1400" dirty="0"/>
              <a:t>until the resulting hash matches a specific </a:t>
            </a:r>
            <a:r>
              <a:rPr lang="en-US" sz="1400" dirty="0" smtClean="0"/>
              <a:t>target</a:t>
            </a:r>
          </a:p>
          <a:p>
            <a:pPr marL="285750" indent="-285750">
              <a:buFont typeface="Arial" charset="0"/>
              <a:buChar char="•"/>
            </a:pPr>
            <a:r>
              <a:rPr lang="en-US" sz="1400" dirty="0" smtClean="0"/>
              <a:t>The </a:t>
            </a:r>
            <a:r>
              <a:rPr lang="en-US" sz="1400" dirty="0"/>
              <a:t>hash function's result cannot be determined in advance, nor can a pattern be created that will produce a specific hash </a:t>
            </a:r>
            <a:r>
              <a:rPr lang="en-US" sz="1400" dirty="0" smtClean="0"/>
              <a:t>value </a:t>
            </a:r>
          </a:p>
          <a:p>
            <a:pPr marL="285750" indent="-285750">
              <a:buFont typeface="Arial" charset="0"/>
              <a:buChar char="•"/>
            </a:pPr>
            <a:r>
              <a:rPr lang="en-US" sz="1400" dirty="0" smtClean="0"/>
              <a:t>Hence, </a:t>
            </a:r>
            <a:r>
              <a:rPr lang="en-US" sz="1400" dirty="0"/>
              <a:t>the only way to produce a hash result matching a specific target is </a:t>
            </a:r>
            <a:r>
              <a:rPr lang="en-US" sz="1400" dirty="0" smtClean="0"/>
              <a:t>to randomly </a:t>
            </a:r>
            <a:r>
              <a:rPr lang="en-US" sz="1400" dirty="0"/>
              <a:t>modifying the input </a:t>
            </a:r>
            <a:r>
              <a:rPr lang="en-US" sz="1400" dirty="0" smtClean="0"/>
              <a:t>until </a:t>
            </a:r>
            <a:r>
              <a:rPr lang="en-US" sz="1400" dirty="0"/>
              <a:t>the desired hash result appears by chance</a:t>
            </a:r>
            <a:r>
              <a:rPr lang="en-US" sz="1400" dirty="0" smtClean="0"/>
              <a:t>.</a:t>
            </a:r>
          </a:p>
        </p:txBody>
      </p:sp>
      <p:sp>
        <p:nvSpPr>
          <p:cNvPr id="8" name="TextBox 7"/>
          <p:cNvSpPr txBox="1"/>
          <p:nvPr/>
        </p:nvSpPr>
        <p:spPr>
          <a:xfrm>
            <a:off x="201889" y="3916873"/>
            <a:ext cx="1365653" cy="1569660"/>
          </a:xfrm>
          <a:prstGeom prst="rect">
            <a:avLst/>
          </a:prstGeom>
          <a:noFill/>
        </p:spPr>
        <p:txBody>
          <a:bodyPr wrap="square" rtlCol="0">
            <a:spAutoFit/>
          </a:bodyPr>
          <a:lstStyle/>
          <a:p>
            <a:r>
              <a:rPr lang="en-US" sz="1200" dirty="0" smtClean="0"/>
              <a:t>1.Independent </a:t>
            </a:r>
            <a:r>
              <a:rPr lang="en-US" sz="1200" b="1" dirty="0"/>
              <a:t>verification</a:t>
            </a:r>
            <a:r>
              <a:rPr lang="en-US" sz="1200" dirty="0"/>
              <a:t> of each </a:t>
            </a:r>
            <a:r>
              <a:rPr lang="en-US" sz="1200" b="1" dirty="0"/>
              <a:t>transaction</a:t>
            </a:r>
            <a:r>
              <a:rPr lang="en-US" sz="1200" dirty="0"/>
              <a:t>, by every full node, based on a comprehensive list of criteria </a:t>
            </a:r>
          </a:p>
        </p:txBody>
      </p:sp>
      <p:sp>
        <p:nvSpPr>
          <p:cNvPr id="9" name="TextBox 8"/>
          <p:cNvSpPr txBox="1"/>
          <p:nvPr/>
        </p:nvSpPr>
        <p:spPr>
          <a:xfrm>
            <a:off x="11827823" y="807522"/>
            <a:ext cx="184731" cy="369332"/>
          </a:xfrm>
          <a:prstGeom prst="rect">
            <a:avLst/>
          </a:prstGeom>
          <a:noFill/>
        </p:spPr>
        <p:txBody>
          <a:bodyPr wrap="none" rtlCol="0">
            <a:normAutofit/>
          </a:bodyPr>
          <a:lstStyle/>
          <a:p>
            <a:endParaRPr lang="en-US" dirty="0"/>
          </a:p>
        </p:txBody>
      </p:sp>
      <p:sp>
        <p:nvSpPr>
          <p:cNvPr id="10" name="TextBox 9"/>
          <p:cNvSpPr txBox="1"/>
          <p:nvPr/>
        </p:nvSpPr>
        <p:spPr>
          <a:xfrm>
            <a:off x="1793174" y="5805049"/>
            <a:ext cx="5688282" cy="461665"/>
          </a:xfrm>
          <a:prstGeom prst="rect">
            <a:avLst/>
          </a:prstGeom>
          <a:noFill/>
        </p:spPr>
        <p:txBody>
          <a:bodyPr wrap="square" rtlCol="0">
            <a:spAutoFit/>
          </a:bodyPr>
          <a:lstStyle/>
          <a:p>
            <a:r>
              <a:rPr lang="en-US" sz="1200" dirty="0" smtClean="0"/>
              <a:t>2. Independent </a:t>
            </a:r>
            <a:r>
              <a:rPr lang="en-US" sz="1200" b="1" dirty="0"/>
              <a:t>aggregation</a:t>
            </a:r>
            <a:r>
              <a:rPr lang="en-US" sz="1200" dirty="0"/>
              <a:t> of </a:t>
            </a:r>
            <a:r>
              <a:rPr lang="en-US" sz="1200" dirty="0" smtClean="0"/>
              <a:t>transactions </a:t>
            </a:r>
            <a:r>
              <a:rPr lang="en-US" sz="1200" dirty="0"/>
              <a:t>into new blocks by mining nodes, coupled with </a:t>
            </a:r>
            <a:r>
              <a:rPr lang="en-US" sz="1200" b="1" dirty="0"/>
              <a:t>demonstrated computation through a proof of work algorithm</a:t>
            </a:r>
          </a:p>
        </p:txBody>
      </p:sp>
      <p:sp>
        <p:nvSpPr>
          <p:cNvPr id="11" name="TextBox 10"/>
          <p:cNvSpPr txBox="1"/>
          <p:nvPr/>
        </p:nvSpPr>
        <p:spPr>
          <a:xfrm>
            <a:off x="7778341" y="3964374"/>
            <a:ext cx="1223151" cy="1384995"/>
          </a:xfrm>
          <a:prstGeom prst="rect">
            <a:avLst/>
          </a:prstGeom>
          <a:noFill/>
        </p:spPr>
        <p:txBody>
          <a:bodyPr wrap="square" rtlCol="0">
            <a:spAutoFit/>
          </a:bodyPr>
          <a:lstStyle/>
          <a:p>
            <a:r>
              <a:rPr lang="en-US" sz="1200" dirty="0" smtClean="0"/>
              <a:t>3.Independent </a:t>
            </a:r>
            <a:r>
              <a:rPr lang="en-US" sz="1200" b="1" dirty="0"/>
              <a:t>verification</a:t>
            </a:r>
            <a:r>
              <a:rPr lang="en-US" sz="1200" dirty="0"/>
              <a:t> of the new </a:t>
            </a:r>
            <a:r>
              <a:rPr lang="en-US" sz="1200" b="1" dirty="0"/>
              <a:t>blocks</a:t>
            </a:r>
            <a:r>
              <a:rPr lang="en-US" sz="1200" dirty="0"/>
              <a:t> by every node and assembly into a chain</a:t>
            </a:r>
          </a:p>
        </p:txBody>
      </p:sp>
      <p:sp>
        <p:nvSpPr>
          <p:cNvPr id="12" name="TextBox 11"/>
          <p:cNvSpPr txBox="1"/>
          <p:nvPr/>
        </p:nvSpPr>
        <p:spPr>
          <a:xfrm>
            <a:off x="1793174" y="2820387"/>
            <a:ext cx="5688282" cy="461665"/>
          </a:xfrm>
          <a:prstGeom prst="rect">
            <a:avLst/>
          </a:prstGeom>
          <a:noFill/>
        </p:spPr>
        <p:txBody>
          <a:bodyPr wrap="square" rtlCol="0">
            <a:spAutoFit/>
          </a:bodyPr>
          <a:lstStyle/>
          <a:p>
            <a:r>
              <a:rPr lang="en-US" sz="1200" dirty="0" smtClean="0"/>
              <a:t>4.Independent </a:t>
            </a:r>
            <a:r>
              <a:rPr lang="en-US" sz="1200" b="1" dirty="0"/>
              <a:t>selection</a:t>
            </a:r>
            <a:r>
              <a:rPr lang="en-US" sz="1200" dirty="0"/>
              <a:t>, by every node, of the chain with </a:t>
            </a:r>
            <a:r>
              <a:rPr lang="en-US" sz="1200" b="1" dirty="0"/>
              <a:t>the most cumulative computation demonstrated through proof of </a:t>
            </a:r>
            <a:r>
              <a:rPr lang="en-US" sz="1200" b="1" dirty="0" smtClean="0"/>
              <a:t>work</a:t>
            </a:r>
            <a:r>
              <a:rPr lang="en-US" sz="1200" b="1" dirty="0"/>
              <a:t> </a:t>
            </a:r>
          </a:p>
        </p:txBody>
      </p:sp>
      <p:sp>
        <p:nvSpPr>
          <p:cNvPr id="13" name="TextBox 12"/>
          <p:cNvSpPr txBox="1"/>
          <p:nvPr/>
        </p:nvSpPr>
        <p:spPr>
          <a:xfrm>
            <a:off x="1413163" y="3305309"/>
            <a:ext cx="6448303" cy="246221"/>
          </a:xfrm>
          <a:prstGeom prst="rect">
            <a:avLst/>
          </a:prstGeom>
          <a:noFill/>
        </p:spPr>
        <p:txBody>
          <a:bodyPr wrap="square" rtlCol="0">
            <a:spAutoFit/>
          </a:bodyPr>
          <a:lstStyle/>
          <a:p>
            <a:pPr algn="ctr"/>
            <a:r>
              <a:rPr lang="en-US" sz="1000" dirty="0" smtClean="0"/>
              <a:t>Mining &amp; Feeds align Miner’s (financial) with Network ( immutable transaction ledger) interest</a:t>
            </a:r>
            <a:endParaRPr lang="en-US" sz="1000" dirty="0"/>
          </a:p>
        </p:txBody>
      </p:sp>
      <p:sp>
        <p:nvSpPr>
          <p:cNvPr id="15" name="Title 1"/>
          <p:cNvSpPr>
            <a:spLocks noGrp="1"/>
          </p:cNvSpPr>
          <p:nvPr>
            <p:ph type="title"/>
          </p:nvPr>
        </p:nvSpPr>
        <p:spPr>
          <a:xfrm>
            <a:off x="213757" y="149554"/>
            <a:ext cx="8744284" cy="646999"/>
          </a:xfrm>
        </p:spPr>
        <p:txBody>
          <a:bodyPr anchor="ctr"/>
          <a:lstStyle/>
          <a:p>
            <a:r>
              <a:rPr lang="en-US" sz="2000" dirty="0"/>
              <a:t>Proof of </a:t>
            </a:r>
            <a:r>
              <a:rPr lang="en-US" sz="2000" dirty="0" smtClean="0"/>
              <a:t>Work: create </a:t>
            </a:r>
            <a:r>
              <a:rPr lang="en-US" sz="2000" dirty="0"/>
              <a:t>a shared &amp; immutable </a:t>
            </a:r>
            <a:r>
              <a:rPr lang="en-US" sz="2000" dirty="0" smtClean="0"/>
              <a:t>bitcoin transaction ledger</a:t>
            </a:r>
            <a:endParaRPr lang="en-US" sz="2000" dirty="0"/>
          </a:p>
        </p:txBody>
      </p:sp>
      <p:pic>
        <p:nvPicPr>
          <p:cNvPr id="17" name="Picture 16"/>
          <p:cNvPicPr>
            <a:picLocks noChangeAspect="1"/>
          </p:cNvPicPr>
          <p:nvPr/>
        </p:nvPicPr>
        <p:blipFill>
          <a:blip r:embed="rId3"/>
          <a:stretch>
            <a:fillRect/>
          </a:stretch>
        </p:blipFill>
        <p:spPr>
          <a:xfrm>
            <a:off x="2700723" y="806450"/>
            <a:ext cx="4060800" cy="1799597"/>
          </a:xfrm>
          <a:prstGeom prst="rect">
            <a:avLst/>
          </a:prstGeom>
        </p:spPr>
      </p:pic>
      <p:sp>
        <p:nvSpPr>
          <p:cNvPr id="18" name="TextBox 17"/>
          <p:cNvSpPr txBox="1"/>
          <p:nvPr/>
        </p:nvSpPr>
        <p:spPr>
          <a:xfrm rot="326308">
            <a:off x="6957488" y="1154355"/>
            <a:ext cx="1892723" cy="861774"/>
          </a:xfrm>
          <a:prstGeom prst="rect">
            <a:avLst/>
          </a:prstGeom>
          <a:noFill/>
        </p:spPr>
        <p:txBody>
          <a:bodyPr wrap="square" rtlCol="0">
            <a:spAutoFit/>
          </a:bodyPr>
          <a:lstStyle/>
          <a:p>
            <a:pPr algn="ctr"/>
            <a:r>
              <a:rPr lang="en-US" sz="1000" i="1" dirty="0" smtClean="0"/>
              <a:t>With courtesy from the </a:t>
            </a:r>
            <a:r>
              <a:rPr lang="en-US" sz="1000" i="1" dirty="0" smtClean="0">
                <a:hlinkClick r:id="rId4"/>
              </a:rPr>
              <a:t>bitcoin book of </a:t>
            </a:r>
          </a:p>
          <a:p>
            <a:pPr algn="ctr"/>
            <a:r>
              <a:rPr lang="en-US" sz="1000" i="1" dirty="0" smtClean="0">
                <a:hlinkClick r:id="rId4"/>
              </a:rPr>
              <a:t>Andreas Antonopoulos</a:t>
            </a:r>
            <a:endParaRPr lang="en-US" sz="1000" i="1" dirty="0" smtClean="0"/>
          </a:p>
          <a:p>
            <a:pPr algn="ctr"/>
            <a:r>
              <a:rPr lang="en-US" sz="1000" i="1" dirty="0" smtClean="0"/>
              <a:t> and documentation from </a:t>
            </a:r>
            <a:r>
              <a:rPr lang="en-US" sz="1000" i="1" dirty="0" err="1" smtClean="0">
                <a:hlinkClick r:id="rId5"/>
              </a:rPr>
              <a:t>bitcoin.org</a:t>
            </a:r>
            <a:endParaRPr lang="en-US" sz="1000" i="1" dirty="0"/>
          </a:p>
        </p:txBody>
      </p:sp>
      <p:sp>
        <p:nvSpPr>
          <p:cNvPr id="19" name="TextBox 18"/>
          <p:cNvSpPr txBox="1"/>
          <p:nvPr/>
        </p:nvSpPr>
        <p:spPr>
          <a:xfrm>
            <a:off x="35635" y="901450"/>
            <a:ext cx="2731315" cy="1616116"/>
          </a:xfrm>
          <a:prstGeom prst="rect">
            <a:avLst/>
          </a:prstGeom>
          <a:noFill/>
        </p:spPr>
        <p:txBody>
          <a:bodyPr wrap="square" rtlCol="0">
            <a:normAutofit/>
          </a:bodyPr>
          <a:lstStyle/>
          <a:p>
            <a:pPr marL="171450" indent="-171450">
              <a:buFont typeface="Arial" charset="0"/>
              <a:buChar char="•"/>
            </a:pPr>
            <a:r>
              <a:rPr lang="en-US" sz="1000" dirty="0"/>
              <a:t>The “</a:t>
            </a:r>
            <a:r>
              <a:rPr lang="en-US" sz="1000" b="1" dirty="0"/>
              <a:t>previous block hash</a:t>
            </a:r>
            <a:r>
              <a:rPr lang="en-US" sz="1000" dirty="0"/>
              <a:t>” field is </a:t>
            </a:r>
            <a:r>
              <a:rPr lang="en-US" sz="1000" b="1" dirty="0"/>
              <a:t>inside </a:t>
            </a:r>
            <a:r>
              <a:rPr lang="en-US" sz="1000" dirty="0"/>
              <a:t>the</a:t>
            </a:r>
            <a:r>
              <a:rPr lang="en-US" sz="1000" b="1" dirty="0"/>
              <a:t> block header </a:t>
            </a:r>
            <a:endParaRPr lang="en-US" sz="1000" b="1" dirty="0" smtClean="0"/>
          </a:p>
          <a:p>
            <a:pPr marL="171450" indent="-171450">
              <a:buFont typeface="Arial" charset="0"/>
              <a:buChar char="•"/>
            </a:pPr>
            <a:r>
              <a:rPr lang="en-US" sz="1000" dirty="0" smtClean="0"/>
              <a:t>When </a:t>
            </a:r>
            <a:r>
              <a:rPr lang="en-US" sz="1000" dirty="0"/>
              <a:t>the parent is modified in any </a:t>
            </a:r>
            <a:r>
              <a:rPr lang="en-US" sz="1000" dirty="0" smtClean="0"/>
              <a:t>way (</a:t>
            </a:r>
            <a:r>
              <a:rPr lang="en-US" sz="1000" dirty="0" err="1" smtClean="0"/>
              <a:t>eg</a:t>
            </a:r>
            <a:r>
              <a:rPr lang="en-US" sz="1000" dirty="0" smtClean="0"/>
              <a:t> fraud), </a:t>
            </a:r>
            <a:r>
              <a:rPr lang="en-US" sz="1000" dirty="0"/>
              <a:t>the parent’s hash </a:t>
            </a:r>
            <a:r>
              <a:rPr lang="en-US" sz="1000" dirty="0" smtClean="0"/>
              <a:t>changes and hence the child hash changes and so on </a:t>
            </a:r>
          </a:p>
          <a:p>
            <a:pPr marL="171450" indent="-171450">
              <a:buFont typeface="Arial" charset="0"/>
              <a:buChar char="•"/>
            </a:pPr>
            <a:r>
              <a:rPr lang="en-US" sz="1000" dirty="0" smtClean="0"/>
              <a:t>The </a:t>
            </a:r>
            <a:r>
              <a:rPr lang="en-US" sz="1000" b="1" dirty="0" smtClean="0"/>
              <a:t>cascade effect </a:t>
            </a:r>
            <a:r>
              <a:rPr lang="en-US" sz="1000" dirty="0" smtClean="0"/>
              <a:t>would require that much computing power that deeper layers are practically </a:t>
            </a:r>
            <a:r>
              <a:rPr lang="en-US" sz="1000" b="1" dirty="0" smtClean="0"/>
              <a:t>immutable</a:t>
            </a:r>
            <a:endParaRPr lang="en-US" sz="1000" b="1" dirty="0"/>
          </a:p>
          <a:p>
            <a:endParaRPr lang="en-US" sz="1000" dirty="0"/>
          </a:p>
        </p:txBody>
      </p:sp>
    </p:spTree>
    <p:extLst>
      <p:ext uri="{BB962C8B-B14F-4D97-AF65-F5344CB8AC3E}">
        <p14:creationId xmlns:p14="http://schemas.microsoft.com/office/powerpoint/2010/main" val="9894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0"/>
            <a:ext cx="8042276" cy="5943601"/>
          </a:xfrm>
        </p:spPr>
        <p:txBody>
          <a:bodyPr anchor="ctr">
            <a:normAutofit/>
          </a:bodyPr>
          <a:lstStyle/>
          <a:p>
            <a:pPr marL="0" indent="0" algn="ctr">
              <a:buNone/>
            </a:pPr>
            <a:r>
              <a:rPr lang="en-US" sz="7200" dirty="0" smtClean="0"/>
              <a:t>Understanding</a:t>
            </a:r>
          </a:p>
          <a:p>
            <a:pPr marL="0" indent="0" algn="ctr">
              <a:buNone/>
            </a:pPr>
            <a:r>
              <a:rPr lang="en-US" sz="900" dirty="0" smtClean="0"/>
              <a:t>Insert Short description (the idea)</a:t>
            </a:r>
            <a:endParaRPr lang="en-US" sz="900" dirty="0"/>
          </a:p>
        </p:txBody>
      </p:sp>
      <p:sp>
        <p:nvSpPr>
          <p:cNvPr id="2" name="TextBox 1"/>
          <p:cNvSpPr txBox="1"/>
          <p:nvPr/>
        </p:nvSpPr>
        <p:spPr>
          <a:xfrm rot="21001390">
            <a:off x="8359903" y="597408"/>
            <a:ext cx="806631" cy="369332"/>
          </a:xfrm>
          <a:prstGeom prst="rect">
            <a:avLst/>
          </a:prstGeom>
          <a:solidFill>
            <a:schemeClr val="accent3"/>
          </a:solidFill>
        </p:spPr>
        <p:txBody>
          <a:bodyPr wrap="none" rtlCol="0">
            <a:spAutoFit/>
          </a:bodyPr>
          <a:lstStyle/>
          <a:p>
            <a:r>
              <a:rPr lang="en-US" smtClean="0"/>
              <a:t>check</a:t>
            </a:r>
            <a:endParaRPr lang="en-US"/>
          </a:p>
        </p:txBody>
      </p:sp>
    </p:spTree>
    <p:extLst>
      <p:ext uri="{BB962C8B-B14F-4D97-AF65-F5344CB8AC3E}">
        <p14:creationId xmlns:p14="http://schemas.microsoft.com/office/powerpoint/2010/main" val="818615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11371</TotalTime>
  <Words>6131</Words>
  <Application>Microsoft Macintosh PowerPoint</Application>
  <PresentationFormat>On-screen Show (4:3)</PresentationFormat>
  <Paragraphs>748</Paragraphs>
  <Slides>25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News Gothic MT</vt:lpstr>
      <vt:lpstr>Wingdings 2</vt:lpstr>
      <vt:lpstr>Arial</vt:lpstr>
      <vt:lpstr>Breeze</vt:lpstr>
      <vt:lpstr>IoT Babelchain -  Proof of Understanding </vt:lpstr>
      <vt:lpstr>Abstract</vt:lpstr>
      <vt:lpstr>Agenda</vt:lpstr>
      <vt:lpstr>PowerPoint Presentation</vt:lpstr>
      <vt:lpstr>Machines can’t (hardly) communicate !</vt:lpstr>
      <vt:lpstr>The ‘naïve’ way of copying Bitcoins Approach to integrate Endpoints</vt:lpstr>
      <vt:lpstr>What can we learn from Bitcoin and Blockchains?</vt:lpstr>
      <vt:lpstr>Proof of Work: create a shared &amp; immutable bitcoin transaction ledger</vt:lpstr>
      <vt:lpstr>PowerPoint Presentation</vt:lpstr>
      <vt:lpstr>‘Meaning’ for Machines: Syntax, Semantic, Pragmatics</vt:lpstr>
      <vt:lpstr>Format Handshake  </vt:lpstr>
      <vt:lpstr>Content Handshake  </vt:lpstr>
      <vt:lpstr>Action Handshake  </vt:lpstr>
      <vt:lpstr>PowerPoint Presentation</vt:lpstr>
      <vt:lpstr>Translators I – Picking MessagesMessages</vt:lpstr>
      <vt:lpstr>Translators II – Generating Messages</vt:lpstr>
      <vt:lpstr>Translators III – MappingMessages</vt:lpstr>
      <vt:lpstr>PowerPoint Presentation</vt:lpstr>
      <vt:lpstr>Immutable Proof of Understanding</vt:lpstr>
      <vt:lpstr>Proof of Understanding as prereq for existing Proof of X Mechanims</vt:lpstr>
      <vt:lpstr>Proof of Understanding – Signing Immutability</vt:lpstr>
      <vt:lpstr>Proof of Understanding – Working Immutability</vt:lpstr>
      <vt:lpstr>PowerPoint Presentation</vt:lpstr>
      <vt:lpstr>Comparing Proof of Work and Proof of Understanding</vt:lpstr>
      <vt:lpstr>Why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Going Middleware</dc:title>
  <dc:creator>Salesforce.com</dc:creator>
  <cp:lastModifiedBy>John Watson</cp:lastModifiedBy>
  <cp:revision>937</cp:revision>
  <cp:lastPrinted>2016-04-03T22:38:22Z</cp:lastPrinted>
  <dcterms:created xsi:type="dcterms:W3CDTF">2015-11-29T09:48:11Z</dcterms:created>
  <dcterms:modified xsi:type="dcterms:W3CDTF">2016-04-25T16:21:38Z</dcterms:modified>
</cp:coreProperties>
</file>