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70" r:id="rId12"/>
    <p:sldId id="264" r:id="rId13"/>
    <p:sldId id="271" r:id="rId14"/>
    <p:sldId id="265" r:id="rId15"/>
    <p:sldId id="272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6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9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0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6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0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9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9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0F7A04-DE5A-4043-BC19-C4BA52D9B3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72525D-2062-456F-8BDF-23C209F07C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09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F249-1493-7FF8-4BD9-AB9745BF4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6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Exploratory Data Analysis (EDA) for Real Estate Pricing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7E2A-B199-88D2-D0C5-588C3C1F9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none" dirty="0">
                <a:solidFill>
                  <a:schemeClr val="tx1"/>
                </a:solidFill>
              </a:rPr>
              <a:t>Gurpreet kaur</a:t>
            </a:r>
          </a:p>
          <a:p>
            <a:r>
              <a:rPr lang="en-US" b="1" cap="none" dirty="0">
                <a:solidFill>
                  <a:schemeClr val="tx1"/>
                </a:solidFill>
              </a:rPr>
              <a:t>Submission Date: 14 Feb 2025</a:t>
            </a:r>
            <a:endParaRPr lang="en-IN" b="1" cap="none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9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20B4-3340-06E0-86F6-0CD70897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Size &amp; Feature Impact on Price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4690-D904-4612-6A0E-F1095BA86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5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Objective: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how property size and key features influence house prices, helping to determine the most valuable characteristics in real estate valuation.</a:t>
            </a:r>
          </a:p>
          <a:p>
            <a:r>
              <a:rPr lang="en-US" b="1" dirty="0">
                <a:solidFill>
                  <a:schemeClr val="tx1"/>
                </a:solidFill>
              </a:rPr>
              <a:t>Findings: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Larger Homes Generally Have Higher Prices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Square footage is one of the strongest indicators of price.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Price per square foot varies by location and amenities.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More Bedrooms &amp; Bathrooms Contribute to Valuation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with </a:t>
            </a:r>
            <a:r>
              <a:rPr lang="en-US" b="1" dirty="0">
                <a:solidFill>
                  <a:schemeClr val="tx1"/>
                </a:solidFill>
              </a:rPr>
              <a:t>more bedrooms and bathrooms</a:t>
            </a:r>
            <a:r>
              <a:rPr lang="en-US" dirty="0">
                <a:solidFill>
                  <a:schemeClr val="tx1"/>
                </a:solidFill>
              </a:rPr>
              <a:t> tend to have higher prices.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However, the increase in price is </a:t>
            </a:r>
            <a:r>
              <a:rPr lang="en-US" b="1" dirty="0">
                <a:solidFill>
                  <a:schemeClr val="tx1"/>
                </a:solidFill>
              </a:rPr>
              <a:t>not always linear</a:t>
            </a:r>
            <a:r>
              <a:rPr lang="en-US" dirty="0">
                <a:solidFill>
                  <a:schemeClr val="tx1"/>
                </a:solidFill>
              </a:rPr>
              <a:t>—diminishing returns exist.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Luxury Features Add Significant Value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Swimming pools, garages, and modern kitchens</a:t>
            </a:r>
            <a:r>
              <a:rPr lang="en-US" dirty="0">
                <a:solidFill>
                  <a:schemeClr val="tx1"/>
                </a:solidFill>
              </a:rPr>
              <a:t> increase property appeal.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Homes with </a:t>
            </a:r>
            <a:r>
              <a:rPr lang="en-US" b="1" dirty="0">
                <a:solidFill>
                  <a:schemeClr val="tx1"/>
                </a:solidFill>
              </a:rPr>
              <a:t>smart home technology, energy-efficient systems, or high-end interiors</a:t>
            </a:r>
            <a:r>
              <a:rPr lang="en-US" dirty="0">
                <a:solidFill>
                  <a:schemeClr val="tx1"/>
                </a:solidFill>
              </a:rPr>
              <a:t> often sell at a premium.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Size, number of rooms, and luxury amenities significantly influence real estate prices.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Buyers and sellers can leverage this information to </a:t>
            </a:r>
            <a:r>
              <a:rPr lang="en-US" b="1" dirty="0">
                <a:solidFill>
                  <a:schemeClr val="tx1"/>
                </a:solidFill>
              </a:rPr>
              <a:t>strategically price or invest in properties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0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1181-7C67-CF14-9564-5A614F53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ystem-ui"/>
              </a:rPr>
              <a:t>Visualize Feature Impact on House Prices</a:t>
            </a:r>
            <a:br>
              <a:rPr lang="en-US" b="1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A355F-7133-A409-5770-395B50E3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7" y="1944585"/>
            <a:ext cx="3273941" cy="2175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64894-E30E-7788-F3A2-68D999D3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99" y="2103811"/>
            <a:ext cx="4773872" cy="3516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08287-4859-0595-48A5-E2C6D9BE2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5" y="4190452"/>
            <a:ext cx="3150188" cy="2095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4DC5F5-1A0E-190E-04B3-3095E2E2D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39" y="3311323"/>
            <a:ext cx="4085824" cy="27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147C-5C35-FF95-17C1-100BA95A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Market Trends &amp; Historical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E9EB-DEDF-4592-643D-87FFCE67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Objective: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Examine real estate price trends over time to identify patterns, market cycles, and external factors influencing property values.</a:t>
            </a:r>
          </a:p>
          <a:p>
            <a:r>
              <a:rPr lang="en-US" b="1" dirty="0">
                <a:solidFill>
                  <a:schemeClr val="tx1"/>
                </a:solidFill>
              </a:rPr>
              <a:t>Visualization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Line Chart: House Prices Over Time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Displays how property prices have changed across different years.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Helps identify long-term trends and short-term fluctuations.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Insights: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Prices Fluctuated with Economic Conditions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Economic downturns (e.g., recessions, interest rate hikes) led to price drops.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Booming markets saw steady price increases due to high demand.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Seasonal Trends Observed in Pricing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Prices tend to rise in peak buying seasons (spring &amp; summer).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slowdowns are common in winter months.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Real estate prices are influenced by economic cycles and seasonal demand.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Understanding historical trends helps in forecasting future property values and investment decisions.</a:t>
            </a:r>
            <a:endParaRPr lang="en-US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AC3D-8625-2135-6DDF-637B82D8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Analyze Price Trends Over Time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D5355-8DE1-6134-52AF-6F85E5381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2" y="1840674"/>
            <a:ext cx="3853759" cy="1950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00779-2D84-81BB-6FE8-A6FC11CBF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81" y="2111236"/>
            <a:ext cx="4925143" cy="2635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8D625-DE19-2480-E301-F569FED4A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2" y="3955252"/>
            <a:ext cx="3579979" cy="1823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6CF70-A679-64F1-C335-4E5BA1774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998" y="2234470"/>
            <a:ext cx="3287940" cy="1629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A8C1E4-8FC9-504B-A386-A63FCCA22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88" y="4361187"/>
            <a:ext cx="3438250" cy="17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4766-0111-F480-C562-1292DB64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Customer Preferences &amp;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AC03-B901-7A1F-4BAC-01BCD2F0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Objective:</a:t>
            </a:r>
          </a:p>
          <a:p>
            <a:pPr lvl="1"/>
            <a:r>
              <a:rPr lang="en-US" dirty="0"/>
              <a:t>Assess how property features and neighborhood amenities influence real estate pricing.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Key Findings: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Luxury Amenities Increase Demand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Homes with </a:t>
            </a:r>
            <a:r>
              <a:rPr lang="en-US" b="1" dirty="0"/>
              <a:t>garages, swimming pools, and modern kitchens</a:t>
            </a:r>
            <a:r>
              <a:rPr lang="en-US" dirty="0"/>
              <a:t> are priced higher.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Energy-efficient and smart home features also add value.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Neighborhood Amenities Matter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Proximity to </a:t>
            </a:r>
            <a:r>
              <a:rPr lang="en-US" b="1" dirty="0"/>
              <a:t>schools, parks, public transport, and shopping centers</a:t>
            </a:r>
            <a:r>
              <a:rPr lang="en-US" dirty="0"/>
              <a:t> significantly affects valuation.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Properties in </a:t>
            </a:r>
            <a:r>
              <a:rPr lang="en-US" b="1" dirty="0"/>
              <a:t>safe and well-developed areas</a:t>
            </a:r>
            <a:r>
              <a:rPr lang="en-US" dirty="0"/>
              <a:t> command premium prices.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Key Takeaway: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Luxury and neighborhood amenities significantly shape buyer preferences and real estate valuation.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Developers and investors can leverage these insights to optimize pricing strategies.</a:t>
            </a: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6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56EF-B5E7-C0E2-B740-2662B863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ystem-ui"/>
              </a:rPr>
              <a:t>Visualizing the Impact of Amenities on House Prices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6F9CD-060A-03A8-C081-034416CE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" y="1852950"/>
            <a:ext cx="6311084" cy="20145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574AA-11A9-6BAB-BC87-6D5B9A5A8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5" y="4063846"/>
            <a:ext cx="5985255" cy="2014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B51530-0DEF-FB31-3B1B-E1B21788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42" y="1852950"/>
            <a:ext cx="4265938" cy="2225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BDE81-3B9C-8DC7-89DA-612A4741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418" y="4172434"/>
            <a:ext cx="3358407" cy="19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38D-7664-F201-9022-EF213131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Challenges &amp; 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4229-DE77-82DA-9BD9-DCCA84C8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Challenges Faced: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Missing Data in Older Records</a:t>
            </a:r>
            <a:r>
              <a:rPr lang="en-US" dirty="0">
                <a:solidFill>
                  <a:schemeClr val="tx1"/>
                </a:solidFill>
              </a:rPr>
              <a:t> – Some historical property data lacked key features.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Outliers Affecting Analysis</a:t>
            </a:r>
            <a:r>
              <a:rPr lang="en-US" dirty="0">
                <a:solidFill>
                  <a:schemeClr val="tx1"/>
                </a:solidFill>
              </a:rPr>
              <a:t> – Extreme property prices distorted trends.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Ensuring Meaningful Feature Selection</a:t>
            </a:r>
            <a:r>
              <a:rPr lang="en-US" dirty="0">
                <a:solidFill>
                  <a:schemeClr val="tx1"/>
                </a:solidFill>
              </a:rPr>
              <a:t> – Some variables had weak correlations with price.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Adjustments Made: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Imputed Missing Values</a:t>
            </a:r>
            <a:r>
              <a:rPr lang="en-US" dirty="0">
                <a:solidFill>
                  <a:schemeClr val="tx1"/>
                </a:solidFill>
              </a:rPr>
              <a:t> – Used median values and logical estimates.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Removed Extreme Outliers</a:t>
            </a:r>
            <a:r>
              <a:rPr lang="en-US" dirty="0">
                <a:solidFill>
                  <a:schemeClr val="tx1"/>
                </a:solidFill>
              </a:rPr>
              <a:t> – Filtered properties with unrealistic prices or sizes.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Focused on Most Impactful Variables</a:t>
            </a:r>
            <a:r>
              <a:rPr lang="en-US" dirty="0">
                <a:solidFill>
                  <a:schemeClr val="tx1"/>
                </a:solidFill>
              </a:rPr>
              <a:t> – Kept only strongly correlated features.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Key Takeaway: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preprocessing was </a:t>
            </a:r>
            <a:r>
              <a:rPr lang="en-US" b="1" dirty="0">
                <a:solidFill>
                  <a:schemeClr val="tx1"/>
                </a:solidFill>
              </a:rPr>
              <a:t>essential to improve accuracy and reliability of insights.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6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4C54-D17D-F612-2158-68A9A2B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 &amp; Key Takeaways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1D92-6A56-54AD-65C8-AF0ABC18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Summary of Insights: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Size, Location, and Features Drive Home Prices</a:t>
            </a:r>
            <a:r>
              <a:rPr lang="en-US" dirty="0">
                <a:solidFill>
                  <a:schemeClr val="tx1"/>
                </a:solidFill>
              </a:rPr>
              <a:t> – Larger homes in prime areas with premium amenities have higher valuations.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Market Trends Show Price Fluctuations Over Time</a:t>
            </a:r>
            <a:r>
              <a:rPr lang="en-US" dirty="0">
                <a:solidFill>
                  <a:schemeClr val="tx1"/>
                </a:solidFill>
              </a:rPr>
              <a:t> – Economic conditions and seasonal trends impact pricing.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Customer Preferences Shape Real Estate Demand</a:t>
            </a:r>
            <a:r>
              <a:rPr lang="en-US" dirty="0">
                <a:solidFill>
                  <a:schemeClr val="tx1"/>
                </a:solidFill>
              </a:rPr>
              <a:t> – Amenities and neighborhood features influence buyer decisions.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Final Takeaway : </a:t>
            </a:r>
            <a:r>
              <a:rPr lang="en-US" dirty="0">
                <a:solidFill>
                  <a:schemeClr val="tx1"/>
                </a:solidFill>
              </a:rPr>
              <a:t>The analysis </a:t>
            </a:r>
            <a:r>
              <a:rPr lang="en-US" b="1" dirty="0">
                <a:solidFill>
                  <a:schemeClr val="tx1"/>
                </a:solidFill>
              </a:rPr>
              <a:t>unveils key pricing drivers, helping buyers, sellers, and investors make data-driven decisions.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2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8542-CF0F-94F6-80C1-CB083F10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5231"/>
            <a:ext cx="10058400" cy="402336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6600" b="1" dirty="0"/>
              <a:t>THANKS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87717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B57B-AA10-A47D-1D50-80D979AE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FE9A3B-E79F-3469-9A79-F702E948D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1" y="1873938"/>
            <a:ext cx="11094720" cy="282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 primary goal of this analysis is to explore real estate pricing trends and identify the key factors that influence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              property values. Understanding these patterns can help buyers, sellers, and investors make informed decisions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              based on data-driven insights.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 : </a:t>
            </a:r>
            <a:r>
              <a:rPr lang="en-US" sz="1600" dirty="0">
                <a:solidFill>
                  <a:schemeClr val="tx1"/>
                </a:solidFill>
              </a:rPr>
              <a:t>The dataset contains real estate pricing data with various attributes that impact house prices. Key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                                                features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Location:</a:t>
            </a:r>
            <a:r>
              <a:rPr lang="en-US" sz="1600" dirty="0">
                <a:solidFill>
                  <a:schemeClr val="tx1"/>
                </a:solidFill>
              </a:rPr>
              <a:t> Neighborhood, proximity to schools, parks, and commercial areas.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Property Size:</a:t>
            </a:r>
            <a:r>
              <a:rPr lang="en-US" sz="1600" dirty="0">
                <a:solidFill>
                  <a:schemeClr val="tx1"/>
                </a:solidFill>
              </a:rPr>
              <a:t> Total square footage, number of bedrooms and bathrooms.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Amenities:</a:t>
            </a:r>
            <a:r>
              <a:rPr lang="en-US" sz="1600" dirty="0">
                <a:solidFill>
                  <a:schemeClr val="tx1"/>
                </a:solidFill>
              </a:rPr>
              <a:t> Presence of a swimming pool, garage, garden, or smart home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Market Trends:</a:t>
            </a:r>
            <a:r>
              <a:rPr lang="en-US" sz="1600" dirty="0">
                <a:solidFill>
                  <a:schemeClr val="tx1"/>
                </a:solidFill>
              </a:rPr>
              <a:t> Historical price changes over time, economic influences, and seasonal fluctuations.</a:t>
            </a:r>
          </a:p>
          <a:p>
            <a:pPr marL="201168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By analyzing these features, we can uncover patterns, correlations, and pricing trends to better understand real estate valuation.</a:t>
            </a:r>
          </a:p>
        </p:txBody>
      </p:sp>
    </p:spTree>
    <p:extLst>
      <p:ext uri="{BB962C8B-B14F-4D97-AF65-F5344CB8AC3E}">
        <p14:creationId xmlns:p14="http://schemas.microsoft.com/office/powerpoint/2010/main" val="386314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880D-E98C-B3B2-B6B6-4EC1EB1E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Data 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5E43D-85DA-EC94-75D6-37C11F18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Task:</a:t>
            </a:r>
          </a:p>
          <a:p>
            <a:r>
              <a:rPr lang="en-US" dirty="0">
                <a:solidFill>
                  <a:schemeClr val="tx1"/>
                </a:solidFill>
              </a:rPr>
              <a:t>Load the real estate pricing dataset into a </a:t>
            </a:r>
            <a:r>
              <a:rPr lang="en-US" b="1" dirty="0">
                <a:solidFill>
                  <a:schemeClr val="tx1"/>
                </a:solidFill>
              </a:rPr>
              <a:t>Pandas </a:t>
            </a:r>
            <a:r>
              <a:rPr lang="en-US" b="1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to facilitate easy manipulation and analysis. This step ensures that the data is structured properly for further exploration.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Library Used: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Pandas: A powerful Python library used for data manipulation and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Steps Taken: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Imported the necessary libraries (pandas).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Loaded the dataset from a CSV/Excel file into a Pandas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Displayed the first few rows to verify successful loading.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dataset was </a:t>
            </a:r>
            <a:r>
              <a:rPr lang="en-US" b="1" dirty="0">
                <a:solidFill>
                  <a:schemeClr val="tx1"/>
                </a:solidFill>
              </a:rPr>
              <a:t>successfully imported</a:t>
            </a:r>
            <a:r>
              <a:rPr lang="en-US" dirty="0">
                <a:solidFill>
                  <a:schemeClr val="tx1"/>
                </a:solidFill>
              </a:rPr>
              <a:t> and is now ready for </a:t>
            </a:r>
            <a:r>
              <a:rPr lang="en-US" b="1" dirty="0">
                <a:solidFill>
                  <a:schemeClr val="tx1"/>
                </a:solidFill>
              </a:rPr>
              <a:t>cleaning and analysis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Initial verification ensured </a:t>
            </a:r>
            <a:r>
              <a:rPr lang="en-US" b="1" dirty="0">
                <a:solidFill>
                  <a:schemeClr val="tx1"/>
                </a:solidFill>
              </a:rPr>
              <a:t>correct column names, data types, and structure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1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7090-8656-012F-93A8-9D8DB95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1272-3C07-E6A2-E478-2DFF1459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Challenges:</a:t>
            </a:r>
          </a:p>
          <a:p>
            <a:r>
              <a:rPr lang="en-US" dirty="0">
                <a:solidFill>
                  <a:schemeClr val="tx1"/>
                </a:solidFill>
              </a:rPr>
              <a:t>Cleaning the dataset is essential for ensuring accurate analysis. The main challenges encountered were: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Missing Values: </a:t>
            </a:r>
            <a:r>
              <a:rPr lang="en-US" dirty="0">
                <a:solidFill>
                  <a:schemeClr val="tx1"/>
                </a:solidFill>
              </a:rPr>
              <a:t>Some records had incomplete data for key features like price, square footage, or amenities.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Duplicate Entries: </a:t>
            </a:r>
            <a:r>
              <a:rPr lang="en-US" dirty="0">
                <a:solidFill>
                  <a:schemeClr val="tx1"/>
                </a:solidFill>
              </a:rPr>
              <a:t>Multiple instances of the same property were present, leading to redundancy.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Anomalies: </a:t>
            </a:r>
            <a:r>
              <a:rPr lang="en-US" dirty="0">
                <a:solidFill>
                  <a:schemeClr val="tx1"/>
                </a:solidFill>
              </a:rPr>
              <a:t>Unrealistic values such as negative prices, extremely high square footage, or incorrect property attributes.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Solution : </a:t>
            </a:r>
            <a:r>
              <a:rPr lang="en-US" dirty="0">
                <a:solidFill>
                  <a:schemeClr val="tx1"/>
                </a:solidFill>
              </a:rPr>
              <a:t>To improve data quality, the following steps were taken: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Removed duplicate entries</a:t>
            </a:r>
            <a:r>
              <a:rPr lang="en-US" dirty="0">
                <a:solidFill>
                  <a:schemeClr val="tx1"/>
                </a:solidFill>
              </a:rPr>
              <a:t> to prevent skewed analysis.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Filled or dropped missing values</a:t>
            </a:r>
            <a:r>
              <a:rPr lang="en-US" dirty="0">
                <a:solidFill>
                  <a:schemeClr val="tx1"/>
                </a:solidFill>
              </a:rPr>
              <a:t> based on relevance and statistical methods.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Checked for inconsistencies</a:t>
            </a:r>
            <a:r>
              <a:rPr lang="en-US" dirty="0">
                <a:solidFill>
                  <a:schemeClr val="tx1"/>
                </a:solidFill>
              </a:rPr>
              <a:t> by validating numerical ranges and correcting errors.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Improved data reliability</a:t>
            </a:r>
            <a:r>
              <a:rPr lang="en-US" dirty="0">
                <a:solidFill>
                  <a:schemeClr val="tx1"/>
                </a:solidFill>
              </a:rPr>
              <a:t> by eliminating errors and inconsistencies.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Ensured the dataset is clean and ready</a:t>
            </a:r>
            <a:r>
              <a:rPr lang="en-US" dirty="0">
                <a:solidFill>
                  <a:schemeClr val="tx1"/>
                </a:solidFill>
              </a:rPr>
              <a:t> for further analysis, enabling accurate insights into real estate pricing trends.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6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69B-F0FF-161F-C6D5-5796517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4CA2-AA3B-5EBD-A5C1-C3BBC674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556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Objective: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Analyze individual variables to understand their distributions, identify skewness, and detect outliers. This helps in gaining insights into the overall data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Visualizations Used: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Histogram of House Prices: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Displays the frequency distribution of property prices.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Helps identify price concentration and extreme values.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Kernel Density Estimate (KDE) Plots: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Provides a smoothed representation of price distribution.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Helps visualize the spread and shape of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Insights: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Skewness:</a:t>
            </a:r>
            <a:r>
              <a:rPr lang="en-US" dirty="0">
                <a:solidFill>
                  <a:schemeClr val="tx1"/>
                </a:solidFill>
              </a:rPr>
              <a:t> Price distribution may be right-skewed (more expensive houses are less frequent).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Outliers:</a:t>
            </a:r>
            <a:r>
              <a:rPr lang="en-US" dirty="0">
                <a:solidFill>
                  <a:schemeClr val="tx1"/>
                </a:solidFill>
              </a:rPr>
              <a:t> Identified extremely high or low property prices that may need further investigation.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Distribution Patterns:</a:t>
            </a:r>
            <a:r>
              <a:rPr lang="en-US" dirty="0">
                <a:solidFill>
                  <a:schemeClr val="tx1"/>
                </a:solidFill>
              </a:rPr>
              <a:t> Most properties fall within a certain price range, revealing market trends.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Understanding price distribution helps in detecting anomalies and making informed predictions.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Univariate analysis sets the foundation for deeper multivariate insights.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0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E32-1C4F-45EB-3ADA-4BB71396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Univariate Analysis </a:t>
            </a:r>
            <a:r>
              <a:rPr lang="en-US" b="1" dirty="0">
                <a:solidFill>
                  <a:schemeClr val="tx1"/>
                </a:solidFill>
              </a:rPr>
              <a:t>Visualizations</a:t>
            </a:r>
            <a:r>
              <a:rPr lang="en-IN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77BBC-0D58-C99E-9FE6-4D653BBBB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" y="1762974"/>
            <a:ext cx="6261618" cy="26022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E55700-49F6-BD64-8610-EBA40F6F5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37" y="1871940"/>
            <a:ext cx="5742039" cy="2384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A910-7244-EA90-539C-29F46D9A8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5" y="4390817"/>
            <a:ext cx="4414684" cy="2056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CFFB13-F55C-7A9F-449A-367A076CF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35" y="4263641"/>
            <a:ext cx="4702200" cy="23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5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9BD8-2C6F-F0E5-9BBF-39AA8A4E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608E-5EFE-3251-D630-79C5F03B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Objective:</a:t>
            </a:r>
          </a:p>
          <a:p>
            <a:pPr marL="201168" lvl="1" indent="0">
              <a:buNone/>
            </a:pPr>
            <a:r>
              <a:rPr lang="en-US" dirty="0"/>
              <a:t>Investigate relationships between multiple variables to understand how different factors influence house prices. This helps identify key drivers of property valuation.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Techniques Used:</a:t>
            </a:r>
          </a:p>
          <a:p>
            <a:pPr lvl="1"/>
            <a:r>
              <a:rPr lang="en-US" b="1" dirty="0"/>
              <a:t>Correlation Matrix: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Measures the strength and direction of relationships between variables.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identify the most influential factors affecting house prices.</a:t>
            </a:r>
          </a:p>
          <a:p>
            <a:pPr lvl="1"/>
            <a:r>
              <a:rPr lang="en-US" b="1" dirty="0"/>
              <a:t>Scatterplots (e.g., Price vs. Square Footage):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Visualizes how property size impacts pricing.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Identifies linear or non-linear trends.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Insights: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Strong correlation between house price and square footage</a:t>
            </a:r>
            <a:r>
              <a:rPr lang="en-US" dirty="0"/>
              <a:t> – larger homes tend to have higher prices.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Location plays a crucial role</a:t>
            </a:r>
            <a:r>
              <a:rPr lang="en-US" dirty="0"/>
              <a:t> – properties in premium locations command higher prices.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Additional features (bedrooms, amenities) show moderate correlations</a:t>
            </a:r>
            <a:r>
              <a:rPr lang="en-US" dirty="0"/>
              <a:t> with pricing trends.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Multivariate analysis provides deeper insights into </a:t>
            </a:r>
            <a:r>
              <a:rPr lang="en-US" b="1" dirty="0"/>
              <a:t>how size, location, and features impact real estate prices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Helps in developing </a:t>
            </a:r>
            <a:r>
              <a:rPr lang="en-US" b="1" dirty="0"/>
              <a:t>pricing models and investment strategies</a:t>
            </a:r>
            <a:r>
              <a:rPr lang="en-US" dirty="0"/>
              <a:t>.</a:t>
            </a:r>
          </a:p>
          <a:p>
            <a:pPr marL="384048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67C1-A397-9A76-D1A2-2E63959A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Multivariate Analysis </a:t>
            </a:r>
            <a:r>
              <a:rPr lang="en-US" b="1" dirty="0">
                <a:solidFill>
                  <a:schemeClr val="tx1"/>
                </a:solidFill>
              </a:rPr>
              <a:t>Visualizations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0DAA2-5BA0-0DCF-1B73-5B5986E0E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" y="1803591"/>
            <a:ext cx="3606676" cy="2258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351B3-F842-8AFC-9AE8-E5E35D7CA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97212"/>
            <a:ext cx="3606676" cy="2321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8BC3C-8E64-19D4-C802-5C1E31FAB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563" y="1803591"/>
            <a:ext cx="3337952" cy="2340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C4F8CE-6E51-8AA4-FA3E-868150849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37" y="4195386"/>
            <a:ext cx="3660204" cy="22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EF2B-0423-4A44-D333-8CC1221C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969A-6C29-AEC2-D009-5BCC8307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590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Objective:</a:t>
            </a:r>
          </a:p>
          <a:p>
            <a:pPr marL="201168" lvl="1" indent="0">
              <a:buNone/>
            </a:pPr>
            <a:r>
              <a:rPr lang="en-US" dirty="0"/>
              <a:t>Enhance predictive power by creating new variables that provide deeper insights into real estate pricing. Feature engineering helps in making the dataset more informative for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Examples of New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Price per Square Foot:</a:t>
            </a:r>
            <a:r>
              <a:rPr lang="en-US" dirty="0"/>
              <a:t> Provides a standardized measure of property value.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Age of the Property:</a:t>
            </a:r>
            <a:r>
              <a:rPr lang="en-US" dirty="0"/>
              <a:t> Helps assess depreciation and historical pricing trends.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Nearby Amenities Score:</a:t>
            </a:r>
            <a:r>
              <a:rPr lang="en-US" dirty="0"/>
              <a:t> Quantifies the impact of schools, parks, and transport links.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Impact of Feature Engineering:</a:t>
            </a:r>
          </a:p>
          <a:p>
            <a:pPr lvl="1"/>
            <a:r>
              <a:rPr lang="en-US" b="1" dirty="0"/>
              <a:t>Improved Interpretability:</a:t>
            </a:r>
            <a:r>
              <a:rPr lang="en-US" dirty="0"/>
              <a:t> Helps understand price variations in different areas.</a:t>
            </a:r>
          </a:p>
          <a:p>
            <a:pPr lvl="1"/>
            <a:r>
              <a:rPr lang="en-US" b="1" dirty="0"/>
              <a:t>Better Predictive Power:</a:t>
            </a:r>
            <a:r>
              <a:rPr lang="en-US" dirty="0"/>
              <a:t> Enhances model accuracy by adding relevant features.</a:t>
            </a:r>
          </a:p>
          <a:p>
            <a:pPr lvl="1"/>
            <a:r>
              <a:rPr lang="en-US" b="1" dirty="0"/>
              <a:t>Deeper Insights:</a:t>
            </a:r>
            <a:r>
              <a:rPr lang="en-US" dirty="0"/>
              <a:t> Allows segmentation based on affordability, investment potential, and market trends.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Feature engineering </a:t>
            </a:r>
            <a:r>
              <a:rPr lang="en-US" b="1" dirty="0"/>
              <a:t>unlocks hidden patterns</a:t>
            </a:r>
            <a:r>
              <a:rPr lang="en-US" dirty="0"/>
              <a:t> in the dataset.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Custom features improve pricing analysis</a:t>
            </a:r>
            <a:r>
              <a:rPr lang="en-US" dirty="0"/>
              <a:t> and market forecasting.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383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1517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system-ui</vt:lpstr>
      <vt:lpstr>Times New Roman</vt:lpstr>
      <vt:lpstr>Wingdings</vt:lpstr>
      <vt:lpstr>Retrospect</vt:lpstr>
      <vt:lpstr>Project 3 : Exploratory Data Analysis (EDA) for Real Estate Pricing</vt:lpstr>
      <vt:lpstr>Introduction</vt:lpstr>
      <vt:lpstr>Data Loading</vt:lpstr>
      <vt:lpstr>Data Cleaning</vt:lpstr>
      <vt:lpstr>Univariate Analysis</vt:lpstr>
      <vt:lpstr>Univariate Analysis Visualizations </vt:lpstr>
      <vt:lpstr>Multivariate Analysis</vt:lpstr>
      <vt:lpstr>Multivariate Analysis Visualizations </vt:lpstr>
      <vt:lpstr>Feature Engineering</vt:lpstr>
      <vt:lpstr>Size &amp; Feature Impact on Price</vt:lpstr>
      <vt:lpstr>Visualize Feature Impact on House Prices </vt:lpstr>
      <vt:lpstr>Market Trends &amp; Historical Pricing</vt:lpstr>
      <vt:lpstr>Analyze Price Trends Over Time</vt:lpstr>
      <vt:lpstr>Customer Preferences &amp; Amenities</vt:lpstr>
      <vt:lpstr>Visualizing the Impact of Amenities on House Prices</vt:lpstr>
      <vt:lpstr>Challenges &amp; Adjustments</vt:lpstr>
      <vt:lpstr>Conclusion &amp;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gurpreet kaur</dc:creator>
  <cp:lastModifiedBy>gurpreet kaur</cp:lastModifiedBy>
  <cp:revision>7</cp:revision>
  <dcterms:created xsi:type="dcterms:W3CDTF">2025-02-13T16:01:32Z</dcterms:created>
  <dcterms:modified xsi:type="dcterms:W3CDTF">2025-02-14T04:39:29Z</dcterms:modified>
</cp:coreProperties>
</file>