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77"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04D480-22CB-4787-AC31-761FA2A412CD}"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95D80-54D0-47D3-A78C-DF33E6AFA1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27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D480-22CB-4787-AC31-761FA2A412CD}"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95D80-54D0-47D3-A78C-DF33E6AFA1A1}" type="slidenum">
              <a:rPr lang="en-IN" smtClean="0"/>
              <a:t>‹#›</a:t>
            </a:fld>
            <a:endParaRPr lang="en-IN"/>
          </a:p>
        </p:txBody>
      </p:sp>
    </p:spTree>
    <p:extLst>
      <p:ext uri="{BB962C8B-B14F-4D97-AF65-F5344CB8AC3E}">
        <p14:creationId xmlns:p14="http://schemas.microsoft.com/office/powerpoint/2010/main" val="100221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D480-22CB-4787-AC31-761FA2A412CD}"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95D80-54D0-47D3-A78C-DF33E6AFA1A1}" type="slidenum">
              <a:rPr lang="en-IN" smtClean="0"/>
              <a:t>‹#›</a:t>
            </a:fld>
            <a:endParaRPr lang="en-IN"/>
          </a:p>
        </p:txBody>
      </p:sp>
    </p:spTree>
    <p:extLst>
      <p:ext uri="{BB962C8B-B14F-4D97-AF65-F5344CB8AC3E}">
        <p14:creationId xmlns:p14="http://schemas.microsoft.com/office/powerpoint/2010/main" val="342812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D480-22CB-4787-AC31-761FA2A412CD}"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95D80-54D0-47D3-A78C-DF33E6AFA1A1}" type="slidenum">
              <a:rPr lang="en-IN" smtClean="0"/>
              <a:t>‹#›</a:t>
            </a:fld>
            <a:endParaRPr lang="en-IN"/>
          </a:p>
        </p:txBody>
      </p:sp>
    </p:spTree>
    <p:extLst>
      <p:ext uri="{BB962C8B-B14F-4D97-AF65-F5344CB8AC3E}">
        <p14:creationId xmlns:p14="http://schemas.microsoft.com/office/powerpoint/2010/main" val="49702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4D480-22CB-4787-AC31-761FA2A412CD}"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95D80-54D0-47D3-A78C-DF33E6AFA1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46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04D480-22CB-4787-AC31-761FA2A412CD}"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95D80-54D0-47D3-A78C-DF33E6AFA1A1}" type="slidenum">
              <a:rPr lang="en-IN" smtClean="0"/>
              <a:t>‹#›</a:t>
            </a:fld>
            <a:endParaRPr lang="en-IN"/>
          </a:p>
        </p:txBody>
      </p:sp>
    </p:spTree>
    <p:extLst>
      <p:ext uri="{BB962C8B-B14F-4D97-AF65-F5344CB8AC3E}">
        <p14:creationId xmlns:p14="http://schemas.microsoft.com/office/powerpoint/2010/main" val="234276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4D480-22CB-4787-AC31-761FA2A412CD}"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595D80-54D0-47D3-A78C-DF33E6AFA1A1}" type="slidenum">
              <a:rPr lang="en-IN" smtClean="0"/>
              <a:t>‹#›</a:t>
            </a:fld>
            <a:endParaRPr lang="en-IN"/>
          </a:p>
        </p:txBody>
      </p:sp>
    </p:spTree>
    <p:extLst>
      <p:ext uri="{BB962C8B-B14F-4D97-AF65-F5344CB8AC3E}">
        <p14:creationId xmlns:p14="http://schemas.microsoft.com/office/powerpoint/2010/main" val="342050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4D480-22CB-4787-AC31-761FA2A412CD}"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595D80-54D0-47D3-A78C-DF33E6AFA1A1}" type="slidenum">
              <a:rPr lang="en-IN" smtClean="0"/>
              <a:t>‹#›</a:t>
            </a:fld>
            <a:endParaRPr lang="en-IN"/>
          </a:p>
        </p:txBody>
      </p:sp>
    </p:spTree>
    <p:extLst>
      <p:ext uri="{BB962C8B-B14F-4D97-AF65-F5344CB8AC3E}">
        <p14:creationId xmlns:p14="http://schemas.microsoft.com/office/powerpoint/2010/main" val="142128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04D480-22CB-4787-AC31-761FA2A412CD}" type="datetimeFigureOut">
              <a:rPr lang="en-IN" smtClean="0"/>
              <a:t>24-04-2025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D595D80-54D0-47D3-A78C-DF33E6AFA1A1}" type="slidenum">
              <a:rPr lang="en-IN" smtClean="0"/>
              <a:t>‹#›</a:t>
            </a:fld>
            <a:endParaRPr lang="en-IN"/>
          </a:p>
        </p:txBody>
      </p:sp>
    </p:spTree>
    <p:extLst>
      <p:ext uri="{BB962C8B-B14F-4D97-AF65-F5344CB8AC3E}">
        <p14:creationId xmlns:p14="http://schemas.microsoft.com/office/powerpoint/2010/main" val="361955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04D480-22CB-4787-AC31-761FA2A412CD}" type="datetimeFigureOut">
              <a:rPr lang="en-IN" smtClean="0"/>
              <a:t>24-04-2025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595D80-54D0-47D3-A78C-DF33E6AFA1A1}" type="slidenum">
              <a:rPr lang="en-IN" smtClean="0"/>
              <a:t>‹#›</a:t>
            </a:fld>
            <a:endParaRPr lang="en-IN"/>
          </a:p>
        </p:txBody>
      </p:sp>
    </p:spTree>
    <p:extLst>
      <p:ext uri="{BB962C8B-B14F-4D97-AF65-F5344CB8AC3E}">
        <p14:creationId xmlns:p14="http://schemas.microsoft.com/office/powerpoint/2010/main" val="298311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4D480-22CB-4787-AC31-761FA2A412CD}"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95D80-54D0-47D3-A78C-DF33E6AFA1A1}" type="slidenum">
              <a:rPr lang="en-IN" smtClean="0"/>
              <a:t>‹#›</a:t>
            </a:fld>
            <a:endParaRPr lang="en-IN"/>
          </a:p>
        </p:txBody>
      </p:sp>
    </p:spTree>
    <p:extLst>
      <p:ext uri="{BB962C8B-B14F-4D97-AF65-F5344CB8AC3E}">
        <p14:creationId xmlns:p14="http://schemas.microsoft.com/office/powerpoint/2010/main" val="76838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04D480-22CB-4787-AC31-761FA2A412CD}" type="datetimeFigureOut">
              <a:rPr lang="en-IN" smtClean="0"/>
              <a:t>24-04-2025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595D80-54D0-47D3-A78C-DF33E6AFA1A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557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047A-3D90-508F-453E-743AA426DFEA}"/>
              </a:ext>
            </a:extLst>
          </p:cNvPr>
          <p:cNvSpPr>
            <a:spLocks noGrp="1"/>
          </p:cNvSpPr>
          <p:nvPr>
            <p:ph type="ctrTitle"/>
          </p:nvPr>
        </p:nvSpPr>
        <p:spPr/>
        <p:txBody>
          <a:bodyPr>
            <a:normAutofit fontScale="90000"/>
          </a:bodyPr>
          <a:lstStyle/>
          <a:p>
            <a:r>
              <a:rPr lang="en-IN" b="1" dirty="0"/>
              <a:t>Project 5:</a:t>
            </a:r>
            <a:r>
              <a:rPr lang="en-US" dirty="0"/>
              <a:t>User Analytics in the Telecommunication Industry</a:t>
            </a:r>
            <a:endParaRPr lang="en-IN" dirty="0"/>
          </a:p>
        </p:txBody>
      </p:sp>
      <p:sp>
        <p:nvSpPr>
          <p:cNvPr id="3" name="Subtitle 2">
            <a:extLst>
              <a:ext uri="{FF2B5EF4-FFF2-40B4-BE49-F238E27FC236}">
                <a16:creationId xmlns:a16="http://schemas.microsoft.com/office/drawing/2014/main" id="{E7F8DDD7-65E2-E057-FF22-CD7D9076B60B}"/>
              </a:ext>
            </a:extLst>
          </p:cNvPr>
          <p:cNvSpPr>
            <a:spLocks noGrp="1"/>
          </p:cNvSpPr>
          <p:nvPr>
            <p:ph type="subTitle" idx="1"/>
          </p:nvPr>
        </p:nvSpPr>
        <p:spPr/>
        <p:txBody>
          <a:bodyPr/>
          <a:lstStyle/>
          <a:p>
            <a:r>
              <a:rPr lang="en-US" b="1" cap="none" dirty="0">
                <a:solidFill>
                  <a:schemeClr val="tx1"/>
                </a:solidFill>
              </a:rPr>
              <a:t>Gurpreet kaur</a:t>
            </a:r>
          </a:p>
          <a:p>
            <a:r>
              <a:rPr lang="en-US" b="1" cap="none" dirty="0">
                <a:solidFill>
                  <a:schemeClr val="tx1"/>
                </a:solidFill>
              </a:rPr>
              <a:t>Submission Date: 24 April 2025</a:t>
            </a:r>
            <a:endParaRPr lang="en-IN" b="1" cap="none" dirty="0">
              <a:solidFill>
                <a:schemeClr val="tx1"/>
              </a:solidFill>
            </a:endParaRPr>
          </a:p>
          <a:p>
            <a:endParaRPr lang="en-IN" dirty="0"/>
          </a:p>
          <a:p>
            <a:endParaRPr lang="en-IN" dirty="0"/>
          </a:p>
        </p:txBody>
      </p:sp>
    </p:spTree>
    <p:extLst>
      <p:ext uri="{BB962C8B-B14F-4D97-AF65-F5344CB8AC3E}">
        <p14:creationId xmlns:p14="http://schemas.microsoft.com/office/powerpoint/2010/main" val="40012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D2E5-7D3F-A2A3-7111-9AF21F3C19F3}"/>
              </a:ext>
            </a:extLst>
          </p:cNvPr>
          <p:cNvSpPr>
            <a:spLocks noGrp="1"/>
          </p:cNvSpPr>
          <p:nvPr>
            <p:ph type="title"/>
          </p:nvPr>
        </p:nvSpPr>
        <p:spPr/>
        <p:txBody>
          <a:bodyPr/>
          <a:lstStyle/>
          <a:p>
            <a:r>
              <a:rPr lang="en-IN" b="1" dirty="0">
                <a:latin typeface="+mn-lt"/>
              </a:rPr>
              <a:t>Elbow Method + K-Means Clustering</a:t>
            </a:r>
          </a:p>
        </p:txBody>
      </p:sp>
      <p:sp>
        <p:nvSpPr>
          <p:cNvPr id="3" name="Content Placeholder 2">
            <a:extLst>
              <a:ext uri="{FF2B5EF4-FFF2-40B4-BE49-F238E27FC236}">
                <a16:creationId xmlns:a16="http://schemas.microsoft.com/office/drawing/2014/main" id="{AEBC3E4B-E48B-535C-5001-2F3683421F41}"/>
              </a:ext>
            </a:extLst>
          </p:cNvPr>
          <p:cNvSpPr>
            <a:spLocks noGrp="1"/>
          </p:cNvSpPr>
          <p:nvPr>
            <p:ph sz="half" idx="1"/>
          </p:nvPr>
        </p:nvSpPr>
        <p:spPr>
          <a:xfrm>
            <a:off x="1036320" y="1737359"/>
            <a:ext cx="4937760" cy="4642419"/>
          </a:xfrm>
        </p:spPr>
        <p:txBody>
          <a:bodyPr>
            <a:noAutofit/>
          </a:bodyPr>
          <a:lstStyle/>
          <a:p>
            <a:r>
              <a:rPr lang="en-US" sz="1400" dirty="0"/>
              <a:t>Each point represents the </a:t>
            </a:r>
            <a:r>
              <a:rPr lang="en-US" sz="1400" b="1" dirty="0"/>
              <a:t>total intra-cluster variance</a:t>
            </a:r>
            <a:r>
              <a:rPr lang="en-US" sz="1400" dirty="0"/>
              <a:t> for a given number of clusters. The idea is to identify the value of </a:t>
            </a:r>
            <a:r>
              <a:rPr lang="en-US" sz="1400" b="1" dirty="0"/>
              <a:t>k</a:t>
            </a:r>
            <a:r>
              <a:rPr lang="en-US" sz="1400" dirty="0"/>
              <a:t> where adding more clusters </a:t>
            </a:r>
            <a:r>
              <a:rPr lang="en-US" sz="1400" b="1" dirty="0"/>
              <a:t>does not significantly reduce</a:t>
            </a:r>
            <a:r>
              <a:rPr lang="en-US" sz="1400" dirty="0"/>
              <a:t> the WSS — this is known as the </a:t>
            </a:r>
            <a:r>
              <a:rPr lang="en-US" sz="1400" b="1" dirty="0"/>
              <a:t>"elbow point.“</a:t>
            </a:r>
          </a:p>
          <a:p>
            <a:pPr>
              <a:buNone/>
            </a:pPr>
            <a:r>
              <a:rPr lang="en-US" sz="1400" b="1" dirty="0"/>
              <a:t>Key Insight:</a:t>
            </a:r>
          </a:p>
          <a:p>
            <a:pPr lvl="1">
              <a:buFont typeface="Arial" panose="020B0604020202020204" pitchFamily="34" charset="0"/>
              <a:buChar char="•"/>
            </a:pPr>
            <a:r>
              <a:rPr lang="en-US" sz="1400" dirty="0"/>
              <a:t>The plot shows a </a:t>
            </a:r>
            <a:r>
              <a:rPr lang="en-US" sz="1400" b="1" dirty="0"/>
              <a:t>sharp drop</a:t>
            </a:r>
            <a:r>
              <a:rPr lang="en-US" sz="1400" dirty="0"/>
              <a:t> in WSS from </a:t>
            </a:r>
            <a:r>
              <a:rPr lang="en-US" sz="1400" b="1" dirty="0"/>
              <a:t>k = 1 to k = 2</a:t>
            </a:r>
            <a:r>
              <a:rPr lang="en-US" sz="1400" dirty="0"/>
              <a:t>, and then the curve </a:t>
            </a:r>
            <a:r>
              <a:rPr lang="en-US" sz="1400" b="1" dirty="0"/>
              <a:t>starts to flatten</a:t>
            </a:r>
            <a:r>
              <a:rPr lang="en-US" sz="1400" dirty="0"/>
              <a:t> from </a:t>
            </a:r>
            <a:r>
              <a:rPr lang="en-US" sz="1400" b="1" dirty="0"/>
              <a:t>k = 3</a:t>
            </a:r>
            <a:r>
              <a:rPr lang="en-US" sz="1400" dirty="0"/>
              <a:t> onwards.</a:t>
            </a:r>
          </a:p>
          <a:p>
            <a:pPr lvl="1">
              <a:buFont typeface="Arial" panose="020B0604020202020204" pitchFamily="34" charset="0"/>
              <a:buChar char="•"/>
            </a:pPr>
            <a:r>
              <a:rPr lang="en-US" sz="1400" dirty="0"/>
              <a:t>This indicates that </a:t>
            </a:r>
            <a:r>
              <a:rPr lang="en-US" sz="1400" b="1" dirty="0"/>
              <a:t>k = 3</a:t>
            </a:r>
            <a:r>
              <a:rPr lang="en-US" sz="1400" dirty="0"/>
              <a:t> is the optimal number of clusters — adding more clusters beyond this provides diminishing returns in segmentation accuracy.</a:t>
            </a:r>
          </a:p>
          <a:p>
            <a:pPr>
              <a:buNone/>
            </a:pPr>
            <a:r>
              <a:rPr lang="en-IN" sz="1400" b="1" dirty="0"/>
              <a:t>Interpretation &amp; Application</a:t>
            </a:r>
            <a:r>
              <a:rPr lang="en-IN" sz="1400" dirty="0"/>
              <a:t>: </a:t>
            </a:r>
          </a:p>
          <a:p>
            <a:pPr>
              <a:buNone/>
            </a:pPr>
            <a:r>
              <a:rPr lang="en-US" sz="1400" dirty="0"/>
              <a:t>  At </a:t>
            </a:r>
            <a:r>
              <a:rPr lang="en-US" sz="1400" b="1" dirty="0"/>
              <a:t>k = 3</a:t>
            </a:r>
            <a:r>
              <a:rPr lang="en-US" sz="1400" dirty="0"/>
              <a:t>, the clustering solution captures the </a:t>
            </a:r>
            <a:r>
              <a:rPr lang="en-US" sz="1400" b="1" dirty="0"/>
              <a:t>main variation in user engagement</a:t>
            </a:r>
            <a:r>
              <a:rPr lang="en-US" sz="1400" dirty="0"/>
              <a:t>, effectively categorizing users into three distinct segments:</a:t>
            </a:r>
          </a:p>
          <a:p>
            <a:pPr lvl="1">
              <a:buFont typeface="Arial" panose="020B0604020202020204" pitchFamily="34" charset="0"/>
              <a:buChar char="•"/>
            </a:pPr>
            <a:r>
              <a:rPr lang="en-US" sz="1200" dirty="0"/>
              <a:t> </a:t>
            </a:r>
            <a:r>
              <a:rPr lang="en-US" sz="1200" b="1" dirty="0"/>
              <a:t>Low engagement</a:t>
            </a:r>
            <a:endParaRPr lang="en-US" sz="1200" dirty="0"/>
          </a:p>
          <a:p>
            <a:pPr lvl="1">
              <a:buFont typeface="Arial" panose="020B0604020202020204" pitchFamily="34" charset="0"/>
              <a:buChar char="•"/>
            </a:pPr>
            <a:r>
              <a:rPr lang="en-US" sz="1200" dirty="0"/>
              <a:t> </a:t>
            </a:r>
            <a:r>
              <a:rPr lang="en-US" sz="1200" b="1" dirty="0"/>
              <a:t>Moderate/balanced users</a:t>
            </a:r>
            <a:endParaRPr lang="en-US" sz="1200" dirty="0"/>
          </a:p>
          <a:p>
            <a:pPr lvl="1">
              <a:buFont typeface="Arial" panose="020B0604020202020204" pitchFamily="34" charset="0"/>
              <a:buChar char="•"/>
            </a:pPr>
            <a:r>
              <a:rPr lang="en-US" sz="1200" dirty="0"/>
              <a:t> </a:t>
            </a:r>
            <a:r>
              <a:rPr lang="en-US" sz="1200" b="1" dirty="0"/>
              <a:t>High engagement/data-heavy users</a:t>
            </a:r>
            <a:endParaRPr lang="en-US" sz="1200" dirty="0"/>
          </a:p>
          <a:p>
            <a:endParaRPr lang="en-IN" sz="1400" dirty="0"/>
          </a:p>
        </p:txBody>
      </p:sp>
      <p:pic>
        <p:nvPicPr>
          <p:cNvPr id="8" name="Content Placeholder 7">
            <a:extLst>
              <a:ext uri="{FF2B5EF4-FFF2-40B4-BE49-F238E27FC236}">
                <a16:creationId xmlns:a16="http://schemas.microsoft.com/office/drawing/2014/main" id="{8394B7E7-BE87-4049-C39E-E82E611AB8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139006"/>
            <a:ext cx="4937125" cy="3437239"/>
          </a:xfrm>
        </p:spPr>
      </p:pic>
    </p:spTree>
    <p:extLst>
      <p:ext uri="{BB962C8B-B14F-4D97-AF65-F5344CB8AC3E}">
        <p14:creationId xmlns:p14="http://schemas.microsoft.com/office/powerpoint/2010/main" val="384880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FB89-87C1-288C-6FF0-0CDCF24D740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Experience Analysis </a:t>
            </a:r>
            <a:r>
              <a:rPr lang="en-US" b="1" dirty="0">
                <a:latin typeface="Calibri" panose="020F0502020204030204" pitchFamily="34" charset="0"/>
                <a:ea typeface="Calibri" panose="020F0502020204030204" pitchFamily="34" charset="0"/>
                <a:cs typeface="Calibri" panose="020F0502020204030204" pitchFamily="34" charset="0"/>
              </a:rPr>
              <a:t>by Handset Type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1C3F3B5-A7E2-1417-CAC6-B1F2923D1E93}"/>
              </a:ext>
            </a:extLst>
          </p:cNvPr>
          <p:cNvSpPr>
            <a:spLocks noGrp="1"/>
          </p:cNvSpPr>
          <p:nvPr>
            <p:ph sz="half" idx="1"/>
          </p:nvPr>
        </p:nvSpPr>
        <p:spPr/>
        <p:txBody>
          <a:bodyPr>
            <a:normAutofit/>
          </a:bodyPr>
          <a:lstStyle/>
          <a:p>
            <a:pPr>
              <a:buNone/>
            </a:pPr>
            <a:r>
              <a:rPr lang="en-US" b="1" dirty="0"/>
              <a:t>Key Metrics Analyzed:</a:t>
            </a:r>
          </a:p>
          <a:p>
            <a:pPr lvl="1">
              <a:buFont typeface="Arial" panose="020B0604020202020204" pitchFamily="34" charset="0"/>
              <a:buChar char="•"/>
            </a:pPr>
            <a:r>
              <a:rPr lang="en-US" b="1" dirty="0"/>
              <a:t>TCP Retransmission Rate</a:t>
            </a:r>
            <a:r>
              <a:rPr lang="en-US" dirty="0"/>
              <a:t> (indicator of network reliability)</a:t>
            </a:r>
          </a:p>
          <a:p>
            <a:pPr lvl="1">
              <a:buFont typeface="Arial" panose="020B0604020202020204" pitchFamily="34" charset="0"/>
              <a:buChar char="•"/>
            </a:pPr>
            <a:r>
              <a:rPr lang="en-US" b="1" dirty="0"/>
              <a:t>RTT (Round Trip Time)</a:t>
            </a:r>
            <a:r>
              <a:rPr lang="en-US" dirty="0"/>
              <a:t> (indicator of latency)</a:t>
            </a:r>
          </a:p>
          <a:p>
            <a:pPr lvl="1">
              <a:buFont typeface="Arial" panose="020B0604020202020204" pitchFamily="34" charset="0"/>
              <a:buChar char="•"/>
            </a:pPr>
            <a:r>
              <a:rPr lang="en-US" b="1" dirty="0"/>
              <a:t>Throughput</a:t>
            </a:r>
            <a:r>
              <a:rPr lang="en-US" dirty="0"/>
              <a:t> (indicator of speed/efficiency)</a:t>
            </a:r>
          </a:p>
          <a:p>
            <a:pPr>
              <a:buNone/>
            </a:pPr>
            <a:r>
              <a:rPr lang="en-US" b="1" dirty="0"/>
              <a:t>Summary Statistics:</a:t>
            </a:r>
          </a:p>
          <a:p>
            <a:pPr lvl="1">
              <a:buFont typeface="Arial" panose="020B0604020202020204" pitchFamily="34" charset="0"/>
              <a:buChar char="•"/>
            </a:pPr>
            <a:r>
              <a:rPr lang="en-US" b="1" dirty="0"/>
              <a:t>Top Values:</a:t>
            </a:r>
            <a:r>
              <a:rPr lang="en-US" dirty="0"/>
              <a:t> Identify handset types with highest average throughput and lowest retransmission rate.</a:t>
            </a:r>
          </a:p>
          <a:p>
            <a:pPr lvl="1">
              <a:buFont typeface="Arial" panose="020B0604020202020204" pitchFamily="34" charset="0"/>
              <a:buChar char="•"/>
            </a:pPr>
            <a:r>
              <a:rPr lang="en-US" b="1" dirty="0"/>
              <a:t>Bottom Values:</a:t>
            </a:r>
            <a:r>
              <a:rPr lang="en-US" dirty="0"/>
              <a:t> Handsets with worst performance (e.g., high RTT, low throughput).</a:t>
            </a:r>
          </a:p>
          <a:p>
            <a:pPr lvl="1">
              <a:buFont typeface="Arial" panose="020B0604020202020204" pitchFamily="34" charset="0"/>
              <a:buChar char="•"/>
            </a:pPr>
            <a:r>
              <a:rPr lang="en-US" b="1" dirty="0"/>
              <a:t>Most Frequent (Mode):</a:t>
            </a:r>
            <a:r>
              <a:rPr lang="en-US" dirty="0"/>
              <a:t> The most commonly used handset types and their experience quality.</a:t>
            </a:r>
          </a:p>
          <a:p>
            <a:pPr>
              <a:buFont typeface="Arial" panose="020B0604020202020204" pitchFamily="34" charset="0"/>
              <a:buChar char="•"/>
            </a:pPr>
            <a:endParaRPr lang="en-US" dirty="0"/>
          </a:p>
          <a:p>
            <a:endParaRPr lang="en-IN" dirty="0"/>
          </a:p>
        </p:txBody>
      </p:sp>
      <p:pic>
        <p:nvPicPr>
          <p:cNvPr id="6" name="Content Placeholder 5">
            <a:extLst>
              <a:ext uri="{FF2B5EF4-FFF2-40B4-BE49-F238E27FC236}">
                <a16:creationId xmlns:a16="http://schemas.microsoft.com/office/drawing/2014/main" id="{BBFDD386-3E20-89BB-C4F8-EC77A78E630C}"/>
              </a:ext>
            </a:extLst>
          </p:cNvPr>
          <p:cNvPicPr>
            <a:picLocks noGrp="1" noChangeAspect="1"/>
          </p:cNvPicPr>
          <p:nvPr>
            <p:ph sz="half" idx="2"/>
          </p:nvPr>
        </p:nvPicPr>
        <p:blipFill>
          <a:blip r:embed="rId2"/>
          <a:srcRect r="32416"/>
          <a:stretch/>
        </p:blipFill>
        <p:spPr>
          <a:xfrm>
            <a:off x="6218555" y="2079697"/>
            <a:ext cx="5435497" cy="2198013"/>
          </a:xfrm>
        </p:spPr>
      </p:pic>
      <p:pic>
        <p:nvPicPr>
          <p:cNvPr id="12" name="Picture 11">
            <a:extLst>
              <a:ext uri="{FF2B5EF4-FFF2-40B4-BE49-F238E27FC236}">
                <a16:creationId xmlns:a16="http://schemas.microsoft.com/office/drawing/2014/main" id="{C658D460-6FEC-C34D-B7E9-ED90DC6308E8}"/>
              </a:ext>
            </a:extLst>
          </p:cNvPr>
          <p:cNvPicPr>
            <a:picLocks noChangeAspect="1"/>
          </p:cNvPicPr>
          <p:nvPr/>
        </p:nvPicPr>
        <p:blipFill>
          <a:blip r:embed="rId2">
            <a:extLst>
              <a:ext uri="{28A0092B-C50C-407E-A947-70E740481C1C}">
                <a14:useLocalDpi xmlns:a14="http://schemas.microsoft.com/office/drawing/2010/main" val="0"/>
              </a:ext>
            </a:extLst>
          </a:blip>
          <a:srcRect l="67004"/>
          <a:stretch/>
        </p:blipFill>
        <p:spPr>
          <a:xfrm>
            <a:off x="7872248" y="4277710"/>
            <a:ext cx="2467387" cy="2043684"/>
          </a:xfrm>
          <a:prstGeom prst="rect">
            <a:avLst/>
          </a:prstGeom>
        </p:spPr>
      </p:pic>
    </p:spTree>
    <p:extLst>
      <p:ext uri="{BB962C8B-B14F-4D97-AF65-F5344CB8AC3E}">
        <p14:creationId xmlns:p14="http://schemas.microsoft.com/office/powerpoint/2010/main" val="344136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51BD-BA4A-8E1B-5760-1968DAE93779}"/>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Experience Analysis </a:t>
            </a:r>
            <a:r>
              <a:rPr lang="en-US" b="1" dirty="0">
                <a:latin typeface="Calibri" panose="020F0502020204030204" pitchFamily="34" charset="0"/>
                <a:ea typeface="Calibri" panose="020F0502020204030204" pitchFamily="34" charset="0"/>
                <a:cs typeface="Calibri" panose="020F0502020204030204" pitchFamily="34" charset="0"/>
              </a:rPr>
              <a:t>by Handset Type</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14680AED-A404-3FC5-07B4-2F87F5245414}"/>
              </a:ext>
            </a:extLst>
          </p:cNvPr>
          <p:cNvPicPr>
            <a:picLocks noGrp="1" noChangeAspect="1"/>
          </p:cNvPicPr>
          <p:nvPr>
            <p:ph sz="half" idx="1"/>
          </p:nvPr>
        </p:nvPicPr>
        <p:blipFill>
          <a:blip r:embed="rId2"/>
          <a:stretch>
            <a:fillRect/>
          </a:stretch>
        </p:blipFill>
        <p:spPr>
          <a:xfrm>
            <a:off x="1096963" y="2802820"/>
            <a:ext cx="4938712" cy="2109611"/>
          </a:xfrm>
        </p:spPr>
      </p:pic>
      <p:pic>
        <p:nvPicPr>
          <p:cNvPr id="8" name="Content Placeholder 7">
            <a:extLst>
              <a:ext uri="{FF2B5EF4-FFF2-40B4-BE49-F238E27FC236}">
                <a16:creationId xmlns:a16="http://schemas.microsoft.com/office/drawing/2014/main" id="{FF5EAE4A-7AD3-F684-E95E-AE7A4F068113}"/>
              </a:ext>
            </a:extLst>
          </p:cNvPr>
          <p:cNvPicPr>
            <a:picLocks noGrp="1" noChangeAspect="1"/>
          </p:cNvPicPr>
          <p:nvPr>
            <p:ph sz="half" idx="2"/>
          </p:nvPr>
        </p:nvPicPr>
        <p:blipFill>
          <a:blip r:embed="rId3"/>
          <a:stretch>
            <a:fillRect/>
          </a:stretch>
        </p:blipFill>
        <p:spPr>
          <a:xfrm>
            <a:off x="6218238" y="2846962"/>
            <a:ext cx="4937125" cy="2021327"/>
          </a:xfrm>
        </p:spPr>
      </p:pic>
    </p:spTree>
    <p:extLst>
      <p:ext uri="{BB962C8B-B14F-4D97-AF65-F5344CB8AC3E}">
        <p14:creationId xmlns:p14="http://schemas.microsoft.com/office/powerpoint/2010/main" val="223492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0795-316C-8FBB-C971-DE9473A0ADCC}"/>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Experience Clustering (k=3)</a:t>
            </a:r>
          </a:p>
        </p:txBody>
      </p:sp>
      <p:sp>
        <p:nvSpPr>
          <p:cNvPr id="3" name="Content Placeholder 2">
            <a:extLst>
              <a:ext uri="{FF2B5EF4-FFF2-40B4-BE49-F238E27FC236}">
                <a16:creationId xmlns:a16="http://schemas.microsoft.com/office/drawing/2014/main" id="{C81172D6-4690-7CAA-3CD8-2E0317A106FA}"/>
              </a:ext>
            </a:extLst>
          </p:cNvPr>
          <p:cNvSpPr>
            <a:spLocks noGrp="1"/>
          </p:cNvSpPr>
          <p:nvPr>
            <p:ph sz="half" idx="1"/>
          </p:nvPr>
        </p:nvSpPr>
        <p:spPr/>
        <p:txBody>
          <a:bodyPr>
            <a:normAutofit lnSpcReduction="10000"/>
          </a:bodyPr>
          <a:lstStyle/>
          <a:p>
            <a:r>
              <a:rPr lang="en-IN" dirty="0"/>
              <a:t>A pairwise scatter matrix visualizes user segmentation based on experience metrics: </a:t>
            </a:r>
          </a:p>
          <a:p>
            <a:pPr lvl="1"/>
            <a:r>
              <a:rPr lang="en-US" dirty="0"/>
              <a:t>Axes: RTT, Throughput, and TCP Retransmission Each scatter plot cell shows two metrics, with clustering boundaries visible.</a:t>
            </a:r>
          </a:p>
          <a:p>
            <a:pPr marL="0">
              <a:buNone/>
            </a:pPr>
            <a:r>
              <a:rPr lang="en-US" dirty="0"/>
              <a:t>Key Insight:</a:t>
            </a:r>
          </a:p>
          <a:p>
            <a:pPr marL="0">
              <a:buNone/>
            </a:pPr>
            <a:r>
              <a:rPr lang="en-US" dirty="0"/>
              <a:t>Clustering users based on experience metrics reveals performance.</a:t>
            </a:r>
          </a:p>
          <a:p>
            <a:pPr marL="292608" lvl="1">
              <a:buNone/>
            </a:pPr>
            <a:r>
              <a:rPr lang="en-US" dirty="0"/>
              <a:t>diversity: Enables targeted optimizations (e.g., improve RTT for Cluster 1).Helps recommend better handsets or plans for poor experience users. Can be used for personalized marketing, retention strategies, or technical support prioritization.</a:t>
            </a:r>
            <a:endParaRPr lang="en-IN" dirty="0"/>
          </a:p>
        </p:txBody>
      </p:sp>
      <p:pic>
        <p:nvPicPr>
          <p:cNvPr id="6" name="Content Placeholder 5">
            <a:extLst>
              <a:ext uri="{FF2B5EF4-FFF2-40B4-BE49-F238E27FC236}">
                <a16:creationId xmlns:a16="http://schemas.microsoft.com/office/drawing/2014/main" id="{69F6873A-D41B-592F-F64C-FC68F9593BC3}"/>
              </a:ext>
            </a:extLst>
          </p:cNvPr>
          <p:cNvPicPr>
            <a:picLocks noGrp="1" noChangeAspect="1"/>
          </p:cNvPicPr>
          <p:nvPr>
            <p:ph sz="half" idx="2"/>
          </p:nvPr>
        </p:nvPicPr>
        <p:blipFill>
          <a:blip r:embed="rId2"/>
          <a:stretch>
            <a:fillRect/>
          </a:stretch>
        </p:blipFill>
        <p:spPr>
          <a:xfrm>
            <a:off x="6218238" y="1859512"/>
            <a:ext cx="4937125" cy="3996227"/>
          </a:xfrm>
        </p:spPr>
      </p:pic>
    </p:spTree>
    <p:extLst>
      <p:ext uri="{BB962C8B-B14F-4D97-AF65-F5344CB8AC3E}">
        <p14:creationId xmlns:p14="http://schemas.microsoft.com/office/powerpoint/2010/main" val="425800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1489-2909-2FD2-E869-A90A2F965403}"/>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Engagement &amp; Experience Scores</a:t>
            </a:r>
          </a:p>
        </p:txBody>
      </p:sp>
      <p:sp>
        <p:nvSpPr>
          <p:cNvPr id="3" name="Content Placeholder 2">
            <a:extLst>
              <a:ext uri="{FF2B5EF4-FFF2-40B4-BE49-F238E27FC236}">
                <a16:creationId xmlns:a16="http://schemas.microsoft.com/office/drawing/2014/main" id="{0D478AB6-3512-2189-FFDE-D3A3AB263693}"/>
              </a:ext>
            </a:extLst>
          </p:cNvPr>
          <p:cNvSpPr>
            <a:spLocks noGrp="1"/>
          </p:cNvSpPr>
          <p:nvPr>
            <p:ph sz="half" idx="1"/>
          </p:nvPr>
        </p:nvSpPr>
        <p:spPr/>
        <p:txBody>
          <a:bodyPr/>
          <a:lstStyle/>
          <a:p>
            <a:pPr>
              <a:buNone/>
            </a:pPr>
            <a:r>
              <a:rPr lang="en-US" i="1" dirty="0"/>
              <a:t>User Engagement &amp; Experience Metrics</a:t>
            </a:r>
            <a:endParaRPr lang="en-US" dirty="0"/>
          </a:p>
          <a:p>
            <a:pPr>
              <a:buFont typeface="Arial" panose="020B0604020202020204" pitchFamily="34" charset="0"/>
              <a:buChar char="•"/>
            </a:pPr>
            <a:r>
              <a:rPr lang="en-US" b="1" dirty="0"/>
              <a:t>Euclidean Distance Approach</a:t>
            </a:r>
            <a:br>
              <a:rPr lang="en-US" dirty="0"/>
            </a:br>
            <a:r>
              <a:rPr lang="en-US" dirty="0"/>
              <a:t>Satisfaction Score is computed using the Euclidean distance to the ideal point (maximum engagement &amp; experience).</a:t>
            </a:r>
          </a:p>
          <a:p>
            <a:endParaRPr lang="en-IN" dirty="0"/>
          </a:p>
        </p:txBody>
      </p:sp>
      <p:pic>
        <p:nvPicPr>
          <p:cNvPr id="6" name="Content Placeholder 5">
            <a:extLst>
              <a:ext uri="{FF2B5EF4-FFF2-40B4-BE49-F238E27FC236}">
                <a16:creationId xmlns:a16="http://schemas.microsoft.com/office/drawing/2014/main" id="{8DD246CD-8353-AA15-A6D9-22D39555FA34}"/>
              </a:ext>
            </a:extLst>
          </p:cNvPr>
          <p:cNvPicPr>
            <a:picLocks noGrp="1" noChangeAspect="1"/>
          </p:cNvPicPr>
          <p:nvPr>
            <p:ph sz="half" idx="2"/>
          </p:nvPr>
        </p:nvPicPr>
        <p:blipFill>
          <a:blip r:embed="rId2"/>
          <a:stretch>
            <a:fillRect/>
          </a:stretch>
        </p:blipFill>
        <p:spPr>
          <a:xfrm>
            <a:off x="6586088" y="2018832"/>
            <a:ext cx="4096322" cy="1838582"/>
          </a:xfrm>
        </p:spPr>
      </p:pic>
    </p:spTree>
    <p:extLst>
      <p:ext uri="{BB962C8B-B14F-4D97-AF65-F5344CB8AC3E}">
        <p14:creationId xmlns:p14="http://schemas.microsoft.com/office/powerpoint/2010/main" val="226900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9383-02EF-64A0-901E-3EB74260E154}"/>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Satisfaction Score Visualization</a:t>
            </a:r>
          </a:p>
        </p:txBody>
      </p:sp>
      <p:pic>
        <p:nvPicPr>
          <p:cNvPr id="6" name="Content Placeholder 5">
            <a:extLst>
              <a:ext uri="{FF2B5EF4-FFF2-40B4-BE49-F238E27FC236}">
                <a16:creationId xmlns:a16="http://schemas.microsoft.com/office/drawing/2014/main" id="{82513259-2E3F-084B-84CD-D9C48455F7C7}"/>
              </a:ext>
            </a:extLst>
          </p:cNvPr>
          <p:cNvPicPr>
            <a:picLocks noGrp="1" noChangeAspect="1"/>
          </p:cNvPicPr>
          <p:nvPr>
            <p:ph sz="half" idx="1"/>
          </p:nvPr>
        </p:nvPicPr>
        <p:blipFill>
          <a:blip r:embed="rId2"/>
          <a:stretch>
            <a:fillRect/>
          </a:stretch>
        </p:blipFill>
        <p:spPr>
          <a:xfrm>
            <a:off x="1096963" y="2477831"/>
            <a:ext cx="4938712" cy="2759588"/>
          </a:xfrm>
        </p:spPr>
      </p:pic>
      <p:pic>
        <p:nvPicPr>
          <p:cNvPr id="8" name="Content Placeholder 7">
            <a:extLst>
              <a:ext uri="{FF2B5EF4-FFF2-40B4-BE49-F238E27FC236}">
                <a16:creationId xmlns:a16="http://schemas.microsoft.com/office/drawing/2014/main" id="{C9BFDFBA-AE27-2B7E-4AD6-F6C3CA53857A}"/>
              </a:ext>
            </a:extLst>
          </p:cNvPr>
          <p:cNvPicPr>
            <a:picLocks noGrp="1" noChangeAspect="1"/>
          </p:cNvPicPr>
          <p:nvPr>
            <p:ph sz="half" idx="2"/>
          </p:nvPr>
        </p:nvPicPr>
        <p:blipFill>
          <a:blip r:embed="rId3"/>
          <a:stretch>
            <a:fillRect/>
          </a:stretch>
        </p:blipFill>
        <p:spPr>
          <a:xfrm>
            <a:off x="6218238" y="2011597"/>
            <a:ext cx="4937125" cy="3692056"/>
          </a:xfrm>
        </p:spPr>
      </p:pic>
    </p:spTree>
    <p:extLst>
      <p:ext uri="{BB962C8B-B14F-4D97-AF65-F5344CB8AC3E}">
        <p14:creationId xmlns:p14="http://schemas.microsoft.com/office/powerpoint/2010/main" val="332136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211F-9352-24D4-202E-D7C1739C3778}"/>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Regression Model to Predict Satisfaction</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1D82AC-8691-2488-7EFD-DA96F3B9E5C4}"/>
              </a:ext>
            </a:extLst>
          </p:cNvPr>
          <p:cNvSpPr>
            <a:spLocks noGrp="1"/>
          </p:cNvSpPr>
          <p:nvPr>
            <p:ph sz="half" idx="1"/>
          </p:nvPr>
        </p:nvSpPr>
        <p:spPr/>
        <p:txBody>
          <a:bodyPr/>
          <a:lstStyle/>
          <a:p>
            <a:pPr>
              <a:buNone/>
            </a:pPr>
            <a:r>
              <a:rPr lang="en-US" i="1" dirty="0"/>
              <a:t>Linear Regression Results</a:t>
            </a:r>
            <a:endParaRPr lang="en-US" dirty="0"/>
          </a:p>
          <a:p>
            <a:pPr>
              <a:buFont typeface="Arial" panose="020B0604020202020204" pitchFamily="34" charset="0"/>
              <a:buChar char="•"/>
            </a:pPr>
            <a:r>
              <a:rPr lang="en-US" b="1" dirty="0"/>
              <a:t>Model Summary:</a:t>
            </a:r>
            <a:endParaRPr lang="en-US" dirty="0"/>
          </a:p>
          <a:p>
            <a:pPr marL="742950" lvl="1" indent="-285750">
              <a:buFont typeface="Arial" panose="020B0604020202020204" pitchFamily="34" charset="0"/>
              <a:buChar char="•"/>
            </a:pPr>
            <a:r>
              <a:rPr lang="en-US" dirty="0"/>
              <a:t>R² = </a:t>
            </a:r>
            <a:r>
              <a:rPr lang="en-US" b="1" dirty="0"/>
              <a:t>0.9538</a:t>
            </a:r>
          </a:p>
          <a:p>
            <a:pPr marL="742950" lvl="1" indent="-285750">
              <a:buFont typeface="Arial" panose="020B0604020202020204" pitchFamily="34" charset="0"/>
              <a:buChar char="•"/>
            </a:pPr>
            <a:r>
              <a:rPr lang="en-US" dirty="0"/>
              <a:t>MAE= 0.0490</a:t>
            </a:r>
          </a:p>
          <a:p>
            <a:pPr>
              <a:buFont typeface="Arial" panose="020B0604020202020204" pitchFamily="34" charset="0"/>
              <a:buChar char="•"/>
            </a:pPr>
            <a:r>
              <a:rPr lang="en-US" b="1" dirty="0"/>
              <a:t>Scatter Plot: Actual vs Predicted</a:t>
            </a:r>
            <a:endParaRPr lang="en-US" dirty="0"/>
          </a:p>
          <a:p>
            <a:pPr marL="544068" lvl="1" indent="-342900">
              <a:buFont typeface="+mj-lt"/>
              <a:buAutoNum type="arabicPeriod"/>
            </a:pPr>
            <a:r>
              <a:rPr lang="en-US" dirty="0"/>
              <a:t>The scatter plot demonstrates a strong linear trend.</a:t>
            </a:r>
          </a:p>
          <a:p>
            <a:pPr marL="544068" lvl="1" indent="-342900">
              <a:buFont typeface="+mj-lt"/>
              <a:buAutoNum type="arabicPeriod"/>
            </a:pPr>
            <a:r>
              <a:rPr lang="en-US" dirty="0"/>
              <a:t>The red dashed line represents the ideal 1:1 match between actual and predicted values.</a:t>
            </a:r>
          </a:p>
          <a:p>
            <a:pPr marL="544068" lvl="1" indent="-342900">
              <a:buFont typeface="+mj-lt"/>
              <a:buAutoNum type="arabicPeriod"/>
            </a:pPr>
            <a:r>
              <a:rPr lang="en-US" dirty="0"/>
              <a:t>Deviation mostly occurs at the lower and upper extremes of satisfaction.</a:t>
            </a:r>
            <a:endParaRPr lang="en-IN" dirty="0"/>
          </a:p>
        </p:txBody>
      </p:sp>
      <p:pic>
        <p:nvPicPr>
          <p:cNvPr id="8" name="Content Placeholder 7">
            <a:extLst>
              <a:ext uri="{FF2B5EF4-FFF2-40B4-BE49-F238E27FC236}">
                <a16:creationId xmlns:a16="http://schemas.microsoft.com/office/drawing/2014/main" id="{685660CA-F334-CD8B-7E34-1D9DD7287753}"/>
              </a:ext>
            </a:extLst>
          </p:cNvPr>
          <p:cNvPicPr>
            <a:picLocks noGrp="1" noChangeAspect="1"/>
          </p:cNvPicPr>
          <p:nvPr>
            <p:ph sz="half" idx="2"/>
          </p:nvPr>
        </p:nvPicPr>
        <p:blipFill>
          <a:blip r:embed="rId2"/>
          <a:stretch>
            <a:fillRect/>
          </a:stretch>
        </p:blipFill>
        <p:spPr>
          <a:xfrm>
            <a:off x="6218238" y="2039039"/>
            <a:ext cx="4937125" cy="3637172"/>
          </a:xfrm>
        </p:spPr>
      </p:pic>
      <p:sp>
        <p:nvSpPr>
          <p:cNvPr id="5" name="Rectangle 1">
            <a:extLst>
              <a:ext uri="{FF2B5EF4-FFF2-40B4-BE49-F238E27FC236}">
                <a16:creationId xmlns:a16="http://schemas.microsoft.com/office/drawing/2014/main" id="{346DD983-C04C-2EA0-0D79-EC1028D91A05}"/>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menlo"/>
              </a:rPr>
              <a:t>0.9538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178592B-0562-05F5-58DF-58F1EC88C8ED}"/>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menlo"/>
              </a:rPr>
              <a:t>0.9538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60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8B3C-2811-FD25-46E1-E1576339A220}"/>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K-Means on Satisfaction (k=2)</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FF0A089-53D6-F047-590D-43898F61ABD6}"/>
              </a:ext>
            </a:extLst>
          </p:cNvPr>
          <p:cNvSpPr>
            <a:spLocks noGrp="1"/>
          </p:cNvSpPr>
          <p:nvPr>
            <p:ph sz="half" idx="1"/>
          </p:nvPr>
        </p:nvSpPr>
        <p:spPr/>
        <p:txBody>
          <a:bodyPr>
            <a:normAutofit lnSpcReduction="10000"/>
          </a:bodyPr>
          <a:lstStyle/>
          <a:p>
            <a:pPr>
              <a:buNone/>
            </a:pPr>
            <a:r>
              <a:rPr lang="en-US" b="1" i="1" dirty="0"/>
              <a:t>Clustering Users by Satisfaction Behavior</a:t>
            </a:r>
            <a:endParaRPr lang="en-US" b="1" dirty="0"/>
          </a:p>
          <a:p>
            <a:pPr>
              <a:buFont typeface="Arial" panose="020B0604020202020204" pitchFamily="34" charset="0"/>
              <a:buChar char="•"/>
            </a:pPr>
            <a:r>
              <a:rPr lang="en-US" b="1" dirty="0"/>
              <a:t>Clustering Algorithm Used:</a:t>
            </a:r>
            <a:endParaRPr lang="en-US" dirty="0"/>
          </a:p>
          <a:p>
            <a:pPr marL="742950" lvl="1" indent="-285750">
              <a:buFont typeface="Arial" panose="020B0604020202020204" pitchFamily="34" charset="0"/>
              <a:buChar char="•"/>
            </a:pPr>
            <a:r>
              <a:rPr lang="en-US" dirty="0"/>
              <a:t>K-Means with </a:t>
            </a:r>
            <a:r>
              <a:rPr lang="en-US" b="1" dirty="0"/>
              <a:t>k = 2</a:t>
            </a:r>
            <a:endParaRPr lang="en-US" dirty="0"/>
          </a:p>
          <a:p>
            <a:pPr marL="742950" lvl="1" indent="-285750">
              <a:buFont typeface="Arial" panose="020B0604020202020204" pitchFamily="34" charset="0"/>
              <a:buChar char="•"/>
            </a:pPr>
            <a:r>
              <a:rPr lang="en-US" dirty="0"/>
              <a:t>Features: </a:t>
            </a:r>
            <a:r>
              <a:rPr lang="en-US" b="1" dirty="0"/>
              <a:t>Engagement Score</a:t>
            </a:r>
            <a:r>
              <a:rPr lang="en-US" dirty="0"/>
              <a:t>, </a:t>
            </a:r>
            <a:r>
              <a:rPr lang="en-US" b="1" dirty="0"/>
              <a:t>Experience Score</a:t>
            </a:r>
            <a:endParaRPr lang="en-US" dirty="0"/>
          </a:p>
          <a:p>
            <a:pPr>
              <a:buFont typeface="Arial" panose="020B0604020202020204" pitchFamily="34" charset="0"/>
              <a:buChar char="•"/>
            </a:pPr>
            <a:r>
              <a:rPr lang="en-US" b="1" dirty="0"/>
              <a:t>Cluster Assignment Logic:</a:t>
            </a:r>
            <a:endParaRPr lang="en-US" dirty="0"/>
          </a:p>
          <a:p>
            <a:pPr marL="742950" lvl="1" indent="-285750">
              <a:buFont typeface="Arial" panose="020B0604020202020204" pitchFamily="34" charset="0"/>
              <a:buChar char="•"/>
            </a:pPr>
            <a:r>
              <a:rPr lang="en-US" dirty="0"/>
              <a:t>Users were grouped based on behavioral similarity.</a:t>
            </a:r>
          </a:p>
          <a:p>
            <a:pPr marL="742950" lvl="1" indent="-285750">
              <a:buFont typeface="Arial" panose="020B0604020202020204" pitchFamily="34" charset="0"/>
              <a:buChar char="•"/>
            </a:pPr>
            <a:r>
              <a:rPr lang="en-US" dirty="0"/>
              <a:t>Each cluster reflects a distinct satisfaction profile:</a:t>
            </a:r>
          </a:p>
          <a:p>
            <a:pPr marL="1143000" lvl="2" indent="-228600">
              <a:buFont typeface="Arial" panose="020B0604020202020204" pitchFamily="34" charset="0"/>
              <a:buChar char="•"/>
            </a:pPr>
            <a:r>
              <a:rPr lang="en-US" b="1" dirty="0"/>
              <a:t>Cluster 0:</a:t>
            </a:r>
            <a:r>
              <a:rPr lang="en-US" dirty="0"/>
              <a:t> High engagement &amp; experience (closer to “ideal”)</a:t>
            </a:r>
          </a:p>
          <a:p>
            <a:pPr marL="1143000" lvl="2" indent="-228600">
              <a:buFont typeface="Arial" panose="020B0604020202020204" pitchFamily="34" charset="0"/>
              <a:buChar char="•"/>
            </a:pPr>
            <a:r>
              <a:rPr lang="en-US" b="1" dirty="0"/>
              <a:t>Cluster 1:</a:t>
            </a:r>
            <a:r>
              <a:rPr lang="en-US" dirty="0"/>
              <a:t> Lower satisfaction (less engaged or experienced)</a:t>
            </a:r>
          </a:p>
          <a:p>
            <a:endParaRPr lang="en-IN" dirty="0"/>
          </a:p>
        </p:txBody>
      </p:sp>
      <p:pic>
        <p:nvPicPr>
          <p:cNvPr id="6" name="Content Placeholder 5">
            <a:extLst>
              <a:ext uri="{FF2B5EF4-FFF2-40B4-BE49-F238E27FC236}">
                <a16:creationId xmlns:a16="http://schemas.microsoft.com/office/drawing/2014/main" id="{1897A821-C94B-1079-BC26-BE980E8ABDFD}"/>
              </a:ext>
            </a:extLst>
          </p:cNvPr>
          <p:cNvPicPr>
            <a:picLocks noGrp="1" noChangeAspect="1"/>
          </p:cNvPicPr>
          <p:nvPr>
            <p:ph sz="half" idx="2"/>
          </p:nvPr>
        </p:nvPicPr>
        <p:blipFill>
          <a:blip r:embed="rId2"/>
          <a:stretch>
            <a:fillRect/>
          </a:stretch>
        </p:blipFill>
        <p:spPr>
          <a:xfrm>
            <a:off x="7397968" y="2436278"/>
            <a:ext cx="2945526" cy="1466895"/>
          </a:xfrm>
        </p:spPr>
      </p:pic>
      <p:pic>
        <p:nvPicPr>
          <p:cNvPr id="8" name="Picture 7">
            <a:extLst>
              <a:ext uri="{FF2B5EF4-FFF2-40B4-BE49-F238E27FC236}">
                <a16:creationId xmlns:a16="http://schemas.microsoft.com/office/drawing/2014/main" id="{CB0A6947-114F-0A88-EBCE-A54AB3255777}"/>
              </a:ext>
            </a:extLst>
          </p:cNvPr>
          <p:cNvPicPr>
            <a:picLocks noChangeAspect="1"/>
          </p:cNvPicPr>
          <p:nvPr/>
        </p:nvPicPr>
        <p:blipFill>
          <a:blip r:embed="rId3"/>
          <a:stretch>
            <a:fillRect/>
          </a:stretch>
        </p:blipFill>
        <p:spPr>
          <a:xfrm>
            <a:off x="6293859" y="4244740"/>
            <a:ext cx="5153744" cy="1267002"/>
          </a:xfrm>
          <a:prstGeom prst="rect">
            <a:avLst/>
          </a:prstGeom>
        </p:spPr>
      </p:pic>
    </p:spTree>
    <p:extLst>
      <p:ext uri="{BB962C8B-B14F-4D97-AF65-F5344CB8AC3E}">
        <p14:creationId xmlns:p14="http://schemas.microsoft.com/office/powerpoint/2010/main" val="4214912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08B6-DDE8-9A90-6E34-2C369780AB0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Data Export to MySQL</a:t>
            </a:r>
          </a:p>
        </p:txBody>
      </p:sp>
      <p:sp>
        <p:nvSpPr>
          <p:cNvPr id="3" name="Content Placeholder 2">
            <a:extLst>
              <a:ext uri="{FF2B5EF4-FFF2-40B4-BE49-F238E27FC236}">
                <a16:creationId xmlns:a16="http://schemas.microsoft.com/office/drawing/2014/main" id="{0C221DE9-CCC9-3CDF-AA1A-F16DA734217E}"/>
              </a:ext>
            </a:extLst>
          </p:cNvPr>
          <p:cNvSpPr>
            <a:spLocks noGrp="1"/>
          </p:cNvSpPr>
          <p:nvPr>
            <p:ph sz="half" idx="1"/>
          </p:nvPr>
        </p:nvSpPr>
        <p:spPr/>
        <p:txBody>
          <a:bodyPr/>
          <a:lstStyle/>
          <a:p>
            <a:pPr>
              <a:buNone/>
            </a:pPr>
            <a:r>
              <a:rPr lang="en-US" i="1" dirty="0"/>
              <a:t>Database Export for Scalability</a:t>
            </a:r>
            <a:endParaRPr lang="en-US" dirty="0"/>
          </a:p>
          <a:p>
            <a:pPr>
              <a:buFont typeface="Arial" panose="020B0604020202020204" pitchFamily="34" charset="0"/>
              <a:buChar char="•"/>
            </a:pPr>
            <a:r>
              <a:rPr lang="en-US" b="1" dirty="0"/>
              <a:t>MySQL Export:</a:t>
            </a:r>
            <a:endParaRPr lang="en-US" dirty="0"/>
          </a:p>
          <a:p>
            <a:pPr marL="742950" lvl="1" indent="-285750">
              <a:buFont typeface="Arial" panose="020B0604020202020204" pitchFamily="34" charset="0"/>
              <a:buChar char="•"/>
            </a:pPr>
            <a:r>
              <a:rPr lang="en-US" dirty="0"/>
              <a:t>Satisfaction analysis table exported for further analytics.</a:t>
            </a:r>
          </a:p>
          <a:p>
            <a:pPr marL="742950" lvl="1" indent="-285750">
              <a:buFont typeface="Arial" panose="020B0604020202020204" pitchFamily="34" charset="0"/>
              <a:buChar char="•"/>
            </a:pPr>
            <a:r>
              <a:rPr lang="en-US" dirty="0"/>
              <a:t>Screenshot of the MySQL table showing structure and sample data.</a:t>
            </a:r>
          </a:p>
          <a:p>
            <a:endParaRPr lang="en-IN" dirty="0"/>
          </a:p>
        </p:txBody>
      </p:sp>
      <p:pic>
        <p:nvPicPr>
          <p:cNvPr id="6" name="Content Placeholder 5">
            <a:extLst>
              <a:ext uri="{FF2B5EF4-FFF2-40B4-BE49-F238E27FC236}">
                <a16:creationId xmlns:a16="http://schemas.microsoft.com/office/drawing/2014/main" id="{3BD15993-B520-E8BA-4801-CB5A5C8C6E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170254"/>
            <a:ext cx="4937125" cy="3374743"/>
          </a:xfrm>
        </p:spPr>
      </p:pic>
    </p:spTree>
    <p:extLst>
      <p:ext uri="{BB962C8B-B14F-4D97-AF65-F5344CB8AC3E}">
        <p14:creationId xmlns:p14="http://schemas.microsoft.com/office/powerpoint/2010/main" val="4025478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63A-75EA-6221-AC65-B5877919E80E}"/>
              </a:ext>
            </a:extLst>
          </p:cNvPr>
          <p:cNvSpPr>
            <a:spLocks noGrp="1"/>
          </p:cNvSpPr>
          <p:nvPr>
            <p:ph type="title"/>
          </p:nvPr>
        </p:nvSpPr>
        <p:spPr/>
        <p:txBody>
          <a:bodyPr/>
          <a:lstStyle/>
          <a:p>
            <a:r>
              <a:rPr lang="en-IN" b="1" dirty="0">
                <a:latin typeface="+mn-lt"/>
              </a:rPr>
              <a:t>Summary of Findings</a:t>
            </a:r>
          </a:p>
        </p:txBody>
      </p:sp>
      <p:sp>
        <p:nvSpPr>
          <p:cNvPr id="3" name="Content Placeholder 2">
            <a:extLst>
              <a:ext uri="{FF2B5EF4-FFF2-40B4-BE49-F238E27FC236}">
                <a16:creationId xmlns:a16="http://schemas.microsoft.com/office/drawing/2014/main" id="{B8AB6BDE-3CFC-A380-D676-1F07F2B8FDBF}"/>
              </a:ext>
            </a:extLst>
          </p:cNvPr>
          <p:cNvSpPr>
            <a:spLocks noGrp="1"/>
          </p:cNvSpPr>
          <p:nvPr>
            <p:ph sz="half" idx="1"/>
          </p:nvPr>
        </p:nvSpPr>
        <p:spPr>
          <a:xfrm>
            <a:off x="1097279" y="1845734"/>
            <a:ext cx="10058400" cy="4023360"/>
          </a:xfrm>
        </p:spPr>
        <p:txBody>
          <a:bodyPr/>
          <a:lstStyle/>
          <a:p>
            <a:pPr>
              <a:buFont typeface="Arial" panose="020B0604020202020204" pitchFamily="34" charset="0"/>
              <a:buChar char="•"/>
            </a:pPr>
            <a:r>
              <a:rPr lang="en-US" b="1" dirty="0"/>
              <a:t>Key Observations:</a:t>
            </a:r>
            <a:endParaRPr lang="en-US" dirty="0"/>
          </a:p>
          <a:p>
            <a:pPr marL="742950" lvl="1" indent="-285750">
              <a:buFont typeface="Arial" panose="020B0604020202020204" pitchFamily="34" charset="0"/>
              <a:buChar char="•"/>
            </a:pPr>
            <a:r>
              <a:rPr lang="en-US" dirty="0"/>
              <a:t>Satisfaction closely tied to both engagement and experience.</a:t>
            </a:r>
          </a:p>
          <a:p>
            <a:pPr marL="742950" lvl="1" indent="-285750">
              <a:buFont typeface="Arial" panose="020B0604020202020204" pitchFamily="34" charset="0"/>
              <a:buChar char="•"/>
            </a:pPr>
            <a:r>
              <a:rPr lang="en-US" dirty="0"/>
              <a:t>Higher satisfaction found in users frequently using:</a:t>
            </a:r>
          </a:p>
          <a:p>
            <a:pPr marL="1143000" lvl="2" indent="-228600">
              <a:buFont typeface="Arial" panose="020B0604020202020204" pitchFamily="34" charset="0"/>
              <a:buChar char="•"/>
            </a:pPr>
            <a:r>
              <a:rPr lang="en-US" b="1" dirty="0"/>
              <a:t>YouTube, Social Media, Streaming apps</a:t>
            </a:r>
            <a:endParaRPr lang="en-US" dirty="0"/>
          </a:p>
          <a:p>
            <a:pPr marL="742950" lvl="1" indent="-285750">
              <a:buFont typeface="Arial" panose="020B0604020202020204" pitchFamily="34" charset="0"/>
              <a:buChar char="•"/>
            </a:pPr>
            <a:r>
              <a:rPr lang="en-US" dirty="0"/>
              <a:t>Poor device performance linked to reduced experience and satisfaction.</a:t>
            </a:r>
          </a:p>
          <a:p>
            <a:endParaRPr lang="en-IN" dirty="0"/>
          </a:p>
        </p:txBody>
      </p:sp>
    </p:spTree>
    <p:extLst>
      <p:ext uri="{BB962C8B-B14F-4D97-AF65-F5344CB8AC3E}">
        <p14:creationId xmlns:p14="http://schemas.microsoft.com/office/powerpoint/2010/main" val="24641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243C-A7B3-D82D-F490-AB36D74FC01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Executive Summary</a:t>
            </a:r>
          </a:p>
        </p:txBody>
      </p:sp>
      <p:sp>
        <p:nvSpPr>
          <p:cNvPr id="3" name="Content Placeholder 2">
            <a:extLst>
              <a:ext uri="{FF2B5EF4-FFF2-40B4-BE49-F238E27FC236}">
                <a16:creationId xmlns:a16="http://schemas.microsoft.com/office/drawing/2014/main" id="{D2CCDD61-741D-2121-15BD-799D39244FB0}"/>
              </a:ext>
            </a:extLst>
          </p:cNvPr>
          <p:cNvSpPr>
            <a:spLocks noGrp="1"/>
          </p:cNvSpPr>
          <p:nvPr>
            <p:ph idx="1"/>
          </p:nvPr>
        </p:nvSpPr>
        <p:spPr>
          <a:xfrm>
            <a:off x="1097280" y="1845733"/>
            <a:ext cx="10058400" cy="4505905"/>
          </a:xfrm>
        </p:spPr>
        <p:txBody>
          <a:bodyPr>
            <a:noAutofit/>
          </a:bodyPr>
          <a:lstStyle/>
          <a:p>
            <a:pPr>
              <a:buNone/>
            </a:pPr>
            <a:r>
              <a:rPr lang="en-US" sz="1400" dirty="0">
                <a:latin typeface="Calibri" panose="020F0502020204030204" pitchFamily="34" charset="0"/>
                <a:ea typeface="Calibri" panose="020F0502020204030204" pitchFamily="34" charset="0"/>
                <a:cs typeface="Calibri" panose="020F0502020204030204" pitchFamily="34" charset="0"/>
              </a:rPr>
              <a:t>  This project focused on analyzing telecom user data to uncover actionable insights that support strategic decision-making in customer engagement, experience, and satisfaction. The scope of the analysis included understanding customer demographics, usage patterns, engagement trends, and satisfaction levels to identify areas for improvement and potential growth.</a:t>
            </a:r>
          </a:p>
          <a:p>
            <a:pPr>
              <a:buFont typeface="Wingdings" panose="05000000000000000000" pitchFamily="2" charset="2"/>
              <a:buChar char="q"/>
            </a:pPr>
            <a:r>
              <a:rPr lang="en-US" sz="1400" b="1" dirty="0">
                <a:latin typeface="Calibri" panose="020F0502020204030204" pitchFamily="34" charset="0"/>
                <a:ea typeface="Calibri" panose="020F0502020204030204" pitchFamily="34" charset="0"/>
                <a:cs typeface="Calibri" panose="020F0502020204030204" pitchFamily="34" charset="0"/>
              </a:rPr>
              <a:t> Datasets Used &amp; Major Analysis Areas: </a:t>
            </a:r>
            <a:r>
              <a:rPr lang="en-US" sz="1400" dirty="0">
                <a:latin typeface="Calibri" panose="020F0502020204030204" pitchFamily="34" charset="0"/>
                <a:ea typeface="Calibri" panose="020F0502020204030204" pitchFamily="34" charset="0"/>
                <a:cs typeface="Calibri" panose="020F0502020204030204" pitchFamily="34" charset="0"/>
              </a:rPr>
              <a:t>The analysis was conducted using a comprehensive telecom dataset containing user demographic information, service usage logs, engagement metrics, network experience, and customer feedback. The key areas of analysis included:</a:t>
            </a:r>
          </a:p>
          <a:p>
            <a:pPr lvl="1">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Customer Overview:</a:t>
            </a:r>
            <a:r>
              <a:rPr lang="en-US" sz="1400" dirty="0">
                <a:latin typeface="Calibri" panose="020F0502020204030204" pitchFamily="34" charset="0"/>
                <a:ea typeface="Calibri" panose="020F0502020204030204" pitchFamily="34" charset="0"/>
                <a:cs typeface="Calibri" panose="020F0502020204030204" pitchFamily="34" charset="0"/>
              </a:rPr>
              <a:t> Segmentation by age, location, and service usage patterns.</a:t>
            </a:r>
          </a:p>
          <a:p>
            <a:pPr lvl="1">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Engagement Analysis:</a:t>
            </a:r>
            <a:r>
              <a:rPr lang="en-US" sz="1400" dirty="0">
                <a:latin typeface="Calibri" panose="020F0502020204030204" pitchFamily="34" charset="0"/>
                <a:ea typeface="Calibri" panose="020F0502020204030204" pitchFamily="34" charset="0"/>
                <a:cs typeface="Calibri" panose="020F0502020204030204" pitchFamily="34" charset="0"/>
              </a:rPr>
              <a:t> Frequency and duration of service use, app interaction, and user activity trends.</a:t>
            </a:r>
          </a:p>
          <a:p>
            <a:pPr lvl="1">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Experience Analytics:</a:t>
            </a:r>
            <a:r>
              <a:rPr lang="en-US" sz="1400" dirty="0">
                <a:latin typeface="Calibri" panose="020F0502020204030204" pitchFamily="34" charset="0"/>
                <a:ea typeface="Calibri" panose="020F0502020204030204" pitchFamily="34" charset="0"/>
                <a:cs typeface="Calibri" panose="020F0502020204030204" pitchFamily="34" charset="0"/>
              </a:rPr>
              <a:t> Network performance indicators such as download/upload speed, latency, and call drop rates.</a:t>
            </a:r>
          </a:p>
          <a:p>
            <a:pPr lvl="1">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Satisfaction Analysis:</a:t>
            </a:r>
            <a:r>
              <a:rPr lang="en-US" sz="1400" dirty="0">
                <a:latin typeface="Calibri" panose="020F0502020204030204" pitchFamily="34" charset="0"/>
                <a:ea typeface="Calibri" panose="020F0502020204030204" pitchFamily="34" charset="0"/>
                <a:cs typeface="Calibri" panose="020F0502020204030204" pitchFamily="34" charset="0"/>
              </a:rPr>
              <a:t> Survey-based satisfaction scores and churn prediction using behavioral and experiential data.</a:t>
            </a:r>
          </a:p>
          <a:p>
            <a:pPr>
              <a:buFont typeface="Wingdings" panose="05000000000000000000" pitchFamily="2" charset="2"/>
              <a:buChar char="q"/>
            </a:pPr>
            <a:r>
              <a:rPr lang="en-US" sz="1400" b="1" dirty="0">
                <a:latin typeface="Calibri" panose="020F0502020204030204" pitchFamily="34" charset="0"/>
                <a:ea typeface="Calibri" panose="020F0502020204030204" pitchFamily="34" charset="0"/>
                <a:cs typeface="Calibri" panose="020F0502020204030204" pitchFamily="34" charset="0"/>
              </a:rPr>
              <a:t> Final Recommendation: Growth Potential &amp; Acquisition Suggestion </a:t>
            </a:r>
            <a:r>
              <a:rPr lang="en-US" sz="1400" dirty="0">
                <a:latin typeface="Calibri" panose="020F0502020204030204" pitchFamily="34" charset="0"/>
                <a:ea typeface="Calibri" panose="020F0502020204030204" pitchFamily="34" charset="0"/>
                <a:cs typeface="Calibri" panose="020F0502020204030204" pitchFamily="34" charset="0"/>
              </a:rPr>
              <a:t>The analysis revealed a significant growth potential in the younger user demographic (ages 18-35), particularly in urban regions where high engagement and positive experience metrics were observed. Moreover, clusters of high-value users were identified, showing a strong correlation between quality of experience and loyalty.</a:t>
            </a:r>
          </a:p>
          <a:p>
            <a:pPr>
              <a:buFont typeface="Wingdings" panose="05000000000000000000" pitchFamily="2" charset="2"/>
              <a:buChar char="q"/>
            </a:pPr>
            <a:r>
              <a:rPr lang="en-US" sz="1400" b="1" dirty="0">
                <a:latin typeface="Calibri" panose="020F0502020204030204" pitchFamily="34" charset="0"/>
                <a:ea typeface="Calibri" panose="020F0502020204030204" pitchFamily="34" charset="0"/>
                <a:cs typeface="Calibri" panose="020F0502020204030204" pitchFamily="34" charset="0"/>
              </a:rPr>
              <a:t>Recommendation:</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Invest in improving network infrastructure in semi-urban areas to match urban service quality, enhance digital engagement channels for tech-savvy users, and consider acquiring smaller regional telecom providers with overlapping high-engagement user segments to accelerate market share expansion and reduce competition.</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6143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AEAB-DF00-B8DB-EB74-F32A7A4A4FE4}"/>
              </a:ext>
            </a:extLst>
          </p:cNvPr>
          <p:cNvSpPr>
            <a:spLocks noGrp="1"/>
          </p:cNvSpPr>
          <p:nvPr>
            <p:ph type="title"/>
          </p:nvPr>
        </p:nvSpPr>
        <p:spPr>
          <a:xfrm>
            <a:off x="1275956" y="2262547"/>
            <a:ext cx="10058400" cy="1450757"/>
          </a:xfrm>
        </p:spPr>
        <p:txBody>
          <a:bodyPr/>
          <a:lstStyle/>
          <a:p>
            <a:pPr algn="ctr"/>
            <a:r>
              <a:rPr lang="en-US" b="1" dirty="0">
                <a:latin typeface="+mn-lt"/>
              </a:rPr>
              <a:t>Thanks </a:t>
            </a:r>
            <a:endParaRPr lang="en-IN" b="1" dirty="0">
              <a:latin typeface="+mn-lt"/>
            </a:endParaRPr>
          </a:p>
        </p:txBody>
      </p:sp>
    </p:spTree>
    <p:extLst>
      <p:ext uri="{BB962C8B-B14F-4D97-AF65-F5344CB8AC3E}">
        <p14:creationId xmlns:p14="http://schemas.microsoft.com/office/powerpoint/2010/main" val="83330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28C7-7E90-9BE2-6B1A-64DC4A41F5DF}"/>
              </a:ext>
            </a:extLst>
          </p:cNvPr>
          <p:cNvSpPr>
            <a:spLocks noGrp="1"/>
          </p:cNvSpPr>
          <p:nvPr>
            <p:ph type="title"/>
          </p:nvPr>
        </p:nvSpPr>
        <p:spPr/>
        <p:txBody>
          <a:bodyPr/>
          <a:lstStyle/>
          <a:p>
            <a:r>
              <a:rPr lang="en-IN" b="1" dirty="0"/>
              <a:t>Customer Overview</a:t>
            </a:r>
          </a:p>
        </p:txBody>
      </p:sp>
      <p:sp>
        <p:nvSpPr>
          <p:cNvPr id="3" name="Content Placeholder 2">
            <a:extLst>
              <a:ext uri="{FF2B5EF4-FFF2-40B4-BE49-F238E27FC236}">
                <a16:creationId xmlns:a16="http://schemas.microsoft.com/office/drawing/2014/main" id="{9C980D6B-52AA-8D53-3329-16907407409C}"/>
              </a:ext>
            </a:extLst>
          </p:cNvPr>
          <p:cNvSpPr>
            <a:spLocks noGrp="1"/>
          </p:cNvSpPr>
          <p:nvPr>
            <p:ph sz="half" idx="1"/>
          </p:nvPr>
        </p:nvSpPr>
        <p:spPr/>
        <p:txBody>
          <a:bodyPr>
            <a:normAutofit fontScale="92500" lnSpcReduction="20000"/>
          </a:bodyPr>
          <a:lstStyle/>
          <a:p>
            <a:pPr>
              <a:buFont typeface="Wingdings" panose="05000000000000000000" pitchFamily="2" charset="2"/>
              <a:buChar char="v"/>
            </a:pPr>
            <a:r>
              <a:rPr lang="en-IN" b="1" dirty="0"/>
              <a:t>Top 10 Handsets Used : </a:t>
            </a:r>
            <a:r>
              <a:rPr lang="en-US" dirty="0"/>
              <a:t>The top handset brands identified included models from </a:t>
            </a:r>
            <a:r>
              <a:rPr lang="en-US" b="1" dirty="0"/>
              <a:t>Apple, Samsung, Huawei </a:t>
            </a:r>
            <a:r>
              <a:rPr lang="en-US" dirty="0"/>
              <a:t>being the most frequently used devices. Other popular models showed a mix of mid-range and flagship devices, indicating a diverse user base in terms of spending capacity.</a:t>
            </a:r>
            <a:endParaRPr lang="en-IN" b="1" dirty="0"/>
          </a:p>
          <a:p>
            <a:pPr>
              <a:buFont typeface="Wingdings" panose="05000000000000000000" pitchFamily="2" charset="2"/>
              <a:buChar char="v"/>
            </a:pPr>
            <a:r>
              <a:rPr lang="en-US" b="1" dirty="0"/>
              <a:t>Key Insight:</a:t>
            </a:r>
          </a:p>
          <a:p>
            <a:pPr lvl="1">
              <a:buFont typeface="Arial" panose="020B0604020202020204" pitchFamily="34" charset="0"/>
              <a:buChar char="•"/>
            </a:pPr>
            <a:r>
              <a:rPr lang="en-US" sz="2000" b="1" dirty="0"/>
              <a:t>Model Popularity:</a:t>
            </a:r>
            <a:r>
              <a:rPr lang="en-US" sz="2000" dirty="0"/>
              <a:t> Flagship models dominate the top ranks, suggesting high brand loyalty and device investment among users.</a:t>
            </a:r>
          </a:p>
          <a:p>
            <a:pPr lvl="1">
              <a:buFont typeface="Arial" panose="020B0604020202020204" pitchFamily="34" charset="0"/>
              <a:buChar char="•"/>
            </a:pPr>
            <a:r>
              <a:rPr lang="en-US" sz="2000" b="1" dirty="0"/>
              <a:t>Marketing Opportunity:</a:t>
            </a:r>
            <a:r>
              <a:rPr lang="en-US" sz="2000" dirty="0"/>
              <a:t> Targeted marketing campaigns and device-specific offers (e.g., data bundles or app promotions) can be optimized by focusing on users of the most popular handsets, especially iOS and high-end Android users.</a:t>
            </a:r>
          </a:p>
          <a:p>
            <a:pPr>
              <a:buFont typeface="Wingdings" panose="05000000000000000000" pitchFamily="2" charset="2"/>
              <a:buChar char="v"/>
            </a:pPr>
            <a:endParaRPr lang="en-IN" dirty="0"/>
          </a:p>
        </p:txBody>
      </p:sp>
      <p:pic>
        <p:nvPicPr>
          <p:cNvPr id="7" name="Content Placeholder 6">
            <a:extLst>
              <a:ext uri="{FF2B5EF4-FFF2-40B4-BE49-F238E27FC236}">
                <a16:creationId xmlns:a16="http://schemas.microsoft.com/office/drawing/2014/main" id="{8192B39A-A224-BF4F-2665-53B6C8655FDD}"/>
              </a:ext>
            </a:extLst>
          </p:cNvPr>
          <p:cNvPicPr>
            <a:picLocks noGrp="1" noChangeAspect="1"/>
          </p:cNvPicPr>
          <p:nvPr>
            <p:ph sz="half" idx="2"/>
          </p:nvPr>
        </p:nvPicPr>
        <p:blipFill>
          <a:blip r:embed="rId2"/>
          <a:stretch>
            <a:fillRect/>
          </a:stretch>
        </p:blipFill>
        <p:spPr>
          <a:xfrm>
            <a:off x="6630339" y="1846263"/>
            <a:ext cx="4615729" cy="4514508"/>
          </a:xfrm>
          <a:prstGeom prst="rect">
            <a:avLst/>
          </a:prstGeom>
        </p:spPr>
      </p:pic>
    </p:spTree>
    <p:extLst>
      <p:ext uri="{BB962C8B-B14F-4D97-AF65-F5344CB8AC3E}">
        <p14:creationId xmlns:p14="http://schemas.microsoft.com/office/powerpoint/2010/main" val="416587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0B05-9B60-615B-C831-3434394F8B21}"/>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Top 3 Handset Manufacturers</a:t>
            </a:r>
          </a:p>
        </p:txBody>
      </p:sp>
      <p:sp>
        <p:nvSpPr>
          <p:cNvPr id="3" name="Content Placeholder 2">
            <a:extLst>
              <a:ext uri="{FF2B5EF4-FFF2-40B4-BE49-F238E27FC236}">
                <a16:creationId xmlns:a16="http://schemas.microsoft.com/office/drawing/2014/main" id="{7D3FE6C7-0CF1-26AD-CF1D-167381F721B0}"/>
              </a:ext>
            </a:extLst>
          </p:cNvPr>
          <p:cNvSpPr>
            <a:spLocks noGrp="1"/>
          </p:cNvSpPr>
          <p:nvPr>
            <p:ph sz="half" idx="1"/>
          </p:nvPr>
        </p:nvSpPr>
        <p:spPr>
          <a:xfrm>
            <a:off x="1097279" y="1845734"/>
            <a:ext cx="4937760" cy="4439452"/>
          </a:xfrm>
        </p:spPr>
        <p:txBody>
          <a:bodyPr>
            <a:noAutofit/>
          </a:bodyPr>
          <a:lstStyle/>
          <a:p>
            <a:pPr>
              <a:buNone/>
            </a:pPr>
            <a:r>
              <a:rPr lang="en-US" dirty="0"/>
              <a:t> </a:t>
            </a:r>
            <a:r>
              <a:rPr lang="en-US" sz="1600" dirty="0"/>
              <a:t>The chart illustrates that the majority of users are concentrated among three major manufacturers:</a:t>
            </a:r>
          </a:p>
          <a:p>
            <a:pPr lvl="1">
              <a:lnSpc>
                <a:spcPct val="100000"/>
              </a:lnSpc>
              <a:buFont typeface="Arial" panose="020B0604020202020204" pitchFamily="34" charset="0"/>
              <a:buChar char="•"/>
            </a:pPr>
            <a:r>
              <a:rPr lang="en-US" sz="1400" b="1" dirty="0"/>
              <a:t>Apple</a:t>
            </a:r>
            <a:endParaRPr lang="en-US" sz="1400" dirty="0"/>
          </a:p>
          <a:p>
            <a:pPr lvl="1">
              <a:lnSpc>
                <a:spcPct val="100000"/>
              </a:lnSpc>
              <a:buFont typeface="Arial" panose="020B0604020202020204" pitchFamily="34" charset="0"/>
              <a:buChar char="•"/>
            </a:pPr>
            <a:r>
              <a:rPr lang="en-US" sz="1400" b="1" dirty="0"/>
              <a:t>Samsung</a:t>
            </a:r>
            <a:endParaRPr lang="en-US" sz="1400" dirty="0"/>
          </a:p>
          <a:p>
            <a:pPr lvl="1">
              <a:lnSpc>
                <a:spcPct val="100000"/>
              </a:lnSpc>
              <a:buFont typeface="Arial" panose="020B0604020202020204" pitchFamily="34" charset="0"/>
              <a:buChar char="•"/>
            </a:pPr>
            <a:r>
              <a:rPr lang="en-US" sz="1400" b="1" dirty="0"/>
              <a:t>Huawei</a:t>
            </a:r>
            <a:endParaRPr lang="en-US" sz="1400" dirty="0"/>
          </a:p>
          <a:p>
            <a:r>
              <a:rPr lang="en-US" sz="1400" dirty="0"/>
              <a:t>Together, these brands account for a significant majority of all devices in use, with Apple leading the market share, followed closely by Samsung. Huawei maintains a strong presence, particularly among mid-tier users.</a:t>
            </a:r>
          </a:p>
          <a:p>
            <a:pPr>
              <a:buNone/>
            </a:pPr>
            <a:r>
              <a:rPr lang="en-US" b="1" dirty="0"/>
              <a:t>Key Insight:</a:t>
            </a:r>
          </a:p>
          <a:p>
            <a:pPr lvl="1">
              <a:buFont typeface="Arial" panose="020B0604020202020204" pitchFamily="34" charset="0"/>
              <a:buChar char="•"/>
            </a:pPr>
            <a:r>
              <a:rPr lang="en-US" sz="1400" b="1" dirty="0"/>
              <a:t>Dominant Market Players:</a:t>
            </a:r>
            <a:r>
              <a:rPr lang="en-US" sz="1400" dirty="0"/>
              <a:t> Apple and Samsung have the largest share, indicating a premium-oriented user base that could respond well to value-added services and loyalty programs.</a:t>
            </a:r>
          </a:p>
          <a:p>
            <a:pPr lvl="1">
              <a:buFont typeface="Arial" panose="020B0604020202020204" pitchFamily="34" charset="0"/>
              <a:buChar char="•"/>
            </a:pPr>
            <a:r>
              <a:rPr lang="en-US" sz="1400" b="1" dirty="0"/>
              <a:t>Brand-Centric Strategy:</a:t>
            </a:r>
            <a:r>
              <a:rPr lang="en-US" sz="1400" dirty="0"/>
              <a:t> Marketing and service plans can be tailored by partnering with these top manufacturers to boost user experience, retention, and brand alignment.</a:t>
            </a:r>
          </a:p>
          <a:p>
            <a:endParaRPr lang="en-IN" dirty="0"/>
          </a:p>
        </p:txBody>
      </p:sp>
      <p:pic>
        <p:nvPicPr>
          <p:cNvPr id="6" name="Content Placeholder 5">
            <a:extLst>
              <a:ext uri="{FF2B5EF4-FFF2-40B4-BE49-F238E27FC236}">
                <a16:creationId xmlns:a16="http://schemas.microsoft.com/office/drawing/2014/main" id="{AE4525D0-648F-4295-396E-3E9A9C7D742B}"/>
              </a:ext>
            </a:extLst>
          </p:cNvPr>
          <p:cNvPicPr>
            <a:picLocks noGrp="1" noChangeAspect="1"/>
          </p:cNvPicPr>
          <p:nvPr>
            <p:ph sz="half" idx="2"/>
          </p:nvPr>
        </p:nvPicPr>
        <p:blipFill>
          <a:blip r:embed="rId2"/>
          <a:stretch>
            <a:fillRect/>
          </a:stretch>
        </p:blipFill>
        <p:spPr>
          <a:xfrm>
            <a:off x="6218238" y="1923417"/>
            <a:ext cx="4937125" cy="3868417"/>
          </a:xfrm>
        </p:spPr>
      </p:pic>
    </p:spTree>
    <p:extLst>
      <p:ext uri="{BB962C8B-B14F-4D97-AF65-F5344CB8AC3E}">
        <p14:creationId xmlns:p14="http://schemas.microsoft.com/office/powerpoint/2010/main" val="230420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A244-6B94-D7D4-8BFB-E7AB1A46929D}"/>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Top 5 Handsets per Top 3 Manufacturer</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9BFDD43-6652-E977-393A-2180EAE3ADB3}"/>
              </a:ext>
            </a:extLst>
          </p:cNvPr>
          <p:cNvSpPr>
            <a:spLocks noGrp="1"/>
          </p:cNvSpPr>
          <p:nvPr>
            <p:ph sz="half" idx="1"/>
          </p:nvPr>
        </p:nvSpPr>
        <p:spPr/>
        <p:txBody>
          <a:bodyPr>
            <a:normAutofit fontScale="92500" lnSpcReduction="10000"/>
          </a:bodyPr>
          <a:lstStyle/>
          <a:p>
            <a:r>
              <a:rPr lang="en-US" dirty="0"/>
              <a:t>A grouped bar chart was used to compare the top 5 most popular handset models under each of the top 3 manufacturers — Apple, Samsung, and Huawei — to explore both brand and model-level preferences.</a:t>
            </a:r>
          </a:p>
          <a:p>
            <a:pPr>
              <a:buNone/>
            </a:pPr>
            <a:r>
              <a:rPr lang="en-US" dirty="0"/>
              <a:t>Key Insight:</a:t>
            </a:r>
          </a:p>
          <a:p>
            <a:pPr lvl="1">
              <a:buFont typeface="Arial" panose="020B0604020202020204" pitchFamily="34" charset="0"/>
              <a:buChar char="•"/>
            </a:pPr>
            <a:r>
              <a:rPr lang="en-US" dirty="0"/>
              <a:t>Apple shows high concentration in a few premium models, suggesting loyalty and strong ecosystem stickiness.</a:t>
            </a:r>
          </a:p>
          <a:p>
            <a:pPr lvl="1">
              <a:buFont typeface="Arial" panose="020B0604020202020204" pitchFamily="34" charset="0"/>
              <a:buChar char="•"/>
            </a:pPr>
            <a:r>
              <a:rPr lang="en-US" dirty="0"/>
              <a:t>Samsung users span a mix of flagship and mid-range models, showing brand versatility and appeal to a broader market.</a:t>
            </a:r>
          </a:p>
          <a:p>
            <a:pPr lvl="1">
              <a:buFont typeface="Arial" panose="020B0604020202020204" pitchFamily="34" charset="0"/>
              <a:buChar char="•"/>
            </a:pPr>
            <a:r>
              <a:rPr lang="en-US" dirty="0"/>
              <a:t>Huawei exhibits more fragmented usage across mid-tier devices, potentially targeting cost-sensitive yet data-active users.</a:t>
            </a:r>
          </a:p>
          <a:p>
            <a:endParaRPr lang="en-IN" dirty="0"/>
          </a:p>
        </p:txBody>
      </p:sp>
      <p:pic>
        <p:nvPicPr>
          <p:cNvPr id="6" name="Content Placeholder 5">
            <a:extLst>
              <a:ext uri="{FF2B5EF4-FFF2-40B4-BE49-F238E27FC236}">
                <a16:creationId xmlns:a16="http://schemas.microsoft.com/office/drawing/2014/main" id="{4EC053EC-DB80-3641-F506-48162702CE71}"/>
              </a:ext>
            </a:extLst>
          </p:cNvPr>
          <p:cNvPicPr>
            <a:picLocks noGrp="1" noChangeAspect="1"/>
          </p:cNvPicPr>
          <p:nvPr>
            <p:ph sz="half" idx="2"/>
          </p:nvPr>
        </p:nvPicPr>
        <p:blipFill>
          <a:blip r:embed="rId2"/>
          <a:stretch>
            <a:fillRect/>
          </a:stretch>
        </p:blipFill>
        <p:spPr>
          <a:xfrm>
            <a:off x="7012707" y="1845734"/>
            <a:ext cx="1695488" cy="1685213"/>
          </a:xfrm>
        </p:spPr>
      </p:pic>
      <p:pic>
        <p:nvPicPr>
          <p:cNvPr id="8" name="Picture 7">
            <a:extLst>
              <a:ext uri="{FF2B5EF4-FFF2-40B4-BE49-F238E27FC236}">
                <a16:creationId xmlns:a16="http://schemas.microsoft.com/office/drawing/2014/main" id="{7D6EBDC5-DB23-D48E-7CB8-DF7276E3E351}"/>
              </a:ext>
            </a:extLst>
          </p:cNvPr>
          <p:cNvPicPr>
            <a:picLocks noChangeAspect="1"/>
          </p:cNvPicPr>
          <p:nvPr/>
        </p:nvPicPr>
        <p:blipFill>
          <a:blip r:embed="rId3"/>
          <a:stretch>
            <a:fillRect/>
          </a:stretch>
        </p:blipFill>
        <p:spPr>
          <a:xfrm>
            <a:off x="9063240" y="2207320"/>
            <a:ext cx="2774790" cy="3365266"/>
          </a:xfrm>
          <a:prstGeom prst="rect">
            <a:avLst/>
          </a:prstGeom>
        </p:spPr>
      </p:pic>
      <p:pic>
        <p:nvPicPr>
          <p:cNvPr id="10" name="Picture 9">
            <a:extLst>
              <a:ext uri="{FF2B5EF4-FFF2-40B4-BE49-F238E27FC236}">
                <a16:creationId xmlns:a16="http://schemas.microsoft.com/office/drawing/2014/main" id="{A9FA4F9B-8EB2-8F7C-4A51-94CE4D597751}"/>
              </a:ext>
            </a:extLst>
          </p:cNvPr>
          <p:cNvPicPr>
            <a:picLocks noChangeAspect="1"/>
          </p:cNvPicPr>
          <p:nvPr/>
        </p:nvPicPr>
        <p:blipFill>
          <a:blip r:embed="rId4"/>
          <a:stretch>
            <a:fillRect/>
          </a:stretch>
        </p:blipFill>
        <p:spPr>
          <a:xfrm>
            <a:off x="6717779" y="3639321"/>
            <a:ext cx="2279077" cy="2590021"/>
          </a:xfrm>
          <a:prstGeom prst="rect">
            <a:avLst/>
          </a:prstGeom>
        </p:spPr>
      </p:pic>
    </p:spTree>
    <p:extLst>
      <p:ext uri="{BB962C8B-B14F-4D97-AF65-F5344CB8AC3E}">
        <p14:creationId xmlns:p14="http://schemas.microsoft.com/office/powerpoint/2010/main" val="195791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A377-FDA0-E967-A8F4-76B6A3835099}"/>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Interpretation &amp; Recommendation</a:t>
            </a:r>
          </a:p>
        </p:txBody>
      </p:sp>
      <p:sp>
        <p:nvSpPr>
          <p:cNvPr id="4" name="Content Placeholder 3">
            <a:extLst>
              <a:ext uri="{FF2B5EF4-FFF2-40B4-BE49-F238E27FC236}">
                <a16:creationId xmlns:a16="http://schemas.microsoft.com/office/drawing/2014/main" id="{4317DE62-D2A7-1381-0637-16DC7AA8B016}"/>
              </a:ext>
            </a:extLst>
          </p:cNvPr>
          <p:cNvSpPr>
            <a:spLocks noGrp="1"/>
          </p:cNvSpPr>
          <p:nvPr>
            <p:ph sz="half" idx="2"/>
          </p:nvPr>
        </p:nvSpPr>
        <p:spPr>
          <a:xfrm>
            <a:off x="1097280" y="1845735"/>
            <a:ext cx="10058400" cy="4023360"/>
          </a:xfrm>
        </p:spPr>
        <p:txBody>
          <a:bodyPr/>
          <a:lstStyle/>
          <a:p>
            <a:r>
              <a:rPr lang="en-US" dirty="0"/>
              <a:t>1.Samsung dominates the market followed by Apple and Huawei.</a:t>
            </a:r>
          </a:p>
          <a:p>
            <a:r>
              <a:rPr lang="en-US" dirty="0"/>
              <a:t>2.Their top handsets are the most frequently used, making them prime targets for partnerships.</a:t>
            </a:r>
          </a:p>
          <a:p>
            <a:r>
              <a:rPr lang="en-US" dirty="0"/>
              <a:t>3.Marketing teams should run campaigns aligned with top handset models to drive engagement.</a:t>
            </a:r>
          </a:p>
          <a:p>
            <a:r>
              <a:rPr lang="en-US" dirty="0"/>
              <a:t>4.Tailor services and offers according to device usage patterns.</a:t>
            </a:r>
            <a:endParaRPr lang="en-IN" dirty="0"/>
          </a:p>
        </p:txBody>
      </p:sp>
    </p:spTree>
    <p:extLst>
      <p:ext uri="{BB962C8B-B14F-4D97-AF65-F5344CB8AC3E}">
        <p14:creationId xmlns:p14="http://schemas.microsoft.com/office/powerpoint/2010/main" val="253549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D72C-D459-D039-FFD8-0608C695500E}"/>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Top 10 Users by Engagement Metrics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96E35E0-D4D8-B8F4-AE28-7E271D52C96B}"/>
              </a:ext>
            </a:extLst>
          </p:cNvPr>
          <p:cNvSpPr>
            <a:spLocks noGrp="1"/>
          </p:cNvSpPr>
          <p:nvPr>
            <p:ph sz="half" idx="1"/>
          </p:nvPr>
        </p:nvSpPr>
        <p:spPr/>
        <p:txBody>
          <a:bodyPr>
            <a:normAutofit fontScale="92500" lnSpcReduction="10000"/>
          </a:bodyPr>
          <a:lstStyle/>
          <a:p>
            <a:pPr>
              <a:buFont typeface="Wingdings" panose="05000000000000000000" pitchFamily="2" charset="2"/>
              <a:buChar char="q"/>
            </a:pPr>
            <a:r>
              <a:rPr lang="en-US" b="1" dirty="0"/>
              <a:t>top 10 users</a:t>
            </a:r>
            <a:r>
              <a:rPr lang="en-US" dirty="0"/>
              <a:t> sorted by the following engagement metrics:</a:t>
            </a:r>
          </a:p>
          <a:p>
            <a:pPr lvl="1">
              <a:buFont typeface="Arial" panose="020B0604020202020204" pitchFamily="34" charset="0"/>
              <a:buChar char="•"/>
            </a:pPr>
            <a:r>
              <a:rPr lang="en-US" b="1" dirty="0"/>
              <a:t>Session Frequency</a:t>
            </a:r>
            <a:r>
              <a:rPr lang="en-US" dirty="0"/>
              <a:t>: How often each user interacts with the service.</a:t>
            </a:r>
          </a:p>
          <a:p>
            <a:pPr lvl="1">
              <a:buFont typeface="Arial" panose="020B0604020202020204" pitchFamily="34" charset="0"/>
              <a:buChar char="•"/>
            </a:pPr>
            <a:r>
              <a:rPr lang="en-US" b="1" dirty="0"/>
              <a:t>Session Duration</a:t>
            </a:r>
            <a:r>
              <a:rPr lang="en-US" dirty="0"/>
              <a:t>: Total time spent by the user per session.</a:t>
            </a:r>
          </a:p>
          <a:p>
            <a:pPr lvl="1">
              <a:buFont typeface="Arial" panose="020B0604020202020204" pitchFamily="34" charset="0"/>
              <a:buChar char="•"/>
            </a:pPr>
            <a:r>
              <a:rPr lang="en-US" b="1" dirty="0"/>
              <a:t>Total Data Usage</a:t>
            </a:r>
            <a:r>
              <a:rPr lang="en-US" dirty="0"/>
              <a:t>: The total amount of data consumed by each user.</a:t>
            </a:r>
            <a:endParaRPr lang="en-US" b="1" dirty="0"/>
          </a:p>
          <a:p>
            <a:pPr>
              <a:buNone/>
            </a:pPr>
            <a:r>
              <a:rPr lang="en-US" b="1" dirty="0"/>
              <a:t>Key Insight:</a:t>
            </a:r>
          </a:p>
          <a:p>
            <a:pPr>
              <a:buFont typeface="Arial" panose="020B0604020202020204" pitchFamily="34" charset="0"/>
              <a:buChar char="•"/>
            </a:pPr>
            <a:r>
              <a:rPr lang="en-US" b="1" dirty="0"/>
              <a:t>Power Users:</a:t>
            </a:r>
            <a:r>
              <a:rPr lang="en-US" dirty="0"/>
              <a:t> These users have high engagement metrics across all three dimensions — session frequency, duration, and data usage. Identifying these power users can help prioritize retention efforts and offer them tailored.</a:t>
            </a:r>
          </a:p>
          <a:p>
            <a:endParaRPr lang="en-IN" dirty="0"/>
          </a:p>
        </p:txBody>
      </p:sp>
      <p:pic>
        <p:nvPicPr>
          <p:cNvPr id="10" name="Content Placeholder 9">
            <a:extLst>
              <a:ext uri="{FF2B5EF4-FFF2-40B4-BE49-F238E27FC236}">
                <a16:creationId xmlns:a16="http://schemas.microsoft.com/office/drawing/2014/main" id="{301FB715-F6C0-4C75-CB0F-9CFCFADF91DE}"/>
              </a:ext>
            </a:extLst>
          </p:cNvPr>
          <p:cNvPicPr>
            <a:picLocks noGrp="1" noChangeAspect="1"/>
          </p:cNvPicPr>
          <p:nvPr>
            <p:ph sz="half" idx="2"/>
          </p:nvPr>
        </p:nvPicPr>
        <p:blipFill>
          <a:blip r:embed="rId2"/>
          <a:stretch>
            <a:fillRect/>
          </a:stretch>
        </p:blipFill>
        <p:spPr>
          <a:xfrm>
            <a:off x="6218238" y="2253708"/>
            <a:ext cx="4937125" cy="3207834"/>
          </a:xfrm>
        </p:spPr>
      </p:pic>
    </p:spTree>
    <p:extLst>
      <p:ext uri="{BB962C8B-B14F-4D97-AF65-F5344CB8AC3E}">
        <p14:creationId xmlns:p14="http://schemas.microsoft.com/office/powerpoint/2010/main" val="1956755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0068-0FA2-7717-DDF4-8BE0B3834DA5}"/>
              </a:ext>
            </a:extLst>
          </p:cNvPr>
          <p:cNvSpPr>
            <a:spLocks noGrp="1"/>
          </p:cNvSpPr>
          <p:nvPr>
            <p:ph type="title"/>
          </p:nvPr>
        </p:nvSpPr>
        <p:spPr/>
        <p:txBody>
          <a:bodyPr/>
          <a:lstStyle/>
          <a:p>
            <a:r>
              <a:rPr lang="en-IN" b="1" dirty="0">
                <a:latin typeface="+mn-lt"/>
              </a:rPr>
              <a:t>Engagement Clustering (k=3)</a:t>
            </a:r>
          </a:p>
        </p:txBody>
      </p:sp>
      <p:pic>
        <p:nvPicPr>
          <p:cNvPr id="10" name="Content Placeholder 9">
            <a:extLst>
              <a:ext uri="{FF2B5EF4-FFF2-40B4-BE49-F238E27FC236}">
                <a16:creationId xmlns:a16="http://schemas.microsoft.com/office/drawing/2014/main" id="{F1F1E5BA-A51E-C0E7-4AFE-B7922CF76C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73219"/>
            <a:ext cx="4937125" cy="3568813"/>
          </a:xfrm>
        </p:spPr>
      </p:pic>
      <p:sp>
        <p:nvSpPr>
          <p:cNvPr id="7" name="Content Placeholder 6">
            <a:extLst>
              <a:ext uri="{FF2B5EF4-FFF2-40B4-BE49-F238E27FC236}">
                <a16:creationId xmlns:a16="http://schemas.microsoft.com/office/drawing/2014/main" id="{0AB740DA-A6AB-AA54-6E36-82BF5D4700CF}"/>
              </a:ext>
            </a:extLst>
          </p:cNvPr>
          <p:cNvSpPr>
            <a:spLocks noGrp="1"/>
          </p:cNvSpPr>
          <p:nvPr>
            <p:ph sz="half" idx="1"/>
          </p:nvPr>
        </p:nvSpPr>
        <p:spPr>
          <a:xfrm>
            <a:off x="1097279" y="1845733"/>
            <a:ext cx="4937760" cy="4513025"/>
          </a:xfrm>
        </p:spPr>
        <p:txBody>
          <a:bodyPr>
            <a:normAutofit/>
          </a:bodyPr>
          <a:lstStyle/>
          <a:p>
            <a:r>
              <a:rPr lang="en-US" sz="1400" dirty="0"/>
              <a:t>This boxplot displays the distribution of total traffic (data usage) for each of the 3 engagement clusters derived from </a:t>
            </a:r>
            <a:r>
              <a:rPr lang="en-US" sz="1400" dirty="0" err="1"/>
              <a:t>KMeans</a:t>
            </a:r>
            <a:r>
              <a:rPr lang="en-US" sz="1400" dirty="0"/>
              <a:t> clustering.</a:t>
            </a:r>
          </a:p>
          <a:p>
            <a:pPr lvl="1">
              <a:buFont typeface="Wingdings" panose="05000000000000000000" pitchFamily="2" charset="2"/>
              <a:buChar char="q"/>
            </a:pPr>
            <a:r>
              <a:rPr lang="en-IN" sz="1200" dirty="0"/>
              <a:t>Interpretation of Each Cluster:</a:t>
            </a:r>
          </a:p>
          <a:p>
            <a:pPr lvl="2">
              <a:buFont typeface="Wingdings" panose="05000000000000000000" pitchFamily="2" charset="2"/>
              <a:buChar char="§"/>
            </a:pPr>
            <a:r>
              <a:rPr lang="en-US" sz="1200" dirty="0"/>
              <a:t>Cluster 0:Low total traffic users. Likely light users — minimal video streaming or large downloads. May include users with infrequent or short sessions.</a:t>
            </a:r>
          </a:p>
          <a:p>
            <a:pPr lvl="2">
              <a:buFont typeface="Wingdings" panose="05000000000000000000" pitchFamily="2" charset="2"/>
              <a:buChar char="§"/>
            </a:pPr>
            <a:r>
              <a:rPr lang="en-US" sz="1200" dirty="0"/>
              <a:t>Cluster 1:Extremely high total traffic. These are your heavy data consumers — possibly streamers, remote workers, or bulk downloaders. The narrow spread suggests consistent heavy usage.</a:t>
            </a:r>
          </a:p>
          <a:p>
            <a:pPr lvl="2">
              <a:buFont typeface="Wingdings" panose="05000000000000000000" pitchFamily="2" charset="2"/>
              <a:buChar char="§"/>
            </a:pPr>
            <a:r>
              <a:rPr lang="en-US" sz="1200" dirty="0"/>
              <a:t>Cluster 2:Moderate data usage, with some variability. This could represent average users: balanced usage across apps like social media, browsing, and occasional video</a:t>
            </a:r>
            <a:r>
              <a:rPr lang="en-US" sz="1000" dirty="0"/>
              <a:t>.</a:t>
            </a:r>
            <a:endParaRPr lang="en-IN" sz="1000" dirty="0"/>
          </a:p>
          <a:p>
            <a:pPr marL="384048" lvl="2" indent="0">
              <a:buNone/>
            </a:pPr>
            <a:endParaRPr lang="en-US" sz="1000" dirty="0"/>
          </a:p>
          <a:p>
            <a:pPr marL="0">
              <a:buNone/>
            </a:pPr>
            <a:r>
              <a:rPr lang="en-IN" sz="1400" b="1" dirty="0"/>
              <a:t>Key Insight:</a:t>
            </a:r>
          </a:p>
          <a:p>
            <a:pPr marL="0">
              <a:buNone/>
            </a:pPr>
            <a:r>
              <a:rPr lang="en-US" sz="1400" dirty="0"/>
              <a:t>The boxplot clearly shows that Cluster 1 dominates in total traffic, even with a relatively narrow range — suggesting a distinct group of consistently high-usage users. Clusters 0 and 2, in contrast, cater to lower and mid-tier data consumers, respectively. This segmentation helps identify users for tailored data plans or promotions.</a:t>
            </a:r>
            <a:endParaRPr lang="en-US" sz="1600" dirty="0"/>
          </a:p>
        </p:txBody>
      </p:sp>
    </p:spTree>
    <p:extLst>
      <p:ext uri="{BB962C8B-B14F-4D97-AF65-F5344CB8AC3E}">
        <p14:creationId xmlns:p14="http://schemas.microsoft.com/office/powerpoint/2010/main" val="282871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A295-2BCD-69F4-BE01-8331456770C7}"/>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Total Traffic per Application</a:t>
            </a:r>
          </a:p>
        </p:txBody>
      </p:sp>
      <p:sp>
        <p:nvSpPr>
          <p:cNvPr id="3" name="Content Placeholder 2">
            <a:extLst>
              <a:ext uri="{FF2B5EF4-FFF2-40B4-BE49-F238E27FC236}">
                <a16:creationId xmlns:a16="http://schemas.microsoft.com/office/drawing/2014/main" id="{3F8D4AAC-4B0F-3255-6262-D13C95EF632D}"/>
              </a:ext>
            </a:extLst>
          </p:cNvPr>
          <p:cNvSpPr>
            <a:spLocks noGrp="1"/>
          </p:cNvSpPr>
          <p:nvPr>
            <p:ph sz="half" idx="1"/>
          </p:nvPr>
        </p:nvSpPr>
        <p:spPr/>
        <p:txBody>
          <a:bodyPr/>
          <a:lstStyle/>
          <a:p>
            <a:r>
              <a:rPr lang="en-US" b="1" dirty="0"/>
              <a:t>Bar chart</a:t>
            </a:r>
            <a:r>
              <a:rPr lang="en-US" dirty="0"/>
              <a:t> showing the </a:t>
            </a:r>
            <a:r>
              <a:rPr lang="en-US" b="1" dirty="0"/>
              <a:t>total traffic per application</a:t>
            </a:r>
            <a:r>
              <a:rPr lang="en-US" dirty="0"/>
              <a:t> (e.g., Total DL Bytes, Gaming Dl Bytes, Netflix Dl Bytes).</a:t>
            </a:r>
          </a:p>
          <a:p>
            <a:pPr>
              <a:buNone/>
            </a:pPr>
            <a:r>
              <a:rPr lang="en-US" b="1" dirty="0"/>
              <a:t>Key Insight:</a:t>
            </a:r>
          </a:p>
          <a:p>
            <a:pPr>
              <a:buFont typeface="Arial" panose="020B0604020202020204" pitchFamily="34" charset="0"/>
              <a:buChar char="•"/>
            </a:pPr>
            <a:r>
              <a:rPr lang="en-US" b="1" dirty="0"/>
              <a:t>App Usage Pattern:</a:t>
            </a:r>
            <a:r>
              <a:rPr lang="en-US" dirty="0"/>
              <a:t> The chart will illustrate which applications dominate user traffic. For example, if </a:t>
            </a:r>
            <a:r>
              <a:rPr lang="en-US" b="1" dirty="0"/>
              <a:t>Total DL Bytes </a:t>
            </a:r>
            <a:r>
              <a:rPr lang="en-US" dirty="0"/>
              <a:t>is the largest contributor, telecom companies can use this insight to focus on improving streaming services and promoting data plans specifically for high-usage apps.</a:t>
            </a:r>
          </a:p>
          <a:p>
            <a:endParaRPr lang="en-IN" dirty="0"/>
          </a:p>
        </p:txBody>
      </p:sp>
      <p:pic>
        <p:nvPicPr>
          <p:cNvPr id="6" name="Content Placeholder 5">
            <a:extLst>
              <a:ext uri="{FF2B5EF4-FFF2-40B4-BE49-F238E27FC236}">
                <a16:creationId xmlns:a16="http://schemas.microsoft.com/office/drawing/2014/main" id="{7E505C3C-2BA1-8FBC-536B-5DE17720EACA}"/>
              </a:ext>
            </a:extLst>
          </p:cNvPr>
          <p:cNvPicPr>
            <a:picLocks noGrp="1" noChangeAspect="1"/>
          </p:cNvPicPr>
          <p:nvPr>
            <p:ph sz="half" idx="2"/>
          </p:nvPr>
        </p:nvPicPr>
        <p:blipFill>
          <a:blip r:embed="rId2"/>
          <a:stretch>
            <a:fillRect/>
          </a:stretch>
        </p:blipFill>
        <p:spPr>
          <a:xfrm>
            <a:off x="6218238" y="2448239"/>
            <a:ext cx="4937125" cy="2818773"/>
          </a:xfrm>
        </p:spPr>
      </p:pic>
    </p:spTree>
    <p:extLst>
      <p:ext uri="{BB962C8B-B14F-4D97-AF65-F5344CB8AC3E}">
        <p14:creationId xmlns:p14="http://schemas.microsoft.com/office/powerpoint/2010/main" val="1229085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1A72FC8-AB06-40E9-9301-116B47014420}">
  <we:reference id="wa200003964" version="1.0.0.0" store="en-US" storeType="OMEX"/>
  <we:alternateReferences>
    <we:reference id="WA200003964"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111</TotalTime>
  <Words>1622</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menlo</vt:lpstr>
      <vt:lpstr>Wingdings</vt:lpstr>
      <vt:lpstr>Retrospect</vt:lpstr>
      <vt:lpstr>Project 5:User Analytics in the Telecommunication Industry</vt:lpstr>
      <vt:lpstr>Executive Summary</vt:lpstr>
      <vt:lpstr>Customer Overview</vt:lpstr>
      <vt:lpstr>Top 3 Handset Manufacturers</vt:lpstr>
      <vt:lpstr>Top 5 Handsets per Top 3 Manufacturer</vt:lpstr>
      <vt:lpstr>Interpretation &amp; Recommendation</vt:lpstr>
      <vt:lpstr>Top 10 Users by Engagement Metrics</vt:lpstr>
      <vt:lpstr>Engagement Clustering (k=3)</vt:lpstr>
      <vt:lpstr>Total Traffic per Application</vt:lpstr>
      <vt:lpstr>Elbow Method + K-Means Clustering</vt:lpstr>
      <vt:lpstr>Experience Analysis by Handset Type</vt:lpstr>
      <vt:lpstr>Experience Analysis by Handset Type</vt:lpstr>
      <vt:lpstr>Experience Clustering (k=3)</vt:lpstr>
      <vt:lpstr>Engagement &amp; Experience Scores</vt:lpstr>
      <vt:lpstr>Satisfaction Score Visualization</vt:lpstr>
      <vt:lpstr>Regression Model to Predict Satisfaction</vt:lpstr>
      <vt:lpstr>K-Means on Satisfaction (k=2)</vt:lpstr>
      <vt:lpstr>Data Export to MySQL</vt:lpstr>
      <vt:lpstr>Summary of Findings</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gurpreet kaur</dc:creator>
  <cp:lastModifiedBy>gurpreet kaur</cp:lastModifiedBy>
  <cp:revision>2</cp:revision>
  <dcterms:created xsi:type="dcterms:W3CDTF">2025-04-24T08:37:28Z</dcterms:created>
  <dcterms:modified xsi:type="dcterms:W3CDTF">2025-04-24T10:29:11Z</dcterms:modified>
</cp:coreProperties>
</file>