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9" r:id="rId4"/>
    <p:sldId id="262" r:id="rId5"/>
    <p:sldId id="258" r:id="rId6"/>
    <p:sldId id="270" r:id="rId7"/>
    <p:sldId id="260" r:id="rId8"/>
    <p:sldId id="264" r:id="rId9"/>
    <p:sldId id="271" r:id="rId10"/>
    <p:sldId id="268" r:id="rId11"/>
    <p:sldId id="259" r:id="rId12"/>
    <p:sldId id="266" r:id="rId13"/>
    <p:sldId id="267" r:id="rId14"/>
    <p:sldId id="265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203864"/>
    <a:srgbClr val="04060D"/>
    <a:srgbClr val="000000"/>
    <a:srgbClr val="202640"/>
    <a:srgbClr val="141835"/>
    <a:srgbClr val="0D0F24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33E5-5F29-4342-A497-9596B0B1215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173-1564-4427-BC77-EF3E2AADB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842D-00A1-427F-AA06-82F1785B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DE6B7-8B5E-469C-812A-EAF50E16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9348C-47FC-4495-AC0B-61B23357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37C69-FC38-4C3F-BF91-0CCC2851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814A9-6EF0-456A-A72A-3777D9FF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81DF-2FC0-4F0A-AA68-9568FBF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F46A1-9620-44EA-92E4-3B49BE17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A2728-7349-47AC-8894-372DA378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A4285-1E90-4526-B529-CC23D03F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CAA00-EEFC-4646-8702-11C877CC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3C09E-CEC5-4A93-AAEC-65A7734D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5A12F-B8F1-412F-B141-4367BC42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6C7E4-3ABB-404D-98DE-5FF3B309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5842E-E8B4-4332-A6CF-8978FD8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125BA-7FA0-4327-B15C-7B9758D0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C754-8C52-4316-A6A7-807EB6B9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DDC60-F0FF-40CF-AC58-A880AE15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4F398-E464-45A0-AAD5-B33FE58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49CF0-925F-4FFC-8AAF-09AF2E13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ED751-04E4-4F78-ACC0-6681370F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47DB8-19E5-48F2-B9DE-046C0775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EED45-40A5-48A4-9F52-334D63E8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A1C14-CA19-4847-AC98-A1A5F05C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7FA99-2FF6-470A-8594-EFD7EF78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1949F-15C9-4779-ADEC-9DDA861C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12D4A-0B29-4A6E-8995-A199A937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993A3-3A14-442F-99E9-7E2FF404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344DB-07AE-44EE-A184-FB96A60F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A66BE-2159-48A6-AB89-24FBA13E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4AE3B-8DB1-4E6D-BF16-925A0F3D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E23F8-424E-4ECD-8A87-9420A59D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E7A05-5D46-442B-A3B7-60DEBFE4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EE9E3-95B3-41F2-B341-E6DEB40B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940FA-9DD6-4F2D-98BB-3C3E1D70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D4727-40EB-48D1-AAA2-363BA8237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41B15-D792-4466-A87E-D55AAEB5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E93C62-DB5F-446B-9BAC-043B3E05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9AFEC-3DFC-4F15-B476-FF09FEB5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46631-A32E-4E8E-B7B2-9E5515D2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EB26-3175-4E43-B4A8-91A7567F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00DC8-CE06-4216-8619-5CC7507A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6E00B-3ADF-4678-8709-F5ADF427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D976BC-67BD-428D-9CD2-5FD3CF6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7161D-814E-4B4F-98E2-0464C404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1FCB2-3F2D-4117-8B09-73CDF98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168E7-4D48-4315-8972-DD05DDD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6487-BB8D-468B-BDAB-8691130F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B27DD-F61B-4EC1-88C5-FBE14C8C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5AFC0-8B55-4932-BF37-0E627F7C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9B0C5-1D55-4BD9-941B-BACB4751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AD985-9ECE-4F2D-8A38-A5AD22C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E9858-E0BD-4F92-A3C8-8FC449DC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B2AEC-0378-40EA-A9B5-0A64F178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4FCB4-FC17-4FA5-9EA2-71591ED9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575E3-65C9-4C6B-9680-C1F45665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91B1D-49C0-4C91-8E8A-B78A1F55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E525E-972C-4573-99F1-EC1A26B8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7012E-733B-4C17-8BD8-41A0D17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386C41-EA9E-44FA-BED6-3CF0D98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6F7D9-708E-44A5-BC78-CC8D223B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0547F-CA81-4BD1-A0C8-5B7E8962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747C-6F1B-4552-B6AF-E2DF18853D0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81F61-6605-46EC-8E0B-E5F7F452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869A-9B6B-4B8A-BEB1-94D289EB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7D7A-5DAD-4958-907D-D599F2594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A189F72-3178-4074-ACF5-7A35E8B53D46}"/>
              </a:ext>
            </a:extLst>
          </p:cNvPr>
          <p:cNvSpPr/>
          <p:nvPr/>
        </p:nvSpPr>
        <p:spPr>
          <a:xfrm>
            <a:off x="0" y="5526934"/>
            <a:ext cx="12192000" cy="133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 descr="우산이(가) 표시된 사진&#10;&#10;자동 생성된 설명">
            <a:extLst>
              <a:ext uri="{FF2B5EF4-FFF2-40B4-BE49-F238E27FC236}">
                <a16:creationId xmlns:a16="http://schemas.microsoft.com/office/drawing/2014/main" id="{0058670A-1E7D-4F3F-A6E0-878C905A3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26934"/>
          </a:xfrm>
          <a:prstGeom prst="rect">
            <a:avLst/>
          </a:prstGeom>
        </p:spPr>
      </p:pic>
      <p:sp>
        <p:nvSpPr>
          <p:cNvPr id="98" name="제목 1">
            <a:extLst>
              <a:ext uri="{FF2B5EF4-FFF2-40B4-BE49-F238E27FC236}">
                <a16:creationId xmlns:a16="http://schemas.microsoft.com/office/drawing/2014/main" id="{16B95D48-9428-4ECD-BCD3-6AF580A8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1190829"/>
            <a:ext cx="11436263" cy="1830237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Forecasting Promising Technology and Business Strategy </a:t>
            </a:r>
            <a:br>
              <a:rPr lang="en-US" altLang="ko-KR" sz="3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ko-KR" sz="3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through Corporate Patent Network</a:t>
            </a:r>
            <a:br>
              <a:rPr lang="en-US" altLang="ko-KR" sz="3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ko-KR" altLang="en-US" sz="36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  <p:sp>
        <p:nvSpPr>
          <p:cNvPr id="99" name="부제목 2">
            <a:extLst>
              <a:ext uri="{FF2B5EF4-FFF2-40B4-BE49-F238E27FC236}">
                <a16:creationId xmlns:a16="http://schemas.microsoft.com/office/drawing/2014/main" id="{F4F9AB13-5BCE-4D45-8FE4-7D0B7235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183" y="5862326"/>
            <a:ext cx="3954049" cy="995674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Jaekeun</a:t>
            </a:r>
            <a:r>
              <a:rPr lang="en-US" altLang="ko-KR" sz="18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(Supervised by Prof. </a:t>
            </a:r>
            <a:r>
              <a:rPr lang="en-US" altLang="ko-KR" sz="16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Keeheon</a:t>
            </a:r>
            <a:r>
              <a:rPr lang="en-US" altLang="ko-KR" sz="16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Lee)</a:t>
            </a:r>
            <a:endParaRPr lang="ko-KR" altLang="en-US" sz="16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F9EAF9-27E6-4CF3-BFB1-E1A6D90BAFD5}"/>
              </a:ext>
            </a:extLst>
          </p:cNvPr>
          <p:cNvSpPr/>
          <p:nvPr/>
        </p:nvSpPr>
        <p:spPr>
          <a:xfrm>
            <a:off x="4145080" y="4539672"/>
            <a:ext cx="4458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Undergraduate Directed Study</a:t>
            </a:r>
            <a:endParaRPr lang="ko-KR" altLang="en-US" sz="24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6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90176C-AB2A-47C8-B516-B4E2FF2FCE4D}"/>
              </a:ext>
            </a:extLst>
          </p:cNvPr>
          <p:cNvSpPr/>
          <p:nvPr/>
        </p:nvSpPr>
        <p:spPr>
          <a:xfrm>
            <a:off x="3987769" y="771249"/>
            <a:ext cx="449684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USPTO Full Text Data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66B9B-C2CE-4A52-8632-368F632A680C}"/>
              </a:ext>
            </a:extLst>
          </p:cNvPr>
          <p:cNvSpPr/>
          <p:nvPr/>
        </p:nvSpPr>
        <p:spPr>
          <a:xfrm>
            <a:off x="3987770" y="1311665"/>
            <a:ext cx="44968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Parse XML </a:t>
            </a:r>
            <a:r>
              <a:rPr lang="en-US" altLang="ko-KR" dirty="0">
                <a:sym typeface="Wingdings" panose="05000000000000000000" pitchFamily="2" charset="2"/>
              </a:rPr>
              <a:t> DB format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A3918E-F260-4DA0-8F0F-AAFA6A57C9D6}"/>
              </a:ext>
            </a:extLst>
          </p:cNvPr>
          <p:cNvSpPr/>
          <p:nvPr/>
        </p:nvSpPr>
        <p:spPr>
          <a:xfrm>
            <a:off x="3987769" y="1852081"/>
            <a:ext cx="4496843" cy="728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Retrieve Necessary Information, Form new relation table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FB6E7D-3DBB-426C-9E58-E46B4626841B}"/>
              </a:ext>
            </a:extLst>
          </p:cNvPr>
          <p:cNvSpPr/>
          <p:nvPr/>
        </p:nvSpPr>
        <p:spPr>
          <a:xfrm>
            <a:off x="3987770" y="2659113"/>
            <a:ext cx="1052185" cy="728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Patent id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3DFFD6-4555-4F53-9621-32779FE6A73A}"/>
              </a:ext>
            </a:extLst>
          </p:cNvPr>
          <p:cNvSpPr/>
          <p:nvPr/>
        </p:nvSpPr>
        <p:spPr>
          <a:xfrm>
            <a:off x="5104356" y="2659112"/>
            <a:ext cx="1657927" cy="728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Company 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Rawassignee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857443-10E5-4B08-8724-6BB626E05CD4}"/>
              </a:ext>
            </a:extLst>
          </p:cNvPr>
          <p:cNvSpPr/>
          <p:nvPr/>
        </p:nvSpPr>
        <p:spPr>
          <a:xfrm>
            <a:off x="6826685" y="2659113"/>
            <a:ext cx="1657928" cy="728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Title, Abstract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D38F4B79-FE56-4AAE-B25E-A62B8AF18914}"/>
              </a:ext>
            </a:extLst>
          </p:cNvPr>
          <p:cNvSpPr/>
          <p:nvPr/>
        </p:nvSpPr>
        <p:spPr>
          <a:xfrm>
            <a:off x="3637040" y="864296"/>
            <a:ext cx="263047" cy="814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746DDC-8918-44D6-A6C3-52B6C90EF6C9}"/>
              </a:ext>
            </a:extLst>
          </p:cNvPr>
          <p:cNvSpPr/>
          <p:nvPr/>
        </p:nvSpPr>
        <p:spPr>
          <a:xfrm>
            <a:off x="1759912" y="108672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Collection</a:t>
            </a:r>
            <a:endParaRPr lang="ko-KR" altLang="en-US" dirty="0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F2C64368-333D-40FC-8604-17015A70468E}"/>
              </a:ext>
            </a:extLst>
          </p:cNvPr>
          <p:cNvSpPr/>
          <p:nvPr/>
        </p:nvSpPr>
        <p:spPr>
          <a:xfrm>
            <a:off x="3637040" y="2173266"/>
            <a:ext cx="263047" cy="814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15A4CF-3136-4486-AFA9-D53467B229CB}"/>
              </a:ext>
            </a:extLst>
          </p:cNvPr>
          <p:cNvSpPr/>
          <p:nvPr/>
        </p:nvSpPr>
        <p:spPr>
          <a:xfrm>
            <a:off x="1759912" y="239569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Extraction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925CCF-0065-4258-B410-77D874F8DC6A}"/>
              </a:ext>
            </a:extLst>
          </p:cNvPr>
          <p:cNvSpPr/>
          <p:nvPr/>
        </p:nvSpPr>
        <p:spPr>
          <a:xfrm>
            <a:off x="1759912" y="388306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Analysis</a:t>
            </a:r>
            <a:endParaRPr lang="ko-KR" altLang="en-US" dirty="0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2259A407-2C4F-4707-A16A-F807A8845EBC}"/>
              </a:ext>
            </a:extLst>
          </p:cNvPr>
          <p:cNvSpPr/>
          <p:nvPr/>
        </p:nvSpPr>
        <p:spPr>
          <a:xfrm>
            <a:off x="3637040" y="3660638"/>
            <a:ext cx="263047" cy="1650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9889-BBEB-4793-8512-08C13A68873F}"/>
              </a:ext>
            </a:extLst>
          </p:cNvPr>
          <p:cNvSpPr/>
          <p:nvPr/>
        </p:nvSpPr>
        <p:spPr>
          <a:xfrm>
            <a:off x="3987770" y="3443323"/>
            <a:ext cx="44968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Descriptive Statistics by Companies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37E1C4-9C96-44D0-9B90-4439564CB83E}"/>
              </a:ext>
            </a:extLst>
          </p:cNvPr>
          <p:cNvSpPr/>
          <p:nvPr/>
        </p:nvSpPr>
        <p:spPr>
          <a:xfrm>
            <a:off x="8549013" y="2228225"/>
            <a:ext cx="32746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 Company Selection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/>
              <a:t>Forbes top 10 in IT Sector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/>
              <a:t>Market Value</a:t>
            </a:r>
            <a:r>
              <a:rPr lang="en-US" altLang="ko-KR" sz="1600" b="1" dirty="0"/>
              <a:t>, </a:t>
            </a:r>
            <a:r>
              <a:rPr lang="en-US" altLang="ko-KR" sz="1600" dirty="0"/>
              <a:t>Asset, Revenue</a:t>
            </a:r>
            <a:endParaRPr lang="ko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442DC3-B104-43CA-846F-09E31DB336D6}"/>
              </a:ext>
            </a:extLst>
          </p:cNvPr>
          <p:cNvSpPr/>
          <p:nvPr/>
        </p:nvSpPr>
        <p:spPr>
          <a:xfrm>
            <a:off x="3987769" y="3967186"/>
            <a:ext cx="44968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LDA Topic Modeling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F164ED-A58B-443B-A66B-C55D40455B40}"/>
              </a:ext>
            </a:extLst>
          </p:cNvPr>
          <p:cNvSpPr/>
          <p:nvPr/>
        </p:nvSpPr>
        <p:spPr>
          <a:xfrm>
            <a:off x="1759912" y="5568875"/>
            <a:ext cx="1437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Prediction</a:t>
            </a:r>
          </a:p>
          <a:p>
            <a:r>
              <a:rPr lang="en-US" altLang="ko-KR" dirty="0"/>
              <a:t>(Link-based)</a:t>
            </a:r>
            <a:endParaRPr lang="ko-KR" altLang="en-US" dirty="0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E4AF2258-18C1-4C5A-BC4C-7CB5F0D6E611}"/>
              </a:ext>
            </a:extLst>
          </p:cNvPr>
          <p:cNvSpPr/>
          <p:nvPr/>
        </p:nvSpPr>
        <p:spPr>
          <a:xfrm>
            <a:off x="3637040" y="5484945"/>
            <a:ext cx="263047" cy="814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6EE137-4BA7-4FDC-B3A2-46D60F80184E}"/>
              </a:ext>
            </a:extLst>
          </p:cNvPr>
          <p:cNvSpPr/>
          <p:nvPr/>
        </p:nvSpPr>
        <p:spPr>
          <a:xfrm>
            <a:off x="3987770" y="5578020"/>
            <a:ext cx="4496842" cy="637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Corporate Strategy Prediction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9368F2-FB0E-495B-82CB-EFF7B8BFFC36}"/>
              </a:ext>
            </a:extLst>
          </p:cNvPr>
          <p:cNvSpPr/>
          <p:nvPr/>
        </p:nvSpPr>
        <p:spPr>
          <a:xfrm>
            <a:off x="3987769" y="4975437"/>
            <a:ext cx="44968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Visualization with </a:t>
            </a:r>
            <a:r>
              <a:rPr lang="en-US" altLang="ko-KR" dirty="0" err="1"/>
              <a:t>Gephi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62927D-3028-4B2E-BAAF-4368D009A2FE}"/>
              </a:ext>
            </a:extLst>
          </p:cNvPr>
          <p:cNvSpPr/>
          <p:nvPr/>
        </p:nvSpPr>
        <p:spPr>
          <a:xfrm>
            <a:off x="3987769" y="4474660"/>
            <a:ext cx="44968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Patent Network by Companies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97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BE01096-0370-4502-AD5E-5FE2C61C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41" y="1054349"/>
            <a:ext cx="11436263" cy="56549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United States Patent and Trademark Office (USPTO) Data</a:t>
            </a:r>
            <a:endParaRPr lang="ko-KR" altLang="en-US" sz="2800" dirty="0">
              <a:latin typeface="Yu Gothic UI Semibold" panose="020B07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516453-68A9-4AE0-9FDE-38267132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934" r="54333" b="58261"/>
          <a:stretch/>
        </p:blipFill>
        <p:spPr>
          <a:xfrm>
            <a:off x="1903945" y="1792657"/>
            <a:ext cx="9006170" cy="45956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58A4B8-C913-476D-BF74-7272DF4B092B}"/>
              </a:ext>
            </a:extLst>
          </p:cNvPr>
          <p:cNvSpPr/>
          <p:nvPr/>
        </p:nvSpPr>
        <p:spPr>
          <a:xfrm>
            <a:off x="9099005" y="145300"/>
            <a:ext cx="2803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Data Collection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850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122" name="Picture 2" descr="https://lh6.googleusercontent.com/QVehNw5cD-XKS1SBAPPKP_3dl0kZRoy-Ql0UE2vKZfh2w59MHNeGNpwONtVSn2PBjcgDVBCa4DDpgwePN7cruQHmkCelBhiBOU40Olr-pMaGcHAiX6mHHrIbZc3Mdzi9r1_Bsd5LCDQvwOLN7Q">
            <a:extLst>
              <a:ext uri="{FF2B5EF4-FFF2-40B4-BE49-F238E27FC236}">
                <a16:creationId xmlns:a16="http://schemas.microsoft.com/office/drawing/2014/main" id="{573A8EC8-231E-44D1-A5A3-E9A6E247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90" y="1654872"/>
            <a:ext cx="7359037" cy="501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2FA98CE2-1241-4D82-85D9-D6E3A35BCC30}"/>
              </a:ext>
            </a:extLst>
          </p:cNvPr>
          <p:cNvSpPr txBox="1">
            <a:spLocks/>
          </p:cNvSpPr>
          <p:nvPr/>
        </p:nvSpPr>
        <p:spPr>
          <a:xfrm>
            <a:off x="375778" y="637733"/>
            <a:ext cx="11436263" cy="565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United States Patent and Trademark Office (USPTO) Data</a:t>
            </a:r>
            <a:endParaRPr lang="ko-KR" altLang="en-US" sz="3200" dirty="0">
              <a:latin typeface="Yu Gothic UI Semibold" panose="020B0700000000000000" pitchFamily="34" charset="-128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764D22-CC36-4BA4-B51C-E1A5471D6299}"/>
              </a:ext>
            </a:extLst>
          </p:cNvPr>
          <p:cNvSpPr/>
          <p:nvPr/>
        </p:nvSpPr>
        <p:spPr>
          <a:xfrm>
            <a:off x="9099005" y="145300"/>
            <a:ext cx="2803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Data Collection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695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2FA98CE2-1241-4D82-85D9-D6E3A35BCC30}"/>
              </a:ext>
            </a:extLst>
          </p:cNvPr>
          <p:cNvSpPr txBox="1">
            <a:spLocks/>
          </p:cNvSpPr>
          <p:nvPr/>
        </p:nvSpPr>
        <p:spPr>
          <a:xfrm>
            <a:off x="375778" y="637733"/>
            <a:ext cx="11436263" cy="565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 and Variables</a:t>
            </a:r>
            <a:endParaRPr lang="ko-KR" altLang="en-US" sz="3200" dirty="0">
              <a:latin typeface="Yu Gothic UI Semibold" panose="020B0700000000000000" pitchFamily="34" charset="-128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43AC6F3-5B67-4D88-9CE7-B0E1225F06AD}"/>
              </a:ext>
            </a:extLst>
          </p:cNvPr>
          <p:cNvSpPr txBox="1">
            <a:spLocks/>
          </p:cNvSpPr>
          <p:nvPr/>
        </p:nvSpPr>
        <p:spPr>
          <a:xfrm>
            <a:off x="1189967" y="1778696"/>
            <a:ext cx="9266811" cy="3554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Most recent 10 years of data (2008~2018)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63GB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Python Programming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SQL (Structured Query Language) for DB querying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ko-KR" altLang="en-US" sz="3200" dirty="0">
              <a:latin typeface="Yu Gothic UI Semibold" panose="020B0700000000000000" pitchFamily="34" charset="-128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F855C-CE81-487D-88A7-76E50D286A48}"/>
              </a:ext>
            </a:extLst>
          </p:cNvPr>
          <p:cNvSpPr/>
          <p:nvPr/>
        </p:nvSpPr>
        <p:spPr>
          <a:xfrm>
            <a:off x="9099005" y="145300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Data Extraction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072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F4E008-8545-48E3-B246-6FC43166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9" t="33424" r="18425" b="22375"/>
          <a:stretch/>
        </p:blipFill>
        <p:spPr>
          <a:xfrm>
            <a:off x="151823" y="2066794"/>
            <a:ext cx="11888354" cy="41335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4438EA-B0C4-43B5-B4A6-BC9F07D43717}"/>
              </a:ext>
            </a:extLst>
          </p:cNvPr>
          <p:cNvSpPr/>
          <p:nvPr/>
        </p:nvSpPr>
        <p:spPr>
          <a:xfrm>
            <a:off x="5802993" y="1129316"/>
            <a:ext cx="3850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Abstract + Title = Text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A1422F-2AB1-4A93-9DBB-1A8852E2CA76}"/>
              </a:ext>
            </a:extLst>
          </p:cNvPr>
          <p:cNvSpPr/>
          <p:nvPr/>
        </p:nvSpPr>
        <p:spPr>
          <a:xfrm>
            <a:off x="4927998" y="2066794"/>
            <a:ext cx="1397646" cy="413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65AA74-5494-4224-8455-65A9BED354A8}"/>
              </a:ext>
            </a:extLst>
          </p:cNvPr>
          <p:cNvSpPr/>
          <p:nvPr/>
        </p:nvSpPr>
        <p:spPr>
          <a:xfrm>
            <a:off x="6325644" y="2066794"/>
            <a:ext cx="889348" cy="413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8DC70EA-39A0-4FD6-8BB5-66B27EA2CC24}"/>
              </a:ext>
            </a:extLst>
          </p:cNvPr>
          <p:cNvCxnSpPr>
            <a:cxnSpLocks/>
            <a:stCxn id="4" idx="0"/>
            <a:endCxn id="25" idx="0"/>
          </p:cNvCxnSpPr>
          <p:nvPr/>
        </p:nvCxnSpPr>
        <p:spPr>
          <a:xfrm rot="16200000" flipH="1">
            <a:off x="7725185" y="-31571"/>
            <a:ext cx="6351" cy="4203081"/>
          </a:xfrm>
          <a:prstGeom prst="bentConnector3">
            <a:avLst>
              <a:gd name="adj1" fmla="val -537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88F3B3-1963-45AF-974C-C3EDAE9BFD8E}"/>
              </a:ext>
            </a:extLst>
          </p:cNvPr>
          <p:cNvSpPr/>
          <p:nvPr/>
        </p:nvSpPr>
        <p:spPr>
          <a:xfrm>
            <a:off x="7619627" y="2073145"/>
            <a:ext cx="4420550" cy="413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6A253E-6FEF-4856-8152-24C1B684E1C3}"/>
              </a:ext>
            </a:extLst>
          </p:cNvPr>
          <p:cNvSpPr/>
          <p:nvPr/>
        </p:nvSpPr>
        <p:spPr>
          <a:xfrm>
            <a:off x="1061089" y="2073145"/>
            <a:ext cx="629919" cy="413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D3BD4B-DA72-49B0-8393-24ADCACBC41E}"/>
              </a:ext>
            </a:extLst>
          </p:cNvPr>
          <p:cNvSpPr/>
          <p:nvPr/>
        </p:nvSpPr>
        <p:spPr>
          <a:xfrm>
            <a:off x="375778" y="151597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Added Organization Column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70379-321F-4A79-9943-70E0A33EA918}"/>
              </a:ext>
            </a:extLst>
          </p:cNvPr>
          <p:cNvSpPr/>
          <p:nvPr/>
        </p:nvSpPr>
        <p:spPr>
          <a:xfrm>
            <a:off x="9099005" y="145300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Data Extraction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9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27537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422998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470976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1372C4-08B0-42E0-A60A-77E8BA3FAF3F}"/>
              </a:ext>
            </a:extLst>
          </p:cNvPr>
          <p:cNvGrpSpPr/>
          <p:nvPr/>
        </p:nvGrpSpPr>
        <p:grpSpPr>
          <a:xfrm>
            <a:off x="1691008" y="0"/>
            <a:ext cx="2759230" cy="461665"/>
            <a:chOff x="1240075" y="0"/>
            <a:chExt cx="2215501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2215501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2" y="46166"/>
              <a:ext cx="18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 Methodology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FDEF40A-9C24-45CC-8D3C-CFDA6D17280E}"/>
              </a:ext>
            </a:extLst>
          </p:cNvPr>
          <p:cNvSpPr/>
          <p:nvPr/>
        </p:nvSpPr>
        <p:spPr>
          <a:xfrm>
            <a:off x="1421708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FE45-4614-4FD2-9A14-6CB6DDF4DC74}"/>
              </a:ext>
            </a:extLst>
          </p:cNvPr>
          <p:cNvSpPr/>
          <p:nvPr/>
        </p:nvSpPr>
        <p:spPr>
          <a:xfrm>
            <a:off x="144860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19612-0D1B-4784-B44E-396C3F991E02}"/>
              </a:ext>
            </a:extLst>
          </p:cNvPr>
          <p:cNvSpPr/>
          <p:nvPr/>
        </p:nvSpPr>
        <p:spPr>
          <a:xfrm>
            <a:off x="445023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91D4D-39DA-43F7-858D-CB27B3BFFA2F}"/>
              </a:ext>
            </a:extLst>
          </p:cNvPr>
          <p:cNvSpPr/>
          <p:nvPr/>
        </p:nvSpPr>
        <p:spPr>
          <a:xfrm>
            <a:off x="4927998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70379-321F-4A79-9943-70E0A33EA918}"/>
              </a:ext>
            </a:extLst>
          </p:cNvPr>
          <p:cNvSpPr/>
          <p:nvPr/>
        </p:nvSpPr>
        <p:spPr>
          <a:xfrm>
            <a:off x="9099005" y="145300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Data Analysis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429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1246306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170977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3432108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38EE5E-7EDD-49A5-BEF3-082C9D8390CF}"/>
              </a:ext>
            </a:extLst>
          </p:cNvPr>
          <p:cNvGrpSpPr/>
          <p:nvPr/>
        </p:nvGrpSpPr>
        <p:grpSpPr>
          <a:xfrm>
            <a:off x="2179473" y="0"/>
            <a:ext cx="1465548" cy="461665"/>
            <a:chOff x="1240075" y="0"/>
            <a:chExt cx="1465548" cy="461665"/>
          </a:xfrm>
        </p:grpSpPr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A8D1E782-6481-489E-9D61-96BE35EA27D4}"/>
                </a:ext>
              </a:extLst>
            </p:cNvPr>
            <p:cNvSpPr/>
            <p:nvPr/>
          </p:nvSpPr>
          <p:spPr>
            <a:xfrm>
              <a:off x="1240075" y="0"/>
              <a:ext cx="1465548" cy="461665"/>
            </a:xfrm>
            <a:prstGeom prst="chevron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1453013" y="46166"/>
              <a:ext cx="125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 Results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CBCD6D-E7CD-47A8-8166-C6FAC4E92A92}"/>
              </a:ext>
            </a:extLst>
          </p:cNvPr>
          <p:cNvSpPr/>
          <p:nvPr/>
        </p:nvSpPr>
        <p:spPr>
          <a:xfrm>
            <a:off x="1486111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D110E7-2064-4F28-9EBF-BFF40B658F73}"/>
              </a:ext>
            </a:extLst>
          </p:cNvPr>
          <p:cNvSpPr/>
          <p:nvPr/>
        </p:nvSpPr>
        <p:spPr>
          <a:xfrm>
            <a:off x="1947260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6FCFC-1839-4D16-9E49-7018B8F212CB}"/>
              </a:ext>
            </a:extLst>
          </p:cNvPr>
          <p:cNvSpPr/>
          <p:nvPr/>
        </p:nvSpPr>
        <p:spPr>
          <a:xfrm>
            <a:off x="3614660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우산이(가) 표시된 사진&#10;&#10;자동 생성된 설명">
            <a:extLst>
              <a:ext uri="{FF2B5EF4-FFF2-40B4-BE49-F238E27FC236}">
                <a16:creationId xmlns:a16="http://schemas.microsoft.com/office/drawing/2014/main" id="{7C6756D9-14BF-44A0-80A4-E204848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2"/>
            <a:ext cx="12192000" cy="55269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04B66-3C7B-40C7-BFBC-41400A9C4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60D">
              <a:alpha val="87059"/>
            </a:srgbClr>
          </a:solidFill>
          <a:ln>
            <a:solidFill>
              <a:srgbClr val="000000">
                <a:alpha val="9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>
            <a:off x="0" y="5526934"/>
            <a:ext cx="12192000" cy="1331066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5F969-3A31-4DF5-889D-5FB9B1EEDA1D}"/>
              </a:ext>
            </a:extLst>
          </p:cNvPr>
          <p:cNvSpPr txBox="1"/>
          <p:nvPr/>
        </p:nvSpPr>
        <p:spPr>
          <a:xfrm>
            <a:off x="1089765" y="749423"/>
            <a:ext cx="365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Table of 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89FF5-FD4C-4D26-93FD-762F790942E5}"/>
              </a:ext>
            </a:extLst>
          </p:cNvPr>
          <p:cNvSpPr txBox="1"/>
          <p:nvPr/>
        </p:nvSpPr>
        <p:spPr>
          <a:xfrm>
            <a:off x="2079321" y="1755461"/>
            <a:ext cx="56367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Literature Review &amp; Significance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5. Discussion &amp; Limitations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우산이(가) 표시된 사진&#10;&#10;자동 생성된 설명">
            <a:extLst>
              <a:ext uri="{FF2B5EF4-FFF2-40B4-BE49-F238E27FC236}">
                <a16:creationId xmlns:a16="http://schemas.microsoft.com/office/drawing/2014/main" id="{7C6756D9-14BF-44A0-80A4-E204848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2"/>
            <a:ext cx="12192000" cy="55269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04B66-3C7B-40C7-BFBC-41400A9C4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60D">
              <a:alpha val="87059"/>
            </a:srgbClr>
          </a:solidFill>
          <a:ln>
            <a:solidFill>
              <a:srgbClr val="000000">
                <a:alpha val="9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>
            <a:off x="0" y="5526934"/>
            <a:ext cx="12192000" cy="1331066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5F969-3A31-4DF5-889D-5FB9B1EEDA1D}"/>
              </a:ext>
            </a:extLst>
          </p:cNvPr>
          <p:cNvSpPr txBox="1"/>
          <p:nvPr/>
        </p:nvSpPr>
        <p:spPr>
          <a:xfrm>
            <a:off x="4296428" y="2490541"/>
            <a:ext cx="4208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Research Topic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5ED0C0-784D-4F0F-8D7C-2A57BE4F8C18}"/>
              </a:ext>
            </a:extLst>
          </p:cNvPr>
          <p:cNvGrpSpPr/>
          <p:nvPr/>
        </p:nvGrpSpPr>
        <p:grpSpPr>
          <a:xfrm>
            <a:off x="864296" y="0"/>
            <a:ext cx="4459268" cy="713612"/>
            <a:chOff x="864296" y="0"/>
            <a:chExt cx="4459268" cy="713612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06F290BF-B74D-4C99-8E38-BC9B1D2D8C35}"/>
                </a:ext>
              </a:extLst>
            </p:cNvPr>
            <p:cNvSpPr/>
            <p:nvPr/>
          </p:nvSpPr>
          <p:spPr>
            <a:xfrm>
              <a:off x="3231715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C4C9174E-4E36-4435-B213-82772A03D7FB}"/>
                </a:ext>
              </a:extLst>
            </p:cNvPr>
            <p:cNvSpPr/>
            <p:nvPr/>
          </p:nvSpPr>
          <p:spPr>
            <a:xfrm>
              <a:off x="3695180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CB2833B1-DEC5-41B3-97C5-2ABEC9232113}"/>
                </a:ext>
              </a:extLst>
            </p:cNvPr>
            <p:cNvSpPr/>
            <p:nvPr/>
          </p:nvSpPr>
          <p:spPr>
            <a:xfrm>
              <a:off x="4158645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B03E056-7A3D-4FEF-B457-91E3066EEB95}"/>
                </a:ext>
              </a:extLst>
            </p:cNvPr>
            <p:cNvSpPr/>
            <p:nvPr/>
          </p:nvSpPr>
          <p:spPr>
            <a:xfrm>
              <a:off x="4647156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FFDAEE03-92A9-43D0-B1DE-1CDA5F2727D0}"/>
                </a:ext>
              </a:extLst>
            </p:cNvPr>
            <p:cNvSpPr/>
            <p:nvPr/>
          </p:nvSpPr>
          <p:spPr>
            <a:xfrm>
              <a:off x="864296" y="0"/>
              <a:ext cx="2567834" cy="46166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914404" y="36504"/>
              <a:ext cx="212941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Research Topic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EFDF36-467E-4267-B3DF-E587CCB95FD9}"/>
                </a:ext>
              </a:extLst>
            </p:cNvPr>
            <p:cNvSpPr txBox="1"/>
            <p:nvPr/>
          </p:nvSpPr>
          <p:spPr>
            <a:xfrm>
              <a:off x="3419606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F3CAA0-BCF2-4F4D-839B-3754DB61A888}"/>
                </a:ext>
              </a:extLst>
            </p:cNvPr>
            <p:cNvSpPr txBox="1"/>
            <p:nvPr/>
          </p:nvSpPr>
          <p:spPr>
            <a:xfrm>
              <a:off x="3908124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84083-0FD7-4FBE-A801-A8A867D936D6}"/>
                </a:ext>
              </a:extLst>
            </p:cNvPr>
            <p:cNvSpPr txBox="1"/>
            <p:nvPr/>
          </p:nvSpPr>
          <p:spPr>
            <a:xfrm>
              <a:off x="4346536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656BF-A573-4A85-9A6C-BA9B21D5F246}"/>
                </a:ext>
              </a:extLst>
            </p:cNvPr>
            <p:cNvSpPr txBox="1"/>
            <p:nvPr/>
          </p:nvSpPr>
          <p:spPr>
            <a:xfrm>
              <a:off x="4835052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5</a:t>
              </a:r>
            </a:p>
          </p:txBody>
        </p:sp>
      </p:grpSp>
      <p:pic>
        <p:nvPicPr>
          <p:cNvPr id="2050" name="Picture 2" descr="pokemon statì ëí ì´ë¯¸ì§ ê²ìê²°ê³¼">
            <a:extLst>
              <a:ext uri="{FF2B5EF4-FFF2-40B4-BE49-F238E27FC236}">
                <a16:creationId xmlns:a16="http://schemas.microsoft.com/office/drawing/2014/main" id="{C8B2338C-0033-4EFA-8DAB-8E88E3EB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4" y="1359074"/>
            <a:ext cx="5250493" cy="31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31CB29CC-96DE-4498-87A0-202DCEE4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41" y="1359074"/>
            <a:ext cx="5250493" cy="31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6FB092B-4204-4ED7-83EC-4F77A387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4583807"/>
            <a:ext cx="11436263" cy="18302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Evaluate Assets, Identify Competitive Strength </a:t>
            </a:r>
            <a:br>
              <a:rPr lang="en-US" altLang="ko-KR" sz="3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br>
              <a:rPr lang="en-US" altLang="ko-KR" sz="3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ko-KR" altLang="en-US" sz="3600" dirty="0">
              <a:latin typeface="Yu Gothic UI Semibold" panose="020B07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F76AE3-A25C-4AEB-A2A2-FE49B7612DC2}"/>
              </a:ext>
            </a:extLst>
          </p:cNvPr>
          <p:cNvSpPr/>
          <p:nvPr/>
        </p:nvSpPr>
        <p:spPr>
          <a:xfrm>
            <a:off x="2790694" y="5661857"/>
            <a:ext cx="9038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  <a:sym typeface="Wingdings" panose="05000000000000000000" pitchFamily="2" charset="2"/>
              </a:rPr>
              <a:t> Allocation of Resources, Effective Strategy Planning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83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5ED0C0-784D-4F0F-8D7C-2A57BE4F8C18}"/>
              </a:ext>
            </a:extLst>
          </p:cNvPr>
          <p:cNvGrpSpPr/>
          <p:nvPr/>
        </p:nvGrpSpPr>
        <p:grpSpPr>
          <a:xfrm>
            <a:off x="864296" y="0"/>
            <a:ext cx="4459268" cy="713612"/>
            <a:chOff x="864296" y="0"/>
            <a:chExt cx="4459268" cy="713612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06F290BF-B74D-4C99-8E38-BC9B1D2D8C35}"/>
                </a:ext>
              </a:extLst>
            </p:cNvPr>
            <p:cNvSpPr/>
            <p:nvPr/>
          </p:nvSpPr>
          <p:spPr>
            <a:xfrm>
              <a:off x="3231715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C4C9174E-4E36-4435-B213-82772A03D7FB}"/>
                </a:ext>
              </a:extLst>
            </p:cNvPr>
            <p:cNvSpPr/>
            <p:nvPr/>
          </p:nvSpPr>
          <p:spPr>
            <a:xfrm>
              <a:off x="3695180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CB2833B1-DEC5-41B3-97C5-2ABEC9232113}"/>
                </a:ext>
              </a:extLst>
            </p:cNvPr>
            <p:cNvSpPr/>
            <p:nvPr/>
          </p:nvSpPr>
          <p:spPr>
            <a:xfrm>
              <a:off x="4158645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B03E056-7A3D-4FEF-B457-91E3066EEB95}"/>
                </a:ext>
              </a:extLst>
            </p:cNvPr>
            <p:cNvSpPr/>
            <p:nvPr/>
          </p:nvSpPr>
          <p:spPr>
            <a:xfrm>
              <a:off x="4647156" y="0"/>
              <a:ext cx="676408" cy="46166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화살표: 오각형 1">
              <a:extLst>
                <a:ext uri="{FF2B5EF4-FFF2-40B4-BE49-F238E27FC236}">
                  <a16:creationId xmlns:a16="http://schemas.microsoft.com/office/drawing/2014/main" id="{FFDAEE03-92A9-43D0-B1DE-1CDA5F2727D0}"/>
                </a:ext>
              </a:extLst>
            </p:cNvPr>
            <p:cNvSpPr/>
            <p:nvPr/>
          </p:nvSpPr>
          <p:spPr>
            <a:xfrm>
              <a:off x="864296" y="0"/>
              <a:ext cx="2567834" cy="46166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C89FF5-FD4C-4D26-93FD-762F790942E5}"/>
                </a:ext>
              </a:extLst>
            </p:cNvPr>
            <p:cNvSpPr txBox="1"/>
            <p:nvPr/>
          </p:nvSpPr>
          <p:spPr>
            <a:xfrm>
              <a:off x="914404" y="36504"/>
              <a:ext cx="212941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1. Research Topic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EFDF36-467E-4267-B3DF-E587CCB95FD9}"/>
                </a:ext>
              </a:extLst>
            </p:cNvPr>
            <p:cNvSpPr txBox="1"/>
            <p:nvPr/>
          </p:nvSpPr>
          <p:spPr>
            <a:xfrm>
              <a:off x="3419606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F3CAA0-BCF2-4F4D-839B-3754DB61A888}"/>
                </a:ext>
              </a:extLst>
            </p:cNvPr>
            <p:cNvSpPr txBox="1"/>
            <p:nvPr/>
          </p:nvSpPr>
          <p:spPr>
            <a:xfrm>
              <a:off x="3908124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84083-0FD7-4FBE-A801-A8A867D936D6}"/>
                </a:ext>
              </a:extLst>
            </p:cNvPr>
            <p:cNvSpPr txBox="1"/>
            <p:nvPr/>
          </p:nvSpPr>
          <p:spPr>
            <a:xfrm>
              <a:off x="4346536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656BF-A573-4A85-9A6C-BA9B21D5F246}"/>
                </a:ext>
              </a:extLst>
            </p:cNvPr>
            <p:cNvSpPr txBox="1"/>
            <p:nvPr/>
          </p:nvSpPr>
          <p:spPr>
            <a:xfrm>
              <a:off x="4835052" y="25052"/>
              <a:ext cx="27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5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52ABF35-99AD-4E7F-BD2D-FA4EEF64D4D3}"/>
              </a:ext>
            </a:extLst>
          </p:cNvPr>
          <p:cNvSpPr txBox="1"/>
          <p:nvPr/>
        </p:nvSpPr>
        <p:spPr>
          <a:xfrm>
            <a:off x="-12519" y="1618221"/>
            <a:ext cx="11816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How can we compare patent assets of multiple companies?</a:t>
            </a:r>
            <a:endParaRPr lang="ko-KR" altLang="en-US" sz="2600" dirty="0">
              <a:latin typeface="Yu Gothic UI Semibold" panose="020B07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6A936-73E8-4B84-B51F-0FBF8304BCA4}"/>
              </a:ext>
            </a:extLst>
          </p:cNvPr>
          <p:cNvSpPr txBox="1"/>
          <p:nvPr/>
        </p:nvSpPr>
        <p:spPr>
          <a:xfrm>
            <a:off x="-12522" y="2264079"/>
            <a:ext cx="11816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 we predict company’s next strategy?</a:t>
            </a:r>
            <a:endParaRPr lang="ko-KR" altLang="en-US" sz="2600" dirty="0">
              <a:latin typeface="Yu Gothic UI Semibold" panose="020B07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FD0E7-20AC-4EF7-A024-6334DF1DDA38}"/>
              </a:ext>
            </a:extLst>
          </p:cNvPr>
          <p:cNvSpPr txBox="1"/>
          <p:nvPr/>
        </p:nvSpPr>
        <p:spPr>
          <a:xfrm>
            <a:off x="-12522" y="972363"/>
            <a:ext cx="12050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 we assess or quantify strength of intellectual property by companies?</a:t>
            </a:r>
            <a:endParaRPr lang="ko-KR" altLang="en-US" sz="2600" dirty="0">
              <a:latin typeface="Yu Gothic UI Semibold" panose="020B0700000000000000" pitchFamily="34" charset="-128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8E6D73F-CE50-4A4F-ADA6-080781CF0346}"/>
              </a:ext>
            </a:extLst>
          </p:cNvPr>
          <p:cNvSpPr/>
          <p:nvPr/>
        </p:nvSpPr>
        <p:spPr>
          <a:xfrm>
            <a:off x="5551128" y="2975073"/>
            <a:ext cx="461369" cy="801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C3D41CCE-986B-4CD6-9F61-69F4FF5D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3776739"/>
            <a:ext cx="11436263" cy="1830237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Forecasting Promising Technology and Business Strategy </a:t>
            </a:r>
            <a:br>
              <a:rPr lang="en-US" altLang="ko-KR" sz="3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ko-KR" sz="3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through Corporate Patent Network</a:t>
            </a:r>
            <a:br>
              <a:rPr lang="en-US" altLang="ko-KR" sz="36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ko-KR" altLang="en-US" sz="3600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5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우산이(가) 표시된 사진&#10;&#10;자동 생성된 설명">
            <a:extLst>
              <a:ext uri="{FF2B5EF4-FFF2-40B4-BE49-F238E27FC236}">
                <a16:creationId xmlns:a16="http://schemas.microsoft.com/office/drawing/2014/main" id="{7C6756D9-14BF-44A0-80A4-E204848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2"/>
            <a:ext cx="12192000" cy="55269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04B66-3C7B-40C7-BFBC-41400A9C4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60D">
              <a:alpha val="87059"/>
            </a:srgbClr>
          </a:solidFill>
          <a:ln>
            <a:solidFill>
              <a:srgbClr val="000000">
                <a:alpha val="9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>
            <a:off x="0" y="5526934"/>
            <a:ext cx="12192000" cy="1331066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5F969-3A31-4DF5-889D-5FB9B1EEDA1D}"/>
              </a:ext>
            </a:extLst>
          </p:cNvPr>
          <p:cNvSpPr txBox="1"/>
          <p:nvPr/>
        </p:nvSpPr>
        <p:spPr>
          <a:xfrm>
            <a:off x="2192056" y="2490541"/>
            <a:ext cx="8417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Literature Review &amp; Significance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5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5436275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5899740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638825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DF36-467E-4267-B3DF-E587CCB95FD9}"/>
              </a:ext>
            </a:extLst>
          </p:cNvPr>
          <p:cNvSpPr txBox="1"/>
          <p:nvPr/>
        </p:nvSpPr>
        <p:spPr>
          <a:xfrm>
            <a:off x="5617907" y="30044"/>
            <a:ext cx="1716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3    4    5  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A8D1E782-6481-489E-9D61-96BE35EA27D4}"/>
              </a:ext>
            </a:extLst>
          </p:cNvPr>
          <p:cNvSpPr/>
          <p:nvPr/>
        </p:nvSpPr>
        <p:spPr>
          <a:xfrm>
            <a:off x="1240075" y="0"/>
            <a:ext cx="4409170" cy="461665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89FF5-FD4C-4D26-93FD-762F790942E5}"/>
              </a:ext>
            </a:extLst>
          </p:cNvPr>
          <p:cNvSpPr txBox="1"/>
          <p:nvPr/>
        </p:nvSpPr>
        <p:spPr>
          <a:xfrm>
            <a:off x="1453012" y="46166"/>
            <a:ext cx="48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Literature Review and Significance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098" name="Picture 2" descr="https://lh3.googleusercontent.com/jsop9FlSJ5BQq4_DC7hyjrUg9mWSbWZl0RZefARVLAkuq3XZXjlhMYA9VcN5W4yam4rwgjymb897DENZcZf1d03S6pVuWJR0lgpwqS-ivho0HCkK6tXj54l20qX3EZpHfuJrkbiC">
            <a:extLst>
              <a:ext uri="{FF2B5EF4-FFF2-40B4-BE49-F238E27FC236}">
                <a16:creationId xmlns:a16="http://schemas.microsoft.com/office/drawing/2014/main" id="{2578AA1F-6E83-42E6-9C5D-1AAAE776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" y="1911850"/>
            <a:ext cx="11640626" cy="45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E1DA0B-2B8B-42FA-AFFF-268C30FBB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78" y="888253"/>
            <a:ext cx="11436263" cy="56549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Overview of Taxonomy of Patent Analysis Techniques</a:t>
            </a:r>
            <a:endParaRPr lang="ko-KR" altLang="en-US" sz="3200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 flipV="1">
            <a:off x="0" y="0"/>
            <a:ext cx="375778" cy="461665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C4C9174E-4E36-4435-B213-82772A03D7FB}"/>
              </a:ext>
            </a:extLst>
          </p:cNvPr>
          <p:cNvSpPr/>
          <p:nvPr/>
        </p:nvSpPr>
        <p:spPr>
          <a:xfrm>
            <a:off x="5436275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B2833B1-DEC5-41B3-97C5-2ABEC9232113}"/>
              </a:ext>
            </a:extLst>
          </p:cNvPr>
          <p:cNvSpPr/>
          <p:nvPr/>
        </p:nvSpPr>
        <p:spPr>
          <a:xfrm>
            <a:off x="5899740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B03E056-7A3D-4FEF-B457-91E3066EEB95}"/>
              </a:ext>
            </a:extLst>
          </p:cNvPr>
          <p:cNvSpPr/>
          <p:nvPr/>
        </p:nvSpPr>
        <p:spPr>
          <a:xfrm>
            <a:off x="6388251" y="0"/>
            <a:ext cx="676408" cy="46166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FDF36-467E-4267-B3DF-E587CCB95FD9}"/>
              </a:ext>
            </a:extLst>
          </p:cNvPr>
          <p:cNvSpPr txBox="1"/>
          <p:nvPr/>
        </p:nvSpPr>
        <p:spPr>
          <a:xfrm>
            <a:off x="5617907" y="30044"/>
            <a:ext cx="1716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3    4    5  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A8D1E782-6481-489E-9D61-96BE35EA27D4}"/>
              </a:ext>
            </a:extLst>
          </p:cNvPr>
          <p:cNvSpPr/>
          <p:nvPr/>
        </p:nvSpPr>
        <p:spPr>
          <a:xfrm>
            <a:off x="1240075" y="0"/>
            <a:ext cx="4409170" cy="461665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FB88D05-1062-4B82-8ED9-D6FDECAA87E9}"/>
              </a:ext>
            </a:extLst>
          </p:cNvPr>
          <p:cNvSpPr/>
          <p:nvPr/>
        </p:nvSpPr>
        <p:spPr>
          <a:xfrm>
            <a:off x="926923" y="0"/>
            <a:ext cx="526089" cy="461665"/>
          </a:xfrm>
          <a:prstGeom prst="homePlat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89FF5-FD4C-4D26-93FD-762F790942E5}"/>
              </a:ext>
            </a:extLst>
          </p:cNvPr>
          <p:cNvSpPr txBox="1"/>
          <p:nvPr/>
        </p:nvSpPr>
        <p:spPr>
          <a:xfrm>
            <a:off x="1453012" y="46166"/>
            <a:ext cx="48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Literature Review and Significance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759AF-197A-4045-9683-56D79956B83A}"/>
              </a:ext>
            </a:extLst>
          </p:cNvPr>
          <p:cNvSpPr/>
          <p:nvPr/>
        </p:nvSpPr>
        <p:spPr>
          <a:xfrm>
            <a:off x="953823" y="375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098" name="Picture 2" descr="https://lh3.googleusercontent.com/jsop9FlSJ5BQq4_DC7hyjrUg9mWSbWZl0RZefARVLAkuq3XZXjlhMYA9VcN5W4yam4rwgjymb897DENZcZf1d03S6pVuWJR0lgpwqS-ivho0HCkK6tXj54l20qX3EZpHfuJrkbiC">
            <a:extLst>
              <a:ext uri="{FF2B5EF4-FFF2-40B4-BE49-F238E27FC236}">
                <a16:creationId xmlns:a16="http://schemas.microsoft.com/office/drawing/2014/main" id="{2578AA1F-6E83-42E6-9C5D-1AAAE776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0" y="1595484"/>
            <a:ext cx="11640626" cy="45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E1DA0B-2B8B-42FA-AFFF-268C30FBB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67" y="4094915"/>
            <a:ext cx="11436263" cy="565498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Analysis by Corporate Unit??</a:t>
            </a:r>
            <a:b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b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+</a:t>
            </a:r>
            <a:b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b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Prediction?</a:t>
            </a:r>
            <a:endParaRPr lang="ko-KR" altLang="en-US" sz="3600" dirty="0">
              <a:solidFill>
                <a:srgbClr val="FF0000"/>
              </a:solidFill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3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우산이(가) 표시된 사진&#10;&#10;자동 생성된 설명">
            <a:extLst>
              <a:ext uri="{FF2B5EF4-FFF2-40B4-BE49-F238E27FC236}">
                <a16:creationId xmlns:a16="http://schemas.microsoft.com/office/drawing/2014/main" id="{7C6756D9-14BF-44A0-80A4-E204848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2"/>
            <a:ext cx="12192000" cy="55269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04B66-3C7B-40C7-BFBC-41400A9C4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60D">
              <a:alpha val="87059"/>
            </a:srgbClr>
          </a:solidFill>
          <a:ln>
            <a:solidFill>
              <a:srgbClr val="000000">
                <a:alpha val="9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24DC5-E99D-4CB1-B164-BEED2FA07796}"/>
              </a:ext>
            </a:extLst>
          </p:cNvPr>
          <p:cNvSpPr/>
          <p:nvPr/>
        </p:nvSpPr>
        <p:spPr>
          <a:xfrm>
            <a:off x="0" y="5526934"/>
            <a:ext cx="12192000" cy="1331066"/>
          </a:xfrm>
          <a:prstGeom prst="rect">
            <a:avLst/>
          </a:prstGeom>
          <a:solidFill>
            <a:srgbClr val="04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5F969-3A31-4DF5-889D-5FB9B1EEDA1D}"/>
              </a:ext>
            </a:extLst>
          </p:cNvPr>
          <p:cNvSpPr txBox="1"/>
          <p:nvPr/>
        </p:nvSpPr>
        <p:spPr>
          <a:xfrm>
            <a:off x="4484320" y="2490541"/>
            <a:ext cx="383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Methodology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326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Yu Gothic UI Semibold</vt:lpstr>
      <vt:lpstr>맑은 고딕</vt:lpstr>
      <vt:lpstr>Arial</vt:lpstr>
      <vt:lpstr>Office 테마</vt:lpstr>
      <vt:lpstr>Forecasting Promising Technology and Business Strategy  through Corporate Patent Network </vt:lpstr>
      <vt:lpstr>PowerPoint 프레젠테이션</vt:lpstr>
      <vt:lpstr>PowerPoint 프레젠테이션</vt:lpstr>
      <vt:lpstr>Evaluate Assets, Identify Competitive Strength   </vt:lpstr>
      <vt:lpstr>Forecasting Promising Technology and Business Strategy  through Corporate Patent Network </vt:lpstr>
      <vt:lpstr>PowerPoint 프레젠테이션</vt:lpstr>
      <vt:lpstr>Overview of Taxonomy of Patent Analysis Techniques</vt:lpstr>
      <vt:lpstr>Analysis by Corporate Unit??  +  Prediction?</vt:lpstr>
      <vt:lpstr>PowerPoint 프레젠테이션</vt:lpstr>
      <vt:lpstr>PowerPoint 프레젠테이션</vt:lpstr>
      <vt:lpstr>United States Patent and Trademark Office (USPTO)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Promising Technology and Business Strategy  through Corporate Patent Network</dc:title>
  <dc:creator>재근 이</dc:creator>
  <cp:lastModifiedBy>재근 이</cp:lastModifiedBy>
  <cp:revision>17</cp:revision>
  <dcterms:created xsi:type="dcterms:W3CDTF">2018-12-03T16:20:31Z</dcterms:created>
  <dcterms:modified xsi:type="dcterms:W3CDTF">2018-12-03T18:12:42Z</dcterms:modified>
</cp:coreProperties>
</file>