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20" r:id="rId2"/>
    <p:sldId id="313" r:id="rId3"/>
    <p:sldId id="318" r:id="rId4"/>
    <p:sldId id="317" r:id="rId5"/>
    <p:sldId id="329" r:id="rId6"/>
    <p:sldId id="319" r:id="rId7"/>
    <p:sldId id="322" r:id="rId8"/>
    <p:sldId id="323" r:id="rId9"/>
    <p:sldId id="324" r:id="rId10"/>
    <p:sldId id="325" r:id="rId11"/>
    <p:sldId id="326" r:id="rId12"/>
    <p:sldId id="327" r:id="rId13"/>
    <p:sldId id="332" r:id="rId14"/>
    <p:sldId id="328" r:id="rId15"/>
    <p:sldId id="330" r:id="rId16"/>
    <p:sldId id="331" r:id="rId17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denbrookes Hospital" initials="A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2367A-6B35-410F-8E7D-05BA4BA25097}" type="datetimeFigureOut">
              <a:rPr lang="en-US" smtClean="0"/>
              <a:pPr/>
              <a:t>4/24/2019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F6E2D3-EA09-431F-932D-CEE816DD0BAA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08055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209D3F-5E61-4B24-8E6B-F441C7A5ECD4}" type="datetimeFigureOut">
              <a:rPr lang="en-US" smtClean="0"/>
              <a:pPr/>
              <a:t>4/24/2019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5710"/>
            <a:ext cx="5438775" cy="44665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242"/>
            <a:ext cx="2946400" cy="49680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A034-C26E-4F38-9A28-F52E051C8CDF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0708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2C2B5-5B67-47EF-ACDF-86AEF4303307}" type="slidenum">
              <a:rPr lang="en-GB" smtClean="0"/>
              <a:pPr/>
              <a:t>2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pic>
        <p:nvPicPr>
          <p:cNvPr id="1027" name="Picture 3" descr="H:\CCTU\colour_logos_PC\CCTUlogo_4col_rev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7035" y="6021288"/>
            <a:ext cx="1087453" cy="576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FEAA33-3AC1-47DD-ACD4-3D14F375C7E8}" type="datetime1">
              <a:rPr lang="en-US" smtClean="0"/>
              <a:pPr>
                <a:defRPr/>
              </a:pPr>
              <a:t>4/24/2019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5FF698-2235-4A7A-A1FB-3F092409EB9C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683AC4-BC67-41E1-A592-A03C34E56F17}" type="datetime1">
              <a:rPr lang="en-US" smtClean="0"/>
              <a:pPr>
                <a:defRPr/>
              </a:pPr>
              <a:t>4/24/2019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66A622-6AC4-4BB8-AE05-2CF1D4DD2B8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406" y="928670"/>
            <a:ext cx="8929750" cy="500066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l">
              <a:defRPr sz="3200">
                <a:latin typeface="Arial Black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7364"/>
            <a:ext cx="8229600" cy="426879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1A8EFC-62CE-4832-9E46-A3D11C2F46A4}" type="datetime1">
              <a:rPr lang="en-US" smtClean="0"/>
              <a:pPr>
                <a:defRPr/>
              </a:pPr>
              <a:t>4/24/2019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pic>
        <p:nvPicPr>
          <p:cNvPr id="2050" name="Picture 2" descr="H:\CCTU\colour_logos_PC\CCTUlogo_4col_rev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6093296"/>
            <a:ext cx="994307" cy="534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CA8D73-002D-42E5-B861-52CF5AAC4207}" type="datetime1">
              <a:rPr lang="en-US" smtClean="0"/>
              <a:pPr>
                <a:defRPr/>
              </a:pPr>
              <a:t>4/24/2019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7CE2F1-16AE-4D93-8C9C-8B442CADA40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8802"/>
            <a:ext cx="4038600" cy="4197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8802"/>
            <a:ext cx="4038600" cy="419736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8581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5BB98-AE31-4D19-B39C-7D1F2766F4D1}" type="datetime1">
              <a:rPr lang="en-US" smtClean="0"/>
              <a:pPr>
                <a:defRPr/>
              </a:pPr>
              <a:t>4/24/2019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E0AAC6-A8D6-416F-B5F1-EB6884ECB20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357429"/>
            <a:ext cx="4040188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357429"/>
            <a:ext cx="4041775" cy="376873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8581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B61E08-DCB9-4DE7-839A-314D0EF9C502}" type="datetime1">
              <a:rPr lang="en-US" smtClean="0"/>
              <a:pPr>
                <a:defRPr/>
              </a:pPr>
              <a:t>4/24/2019</a:t>
            </a:fld>
            <a:endParaRPr lang="en-GB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8F375B-0DEA-48DF-A212-58BE89EF01C1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28596" y="928670"/>
            <a:ext cx="8229600" cy="785818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B64CA-3199-49C9-8111-5EBBEE926645}" type="datetime1">
              <a:rPr lang="en-US" smtClean="0"/>
              <a:pPr>
                <a:defRPr/>
              </a:pPr>
              <a:t>4/24/2019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217687-6952-413F-A228-502FD71FAC9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7BDC12-2D71-4A43-8FFE-85A71DD70CC2}" type="datetime1">
              <a:rPr lang="en-US" smtClean="0"/>
              <a:pPr>
                <a:defRPr/>
              </a:pPr>
              <a:t>4/24/2019</a:t>
            </a:fld>
            <a:endParaRPr lang="en-GB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70DCF1-630B-42A5-BB51-B9CD14104385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FEE276-B013-4F70-8CFE-7CA282CDE1F3}" type="datetime1">
              <a:rPr lang="en-US" smtClean="0"/>
              <a:pPr>
                <a:defRPr/>
              </a:pPr>
              <a:t>4/24/2019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2F6230-3F99-43E3-B267-11185B9AB10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A033EA-E632-4186-B512-EE2F1E81383F}" type="datetime1">
              <a:rPr lang="en-US" smtClean="0"/>
              <a:pPr>
                <a:defRPr/>
              </a:pPr>
              <a:t>4/24/2019</a:t>
            </a:fld>
            <a:endParaRPr lang="en-GB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FD2CF-72D7-4855-9591-BDE0FBC17570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>
                <a:lumMod val="95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E7B3DF3E-BEED-4156-8E42-7415516F2B4C}" type="datetime1">
              <a:rPr lang="en-US" smtClean="0"/>
              <a:pPr>
                <a:defRPr/>
              </a:pPr>
              <a:t>4/24/2019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FE740ECC-C5EB-487E-8056-A33BA40D4D6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1031" name="Picture 2"/>
          <p:cNvPicPr>
            <a:picLocks noChangeAspect="1" noChangeArrowheads="1"/>
          </p:cNvPicPr>
          <p:nvPr/>
        </p:nvPicPr>
        <p:blipFill>
          <a:blip r:embed="rId13" cstate="print"/>
          <a:srcRect l="50177" t="4391" b="85397"/>
          <a:stretch>
            <a:fillRect/>
          </a:stretch>
        </p:blipFill>
        <p:spPr bwMode="auto">
          <a:xfrm>
            <a:off x="0" y="0"/>
            <a:ext cx="9144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19" descr="unianddept"/>
          <p:cNvPicPr>
            <a:picLocks noChangeAspect="1" noChangeArrowheads="1"/>
          </p:cNvPicPr>
          <p:nvPr/>
        </p:nvPicPr>
        <p:blipFill>
          <a:blip r:embed="rId14" cstate="print"/>
          <a:srcRect b="31461"/>
          <a:stretch>
            <a:fillRect/>
          </a:stretch>
        </p:blipFill>
        <p:spPr bwMode="auto">
          <a:xfrm>
            <a:off x="142875" y="142875"/>
            <a:ext cx="1835150" cy="42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 smtClean="0"/>
              <a:t>EudraCT</a:t>
            </a:r>
            <a:r>
              <a:rPr lang="en-GB" dirty="0" smtClean="0"/>
              <a:t> Project</a:t>
            </a:r>
            <a:endParaRPr lang="en-GB" dirty="0"/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Simon Bond 30</a:t>
            </a:r>
            <a:r>
              <a:rPr lang="en-GB" baseline="30000" dirty="0" smtClean="0"/>
              <a:t>th</a:t>
            </a:r>
            <a:r>
              <a:rPr lang="en-GB" dirty="0" smtClean="0"/>
              <a:t> April 2019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7249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Schema downloaded from </a:t>
            </a:r>
            <a:r>
              <a:rPr lang="en-GB" dirty="0" err="1" smtClean="0"/>
              <a:t>EudraCT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98" y="1440976"/>
            <a:ext cx="9072594" cy="5780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054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Final Output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047" y="1543033"/>
            <a:ext cx="8341905" cy="5314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4179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SAS Equivalent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447654"/>
            <a:ext cx="7809507" cy="5319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693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https://eudract-tool.medschl.cam.ac.uk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1580" y="1857375"/>
            <a:ext cx="7880839" cy="42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08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Where can you get this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R </a:t>
            </a:r>
            <a:r>
              <a:rPr lang="en-GB" dirty="0" smtClean="0"/>
              <a:t>code in a zip file with worked example</a:t>
            </a:r>
          </a:p>
          <a:p>
            <a:r>
              <a:rPr lang="en-GB" dirty="0" smtClean="0"/>
              <a:t>SAS code equivalent..</a:t>
            </a:r>
          </a:p>
          <a:p>
            <a:r>
              <a:rPr lang="en-GB" dirty="0" smtClean="0"/>
              <a:t>Stata code equivalent? </a:t>
            </a:r>
          </a:p>
          <a:p>
            <a:r>
              <a:rPr lang="en-GB" dirty="0" smtClean="0"/>
              <a:t>R Code -&gt; package via the </a:t>
            </a:r>
            <a:r>
              <a:rPr lang="en-GB" dirty="0" err="1" smtClean="0"/>
              <a:t>github</a:t>
            </a:r>
            <a:r>
              <a:rPr lang="en-GB" dirty="0" smtClean="0"/>
              <a:t> link</a:t>
            </a:r>
          </a:p>
          <a:p>
            <a:r>
              <a:rPr lang="en-GB" dirty="0" smtClean="0"/>
              <a:t>Documentation</a:t>
            </a:r>
          </a:p>
          <a:p>
            <a:r>
              <a:rPr lang="en-GB" dirty="0" smtClean="0"/>
              <a:t>Training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9048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Test overview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Use the training version of </a:t>
            </a:r>
            <a:r>
              <a:rPr lang="en-GB" dirty="0" err="1" smtClean="0"/>
              <a:t>EudraCT</a:t>
            </a:r>
            <a:endParaRPr lang="en-GB" dirty="0" smtClean="0"/>
          </a:p>
          <a:p>
            <a:r>
              <a:rPr lang="en-GB" dirty="0" smtClean="0"/>
              <a:t>Take a past trial already uploaded to </a:t>
            </a:r>
            <a:r>
              <a:rPr lang="en-GB" dirty="0" err="1" smtClean="0"/>
              <a:t>EudraCT</a:t>
            </a:r>
            <a:r>
              <a:rPr lang="en-GB" dirty="0" smtClean="0"/>
              <a:t> from another CTU, and compare output</a:t>
            </a:r>
          </a:p>
          <a:p>
            <a:r>
              <a:rPr lang="en-GB" dirty="0" smtClean="0"/>
              <a:t>Unit testing within R, </a:t>
            </a:r>
            <a:r>
              <a:rPr lang="en-GB" dirty="0" err="1" smtClean="0"/>
              <a:t>Stata,SAS</a:t>
            </a:r>
            <a:r>
              <a:rPr lang="en-GB" dirty="0" smtClean="0"/>
              <a:t>.</a:t>
            </a:r>
          </a:p>
          <a:p>
            <a:r>
              <a:rPr lang="en-GB" dirty="0" smtClean="0"/>
              <a:t>Feedback from other units welcome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80674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Future Direction: Discussion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Extensions:</a:t>
            </a:r>
          </a:p>
          <a:p>
            <a:pPr lvl="1"/>
            <a:r>
              <a:rPr lang="en-GB" dirty="0" smtClean="0"/>
              <a:t>Baseline</a:t>
            </a:r>
          </a:p>
          <a:p>
            <a:pPr lvl="1"/>
            <a:r>
              <a:rPr lang="en-GB" dirty="0" smtClean="0"/>
              <a:t>Efficacy</a:t>
            </a:r>
          </a:p>
          <a:p>
            <a:pPr lvl="1"/>
            <a:r>
              <a:rPr lang="en-GB" dirty="0" smtClean="0"/>
              <a:t>Meta Data</a:t>
            </a:r>
          </a:p>
          <a:p>
            <a:pPr marL="514350" indent="-457200"/>
            <a:r>
              <a:rPr lang="en-GB" dirty="0" smtClean="0"/>
              <a:t>Beyond </a:t>
            </a:r>
            <a:r>
              <a:rPr lang="en-GB" dirty="0" err="1" smtClean="0"/>
              <a:t>EudraCT</a:t>
            </a:r>
            <a:endParaRPr lang="en-GB" dirty="0"/>
          </a:p>
          <a:p>
            <a:pPr marL="914400" lvl="1" indent="-457200"/>
            <a:r>
              <a:rPr lang="en-GB" dirty="0" smtClean="0"/>
              <a:t>ClinicalTrials.gov</a:t>
            </a:r>
          </a:p>
          <a:p>
            <a:pPr marL="914400" lvl="1" indent="-457200"/>
            <a:r>
              <a:rPr lang="en-GB" dirty="0" smtClean="0"/>
              <a:t>CDISC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3071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7125" y="901779"/>
            <a:ext cx="8929750" cy="936104"/>
          </a:xfrm>
        </p:spPr>
        <p:txBody>
          <a:bodyPr>
            <a:normAutofit fontScale="90000"/>
          </a:bodyPr>
          <a:lstStyle/>
          <a:p>
            <a:r>
              <a:rPr lang="en-GB" sz="3200" dirty="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Overview</a:t>
            </a:r>
            <a: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/>
            </a:r>
            <a:br>
              <a:rPr lang="en-GB" sz="3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Update on Safety data project</a:t>
            </a:r>
          </a:p>
          <a:p>
            <a:r>
              <a:rPr lang="en-GB" dirty="0" smtClean="0"/>
              <a:t>Worked Example</a:t>
            </a:r>
          </a:p>
          <a:p>
            <a:r>
              <a:rPr lang="en-GB" dirty="0" smtClean="0"/>
              <a:t>Where to find resources</a:t>
            </a:r>
          </a:p>
          <a:p>
            <a:r>
              <a:rPr lang="en-GB" dirty="0" smtClean="0"/>
              <a:t>Opportunities to contribute</a:t>
            </a:r>
          </a:p>
          <a:p>
            <a:r>
              <a:rPr lang="en-GB" dirty="0" smtClean="0"/>
              <a:t>Discussion on Future extensions	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Project Timelines: End date is October 19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Survey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GB" dirty="0" smtClean="0"/>
              <a:t>Specification Document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en-GB" dirty="0" smtClean="0"/>
              <a:t>Website 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en-GB" dirty="0" err="1" smtClean="0"/>
              <a:t>Github</a:t>
            </a:r>
            <a:r>
              <a:rPr lang="en-GB" dirty="0" smtClean="0"/>
              <a:t> code sharing and collaboration</a:t>
            </a:r>
          </a:p>
          <a:p>
            <a:pPr>
              <a:buFont typeface="Calibri" panose="020F0502020204030204" pitchFamily="34" charset="0"/>
              <a:buChar char="~"/>
            </a:pPr>
            <a:r>
              <a:rPr lang="en-GB" dirty="0" smtClean="0"/>
              <a:t>Draft versions of code</a:t>
            </a:r>
          </a:p>
          <a:p>
            <a:pPr>
              <a:buFont typeface="Calibri" panose="020F0502020204030204" pitchFamily="34" charset="0"/>
              <a:buChar char="»"/>
            </a:pPr>
            <a:r>
              <a:rPr lang="en-GB" dirty="0" smtClean="0"/>
              <a:t>Testing</a:t>
            </a:r>
          </a:p>
          <a:p>
            <a:pPr>
              <a:buFont typeface="Calibri" panose="020F0502020204030204" pitchFamily="34" charset="0"/>
              <a:buChar char="»"/>
            </a:pPr>
            <a:r>
              <a:rPr lang="en-GB" dirty="0" smtClean="0"/>
              <a:t>Documentation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Doing one thing well (to start with)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06" y="1556792"/>
            <a:ext cx="8229600" cy="5040560"/>
          </a:xfrm>
        </p:spPr>
        <p:txBody>
          <a:bodyPr/>
          <a:lstStyle/>
          <a:p>
            <a:r>
              <a:rPr lang="en-GB" sz="2800" dirty="0" smtClean="0"/>
              <a:t>Produce summary safety stats </a:t>
            </a:r>
          </a:p>
          <a:p>
            <a:pPr lvl="1"/>
            <a:r>
              <a:rPr lang="en-GB" dirty="0" smtClean="0"/>
              <a:t>Advisory code not tested, </a:t>
            </a:r>
            <a:r>
              <a:rPr lang="en-GB" dirty="0"/>
              <a:t>or use your own </a:t>
            </a:r>
            <a:endParaRPr lang="en-GB" dirty="0" smtClean="0"/>
          </a:p>
          <a:p>
            <a:pPr lvl="1"/>
            <a:r>
              <a:rPr lang="en-GB" dirty="0" smtClean="0"/>
              <a:t>Versions for R, Stata, SAS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Data provided to link to </a:t>
            </a:r>
            <a:r>
              <a:rPr lang="en-GB" dirty="0" err="1" smtClean="0">
                <a:solidFill>
                  <a:srgbClr val="00B050"/>
                </a:solidFill>
              </a:rPr>
              <a:t>EudraCT</a:t>
            </a:r>
            <a:r>
              <a:rPr lang="en-GB" dirty="0" smtClean="0">
                <a:solidFill>
                  <a:srgbClr val="00B050"/>
                </a:solidFill>
              </a:rPr>
              <a:t> codes for SOCs</a:t>
            </a:r>
          </a:p>
          <a:p>
            <a:r>
              <a:rPr lang="en-GB" sz="2800" dirty="0" smtClean="0"/>
              <a:t>Standardise column names and save in “simple” XML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R package function - tested</a:t>
            </a:r>
          </a:p>
          <a:p>
            <a:pPr lvl="1"/>
            <a:r>
              <a:rPr lang="en-GB" dirty="0" smtClean="0">
                <a:solidFill>
                  <a:srgbClr val="00B050"/>
                </a:solidFill>
              </a:rPr>
              <a:t>SAS </a:t>
            </a:r>
            <a:r>
              <a:rPr lang="en-GB" dirty="0" err="1" smtClean="0">
                <a:solidFill>
                  <a:srgbClr val="00B050"/>
                </a:solidFill>
              </a:rPr>
              <a:t>Proc</a:t>
            </a:r>
            <a:r>
              <a:rPr lang="en-GB" dirty="0" smtClean="0">
                <a:solidFill>
                  <a:srgbClr val="00B050"/>
                </a:solidFill>
              </a:rPr>
              <a:t> Datasets (but limited by variable name length)</a:t>
            </a:r>
          </a:p>
          <a:p>
            <a:pPr lvl="1"/>
            <a:r>
              <a:rPr lang="en-GB" dirty="0" smtClean="0"/>
              <a:t>Stata code</a:t>
            </a:r>
          </a:p>
          <a:p>
            <a:r>
              <a:rPr lang="en-GB" sz="2800" dirty="0" smtClean="0">
                <a:solidFill>
                  <a:srgbClr val="00B050"/>
                </a:solidFill>
              </a:rPr>
              <a:t>XSLT script to convert from “Simple” to </a:t>
            </a:r>
            <a:r>
              <a:rPr lang="en-GB" sz="2800" dirty="0" err="1" smtClean="0">
                <a:solidFill>
                  <a:srgbClr val="00B050"/>
                </a:solidFill>
              </a:rPr>
              <a:t>EudraCT</a:t>
            </a:r>
            <a:r>
              <a:rPr lang="en-GB" sz="2800" dirty="0" smtClean="0">
                <a:solidFill>
                  <a:srgbClr val="00B050"/>
                </a:solidFill>
              </a:rPr>
              <a:t> xml.</a:t>
            </a:r>
          </a:p>
          <a:p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Flow Chart of process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522" y="1857375"/>
            <a:ext cx="7588956" cy="4268788"/>
          </a:xfrm>
        </p:spPr>
      </p:pic>
    </p:spTree>
    <p:extLst>
      <p:ext uri="{BB962C8B-B14F-4D97-AF65-F5344CB8AC3E}">
        <p14:creationId xmlns:p14="http://schemas.microsoft.com/office/powerpoint/2010/main" val="3062733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37" y="1519237"/>
            <a:ext cx="7248525" cy="3819525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Input Data</a:t>
            </a: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169" y="980728"/>
            <a:ext cx="8929750" cy="500066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R Code</a:t>
            </a:r>
            <a:endParaRPr lang="en-GB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322" y="1857375"/>
            <a:ext cx="8225356" cy="4268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63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Save in Simple xml with standard names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84784"/>
            <a:ext cx="9090323" cy="5791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315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Transformation code: 108 lines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6150" y="1428736"/>
            <a:ext cx="9162331" cy="5837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864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240</Words>
  <Application>Microsoft Office PowerPoint</Application>
  <PresentationFormat>On-screen Show (4:3)</PresentationFormat>
  <Paragraphs>56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Black</vt:lpstr>
      <vt:lpstr>Calibri</vt:lpstr>
      <vt:lpstr>Verdana</vt:lpstr>
      <vt:lpstr>Wingdings</vt:lpstr>
      <vt:lpstr>Office Theme</vt:lpstr>
      <vt:lpstr>EudraCT Project</vt:lpstr>
      <vt:lpstr>Overview </vt:lpstr>
      <vt:lpstr>Project Timelines: End date is October 19</vt:lpstr>
      <vt:lpstr>Doing one thing well (to start with)</vt:lpstr>
      <vt:lpstr>Flow Chart of process</vt:lpstr>
      <vt:lpstr>Input Data</vt:lpstr>
      <vt:lpstr>R Code</vt:lpstr>
      <vt:lpstr>Save in Simple xml with standard names</vt:lpstr>
      <vt:lpstr>Transformation code: 108 lines</vt:lpstr>
      <vt:lpstr>Schema downloaded from EudraCT</vt:lpstr>
      <vt:lpstr>Final Output</vt:lpstr>
      <vt:lpstr>SAS Equivalent</vt:lpstr>
      <vt:lpstr>https://eudract-tool.medschl.cam.ac.uk</vt:lpstr>
      <vt:lpstr>Where can you get this</vt:lpstr>
      <vt:lpstr>Test overview</vt:lpstr>
      <vt:lpstr>Future Direction: Discussion</vt:lpstr>
    </vt:vector>
  </TitlesOfParts>
  <Company>Cambridge University Hospitals NHS Foundation Trust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harrism5</dc:creator>
  <cp:lastModifiedBy>Simon Bond</cp:lastModifiedBy>
  <cp:revision>346</cp:revision>
  <dcterms:created xsi:type="dcterms:W3CDTF">2011-12-13T11:50:09Z</dcterms:created>
  <dcterms:modified xsi:type="dcterms:W3CDTF">2019-04-24T13:24:27Z</dcterms:modified>
</cp:coreProperties>
</file>