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301" r:id="rId4"/>
    <p:sldId id="302" r:id="rId5"/>
    <p:sldId id="293" r:id="rId6"/>
    <p:sldId id="303" r:id="rId7"/>
    <p:sldId id="257" r:id="rId8"/>
    <p:sldId id="304" r:id="rId9"/>
    <p:sldId id="262" r:id="rId10"/>
    <p:sldId id="305" r:id="rId11"/>
    <p:sldId id="261" r:id="rId12"/>
    <p:sldId id="306" r:id="rId13"/>
    <p:sldId id="290" r:id="rId14"/>
    <p:sldId id="294" r:id="rId15"/>
    <p:sldId id="307" r:id="rId16"/>
    <p:sldId id="308" r:id="rId17"/>
    <p:sldId id="309" r:id="rId18"/>
    <p:sldId id="287" r:id="rId19"/>
    <p:sldId id="288" r:id="rId20"/>
    <p:sldId id="291" r:id="rId21"/>
    <p:sldId id="292" r:id="rId22"/>
    <p:sldId id="296" r:id="rId23"/>
    <p:sldId id="289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1BF881B-78BB-4712-A85B-188F4B6F6AF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1280" y="928800"/>
            <a:ext cx="8929440" cy="2317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280" y="928800"/>
            <a:ext cx="8929440" cy="2317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rcRect l="50171" t="4392" b="85384"/>
          <a:stretch/>
        </p:blipFill>
        <p:spPr>
          <a:xfrm>
            <a:off x="0" y="0"/>
            <a:ext cx="9143640" cy="85680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19"/>
          <p:cNvPicPr/>
          <p:nvPr/>
        </p:nvPicPr>
        <p:blipFill>
          <a:blip r:embed="rId15"/>
          <a:srcRect b="31440"/>
          <a:stretch/>
        </p:blipFill>
        <p:spPr>
          <a:xfrm>
            <a:off x="142920" y="142920"/>
            <a:ext cx="1834920" cy="42192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3"/>
          <p:cNvPicPr/>
          <p:nvPr/>
        </p:nvPicPr>
        <p:blipFill>
          <a:blip r:embed="rId16"/>
          <a:stretch/>
        </p:blipFill>
        <p:spPr>
          <a:xfrm>
            <a:off x="7877160" y="6021360"/>
            <a:ext cx="1087200" cy="5756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rcRect l="50171" t="4392" b="85384"/>
          <a:stretch/>
        </p:blipFill>
        <p:spPr>
          <a:xfrm>
            <a:off x="0" y="0"/>
            <a:ext cx="9143640" cy="8568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19"/>
          <p:cNvPicPr/>
          <p:nvPr/>
        </p:nvPicPr>
        <p:blipFill>
          <a:blip r:embed="rId15"/>
          <a:srcRect b="31440"/>
          <a:stretch/>
        </p:blipFill>
        <p:spPr>
          <a:xfrm>
            <a:off x="142920" y="142920"/>
            <a:ext cx="1834920" cy="421920"/>
          </a:xfrm>
          <a:prstGeom prst="rect">
            <a:avLst/>
          </a:prstGeom>
          <a:ln w="936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280" y="928800"/>
            <a:ext cx="8929440" cy="499680"/>
          </a:xfrm>
          <a:prstGeom prst="rect">
            <a:avLst/>
          </a:prstGeom>
        </p:spPr>
        <p:txBody>
          <a:bodyPr anchor="ctr">
            <a:normAutofit fontScale="59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9CD59C-9474-467B-BDCA-332AD48B113A}" type="datetime1">
              <a:rPr lang="en-GB" sz="1200" b="0" strike="noStrike" spc="-1">
                <a:solidFill>
                  <a:srgbClr val="8B8B8B"/>
                </a:solidFill>
                <a:latin typeface="Calibri"/>
              </a:rPr>
              <a:t>12/09/2019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pic>
        <p:nvPicPr>
          <p:cNvPr id="47" name="Picture 2"/>
          <p:cNvPicPr/>
          <p:nvPr/>
        </p:nvPicPr>
        <p:blipFill>
          <a:blip r:embed="rId16"/>
          <a:stretch/>
        </p:blipFill>
        <p:spPr>
          <a:xfrm>
            <a:off x="8028360" y="6093360"/>
            <a:ext cx="993960" cy="534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udract-tool.medschl.cam.ac.uk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EudraCT Project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8B8B8B"/>
                </a:solidFill>
                <a:latin typeface="Calibri"/>
              </a:rPr>
              <a:t>Simon Bond </a:t>
            </a:r>
            <a:r>
              <a:rPr lang="en-GB" sz="3200" spc="-1" dirty="0" smtClean="0">
                <a:solidFill>
                  <a:srgbClr val="8B8B8B"/>
                </a:solidFill>
                <a:latin typeface="Calibri"/>
              </a:rPr>
              <a:t>16</a:t>
            </a:r>
            <a:r>
              <a:rPr lang="en-GB" sz="3200" spc="-1" baseline="30000" dirty="0" smtClean="0">
                <a:solidFill>
                  <a:srgbClr val="8B8B8B"/>
                </a:solidFill>
                <a:latin typeface="Calibri"/>
              </a:rPr>
              <a:t>th</a:t>
            </a:r>
            <a:r>
              <a:rPr lang="en-GB" sz="3200" spc="-1" dirty="0" smtClean="0">
                <a:solidFill>
                  <a:srgbClr val="8B8B8B"/>
                </a:solidFill>
                <a:latin typeface="Calibri"/>
              </a:rPr>
              <a:t> September</a:t>
            </a:r>
            <a:r>
              <a:rPr lang="en-GB" sz="3200" b="0" strike="noStrike" spc="-1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GB" sz="3200" b="0" strike="noStrike" spc="-1" dirty="0">
                <a:solidFill>
                  <a:srgbClr val="8B8B8B"/>
                </a:solidFill>
                <a:latin typeface="Calibri"/>
              </a:rPr>
              <a:t>2019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Flow Chart of process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Content Placeholder 3"/>
          <p:cNvPicPr/>
          <p:nvPr/>
        </p:nvPicPr>
        <p:blipFill>
          <a:blip r:embed="rId2"/>
          <a:stretch/>
        </p:blipFill>
        <p:spPr>
          <a:xfrm>
            <a:off x="777600" y="1857240"/>
            <a:ext cx="7588440" cy="4268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code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1" y="1738497"/>
            <a:ext cx="7935229" cy="51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Final Output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3"/>
          <p:cNvPicPr/>
          <p:nvPr/>
        </p:nvPicPr>
        <p:blipFill>
          <a:blip r:embed="rId2"/>
          <a:stretch/>
        </p:blipFill>
        <p:spPr>
          <a:xfrm>
            <a:off x="401040" y="1542960"/>
            <a:ext cx="8341560" cy="531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https://eudract-tool.medschl.cam.ac.uk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5" y="1635369"/>
            <a:ext cx="8929805" cy="4869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Status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553912"/>
            <a:ext cx="8229240" cy="48751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smtClean="0"/>
              <a:t>Website ongoing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smtClean="0"/>
              <a:t>Code is directly accessible using </a:t>
            </a:r>
            <a:r>
              <a:rPr lang="en-GB" dirty="0" err="1" smtClean="0"/>
              <a:t>Github</a:t>
            </a:r>
            <a:endParaRPr lang="en-GB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smtClean="0"/>
              <a:t>Poster at ICTMC Brighton in October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smtClean="0"/>
              <a:t>Validation and testing ongoing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smtClean="0"/>
              <a:t>Journal Article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smtClean="0"/>
              <a:t>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6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7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Spare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Save in Simple xml with standard names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5"/>
          <p:cNvPicPr/>
          <p:nvPr/>
        </p:nvPicPr>
        <p:blipFill>
          <a:blip r:embed="rId2"/>
          <a:stretch/>
        </p:blipFill>
        <p:spPr>
          <a:xfrm>
            <a:off x="0" y="1484640"/>
            <a:ext cx="9090000" cy="57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Transformation code: 108 lines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3"/>
          <p:cNvPicPr/>
          <p:nvPr/>
        </p:nvPicPr>
        <p:blipFill>
          <a:blip r:embed="rId2"/>
          <a:stretch/>
        </p:blipFill>
        <p:spPr>
          <a:xfrm>
            <a:off x="-26280" y="1428840"/>
            <a:ext cx="9162000" cy="58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SAS Equivalent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EudraCT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975568"/>
            <a:ext cx="8229240" cy="40318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Historically many studies did not report their results anywhere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Biases </a:t>
            </a:r>
            <a:r>
              <a:rPr lang="en-GB" sz="2000" dirty="0" smtClean="0"/>
              <a:t>evidence synthesis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Studies are repeated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Bad Pharma – Ben </a:t>
            </a:r>
            <a:r>
              <a:rPr lang="en-GB" sz="2000" dirty="0" err="1" smtClean="0"/>
              <a:t>Goldacre</a:t>
            </a:r>
            <a:endParaRPr lang="en-GB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Now all CTIMP studies must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R</a:t>
            </a:r>
            <a:r>
              <a:rPr lang="en-GB" sz="2000" dirty="0"/>
              <a:t>egister to be able to start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Enter the results within 1-year of finishing (6 months for paediatric)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There is a clunky Web portal as the interface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033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Unification across R/SAS/Stata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9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</a:rPr>
              <a:t>Could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export directly writing output mixing text and data</a:t>
            </a:r>
            <a:endParaRPr lang="en-US" sz="3200" b="0" i="1" strike="noStrike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Print (“&lt;blah&gt;”, count[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i,j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], “&lt;/blah&gt;”)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 smtClean="0">
                <a:solidFill>
                  <a:srgbClr val="000000"/>
                </a:solidFill>
                <a:latin typeface="Calibri"/>
              </a:rPr>
              <a:t>But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: one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unified XSLT stage for the details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Easy to amend for future changes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Open-source code on GitHub for anyone to propose amendments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Leaves the statisticians to do statistics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Need to export into “Simple” XML from Stata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Test overview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the training version of EudraCT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Take a past trial already uploaded to EudraCT from another CTU, and compare output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Unit testing within R, Stata,SAS.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Feedback from other units welcome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Schema downloaded from EudraCT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2"/>
          <a:stretch/>
        </p:blipFill>
        <p:spPr>
          <a:xfrm>
            <a:off x="56520" y="1441080"/>
            <a:ext cx="9072360" cy="578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EudraCT</a:t>
            </a:r>
            <a:r>
              <a:rPr lang="en-GB" dirty="0" smtClean="0"/>
              <a:t> 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237176"/>
            <a:ext cx="8229240" cy="350865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Trial Information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Design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Remit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Who, where, when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Baseline Demographics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Primary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i="1" dirty="0" smtClean="0"/>
              <a:t>Safety Data</a:t>
            </a:r>
            <a:endParaRPr lang="en-GB" sz="4000" b="1" i="1" dirty="0"/>
          </a:p>
        </p:txBody>
      </p:sp>
    </p:spTree>
    <p:extLst>
      <p:ext uri="{BB962C8B-B14F-4D97-AF65-F5344CB8AC3E}">
        <p14:creationId xmlns:p14="http://schemas.microsoft.com/office/powerpoint/2010/main" val="32089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1280" y="840266"/>
            <a:ext cx="89294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spc="-1" dirty="0" smtClean="0">
                <a:solidFill>
                  <a:srgbClr val="000000"/>
                </a:solidFill>
                <a:latin typeface="Arial"/>
              </a:rPr>
              <a:t>Final Report from </a:t>
            </a:r>
            <a:r>
              <a:rPr lang="en-US" sz="4400" spc="-1" dirty="0" err="1" smtClean="0">
                <a:solidFill>
                  <a:srgbClr val="000000"/>
                </a:solidFill>
                <a:latin typeface="Arial"/>
              </a:rPr>
              <a:t>EudraCT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68" y="1517374"/>
            <a:ext cx="4321419" cy="5267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Safety Data by hand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578809"/>
            <a:ext cx="8229240" cy="2825389"/>
          </a:xfrm>
        </p:spPr>
        <p:txBody>
          <a:bodyPr/>
          <a:lstStyle/>
          <a:p>
            <a:r>
              <a:rPr lang="en-GB" dirty="0" smtClean="0"/>
              <a:t>For each term and arm: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Term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System Organ Class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Number of Patients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Number of Occurrences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Number of </a:t>
            </a:r>
            <a:r>
              <a:rPr lang="en-GB" dirty="0"/>
              <a:t>R</a:t>
            </a:r>
            <a:r>
              <a:rPr lang="en-GB" dirty="0" smtClean="0"/>
              <a:t>elated Occurrences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Deaths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Related Deaths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9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5960" y="720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Elevator Pitch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66760" y="230400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All CTIMP studies are required to enter results into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EudraCT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within 1 year of completion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Detailed safety results could take 1000s of hours to enter by hand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Or upload an XML with the data in seconds.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Diversion: what is XML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941709"/>
            <a:ext cx="8229240" cy="4099584"/>
          </a:xfrm>
        </p:spPr>
        <p:txBody>
          <a:bodyPr/>
          <a:lstStyle/>
          <a:p>
            <a:r>
              <a:rPr lang="en-GB" sz="2800" dirty="0"/>
              <a:t>&lt;body&gt;</a:t>
            </a:r>
            <a:br>
              <a:rPr lang="en-GB" sz="2800" dirty="0"/>
            </a:br>
            <a:r>
              <a:rPr lang="en-GB" sz="2800" dirty="0" smtClean="0"/>
              <a:t>	&lt;</a:t>
            </a:r>
            <a:r>
              <a:rPr lang="en-GB" sz="2800" dirty="0"/>
              <a:t>h1&gt;This is a Heading&lt;/h1&gt;</a:t>
            </a:r>
            <a:br>
              <a:rPr lang="en-GB" sz="2800" dirty="0"/>
            </a:br>
            <a:r>
              <a:rPr lang="en-GB" sz="2800" dirty="0" smtClean="0"/>
              <a:t>	&lt;</a:t>
            </a:r>
            <a:r>
              <a:rPr lang="en-GB" sz="2800" dirty="0"/>
              <a:t>p&gt;This is a paragraph.&lt;/p&gt;</a:t>
            </a:r>
            <a:br>
              <a:rPr lang="en-GB" sz="2800" dirty="0"/>
            </a:br>
            <a:r>
              <a:rPr lang="en-GB" sz="2800" dirty="0" smtClean="0"/>
              <a:t>&lt;/</a:t>
            </a:r>
            <a:r>
              <a:rPr lang="en-GB" sz="2800" dirty="0"/>
              <a:t>body</a:t>
            </a:r>
            <a:r>
              <a:rPr lang="en-GB" sz="2800" dirty="0" smtClean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 set of rules to make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 specific xml file captures information within a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Some other piece of software needs to know the specific rules to then process the information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6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947880" y="1519200"/>
            <a:ext cx="7248240" cy="381924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Input Data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745007"/>
            <a:ext cx="8229240" cy="24929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hlinkClick r:id="rId2"/>
              </a:rPr>
              <a:t>https://eudract-tool.medschl.cam.ac.uk</a:t>
            </a:r>
            <a:r>
              <a:rPr lang="en-GB" sz="3600" dirty="0" smtClean="0">
                <a:hlinkClick r:id="rId2"/>
              </a:rPr>
              <a:t>/</a:t>
            </a:r>
            <a:endParaRPr lang="en-GB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R package – 3 lines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SAS code files in a zip folder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Stata code files in a zip folder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635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</TotalTime>
  <Words>340</Words>
  <Application>Microsoft Office PowerPoint</Application>
  <PresentationFormat>On-screen Show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EudraCT</vt:lpstr>
      <vt:lpstr>EudraCT Results</vt:lpstr>
      <vt:lpstr>PowerPoint Presentation</vt:lpstr>
      <vt:lpstr>Safety Data by hand</vt:lpstr>
      <vt:lpstr>PowerPoint Presentation</vt:lpstr>
      <vt:lpstr>Diversion: what is XML</vt:lpstr>
      <vt:lpstr>PowerPoint Presentation</vt:lpstr>
      <vt:lpstr>Tools</vt:lpstr>
      <vt:lpstr>PowerPoint Presentation</vt:lpstr>
      <vt:lpstr>R code example</vt:lpstr>
      <vt:lpstr>PowerPoint Presentation</vt:lpstr>
      <vt:lpstr>PowerPoint Presentation</vt:lpstr>
      <vt:lpstr>Project Status</vt:lpstr>
      <vt:lpstr>Questions?</vt:lpstr>
      <vt:lpstr>Spare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Cambridge University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harrism5</dc:creator>
  <dc:description/>
  <cp:lastModifiedBy>Simon Bond</cp:lastModifiedBy>
  <cp:revision>378</cp:revision>
  <dcterms:created xsi:type="dcterms:W3CDTF">2011-12-13T11:50:09Z</dcterms:created>
  <dcterms:modified xsi:type="dcterms:W3CDTF">2019-09-12T15:52:11Z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Cambridge University Hospitals NHS Foundation Trust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