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7" r:id="rId13"/>
    <p:sldId id="288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89" r:id="rId2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81BF881B-78BB-4712-A85B-188F4B6F6AF3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79320" y="4715640"/>
            <a:ext cx="5438520" cy="446616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3849840" y="942840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089CBA2-42D3-4304-AB8E-609F81E78EDC}" type="slidenum">
              <a:rPr lang="en-GB" sz="12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82292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086720"/>
            <a:ext cx="82292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408672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408672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85724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85724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408672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408672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408672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857240"/>
            <a:ext cx="8229240" cy="426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82292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1280" y="928800"/>
            <a:ext cx="8929440" cy="2317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408672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857240"/>
            <a:ext cx="8229240" cy="426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408672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4086720"/>
            <a:ext cx="82292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82292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4086720"/>
            <a:ext cx="82292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408672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408672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85724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85724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408672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408672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408672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82292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1280" y="928800"/>
            <a:ext cx="8929440" cy="2317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408672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408672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4086720"/>
            <a:ext cx="82292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/>
          <p:nvPr/>
        </p:nvPicPr>
        <p:blipFill>
          <a:blip r:embed="rId14"/>
          <a:srcRect l="50171" t="4392" b="85384"/>
          <a:stretch/>
        </p:blipFill>
        <p:spPr>
          <a:xfrm>
            <a:off x="0" y="0"/>
            <a:ext cx="9143640" cy="856800"/>
          </a:xfrm>
          <a:prstGeom prst="rect">
            <a:avLst/>
          </a:prstGeom>
          <a:ln w="9360">
            <a:noFill/>
          </a:ln>
        </p:spPr>
      </p:pic>
      <p:pic>
        <p:nvPicPr>
          <p:cNvPr id="6" name="Picture 19"/>
          <p:cNvPicPr/>
          <p:nvPr/>
        </p:nvPicPr>
        <p:blipFill>
          <a:blip r:embed="rId15"/>
          <a:srcRect b="31440"/>
          <a:stretch/>
        </p:blipFill>
        <p:spPr>
          <a:xfrm>
            <a:off x="142920" y="142920"/>
            <a:ext cx="1834920" cy="421920"/>
          </a:xfrm>
          <a:prstGeom prst="rect">
            <a:avLst/>
          </a:prstGeom>
          <a:ln w="936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3"/>
          <p:cNvPicPr/>
          <p:nvPr/>
        </p:nvPicPr>
        <p:blipFill>
          <a:blip r:embed="rId16"/>
          <a:stretch/>
        </p:blipFill>
        <p:spPr>
          <a:xfrm>
            <a:off x="7877160" y="6021360"/>
            <a:ext cx="1087200" cy="57564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/>
          <p:nvPr/>
        </p:nvPicPr>
        <p:blipFill>
          <a:blip r:embed="rId14"/>
          <a:srcRect l="50171" t="4392" b="85384"/>
          <a:stretch/>
        </p:blipFill>
        <p:spPr>
          <a:xfrm>
            <a:off x="0" y="0"/>
            <a:ext cx="9143640" cy="856800"/>
          </a:xfrm>
          <a:prstGeom prst="rect">
            <a:avLst/>
          </a:prstGeom>
          <a:ln w="9360">
            <a:noFill/>
          </a:ln>
        </p:spPr>
      </p:pic>
      <p:pic>
        <p:nvPicPr>
          <p:cNvPr id="42" name="Picture 19"/>
          <p:cNvPicPr/>
          <p:nvPr/>
        </p:nvPicPr>
        <p:blipFill>
          <a:blip r:embed="rId15"/>
          <a:srcRect b="31440"/>
          <a:stretch/>
        </p:blipFill>
        <p:spPr>
          <a:xfrm>
            <a:off x="142920" y="142920"/>
            <a:ext cx="1834920" cy="421920"/>
          </a:xfrm>
          <a:prstGeom prst="rect">
            <a:avLst/>
          </a:prstGeom>
          <a:ln w="936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1280" y="928800"/>
            <a:ext cx="8929440" cy="499680"/>
          </a:xfrm>
          <a:prstGeom prst="rect">
            <a:avLst/>
          </a:prstGeom>
        </p:spPr>
        <p:txBody>
          <a:bodyPr anchor="ctr">
            <a:normAutofit fontScale="59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8229240" cy="4268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79CD59C-9474-467B-BDCA-332AD48B113A}" type="datetime1">
              <a:rPr lang="en-GB" sz="1200" b="0" strike="noStrike" spc="-1">
                <a:solidFill>
                  <a:srgbClr val="8B8B8B"/>
                </a:solidFill>
                <a:latin typeface="Calibri"/>
              </a:rPr>
              <a:t>26/04/2019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pic>
        <p:nvPicPr>
          <p:cNvPr id="47" name="Picture 2"/>
          <p:cNvPicPr/>
          <p:nvPr/>
        </p:nvPicPr>
        <p:blipFill>
          <a:blip r:embed="rId16"/>
          <a:stretch/>
        </p:blipFill>
        <p:spPr>
          <a:xfrm>
            <a:off x="8028360" y="6093360"/>
            <a:ext cx="993960" cy="5346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EudraCT Project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8B8B8B"/>
                </a:solidFill>
                <a:latin typeface="Calibri"/>
              </a:rPr>
              <a:t>Simon Bond 30</a:t>
            </a:r>
            <a:r>
              <a:rPr lang="en-GB" sz="3200" b="0" strike="noStrike" spc="-1" baseline="30000">
                <a:solidFill>
                  <a:srgbClr val="8B8B8B"/>
                </a:solidFill>
                <a:latin typeface="Calibri"/>
              </a:rPr>
              <a:t>th</a:t>
            </a:r>
            <a:r>
              <a:rPr lang="en-GB" sz="3200" b="0" strike="noStrike" spc="-1">
                <a:solidFill>
                  <a:srgbClr val="8B8B8B"/>
                </a:solidFill>
                <a:latin typeface="Calibri"/>
              </a:rPr>
              <a:t> April 2019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71280" y="866160"/>
            <a:ext cx="8929440" cy="62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-7200" y="662760"/>
            <a:ext cx="9143640" cy="521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Save in Simple xml with standard names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Picture 5"/>
          <p:cNvPicPr/>
          <p:nvPr/>
        </p:nvPicPr>
        <p:blipFill>
          <a:blip r:embed="rId2"/>
          <a:stretch/>
        </p:blipFill>
        <p:spPr>
          <a:xfrm>
            <a:off x="0" y="1484640"/>
            <a:ext cx="9090000" cy="579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Transformation code: 108 lines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0" name="Picture 3"/>
          <p:cNvPicPr/>
          <p:nvPr/>
        </p:nvPicPr>
        <p:blipFill>
          <a:blip r:embed="rId2"/>
          <a:stretch/>
        </p:blipFill>
        <p:spPr>
          <a:xfrm>
            <a:off x="-26280" y="1428840"/>
            <a:ext cx="9162000" cy="583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Final Output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6" name="Picture 3"/>
          <p:cNvPicPr/>
          <p:nvPr/>
        </p:nvPicPr>
        <p:blipFill>
          <a:blip r:embed="rId2"/>
          <a:stretch/>
        </p:blipFill>
        <p:spPr>
          <a:xfrm>
            <a:off x="401040" y="1542960"/>
            <a:ext cx="8341560" cy="5314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SAS Equivalent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9" name="Picture 4"/>
          <p:cNvPicPr/>
          <p:nvPr/>
        </p:nvPicPr>
        <p:blipFill>
          <a:blip r:embed="rId2"/>
          <a:stretch/>
        </p:blipFill>
        <p:spPr>
          <a:xfrm>
            <a:off x="179640" y="1447560"/>
            <a:ext cx="7809120" cy="531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71280" y="866160"/>
            <a:ext cx="8929440" cy="62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Unification across R/SAS/Stata</a:t>
            </a:r>
          </a:p>
        </p:txBody>
      </p:sp>
      <p:sp>
        <p:nvSpPr>
          <p:cNvPr id="171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9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i="1" strike="noStrike" spc="-1" dirty="0">
                <a:solidFill>
                  <a:srgbClr val="000000"/>
                </a:solidFill>
                <a:latin typeface="Calibri"/>
              </a:rPr>
              <a:t>Could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 export directly writing output mixing text and data</a:t>
            </a:r>
            <a:endParaRPr lang="en-US" sz="3200" b="0" i="1" strike="noStrike" spc="-1" dirty="0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Print (“&lt;blah&gt;”, count[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i,j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], “&lt;/blah&gt;”)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i="1" strike="noStrike" spc="-1" dirty="0" smtClean="0">
                <a:solidFill>
                  <a:srgbClr val="000000"/>
                </a:solidFill>
                <a:latin typeface="Calibri"/>
              </a:rPr>
              <a:t>But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: one 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unified XSLT stage for the details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Easy to amend for future changes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Open-source code on GitHub for anyone to propose amendments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Leaves the statisticians to do statistics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Need to export into “Simple” XML from Stata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71280" y="866160"/>
            <a:ext cx="8929440" cy="62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Show off the final result Somehow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https://eudract-tool.medschl.cam.ac.uk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Content Placeholder 3"/>
          <p:cNvPicPr/>
          <p:nvPr/>
        </p:nvPicPr>
        <p:blipFill>
          <a:blip r:embed="rId2"/>
          <a:stretch/>
        </p:blipFill>
        <p:spPr>
          <a:xfrm>
            <a:off x="631440" y="1857240"/>
            <a:ext cx="7880400" cy="42685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Where can you get this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R code in a zip file with worked example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SAS code equivalent..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Stata code equivalent? 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R Code -&gt; package via the github link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Documentation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Test overview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Use the training version of EudraCT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Take a past trial already uploaded to EudraCT from another CTU, and compare output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Unit testing within R, Stata,SAS.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Feedback from other units welcome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35960" y="720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Elevator Pitch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266760" y="230400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All CTIMP studies are required to enter results into EudraCT within 1 year of completion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Detailed safety results could take 1000s of hours to enter by hand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Or upload an XML with the data in seconds.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71280" y="866160"/>
            <a:ext cx="8929440" cy="62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Acknowledgments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Future Direction: Discussion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Extensions: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Baseline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Efficacy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Meta Data</a:t>
            </a:r>
          </a:p>
          <a:p>
            <a:pPr marL="514440" indent="-456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Beyond EudraCT</a:t>
            </a:r>
          </a:p>
          <a:p>
            <a:pPr marL="914400" lvl="1" indent="-456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ClinicalTrials.gov</a:t>
            </a:r>
          </a:p>
          <a:p>
            <a:pPr marL="914400" lvl="1" indent="-456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CDISC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Schema downloaded from EudraCT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3" name="Picture 3"/>
          <p:cNvPicPr/>
          <p:nvPr/>
        </p:nvPicPr>
        <p:blipFill>
          <a:blip r:embed="rId2"/>
          <a:stretch/>
        </p:blipFill>
        <p:spPr>
          <a:xfrm>
            <a:off x="56520" y="1441080"/>
            <a:ext cx="9072360" cy="578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07280" y="901800"/>
            <a:ext cx="8929440" cy="93564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93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Verdana"/>
                <a:ea typeface="Verdana"/>
              </a:rPr>
              <a:t>Overview</a:t>
            </a:r>
            <a:r>
              <a:t/>
            </a:r>
            <a:br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Update on Safety data project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Worked Example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Where to find resources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Opportunities to contribute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Discussion on Future extensions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Project Timelines: End date is October 19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Survey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Specification Document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Char char="~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Website 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Char char="~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Github code sharing and collaboration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Char char="~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Draft versions of code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Char char="»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Testing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Char char="»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Documentation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Doing one thing well (to start with)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71280" y="1556640"/>
            <a:ext cx="8229240" cy="50403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Produce summary safety stats 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Advisory code not tested, or use your own 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Versions for R, Stata, SAS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B05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B050"/>
                </a:solidFill>
                <a:latin typeface="Calibri"/>
              </a:rPr>
              <a:t>Data provided to link to EudraCT codes for SOCs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Standardise column names and save in “simple” XML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B05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B050"/>
                </a:solidFill>
                <a:latin typeface="Calibri"/>
              </a:rPr>
              <a:t>R package function - tested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B05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B050"/>
                </a:solidFill>
                <a:latin typeface="Calibri"/>
              </a:rPr>
              <a:t>SAS Proc Datasets (but limited by variable name length)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Stata code</a:t>
            </a: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B050"/>
                </a:solidFill>
                <a:latin typeface="Calibri"/>
              </a:rPr>
              <a:t>XSLT script to convert from “Simple” to EudraCT xml.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Flow Chart of process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Content Placeholder 3"/>
          <p:cNvPicPr/>
          <p:nvPr/>
        </p:nvPicPr>
        <p:blipFill>
          <a:blip r:embed="rId2"/>
          <a:stretch/>
        </p:blipFill>
        <p:spPr>
          <a:xfrm>
            <a:off x="777600" y="1857240"/>
            <a:ext cx="7588440" cy="42685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/>
          <p:cNvPicPr/>
          <p:nvPr/>
        </p:nvPicPr>
        <p:blipFill>
          <a:blip r:embed="rId2"/>
          <a:stretch/>
        </p:blipFill>
        <p:spPr>
          <a:xfrm>
            <a:off x="947880" y="1519200"/>
            <a:ext cx="7248240" cy="3819240"/>
          </a:xfrm>
          <a:prstGeom prst="rect">
            <a:avLst/>
          </a:prstGeom>
          <a:ln>
            <a:noFill/>
          </a:ln>
        </p:spPr>
      </p:pic>
      <p:sp>
        <p:nvSpPr>
          <p:cNvPr id="103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Input Data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5280" y="98064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R Code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Content Placeholder 5"/>
          <p:cNvPicPr/>
          <p:nvPr/>
        </p:nvPicPr>
        <p:blipFill>
          <a:blip r:embed="rId2"/>
          <a:stretch/>
        </p:blipFill>
        <p:spPr>
          <a:xfrm>
            <a:off x="459360" y="1857240"/>
            <a:ext cx="8224920" cy="42685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1280" y="866160"/>
            <a:ext cx="8929440" cy="62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8" name="Picture 107"/>
          <p:cNvPicPr/>
          <p:nvPr/>
        </p:nvPicPr>
        <p:blipFill>
          <a:blip r:embed="rId2"/>
          <a:stretch/>
        </p:blipFill>
        <p:spPr>
          <a:xfrm>
            <a:off x="-115200" y="1185480"/>
            <a:ext cx="9143640" cy="514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2414</TotalTime>
  <Words>348</Words>
  <Application>Microsoft Office PowerPoint</Application>
  <PresentationFormat>On-screen Show (4:3)</PresentationFormat>
  <Paragraphs>70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 Black</vt:lpstr>
      <vt:lpstr>Calibri</vt:lpstr>
      <vt:lpstr>DejaVu Sans</vt:lpstr>
      <vt:lpstr>Symbol</vt:lpstr>
      <vt:lpstr>Times New Roman</vt:lpstr>
      <vt:lpstr>Verdana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Cambridge University Hospitals NHS Foundation Trust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harrism5</dc:creator>
  <dc:description/>
  <cp:lastModifiedBy>Simon Bond</cp:lastModifiedBy>
  <cp:revision>354</cp:revision>
  <dcterms:created xsi:type="dcterms:W3CDTF">2011-12-13T11:50:09Z</dcterms:created>
  <dcterms:modified xsi:type="dcterms:W3CDTF">2019-04-26T13:41:05Z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Cambridge University Hospitals NHS Foundation Trust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