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" r:id="rId2"/>
    <p:sldId id="313" r:id="rId3"/>
    <p:sldId id="318" r:id="rId4"/>
    <p:sldId id="317" r:id="rId5"/>
    <p:sldId id="329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0" r:id="rId15"/>
    <p:sldId id="331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denbrookes Hospital" initials="A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367A-6B35-410F-8E7D-05BA4BA25097}" type="datetimeFigureOut">
              <a:rPr lang="en-US" smtClean="0"/>
              <a:pPr/>
              <a:t>4/23/2019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E2D3-EA09-431F-932D-CEE816DD0B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8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09D3F-5E61-4B24-8E6B-F441C7A5ECD4}" type="datetimeFigureOut">
              <a:rPr lang="en-US" smtClean="0"/>
              <a:pPr/>
              <a:t>4/23/2019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A034-C26E-4F38-9A28-F52E051C8C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C2B5-5B67-47EF-ACDF-86AEF430330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027" name="Picture 3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35" y="6021288"/>
            <a:ext cx="108745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EAA33-3AC1-47DD-ACD4-3D14F375C7E8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F698-2235-4A7A-A1FB-3F092409EB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83AC4-BC67-41E1-A592-A03C34E56F17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A622-6AC4-4BB8-AE05-2CF1D4DD2B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928670"/>
            <a:ext cx="8929750" cy="50006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8EFC-62CE-4832-9E46-A3D11C2F46A4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2050" name="Picture 2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93296"/>
            <a:ext cx="994307" cy="5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A8D73-002D-42E5-B861-52CF5AAC4207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2F1-16AE-4D93-8C9C-8B442CADA4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BB98-AE31-4D19-B39C-7D1F2766F4D1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AAC6-A8D6-416F-B5F1-EB6884ECB2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29"/>
            <a:ext cx="4040188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1E08-DCB9-4DE7-839A-314D0EF9C502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375B-0DEA-48DF-A212-58BE89EF01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B64CA-3199-49C9-8111-5EBBEE926645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17687-6952-413F-A228-502FD71FA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DC12-2D71-4A43-8FFE-85A71DD70CC2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0DCF1-630B-42A5-BB51-B9CD14104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E276-B013-4F70-8CFE-7CA282CDE1F3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6230-3F99-43E3-B267-11185B9AB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3EA-E632-4186-B512-EE2F1E81383F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D2CF-72D7-4855-9591-BDE0FBC175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B3DF3E-BEED-4156-8E42-7415516F2B4C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740ECC-C5EB-487E-8056-A33BA40D4D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 cstate="print"/>
          <a:srcRect l="50177" t="4391" b="85397"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9" descr="unianddept"/>
          <p:cNvPicPr>
            <a:picLocks noChangeAspect="1" noChangeArrowheads="1"/>
          </p:cNvPicPr>
          <p:nvPr/>
        </p:nvPicPr>
        <p:blipFill>
          <a:blip r:embed="rId14" cstate="print"/>
          <a:srcRect b="31461"/>
          <a:stretch>
            <a:fillRect/>
          </a:stretch>
        </p:blipFill>
        <p:spPr bwMode="auto">
          <a:xfrm>
            <a:off x="142875" y="142875"/>
            <a:ext cx="1835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EudraCT</a:t>
            </a:r>
            <a:r>
              <a:rPr lang="en-GB" dirty="0" smtClean="0"/>
              <a:t> Project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Bond 30</a:t>
            </a:r>
            <a:r>
              <a:rPr lang="en-GB" baseline="30000" dirty="0" smtClean="0"/>
              <a:t>th</a:t>
            </a:r>
            <a:r>
              <a:rPr lang="en-GB" dirty="0" smtClean="0"/>
              <a:t> April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Schema downloaded from </a:t>
            </a:r>
            <a:r>
              <a:rPr lang="en-GB" dirty="0" err="1" smtClean="0"/>
              <a:t>EudraCT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" y="1440976"/>
            <a:ext cx="9072594" cy="57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7" y="1543033"/>
            <a:ext cx="8341905" cy="53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SAS Equivalent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47654"/>
            <a:ext cx="7809507" cy="53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can you get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Webpage Screen shot</a:t>
            </a:r>
          </a:p>
          <a:p>
            <a:r>
              <a:rPr lang="en-GB" dirty="0" smtClean="0"/>
              <a:t>R code in a zip file with worked example</a:t>
            </a:r>
          </a:p>
          <a:p>
            <a:r>
              <a:rPr lang="en-GB" dirty="0" smtClean="0"/>
              <a:t>SAS code equivalent..</a:t>
            </a:r>
          </a:p>
          <a:p>
            <a:r>
              <a:rPr lang="en-GB" dirty="0" smtClean="0"/>
              <a:t>Stata code equivalent? Volunteers?</a:t>
            </a:r>
          </a:p>
          <a:p>
            <a:r>
              <a:rPr lang="en-GB" dirty="0" smtClean="0"/>
              <a:t>R Code -&gt; package via the </a:t>
            </a:r>
            <a:r>
              <a:rPr lang="en-GB" dirty="0" err="1" smtClean="0"/>
              <a:t>github</a:t>
            </a:r>
            <a:r>
              <a:rPr lang="en-GB" dirty="0" smtClean="0"/>
              <a:t> link</a:t>
            </a:r>
          </a:p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04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training version of </a:t>
            </a:r>
            <a:r>
              <a:rPr lang="en-GB" dirty="0" err="1" smtClean="0"/>
              <a:t>EudraCT</a:t>
            </a:r>
            <a:endParaRPr lang="en-GB" dirty="0" smtClean="0"/>
          </a:p>
          <a:p>
            <a:r>
              <a:rPr lang="en-GB" dirty="0" smtClean="0"/>
              <a:t>Take a past trial already uploaded to </a:t>
            </a:r>
            <a:r>
              <a:rPr lang="en-GB" dirty="0" err="1" smtClean="0"/>
              <a:t>EudraCT</a:t>
            </a:r>
            <a:r>
              <a:rPr lang="en-GB" dirty="0" smtClean="0"/>
              <a:t> from another CTU, and compare output</a:t>
            </a:r>
          </a:p>
          <a:p>
            <a:r>
              <a:rPr lang="en-GB" dirty="0" smtClean="0"/>
              <a:t>Unit testing within R, </a:t>
            </a:r>
            <a:r>
              <a:rPr lang="en-GB" dirty="0" err="1" smtClean="0"/>
              <a:t>Stata,SAS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Feedback from other units welcome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06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Future Direction: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Extensions: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Efficacy</a:t>
            </a:r>
          </a:p>
          <a:p>
            <a:pPr lvl="1"/>
            <a:r>
              <a:rPr lang="en-GB" dirty="0" smtClean="0"/>
              <a:t>Meta Data</a:t>
            </a:r>
          </a:p>
          <a:p>
            <a:pPr marL="514350" indent="-457200"/>
            <a:r>
              <a:rPr lang="en-GB" dirty="0" smtClean="0"/>
              <a:t>Beyond </a:t>
            </a:r>
            <a:r>
              <a:rPr lang="en-GB" dirty="0" err="1" smtClean="0"/>
              <a:t>EudraCT</a:t>
            </a:r>
            <a:endParaRPr lang="en-GB" dirty="0"/>
          </a:p>
          <a:p>
            <a:pPr marL="914400" lvl="1" indent="-457200"/>
            <a:r>
              <a:rPr lang="en-GB" dirty="0" smtClean="0"/>
              <a:t>ClinicalTrials.gov</a:t>
            </a:r>
          </a:p>
          <a:p>
            <a:pPr marL="914400" lvl="1" indent="-457200"/>
            <a:r>
              <a:rPr lang="en-GB" dirty="0" smtClean="0"/>
              <a:t>CDISC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07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25" y="901779"/>
            <a:ext cx="8929750" cy="936104"/>
          </a:xfrm>
        </p:spPr>
        <p:txBody>
          <a:bodyPr>
            <a:normAutofit fontScale="90000"/>
          </a:bodyPr>
          <a:lstStyle/>
          <a:p>
            <a:r>
              <a:rPr lang="en-GB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on Safety data project</a:t>
            </a:r>
          </a:p>
          <a:p>
            <a:r>
              <a:rPr lang="en-GB" dirty="0" smtClean="0"/>
              <a:t>Worked Example</a:t>
            </a:r>
          </a:p>
          <a:p>
            <a:r>
              <a:rPr lang="en-GB" dirty="0" smtClean="0"/>
              <a:t>Where to find resources</a:t>
            </a:r>
          </a:p>
          <a:p>
            <a:r>
              <a:rPr lang="en-GB" dirty="0" smtClean="0"/>
              <a:t>Opportunities to contribute</a:t>
            </a:r>
          </a:p>
          <a:p>
            <a:r>
              <a:rPr lang="en-GB" dirty="0" smtClean="0"/>
              <a:t>Discussion on Future extensions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Project Timelines: End date is October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Survey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Specification Document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smtClean="0"/>
              <a:t>Website 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err="1" smtClean="0"/>
              <a:t>Github</a:t>
            </a:r>
            <a:r>
              <a:rPr lang="en-GB" dirty="0" smtClean="0"/>
              <a:t> code sharing and collaboration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smtClean="0"/>
              <a:t>Draft versions of code</a:t>
            </a:r>
          </a:p>
          <a:p>
            <a:pPr>
              <a:buFont typeface="Calibri" panose="020F0502020204030204" pitchFamily="34" charset="0"/>
              <a:buChar char="»"/>
            </a:pPr>
            <a:r>
              <a:rPr lang="en-GB" dirty="0" smtClean="0"/>
              <a:t>Testing</a:t>
            </a:r>
          </a:p>
          <a:p>
            <a:pPr>
              <a:buFont typeface="Calibri" panose="020F0502020204030204" pitchFamily="34" charset="0"/>
              <a:buChar char="»"/>
            </a:pPr>
            <a:r>
              <a:rPr lang="en-GB" dirty="0" smtClean="0"/>
              <a:t>Documentation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Doing one thing well (to start with)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556792"/>
            <a:ext cx="8229600" cy="5040560"/>
          </a:xfrm>
        </p:spPr>
        <p:txBody>
          <a:bodyPr/>
          <a:lstStyle/>
          <a:p>
            <a:r>
              <a:rPr lang="en-GB" sz="2800" dirty="0" smtClean="0"/>
              <a:t>Produce summary safety stats </a:t>
            </a:r>
          </a:p>
          <a:p>
            <a:pPr lvl="1"/>
            <a:r>
              <a:rPr lang="en-GB" dirty="0" smtClean="0"/>
              <a:t>Advisory code not tested, </a:t>
            </a:r>
            <a:r>
              <a:rPr lang="en-GB" dirty="0"/>
              <a:t>or use your own </a:t>
            </a:r>
            <a:endParaRPr lang="en-GB" dirty="0" smtClean="0"/>
          </a:p>
          <a:p>
            <a:pPr lvl="1"/>
            <a:r>
              <a:rPr lang="en-GB" dirty="0" smtClean="0"/>
              <a:t>Versions for R, Stata, SAS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Data provided to link to </a:t>
            </a:r>
            <a:r>
              <a:rPr lang="en-GB" dirty="0" err="1" smtClean="0">
                <a:solidFill>
                  <a:srgbClr val="00B050"/>
                </a:solidFill>
              </a:rPr>
              <a:t>EudraCT</a:t>
            </a:r>
            <a:r>
              <a:rPr lang="en-GB" dirty="0" smtClean="0">
                <a:solidFill>
                  <a:srgbClr val="00B050"/>
                </a:solidFill>
              </a:rPr>
              <a:t> codes for SOCs</a:t>
            </a:r>
          </a:p>
          <a:p>
            <a:r>
              <a:rPr lang="en-GB" sz="2800" dirty="0" smtClean="0"/>
              <a:t>Standardise column names and save in “simple” XML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R package function - tested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SAS </a:t>
            </a:r>
            <a:r>
              <a:rPr lang="en-GB" dirty="0" err="1" smtClean="0">
                <a:solidFill>
                  <a:srgbClr val="00B050"/>
                </a:solidFill>
              </a:rPr>
              <a:t>Proc</a:t>
            </a:r>
            <a:r>
              <a:rPr lang="en-GB" dirty="0" smtClean="0">
                <a:solidFill>
                  <a:srgbClr val="00B050"/>
                </a:solidFill>
              </a:rPr>
              <a:t> Datasets (but limited by variable name length)</a:t>
            </a:r>
          </a:p>
          <a:p>
            <a:pPr lvl="1"/>
            <a:r>
              <a:rPr lang="en-GB" dirty="0" smtClean="0"/>
              <a:t>Stata code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XSLT script to convert from “Simple” to </a:t>
            </a:r>
            <a:r>
              <a:rPr lang="en-GB" sz="2800" dirty="0" err="1" smtClean="0">
                <a:solidFill>
                  <a:srgbClr val="00B050"/>
                </a:solidFill>
              </a:rPr>
              <a:t>EudraCT</a:t>
            </a:r>
            <a:r>
              <a:rPr lang="en-GB" sz="2800" dirty="0" smtClean="0">
                <a:solidFill>
                  <a:srgbClr val="00B050"/>
                </a:solidFill>
              </a:rPr>
              <a:t> xml.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Flow Chart of process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" y="1857375"/>
            <a:ext cx="7588956" cy="4268788"/>
          </a:xfrm>
        </p:spPr>
      </p:pic>
    </p:spTree>
    <p:extLst>
      <p:ext uri="{BB962C8B-B14F-4D97-AF65-F5344CB8AC3E}">
        <p14:creationId xmlns:p14="http://schemas.microsoft.com/office/powerpoint/2010/main" val="306273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519237"/>
            <a:ext cx="7248525" cy="3819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Input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" y="980728"/>
            <a:ext cx="8929750" cy="50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 Code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2" y="1857375"/>
            <a:ext cx="8225356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in Simple xml with standard names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090323" cy="57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Transformation code: 108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50" y="1428736"/>
            <a:ext cx="9162331" cy="58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242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Verdana</vt:lpstr>
      <vt:lpstr>Wingdings</vt:lpstr>
      <vt:lpstr>Office Theme</vt:lpstr>
      <vt:lpstr>EudraCT Project</vt:lpstr>
      <vt:lpstr>Overview </vt:lpstr>
      <vt:lpstr>Project Timelines: End date is October 19</vt:lpstr>
      <vt:lpstr>Doing one thing well (to start with)</vt:lpstr>
      <vt:lpstr>Flow Chart of process</vt:lpstr>
      <vt:lpstr>Input Data</vt:lpstr>
      <vt:lpstr>R Code</vt:lpstr>
      <vt:lpstr>Save in Simple xml with standard names</vt:lpstr>
      <vt:lpstr>Transformation code: 108 lines</vt:lpstr>
      <vt:lpstr>Schema downloaded from EudraCT</vt:lpstr>
      <vt:lpstr>Final Output</vt:lpstr>
      <vt:lpstr>SAS Equivalent</vt:lpstr>
      <vt:lpstr>Where can you get this</vt:lpstr>
      <vt:lpstr>Test overview</vt:lpstr>
      <vt:lpstr>Future Direction: Discussion</vt:lpstr>
    </vt:vector>
  </TitlesOfParts>
  <Company>Cambridge University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harrism5</dc:creator>
  <cp:lastModifiedBy>Simon Bond</cp:lastModifiedBy>
  <cp:revision>345</cp:revision>
  <dcterms:created xsi:type="dcterms:W3CDTF">2011-12-13T11:50:09Z</dcterms:created>
  <dcterms:modified xsi:type="dcterms:W3CDTF">2019-04-23T16:06:42Z</dcterms:modified>
</cp:coreProperties>
</file>