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26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87" r:id="rId13"/>
    <p:sldId id="288" r:id="rId14"/>
    <p:sldId id="290" r:id="rId15"/>
    <p:sldId id="291" r:id="rId16"/>
    <p:sldId id="293" r:id="rId17"/>
    <p:sldId id="292" r:id="rId18"/>
    <p:sldId id="294" r:id="rId19"/>
    <p:sldId id="295" r:id="rId20"/>
    <p:sldId id="296" r:id="rId21"/>
    <p:sldId id="300" r:id="rId22"/>
    <p:sldId id="298" r:id="rId23"/>
    <p:sldId id="299" r:id="rId24"/>
    <p:sldId id="289" r:id="rId25"/>
  </p:sldIdLst>
  <p:sldSz cx="9144000" cy="6858000" type="screen4x3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16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move the slide</a:t>
            </a: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GB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8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GB" sz="1400" b="0" strike="noStrike" spc="-1">
                <a:latin typeface="Times New Roman"/>
              </a:rPr>
              <a:t> </a:t>
            </a:r>
          </a:p>
        </p:txBody>
      </p:sp>
      <p:sp>
        <p:nvSpPr>
          <p:cNvPr id="87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n-GB" sz="1400" b="0" strike="noStrike" spc="-1">
                <a:latin typeface="Times New Roman"/>
              </a:rPr>
              <a:t> </a:t>
            </a:r>
          </a:p>
        </p:txBody>
      </p:sp>
      <p:sp>
        <p:nvSpPr>
          <p:cNvPr id="88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n-GB" sz="1400" b="0" strike="noStrike" spc="-1">
                <a:latin typeface="Times New Roman"/>
              </a:rPr>
              <a:t> </a:t>
            </a:r>
          </a:p>
        </p:txBody>
      </p:sp>
      <p:sp>
        <p:nvSpPr>
          <p:cNvPr id="89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81BF881B-78BB-4712-A85B-188F4B6F6AF3}" type="slidenum">
              <a:rPr lang="en-GB" sz="1400" b="0" strike="noStrike" spc="-1">
                <a:latin typeface="Times New Roman"/>
              </a:rPr>
              <a:t>‹#›</a:t>
            </a:fld>
            <a:endParaRPr lang="en-GB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</p:spPr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679320" y="4715640"/>
            <a:ext cx="5438520" cy="446616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GB" sz="2000" b="0" strike="noStrike" spc="-1">
              <a:latin typeface="Arial"/>
            </a:endParaRPr>
          </a:p>
        </p:txBody>
      </p:sp>
      <p:sp>
        <p:nvSpPr>
          <p:cNvPr id="184" name="TextShape 3"/>
          <p:cNvSpPr txBox="1"/>
          <p:nvPr/>
        </p:nvSpPr>
        <p:spPr>
          <a:xfrm>
            <a:off x="3849840" y="9428400"/>
            <a:ext cx="2945880" cy="4964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E089CBA2-42D3-4304-AB8E-609F81E78EDC}" type="slidenum">
              <a:rPr lang="en-GB" sz="1200" b="0" strike="noStrike" spc="-1">
                <a:solidFill>
                  <a:srgbClr val="000000"/>
                </a:solidFill>
                <a:latin typeface="Arial"/>
                <a:ea typeface="+mn-ea"/>
              </a:rPr>
              <a:t>3</a:t>
            </a:fld>
            <a:endParaRPr lang="en-GB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71280" y="866160"/>
            <a:ext cx="8929440" cy="6253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857240"/>
            <a:ext cx="8229240" cy="203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4086720"/>
            <a:ext cx="8229240" cy="203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71280" y="866160"/>
            <a:ext cx="8929440" cy="6253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857240"/>
            <a:ext cx="4015800" cy="203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857240"/>
            <a:ext cx="4015800" cy="203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4086720"/>
            <a:ext cx="4015800" cy="203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74240" y="4086720"/>
            <a:ext cx="4015800" cy="203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71280" y="866160"/>
            <a:ext cx="8929440" cy="6253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857240"/>
            <a:ext cx="2649600" cy="203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857240"/>
            <a:ext cx="2649600" cy="203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857240"/>
            <a:ext cx="2649600" cy="203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4086720"/>
            <a:ext cx="2649600" cy="203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4086720"/>
            <a:ext cx="2649600" cy="203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22080" y="4086720"/>
            <a:ext cx="2649600" cy="203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71280" y="866160"/>
            <a:ext cx="8929440" cy="6253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457200" y="1857240"/>
            <a:ext cx="8229240" cy="42685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71280" y="866160"/>
            <a:ext cx="8929440" cy="6253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857240"/>
            <a:ext cx="8229240" cy="42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71280" y="866160"/>
            <a:ext cx="8929440" cy="6253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857240"/>
            <a:ext cx="4015800" cy="42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74240" y="1857240"/>
            <a:ext cx="4015800" cy="42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71280" y="866160"/>
            <a:ext cx="8929440" cy="6253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71280" y="928800"/>
            <a:ext cx="8929440" cy="23176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71280" y="866160"/>
            <a:ext cx="8929440" cy="6253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857240"/>
            <a:ext cx="4015800" cy="203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857240"/>
            <a:ext cx="4015800" cy="42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4086720"/>
            <a:ext cx="4015800" cy="203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71280" y="866160"/>
            <a:ext cx="8929440" cy="6253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857240"/>
            <a:ext cx="8229240" cy="42685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71280" y="866160"/>
            <a:ext cx="8929440" cy="6253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857240"/>
            <a:ext cx="4015800" cy="42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857240"/>
            <a:ext cx="4015800" cy="203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674240" y="4086720"/>
            <a:ext cx="4015800" cy="203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71280" y="866160"/>
            <a:ext cx="8929440" cy="6253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857240"/>
            <a:ext cx="4015800" cy="203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74240" y="1857240"/>
            <a:ext cx="4015800" cy="203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57200" y="4086720"/>
            <a:ext cx="8229240" cy="203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71280" y="866160"/>
            <a:ext cx="8929440" cy="6253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857240"/>
            <a:ext cx="8229240" cy="203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57200" y="4086720"/>
            <a:ext cx="8229240" cy="203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71280" y="866160"/>
            <a:ext cx="8929440" cy="6253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857240"/>
            <a:ext cx="4015800" cy="203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674240" y="1857240"/>
            <a:ext cx="4015800" cy="203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457200" y="4086720"/>
            <a:ext cx="4015800" cy="203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4674240" y="4086720"/>
            <a:ext cx="4015800" cy="203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71280" y="866160"/>
            <a:ext cx="8929440" cy="6253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57200" y="1857240"/>
            <a:ext cx="2649600" cy="203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3239640" y="1857240"/>
            <a:ext cx="2649600" cy="203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6022080" y="1857240"/>
            <a:ext cx="2649600" cy="203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457200" y="4086720"/>
            <a:ext cx="2649600" cy="203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3239640" y="4086720"/>
            <a:ext cx="2649600" cy="203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6022080" y="4086720"/>
            <a:ext cx="2649600" cy="203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71280" y="866160"/>
            <a:ext cx="8929440" cy="6253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857240"/>
            <a:ext cx="8229240" cy="42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71280" y="866160"/>
            <a:ext cx="8929440" cy="6253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857240"/>
            <a:ext cx="4015800" cy="42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857240"/>
            <a:ext cx="4015800" cy="42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71280" y="866160"/>
            <a:ext cx="8929440" cy="6253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71280" y="928800"/>
            <a:ext cx="8929440" cy="23176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71280" y="866160"/>
            <a:ext cx="8929440" cy="6253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857240"/>
            <a:ext cx="4015800" cy="203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857240"/>
            <a:ext cx="4015800" cy="42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4086720"/>
            <a:ext cx="4015800" cy="203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71280" y="866160"/>
            <a:ext cx="8929440" cy="6253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857240"/>
            <a:ext cx="4015800" cy="42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857240"/>
            <a:ext cx="4015800" cy="203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4086720"/>
            <a:ext cx="4015800" cy="203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71280" y="866160"/>
            <a:ext cx="8929440" cy="6253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857240"/>
            <a:ext cx="4015800" cy="203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857240"/>
            <a:ext cx="4015800" cy="203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4086720"/>
            <a:ext cx="8229240" cy="2035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/>
          <p:nvPr/>
        </p:nvPicPr>
        <p:blipFill>
          <a:blip r:embed="rId14"/>
          <a:srcRect l="50171" t="4392" b="85384"/>
          <a:stretch/>
        </p:blipFill>
        <p:spPr>
          <a:xfrm>
            <a:off x="0" y="0"/>
            <a:ext cx="9143640" cy="856800"/>
          </a:xfrm>
          <a:prstGeom prst="rect">
            <a:avLst/>
          </a:prstGeom>
          <a:ln w="9360">
            <a:noFill/>
          </a:ln>
        </p:spPr>
      </p:pic>
      <p:pic>
        <p:nvPicPr>
          <p:cNvPr id="6" name="Picture 19"/>
          <p:cNvPicPr/>
          <p:nvPr/>
        </p:nvPicPr>
        <p:blipFill>
          <a:blip r:embed="rId15"/>
          <a:srcRect b="31440"/>
          <a:stretch/>
        </p:blipFill>
        <p:spPr>
          <a:xfrm>
            <a:off x="142920" y="142920"/>
            <a:ext cx="1834920" cy="421920"/>
          </a:xfrm>
          <a:prstGeom prst="rect">
            <a:avLst/>
          </a:prstGeom>
          <a:ln w="936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</a:rPr>
              <a:t>Click to edit Master title style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" name="Picture 3"/>
          <p:cNvPicPr/>
          <p:nvPr/>
        </p:nvPicPr>
        <p:blipFill>
          <a:blip r:embed="rId16"/>
          <a:stretch/>
        </p:blipFill>
        <p:spPr>
          <a:xfrm>
            <a:off x="7877160" y="6021360"/>
            <a:ext cx="1087200" cy="575640"/>
          </a:xfrm>
          <a:prstGeom prst="rect">
            <a:avLst/>
          </a:prstGeom>
          <a:ln>
            <a:noFill/>
          </a:ln>
        </p:spPr>
      </p:pic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2"/>
          <p:cNvPicPr/>
          <p:nvPr/>
        </p:nvPicPr>
        <p:blipFill>
          <a:blip r:embed="rId14"/>
          <a:srcRect l="50171" t="4392" b="85384"/>
          <a:stretch/>
        </p:blipFill>
        <p:spPr>
          <a:xfrm>
            <a:off x="0" y="0"/>
            <a:ext cx="9143640" cy="856800"/>
          </a:xfrm>
          <a:prstGeom prst="rect">
            <a:avLst/>
          </a:prstGeom>
          <a:ln w="9360">
            <a:noFill/>
          </a:ln>
        </p:spPr>
      </p:pic>
      <p:pic>
        <p:nvPicPr>
          <p:cNvPr id="42" name="Picture 19"/>
          <p:cNvPicPr/>
          <p:nvPr/>
        </p:nvPicPr>
        <p:blipFill>
          <a:blip r:embed="rId15"/>
          <a:srcRect b="31440"/>
          <a:stretch/>
        </p:blipFill>
        <p:spPr>
          <a:xfrm>
            <a:off x="142920" y="142920"/>
            <a:ext cx="1834920" cy="421920"/>
          </a:xfrm>
          <a:prstGeom prst="rect">
            <a:avLst/>
          </a:prstGeom>
          <a:ln w="9360">
            <a:noFill/>
          </a:ln>
        </p:spPr>
      </p:pic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71280" y="928800"/>
            <a:ext cx="8929440" cy="499680"/>
          </a:xfrm>
          <a:prstGeom prst="rect">
            <a:avLst/>
          </a:prstGeom>
        </p:spPr>
        <p:txBody>
          <a:bodyPr anchor="ctr">
            <a:normAutofit fontScale="59000"/>
          </a:bodyPr>
          <a:lstStyle/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000000"/>
                </a:solidFill>
                <a:latin typeface="Arial Black"/>
              </a:rPr>
              <a:t>Click to edit Master title style</a:t>
            </a: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457200" y="1857240"/>
            <a:ext cx="8229240" cy="426852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Click to edit Master text styles</a:t>
            </a:r>
          </a:p>
          <a:p>
            <a:pPr marL="743040" lvl="1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Second level</a:t>
            </a:r>
          </a:p>
          <a:p>
            <a:pPr marL="1143000" lvl="2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Third level</a:t>
            </a:r>
          </a:p>
          <a:p>
            <a:pPr marL="1600200" lvl="3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Fourth level</a:t>
            </a:r>
          </a:p>
          <a:p>
            <a:pPr marL="2057400" lvl="4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Fifth level</a:t>
            </a:r>
          </a:p>
        </p:txBody>
      </p:sp>
      <p:sp>
        <p:nvSpPr>
          <p:cNvPr id="45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879CD59C-9474-467B-BDCA-332AD48B113A}" type="datetime1">
              <a:rPr lang="en-GB" sz="1200" b="0" strike="noStrike" spc="-1">
                <a:solidFill>
                  <a:srgbClr val="8B8B8B"/>
                </a:solidFill>
                <a:latin typeface="Calibri"/>
              </a:rPr>
              <a:t>26/04/2019</a:t>
            </a:fld>
            <a:endParaRPr lang="en-GB" sz="1200" b="0" strike="noStrike" spc="-1">
              <a:latin typeface="Times New Roman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en-GB" sz="2400" b="0" strike="noStrike" spc="-1">
              <a:latin typeface="Times New Roman"/>
            </a:endParaRPr>
          </a:p>
        </p:txBody>
      </p:sp>
      <p:pic>
        <p:nvPicPr>
          <p:cNvPr id="47" name="Picture 2"/>
          <p:cNvPicPr/>
          <p:nvPr/>
        </p:nvPicPr>
        <p:blipFill>
          <a:blip r:embed="rId16"/>
          <a:stretch/>
        </p:blipFill>
        <p:spPr>
          <a:xfrm>
            <a:off x="8028360" y="6093360"/>
            <a:ext cx="993960" cy="534600"/>
          </a:xfrm>
          <a:prstGeom prst="rect">
            <a:avLst/>
          </a:prstGeom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</a:rPr>
              <a:t>EudraCT Project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en-GB" sz="3200" b="0" strike="noStrike" spc="-1">
                <a:solidFill>
                  <a:srgbClr val="8B8B8B"/>
                </a:solidFill>
                <a:latin typeface="Calibri"/>
              </a:rPr>
              <a:t>Simon Bond 30</a:t>
            </a:r>
            <a:r>
              <a:rPr lang="en-GB" sz="3200" b="0" strike="noStrike" spc="-1" baseline="30000">
                <a:solidFill>
                  <a:srgbClr val="8B8B8B"/>
                </a:solidFill>
                <a:latin typeface="Calibri"/>
              </a:rPr>
              <a:t>th</a:t>
            </a:r>
            <a:r>
              <a:rPr lang="en-GB" sz="3200" b="0" strike="noStrike" spc="-1">
                <a:solidFill>
                  <a:srgbClr val="8B8B8B"/>
                </a:solidFill>
                <a:latin typeface="Calibri"/>
              </a:rPr>
              <a:t> April 2019</a:t>
            </a:r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71280" y="866160"/>
            <a:ext cx="8929440" cy="6253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sp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TextShape 2"/>
          <p:cNvSpPr txBox="1"/>
          <p:nvPr/>
        </p:nvSpPr>
        <p:spPr>
          <a:xfrm>
            <a:off x="457200" y="1857240"/>
            <a:ext cx="8229240" cy="4268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11" name="Picture 110"/>
          <p:cNvPicPr/>
          <p:nvPr/>
        </p:nvPicPr>
        <p:blipFill>
          <a:blip r:embed="rId2"/>
          <a:stretch/>
        </p:blipFill>
        <p:spPr>
          <a:xfrm>
            <a:off x="-7200" y="662760"/>
            <a:ext cx="9143640" cy="5215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Shape 1"/>
          <p:cNvSpPr txBox="1"/>
          <p:nvPr/>
        </p:nvSpPr>
        <p:spPr>
          <a:xfrm>
            <a:off x="71280" y="928800"/>
            <a:ext cx="8929440" cy="499680"/>
          </a:xfrm>
          <a:prstGeom prst="rect">
            <a:avLst/>
          </a:prstGeom>
          <a:solidFill>
            <a:srgbClr val="C6D9F1"/>
          </a:solidFill>
          <a:ln w="9360">
            <a:noFill/>
          </a:ln>
        </p:spPr>
        <p:txBody>
          <a:bodyPr anchor="ctr">
            <a:normAutofit fontScale="92500" lnSpcReduction="20000"/>
          </a:bodyPr>
          <a:lstStyle/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000000"/>
                </a:solidFill>
                <a:latin typeface="Arial Black"/>
              </a:rPr>
              <a:t>Save in Simple xml with standard names</a:t>
            </a: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TextShape 2"/>
          <p:cNvSpPr txBox="1"/>
          <p:nvPr/>
        </p:nvSpPr>
        <p:spPr>
          <a:xfrm>
            <a:off x="457200" y="1857240"/>
            <a:ext cx="8229240" cy="426852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57" name="Picture 5"/>
          <p:cNvPicPr/>
          <p:nvPr/>
        </p:nvPicPr>
        <p:blipFill>
          <a:blip r:embed="rId2"/>
          <a:stretch/>
        </p:blipFill>
        <p:spPr>
          <a:xfrm>
            <a:off x="0" y="1484640"/>
            <a:ext cx="9090000" cy="57913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Shape 1"/>
          <p:cNvSpPr txBox="1"/>
          <p:nvPr/>
        </p:nvSpPr>
        <p:spPr>
          <a:xfrm>
            <a:off x="71280" y="928800"/>
            <a:ext cx="8929440" cy="499680"/>
          </a:xfrm>
          <a:prstGeom prst="rect">
            <a:avLst/>
          </a:prstGeom>
          <a:solidFill>
            <a:srgbClr val="C6D9F1"/>
          </a:solidFill>
          <a:ln w="9360">
            <a:noFill/>
          </a:ln>
        </p:spPr>
        <p:txBody>
          <a:bodyPr anchor="ctr">
            <a:normAutofit fontScale="89000"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000000"/>
                </a:solidFill>
                <a:latin typeface="Arial Black"/>
              </a:rPr>
              <a:t>Transformation code: 108 lines</a:t>
            </a: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TextShape 2"/>
          <p:cNvSpPr txBox="1"/>
          <p:nvPr/>
        </p:nvSpPr>
        <p:spPr>
          <a:xfrm>
            <a:off x="457200" y="1857240"/>
            <a:ext cx="8229240" cy="426852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60" name="Picture 3"/>
          <p:cNvPicPr/>
          <p:nvPr/>
        </p:nvPicPr>
        <p:blipFill>
          <a:blip r:embed="rId2"/>
          <a:stretch/>
        </p:blipFill>
        <p:spPr>
          <a:xfrm>
            <a:off x="-26280" y="1428840"/>
            <a:ext cx="9162000" cy="58374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extShape 1"/>
          <p:cNvSpPr txBox="1"/>
          <p:nvPr/>
        </p:nvSpPr>
        <p:spPr>
          <a:xfrm>
            <a:off x="71280" y="928800"/>
            <a:ext cx="8929440" cy="499680"/>
          </a:xfrm>
          <a:prstGeom prst="rect">
            <a:avLst/>
          </a:prstGeom>
          <a:solidFill>
            <a:srgbClr val="C6D9F1"/>
          </a:solidFill>
          <a:ln w="9360">
            <a:noFill/>
          </a:ln>
        </p:spPr>
        <p:txBody>
          <a:bodyPr anchor="ctr">
            <a:normAutofit fontScale="89000"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000000"/>
                </a:solidFill>
                <a:latin typeface="Arial Black"/>
              </a:rPr>
              <a:t>Final Output</a:t>
            </a: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TextShape 2"/>
          <p:cNvSpPr txBox="1"/>
          <p:nvPr/>
        </p:nvSpPr>
        <p:spPr>
          <a:xfrm>
            <a:off x="457200" y="1857240"/>
            <a:ext cx="8229240" cy="426852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66" name="Picture 3"/>
          <p:cNvPicPr/>
          <p:nvPr/>
        </p:nvPicPr>
        <p:blipFill>
          <a:blip r:embed="rId2"/>
          <a:stretch/>
        </p:blipFill>
        <p:spPr>
          <a:xfrm>
            <a:off x="401040" y="1542960"/>
            <a:ext cx="8341560" cy="5314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Shape 1"/>
          <p:cNvSpPr txBox="1"/>
          <p:nvPr/>
        </p:nvSpPr>
        <p:spPr>
          <a:xfrm>
            <a:off x="71280" y="928800"/>
            <a:ext cx="8929440" cy="499680"/>
          </a:xfrm>
          <a:prstGeom prst="rect">
            <a:avLst/>
          </a:prstGeom>
          <a:solidFill>
            <a:srgbClr val="C6D9F1"/>
          </a:solidFill>
          <a:ln w="9360">
            <a:noFill/>
          </a:ln>
        </p:spPr>
        <p:txBody>
          <a:bodyPr anchor="ctr">
            <a:normAutofit fontScale="89000"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000000"/>
                </a:solidFill>
                <a:latin typeface="Arial Black"/>
              </a:rPr>
              <a:t>SAS Equivalent</a:t>
            </a: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TextShape 2"/>
          <p:cNvSpPr txBox="1"/>
          <p:nvPr/>
        </p:nvSpPr>
        <p:spPr>
          <a:xfrm>
            <a:off x="457200" y="1857240"/>
            <a:ext cx="8229240" cy="426852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69" name="Picture 4"/>
          <p:cNvPicPr/>
          <p:nvPr/>
        </p:nvPicPr>
        <p:blipFill>
          <a:blip r:embed="rId2"/>
          <a:stretch/>
        </p:blipFill>
        <p:spPr>
          <a:xfrm>
            <a:off x="179640" y="1447560"/>
            <a:ext cx="7809120" cy="5319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extShape 1"/>
          <p:cNvSpPr txBox="1"/>
          <p:nvPr/>
        </p:nvSpPr>
        <p:spPr>
          <a:xfrm>
            <a:off x="71280" y="840266"/>
            <a:ext cx="8929440" cy="67710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spAutoFit/>
          </a:bodyPr>
          <a:lstStyle/>
          <a:p>
            <a:r>
              <a:rPr lang="en-US" sz="4400" spc="-1" dirty="0" smtClean="0">
                <a:solidFill>
                  <a:srgbClr val="000000"/>
                </a:solidFill>
                <a:latin typeface="Arial"/>
              </a:rPr>
              <a:t>Final Report from </a:t>
            </a:r>
            <a:r>
              <a:rPr lang="en-US" sz="4400" spc="-1" dirty="0" err="1" smtClean="0">
                <a:solidFill>
                  <a:srgbClr val="000000"/>
                </a:solidFill>
                <a:latin typeface="Arial"/>
              </a:rPr>
              <a:t>EudraCT</a:t>
            </a:r>
            <a:endParaRPr lang="en-US" sz="44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8268" y="1517374"/>
            <a:ext cx="4321419" cy="52674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extShape 1"/>
          <p:cNvSpPr txBox="1"/>
          <p:nvPr/>
        </p:nvSpPr>
        <p:spPr>
          <a:xfrm>
            <a:off x="71280" y="866160"/>
            <a:ext cx="8929440" cy="6253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spAutoFit/>
          </a:bodyPr>
          <a:lstStyle/>
          <a:p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Unification across R/SAS/Stata</a:t>
            </a:r>
          </a:p>
        </p:txBody>
      </p:sp>
      <p:sp>
        <p:nvSpPr>
          <p:cNvPr id="171" name="TextShape 2"/>
          <p:cNvSpPr txBox="1"/>
          <p:nvPr/>
        </p:nvSpPr>
        <p:spPr>
          <a:xfrm>
            <a:off x="457200" y="1857240"/>
            <a:ext cx="8229240" cy="4268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fontScale="99500" lnSpcReduction="10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i="1" strike="noStrike" spc="-1" dirty="0">
                <a:solidFill>
                  <a:srgbClr val="000000"/>
                </a:solidFill>
                <a:latin typeface="Calibri"/>
              </a:rPr>
              <a:t>Could</a:t>
            </a:r>
            <a:r>
              <a:rPr lang="en-US" sz="3200" b="0" strike="noStrike" spc="-1" dirty="0">
                <a:solidFill>
                  <a:srgbClr val="000000"/>
                </a:solidFill>
                <a:latin typeface="Calibri"/>
              </a:rPr>
              <a:t> export directly writing output mixing text and data</a:t>
            </a:r>
            <a:endParaRPr lang="en-US" sz="3200" b="0" i="1" strike="noStrike" spc="-1" dirty="0">
              <a:solidFill>
                <a:srgbClr val="000000"/>
              </a:solidFill>
              <a:latin typeface="Calibri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 Print (“&lt;blah&gt;”, count[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</a:rPr>
              <a:t>i,j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], “&lt;/blah&gt;”)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i="1" strike="noStrike" spc="-1" dirty="0" smtClean="0">
                <a:solidFill>
                  <a:srgbClr val="000000"/>
                </a:solidFill>
                <a:latin typeface="Calibri"/>
              </a:rPr>
              <a:t>But</a:t>
            </a:r>
            <a:r>
              <a:rPr lang="en-US" sz="3200" b="0" strike="noStrike" spc="-1" dirty="0" smtClean="0">
                <a:solidFill>
                  <a:srgbClr val="000000"/>
                </a:solidFill>
                <a:latin typeface="Calibri"/>
              </a:rPr>
              <a:t>: one </a:t>
            </a:r>
            <a:r>
              <a:rPr lang="en-US" sz="3200" b="0" strike="noStrike" spc="-1" dirty="0">
                <a:solidFill>
                  <a:srgbClr val="000000"/>
                </a:solidFill>
                <a:latin typeface="Calibri"/>
              </a:rPr>
              <a:t>unified XSLT stage for the details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Easy to amend for future changes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Open-source code on GitHub for anyone to propose amendments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Leaves the statisticians to do statistics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Need to export into “Simple” XML from Stata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extShape 1"/>
          <p:cNvSpPr txBox="1"/>
          <p:nvPr/>
        </p:nvSpPr>
        <p:spPr>
          <a:xfrm>
            <a:off x="71280" y="928800"/>
            <a:ext cx="8929440" cy="499680"/>
          </a:xfrm>
          <a:prstGeom prst="rect">
            <a:avLst/>
          </a:prstGeom>
          <a:solidFill>
            <a:srgbClr val="C6D9F1"/>
          </a:solidFill>
          <a:ln w="9360">
            <a:noFill/>
          </a:ln>
        </p:spPr>
        <p:txBody>
          <a:bodyPr anchor="ctr">
            <a:normAutofit fontScale="89000"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000000"/>
                </a:solidFill>
                <a:latin typeface="Arial Black"/>
              </a:rPr>
              <a:t>https://eudract-tool.medschl.cam.ac.uk</a:t>
            </a: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4" name="Content Placeholder 3"/>
          <p:cNvPicPr/>
          <p:nvPr/>
        </p:nvPicPr>
        <p:blipFill>
          <a:blip r:embed="rId2"/>
          <a:stretch/>
        </p:blipFill>
        <p:spPr>
          <a:xfrm>
            <a:off x="631440" y="1857240"/>
            <a:ext cx="7880400" cy="4268520"/>
          </a:xfrm>
          <a:prstGeom prst="rect">
            <a:avLst/>
          </a:prstGeom>
          <a:ln w="936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extShape 1"/>
          <p:cNvSpPr txBox="1"/>
          <p:nvPr/>
        </p:nvSpPr>
        <p:spPr>
          <a:xfrm>
            <a:off x="71280" y="928800"/>
            <a:ext cx="8929440" cy="499680"/>
          </a:xfrm>
          <a:prstGeom prst="rect">
            <a:avLst/>
          </a:prstGeom>
          <a:solidFill>
            <a:srgbClr val="C6D9F1"/>
          </a:solidFill>
          <a:ln w="9360">
            <a:noFill/>
          </a:ln>
        </p:spPr>
        <p:txBody>
          <a:bodyPr anchor="ctr">
            <a:normAutofit fontScale="89000"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000000"/>
                </a:solidFill>
                <a:latin typeface="Arial Black"/>
              </a:rPr>
              <a:t>Where can you get this</a:t>
            </a: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TextShape 2"/>
          <p:cNvSpPr txBox="1"/>
          <p:nvPr/>
        </p:nvSpPr>
        <p:spPr>
          <a:xfrm>
            <a:off x="457200" y="1857240"/>
            <a:ext cx="8229240" cy="426852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lstStyle/>
          <a:p>
            <a:pPr marL="343080" indent="-34272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spc="-1" dirty="0">
                <a:solidFill>
                  <a:srgbClr val="000000"/>
                </a:solidFill>
                <a:latin typeface="Calibri"/>
              </a:rPr>
              <a:t>R Code -&gt; package via the </a:t>
            </a:r>
            <a:r>
              <a:rPr lang="en-US" sz="3200" spc="-1" dirty="0" err="1">
                <a:solidFill>
                  <a:srgbClr val="000000"/>
                </a:solidFill>
                <a:latin typeface="Calibri"/>
              </a:rPr>
              <a:t>github</a:t>
            </a:r>
            <a:r>
              <a:rPr lang="en-US" sz="3200" spc="-1" dirty="0">
                <a:solidFill>
                  <a:srgbClr val="000000"/>
                </a:solidFill>
                <a:latin typeface="Calibri"/>
              </a:rPr>
              <a:t> link</a:t>
            </a: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 dirty="0" smtClean="0">
                <a:solidFill>
                  <a:srgbClr val="000000"/>
                </a:solidFill>
                <a:latin typeface="Calibri"/>
              </a:rPr>
              <a:t>SAS </a:t>
            </a:r>
            <a:r>
              <a:rPr lang="en-US" sz="3200" b="0" strike="noStrike" spc="-1" dirty="0">
                <a:solidFill>
                  <a:srgbClr val="000000"/>
                </a:solidFill>
                <a:latin typeface="Calibri"/>
              </a:rPr>
              <a:t>code equivalent..</a:t>
            </a: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 dirty="0">
                <a:solidFill>
                  <a:srgbClr val="000000"/>
                </a:solidFill>
                <a:latin typeface="Calibri"/>
              </a:rPr>
              <a:t>Stata code equivalent? </a:t>
            </a: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 dirty="0" smtClean="0">
                <a:solidFill>
                  <a:srgbClr val="000000"/>
                </a:solidFill>
                <a:latin typeface="Calibri"/>
              </a:rPr>
              <a:t>Documentation</a:t>
            </a:r>
            <a:endParaRPr lang="en-US" sz="3200" b="0" strike="noStrike" spc="-1" dirty="0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 dirty="0">
                <a:solidFill>
                  <a:srgbClr val="000000"/>
                </a:solidFill>
                <a:latin typeface="Calibri"/>
              </a:rPr>
              <a:t>Training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extShape 1"/>
          <p:cNvSpPr txBox="1"/>
          <p:nvPr/>
        </p:nvSpPr>
        <p:spPr>
          <a:xfrm>
            <a:off x="71280" y="928800"/>
            <a:ext cx="8929440" cy="499680"/>
          </a:xfrm>
          <a:prstGeom prst="rect">
            <a:avLst/>
          </a:prstGeom>
          <a:solidFill>
            <a:srgbClr val="C6D9F1"/>
          </a:solidFill>
          <a:ln w="9360">
            <a:noFill/>
          </a:ln>
        </p:spPr>
        <p:txBody>
          <a:bodyPr anchor="ctr">
            <a:normAutofit fontScale="89000"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000000"/>
                </a:solidFill>
                <a:latin typeface="Arial Black"/>
              </a:rPr>
              <a:t>Test overview</a:t>
            </a: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TextShape 2"/>
          <p:cNvSpPr txBox="1"/>
          <p:nvPr/>
        </p:nvSpPr>
        <p:spPr>
          <a:xfrm>
            <a:off x="457200" y="1857240"/>
            <a:ext cx="8229240" cy="426852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Use the training version of EudraCT</a:t>
            </a: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Take a past trial already uploaded to EudraCT from another CTU, and compare output</a:t>
            </a: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Unit testing within R, Stata,SAS.</a:t>
            </a: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Feedback from other units welcome</a:t>
            </a: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435960" y="72000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spAutoFit/>
          </a:bodyPr>
          <a:lstStyle/>
          <a:p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Elevator Pitch</a:t>
            </a:r>
          </a:p>
        </p:txBody>
      </p:sp>
      <p:sp>
        <p:nvSpPr>
          <p:cNvPr id="93" name="TextShape 2"/>
          <p:cNvSpPr txBox="1"/>
          <p:nvPr/>
        </p:nvSpPr>
        <p:spPr>
          <a:xfrm>
            <a:off x="266760" y="230400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All CTIMP studies are required to enter results into EudraCT within 1 year of completion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Detailed safety results could take 1000s of hours to enter by hand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Or upload an XML with the data in seconds.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r>
              <a:rPr lang="en-GB" dirty="0" smtClean="0"/>
              <a:t>Birmingham</a:t>
            </a:r>
          </a:p>
          <a:p>
            <a:r>
              <a:rPr lang="en-GB" dirty="0" smtClean="0"/>
              <a:t>Leeds</a:t>
            </a:r>
          </a:p>
          <a:p>
            <a:r>
              <a:rPr lang="en-GB" dirty="0" smtClean="0"/>
              <a:t>Glasgow</a:t>
            </a:r>
          </a:p>
          <a:p>
            <a:r>
              <a:rPr lang="en-GB" dirty="0" smtClean="0"/>
              <a:t>All who participated in the Survey and spec feedback</a:t>
            </a:r>
          </a:p>
          <a:p>
            <a:endParaRPr lang="en-GB" dirty="0"/>
          </a:p>
          <a:p>
            <a:r>
              <a:rPr lang="en-GB" dirty="0" smtClean="0"/>
              <a:t>NIHR funding</a:t>
            </a:r>
          </a:p>
          <a:p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Acknowledgements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741259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Shape 1"/>
          <p:cNvSpPr txBox="1"/>
          <p:nvPr/>
        </p:nvSpPr>
        <p:spPr>
          <a:xfrm>
            <a:off x="71280" y="928800"/>
            <a:ext cx="8929440" cy="499680"/>
          </a:xfrm>
          <a:prstGeom prst="rect">
            <a:avLst/>
          </a:prstGeom>
          <a:solidFill>
            <a:srgbClr val="C6D9F1"/>
          </a:solidFill>
          <a:ln w="9360">
            <a:noFill/>
          </a:ln>
        </p:spPr>
        <p:txBody>
          <a:bodyPr anchor="ctr">
            <a:normAutofit fontScale="89000"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000000"/>
                </a:solidFill>
                <a:latin typeface="Arial Black"/>
              </a:rPr>
              <a:t>Future Direction: Discussion</a:t>
            </a: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TextShape 2"/>
          <p:cNvSpPr txBox="1"/>
          <p:nvPr/>
        </p:nvSpPr>
        <p:spPr>
          <a:xfrm>
            <a:off x="457200" y="1857240"/>
            <a:ext cx="8229240" cy="426852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Extensions:</a:t>
            </a:r>
          </a:p>
          <a:p>
            <a:pPr marL="743040" lvl="1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Baseline</a:t>
            </a:r>
          </a:p>
          <a:p>
            <a:pPr marL="743040" lvl="1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Efficacy</a:t>
            </a:r>
          </a:p>
          <a:p>
            <a:pPr marL="743040" lvl="1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Meta Data</a:t>
            </a:r>
          </a:p>
          <a:p>
            <a:pPr marL="514440" indent="-45684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Beyond EudraCT</a:t>
            </a:r>
          </a:p>
          <a:p>
            <a:pPr marL="914400" lvl="1" indent="-456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ClinicalTrials.gov</a:t>
            </a:r>
          </a:p>
          <a:p>
            <a:pPr marL="914400" lvl="1" indent="-456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CDISC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Extra Slides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351034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extShape 1"/>
          <p:cNvSpPr txBox="1"/>
          <p:nvPr/>
        </p:nvSpPr>
        <p:spPr>
          <a:xfrm>
            <a:off x="71280" y="928800"/>
            <a:ext cx="8929440" cy="499680"/>
          </a:xfrm>
          <a:prstGeom prst="rect">
            <a:avLst/>
          </a:prstGeom>
          <a:solidFill>
            <a:srgbClr val="C6D9F1"/>
          </a:solidFill>
          <a:ln w="9360">
            <a:noFill/>
          </a:ln>
        </p:spPr>
        <p:txBody>
          <a:bodyPr anchor="ctr">
            <a:normAutofit fontScale="89000"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000000"/>
                </a:solidFill>
                <a:latin typeface="Arial Black"/>
              </a:rPr>
              <a:t>Schema downloaded from EudraCT</a:t>
            </a: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TextShape 2"/>
          <p:cNvSpPr txBox="1"/>
          <p:nvPr/>
        </p:nvSpPr>
        <p:spPr>
          <a:xfrm>
            <a:off x="457200" y="1857240"/>
            <a:ext cx="8229240" cy="426852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63" name="Picture 3"/>
          <p:cNvPicPr/>
          <p:nvPr/>
        </p:nvPicPr>
        <p:blipFill>
          <a:blip r:embed="rId2"/>
          <a:stretch/>
        </p:blipFill>
        <p:spPr>
          <a:xfrm>
            <a:off x="56520" y="1441080"/>
            <a:ext cx="9072360" cy="57801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107280" y="901800"/>
            <a:ext cx="8929440" cy="935640"/>
          </a:xfrm>
          <a:prstGeom prst="rect">
            <a:avLst/>
          </a:prstGeom>
          <a:solidFill>
            <a:srgbClr val="C6D9F1"/>
          </a:solidFill>
          <a:ln w="9360">
            <a:noFill/>
          </a:ln>
        </p:spPr>
        <p:txBody>
          <a:bodyPr anchor="ctr">
            <a:normAutofit fontScale="93000"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000000"/>
                </a:solidFill>
                <a:latin typeface="Verdana"/>
                <a:ea typeface="Verdana"/>
              </a:rPr>
              <a:t>Overview</a:t>
            </a:r>
            <a:r>
              <a:t/>
            </a:r>
            <a:br/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457200" y="1857240"/>
            <a:ext cx="8229240" cy="426852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Update on Safety data project</a:t>
            </a: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Worked Example</a:t>
            </a: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Where to find resources</a:t>
            </a: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Opportunities to contribute</a:t>
            </a: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Discussion on Future extensions	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71280" y="928800"/>
            <a:ext cx="8929440" cy="499680"/>
          </a:xfrm>
          <a:prstGeom prst="rect">
            <a:avLst/>
          </a:prstGeom>
          <a:solidFill>
            <a:srgbClr val="C6D9F1"/>
          </a:solidFill>
          <a:ln w="9360">
            <a:noFill/>
          </a:ln>
        </p:spPr>
        <p:txBody>
          <a:bodyPr anchor="ctr">
            <a:normAutofit fontScale="92500" lnSpcReduction="20000"/>
          </a:bodyPr>
          <a:lstStyle/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000000"/>
                </a:solidFill>
                <a:latin typeface="Arial Black"/>
              </a:rPr>
              <a:t>Project Timelines: End date is October 19</a:t>
            </a: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TextShape 2"/>
          <p:cNvSpPr txBox="1"/>
          <p:nvPr/>
        </p:nvSpPr>
        <p:spPr>
          <a:xfrm>
            <a:off x="457200" y="1857240"/>
            <a:ext cx="8229240" cy="426852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Wingdings" charset="2"/>
              <a:buChar char="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Survey</a:t>
            </a: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Wingdings" charset="2"/>
              <a:buChar char="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Specification Document</a:t>
            </a: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Calibri"/>
              <a:buChar char="~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Website </a:t>
            </a: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Calibri"/>
              <a:buChar char="~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Github code sharing and collaboration</a:t>
            </a: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Calibri"/>
              <a:buChar char="~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Draft versions of code</a:t>
            </a: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Calibri"/>
              <a:buChar char="»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Testing</a:t>
            </a: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Calibri"/>
              <a:buChar char="»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Documentation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71280" y="928800"/>
            <a:ext cx="8929440" cy="499680"/>
          </a:xfrm>
          <a:prstGeom prst="rect">
            <a:avLst/>
          </a:prstGeom>
          <a:solidFill>
            <a:srgbClr val="C6D9F1"/>
          </a:solidFill>
          <a:ln w="9360">
            <a:noFill/>
          </a:ln>
        </p:spPr>
        <p:txBody>
          <a:bodyPr anchor="ctr">
            <a:normAutofit fontScale="89000"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000000"/>
                </a:solidFill>
                <a:latin typeface="Arial Black"/>
              </a:rPr>
              <a:t>Doing one thing well (to start with)</a:t>
            </a: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TextShape 2"/>
          <p:cNvSpPr txBox="1"/>
          <p:nvPr/>
        </p:nvSpPr>
        <p:spPr>
          <a:xfrm>
            <a:off x="71280" y="1556640"/>
            <a:ext cx="8229240" cy="504036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Produce summary safety stats </a:t>
            </a:r>
          </a:p>
          <a:p>
            <a:pPr marL="743040" lvl="1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Advisory code not tested, or use your own </a:t>
            </a:r>
          </a:p>
          <a:p>
            <a:pPr marL="743040" lvl="1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Versions for R, Stata, SAS</a:t>
            </a:r>
          </a:p>
          <a:p>
            <a:pPr marL="743040" lvl="1" indent="-285480">
              <a:lnSpc>
                <a:spcPct val="100000"/>
              </a:lnSpc>
              <a:spcBef>
                <a:spcPts val="561"/>
              </a:spcBef>
              <a:buClr>
                <a:srgbClr val="00B05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B050"/>
                </a:solidFill>
                <a:latin typeface="Calibri"/>
              </a:rPr>
              <a:t>Data provided to link to EudraCT codes for SOCs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Standardise column names and save in “simple” XML</a:t>
            </a:r>
          </a:p>
          <a:p>
            <a:pPr marL="743040" lvl="1" indent="-285480">
              <a:lnSpc>
                <a:spcPct val="100000"/>
              </a:lnSpc>
              <a:spcBef>
                <a:spcPts val="561"/>
              </a:spcBef>
              <a:buClr>
                <a:srgbClr val="00B05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B050"/>
                </a:solidFill>
                <a:latin typeface="Calibri"/>
              </a:rPr>
              <a:t>R package function - tested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743040" lvl="1" indent="-285480">
              <a:lnSpc>
                <a:spcPct val="100000"/>
              </a:lnSpc>
              <a:spcBef>
                <a:spcPts val="561"/>
              </a:spcBef>
              <a:buClr>
                <a:srgbClr val="00B05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B050"/>
                </a:solidFill>
                <a:latin typeface="Calibri"/>
              </a:rPr>
              <a:t>SAS Proc Datasets (but limited by variable name length)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743040" lvl="1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Stata code</a:t>
            </a: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B05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B050"/>
                </a:solidFill>
                <a:latin typeface="Calibri"/>
              </a:rPr>
              <a:t>XSLT script to convert from “Simple” to EudraCT xml.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71280" y="928800"/>
            <a:ext cx="8929440" cy="499680"/>
          </a:xfrm>
          <a:prstGeom prst="rect">
            <a:avLst/>
          </a:prstGeom>
          <a:solidFill>
            <a:srgbClr val="C6D9F1"/>
          </a:solidFill>
          <a:ln w="9360">
            <a:noFill/>
          </a:ln>
        </p:spPr>
        <p:txBody>
          <a:bodyPr anchor="ctr">
            <a:normAutofit fontScale="89000"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000000"/>
                </a:solidFill>
                <a:latin typeface="Arial Black"/>
              </a:rPr>
              <a:t>Flow Chart of process</a:t>
            </a: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1" name="Content Placeholder 3"/>
          <p:cNvPicPr/>
          <p:nvPr/>
        </p:nvPicPr>
        <p:blipFill>
          <a:blip r:embed="rId2"/>
          <a:stretch/>
        </p:blipFill>
        <p:spPr>
          <a:xfrm>
            <a:off x="777600" y="1857240"/>
            <a:ext cx="7588440" cy="4268520"/>
          </a:xfrm>
          <a:prstGeom prst="rect">
            <a:avLst/>
          </a:prstGeom>
          <a:ln w="936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Picture 2"/>
          <p:cNvPicPr/>
          <p:nvPr/>
        </p:nvPicPr>
        <p:blipFill>
          <a:blip r:embed="rId2"/>
          <a:stretch/>
        </p:blipFill>
        <p:spPr>
          <a:xfrm>
            <a:off x="947880" y="1519200"/>
            <a:ext cx="7248240" cy="3819240"/>
          </a:xfrm>
          <a:prstGeom prst="rect">
            <a:avLst/>
          </a:prstGeom>
          <a:ln>
            <a:noFill/>
          </a:ln>
        </p:spPr>
      </p:pic>
      <p:sp>
        <p:nvSpPr>
          <p:cNvPr id="103" name="TextShape 1"/>
          <p:cNvSpPr txBox="1"/>
          <p:nvPr/>
        </p:nvSpPr>
        <p:spPr>
          <a:xfrm>
            <a:off x="71280" y="928800"/>
            <a:ext cx="8929440" cy="499680"/>
          </a:xfrm>
          <a:prstGeom prst="rect">
            <a:avLst/>
          </a:prstGeom>
          <a:solidFill>
            <a:srgbClr val="C6D9F1"/>
          </a:solidFill>
          <a:ln w="9360">
            <a:noFill/>
          </a:ln>
        </p:spPr>
        <p:txBody>
          <a:bodyPr anchor="ctr">
            <a:normAutofit fontScale="89000"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000000"/>
                </a:solidFill>
                <a:latin typeface="Arial Black"/>
              </a:rPr>
              <a:t>Input Data</a:t>
            </a: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35280" y="980640"/>
            <a:ext cx="8929440" cy="499680"/>
          </a:xfrm>
          <a:prstGeom prst="rect">
            <a:avLst/>
          </a:prstGeom>
          <a:solidFill>
            <a:srgbClr val="C6D9F1"/>
          </a:solidFill>
          <a:ln w="9360">
            <a:noFill/>
          </a:ln>
        </p:spPr>
        <p:txBody>
          <a:bodyPr anchor="ctr">
            <a:normAutofit fontScale="89000"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000000"/>
                </a:solidFill>
                <a:latin typeface="Arial Black"/>
              </a:rPr>
              <a:t>R Code</a:t>
            </a: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5" name="Content Placeholder 5"/>
          <p:cNvPicPr/>
          <p:nvPr/>
        </p:nvPicPr>
        <p:blipFill>
          <a:blip r:embed="rId2"/>
          <a:stretch/>
        </p:blipFill>
        <p:spPr>
          <a:xfrm>
            <a:off x="459360" y="1857240"/>
            <a:ext cx="8224920" cy="4268520"/>
          </a:xfrm>
          <a:prstGeom prst="rect">
            <a:avLst/>
          </a:prstGeom>
          <a:ln w="936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71280" y="866160"/>
            <a:ext cx="8929440" cy="6253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sp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TextShape 2"/>
          <p:cNvSpPr txBox="1"/>
          <p:nvPr/>
        </p:nvSpPr>
        <p:spPr>
          <a:xfrm>
            <a:off x="457200" y="1857240"/>
            <a:ext cx="8229240" cy="4268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8" name="Picture 107"/>
          <p:cNvPicPr/>
          <p:nvPr/>
        </p:nvPicPr>
        <p:blipFill>
          <a:blip r:embed="rId2"/>
          <a:stretch/>
        </p:blipFill>
        <p:spPr>
          <a:xfrm>
            <a:off x="-115200" y="1185480"/>
            <a:ext cx="9143640" cy="5140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2427</TotalTime>
  <Words>353</Words>
  <Application>Microsoft Office PowerPoint</Application>
  <PresentationFormat>On-screen Show (4:3)</PresentationFormat>
  <Paragraphs>76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33" baseType="lpstr">
      <vt:lpstr>Arial</vt:lpstr>
      <vt:lpstr>Arial Black</vt:lpstr>
      <vt:lpstr>Calibri</vt:lpstr>
      <vt:lpstr>DejaVu Sans</vt:lpstr>
      <vt:lpstr>Symbol</vt:lpstr>
      <vt:lpstr>Times New Roman</vt:lpstr>
      <vt:lpstr>Verdana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Acknowledgements</vt:lpstr>
      <vt:lpstr>PowerPoint Presentation</vt:lpstr>
      <vt:lpstr>Extra Slides</vt:lpstr>
      <vt:lpstr>PowerPoint Presentation</vt:lpstr>
    </vt:vector>
  </TitlesOfParts>
  <Company>Cambridge University Hospitals NHS Foundation Trust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harrism5</dc:creator>
  <dc:description/>
  <cp:lastModifiedBy>Simon Bond</cp:lastModifiedBy>
  <cp:revision>360</cp:revision>
  <dcterms:created xsi:type="dcterms:W3CDTF">2011-12-13T11:50:09Z</dcterms:created>
  <dcterms:modified xsi:type="dcterms:W3CDTF">2019-04-26T14:30:05Z</dcterms:modified>
  <dc:language>en-GB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Cambridge University Hospitals NHS Foundation Trust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1</vt:i4>
  </property>
  <property fmtid="{D5CDD505-2E9C-101B-9397-08002B2CF9AE}" pid="9" name="PresentationFormat">
    <vt:lpwstr>On-screen Show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16</vt:i4>
  </property>
</Properties>
</file>