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1BF881B-78BB-4712-A85B-188F4B6F6AF3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79320" y="4715640"/>
            <a:ext cx="5438520" cy="4466160"/>
          </a:xfrm>
          <a:prstGeom prst="rect">
            <a:avLst/>
          </a:prstGeom>
        </p:spPr>
        <p:txBody>
          <a:bodyPr>
            <a:norm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849840" y="942840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89CBA2-42D3-4304-AB8E-609F81E78EDC}" type="slidenum">
              <a:rPr b="0" lang="en-GB" sz="1200" spc="-1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85724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4086720"/>
            <a:ext cx="26496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280" y="928800"/>
            <a:ext cx="8929440" cy="2317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42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408672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280" y="866160"/>
            <a:ext cx="8929440" cy="625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857240"/>
            <a:ext cx="401580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4086720"/>
            <a:ext cx="8229240" cy="203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50171" t="4392" r="0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19" descr=""/>
          <p:cNvPicPr/>
          <p:nvPr/>
        </p:nvPicPr>
        <p:blipFill>
          <a:blip r:embed="rId3"/>
          <a:srcRect l="0" t="0" r="0"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3" descr=""/>
          <p:cNvPicPr/>
          <p:nvPr/>
        </p:nvPicPr>
        <p:blipFill>
          <a:blip r:embed="rId4"/>
          <a:stretch/>
        </p:blipFill>
        <p:spPr>
          <a:xfrm>
            <a:off x="7877160" y="6021360"/>
            <a:ext cx="1087200" cy="5756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2"/>
          <a:srcRect l="50171" t="4392" r="0" b="85384"/>
          <a:stretch/>
        </p:blipFill>
        <p:spPr>
          <a:xfrm>
            <a:off x="0" y="0"/>
            <a:ext cx="9143640" cy="856800"/>
          </a:xfrm>
          <a:prstGeom prst="rect">
            <a:avLst/>
          </a:prstGeom>
          <a:ln w="9360">
            <a:noFill/>
          </a:ln>
        </p:spPr>
      </p:pic>
      <p:pic>
        <p:nvPicPr>
          <p:cNvPr id="42" name="Picture 19" descr=""/>
          <p:cNvPicPr/>
          <p:nvPr/>
        </p:nvPicPr>
        <p:blipFill>
          <a:blip r:embed="rId3"/>
          <a:srcRect l="0" t="0" r="0" b="31440"/>
          <a:stretch/>
        </p:blipFill>
        <p:spPr>
          <a:xfrm>
            <a:off x="142920" y="142920"/>
            <a:ext cx="1834920" cy="421920"/>
          </a:xfrm>
          <a:prstGeom prst="rect">
            <a:avLst/>
          </a:prstGeom>
          <a:ln w="936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280" y="928800"/>
            <a:ext cx="8929440" cy="499680"/>
          </a:xfrm>
          <a:prstGeom prst="rect">
            <a:avLst/>
          </a:prstGeom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857240"/>
            <a:ext cx="8229240" cy="426852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9CD59C-9474-467B-BDCA-332AD48B113A}" type="datetime1">
              <a:rPr b="0" lang="en-GB" sz="1200" spc="-1" strike="noStrike">
                <a:solidFill>
                  <a:srgbClr val="8b8b8b"/>
                </a:solidFill>
                <a:latin typeface="Calibri"/>
              </a:rPr>
              <a:t>25/04/2019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4"/>
          <a:stretch/>
        </p:blipFill>
        <p:spPr>
          <a:xfrm>
            <a:off x="8028360" y="6093360"/>
            <a:ext cx="993960" cy="534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EudraCT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</a:rPr>
              <a:t>Simon Bond 30</a:t>
            </a:r>
            <a:r>
              <a:rPr b="0" lang="en-GB" sz="3200" spc="-1" strike="noStrike" baseline="30000">
                <a:solidFill>
                  <a:srgbClr val="8b8b8b"/>
                </a:solidFill>
                <a:latin typeface="Calibri"/>
              </a:rPr>
              <a:t>th</a:t>
            </a:r>
            <a:r>
              <a:rPr b="0" lang="en-GB" sz="3200" spc="-1" strike="noStrike">
                <a:solidFill>
                  <a:srgbClr val="8b8b8b"/>
                </a:solidFill>
                <a:latin typeface="Calibri"/>
              </a:rPr>
              <a:t> April 2019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-7200" y="662760"/>
            <a:ext cx="9143640" cy="521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5960" y="720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Elevator Pitch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66760" y="230400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CTIMP studies are required to enter results into EudraCT within 1 year of completion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Detailed safety results could take 1000s of hours to enter by hand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upload an XML with the data in seconds.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07280" y="901800"/>
            <a:ext cx="8929440" cy="93564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  <a:ea typeface="Verdana"/>
              </a:rPr>
              <a:t>Overview</a:t>
            </a:r>
            <a:br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Update on Safety data project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Worked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Where to find resources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Opportunities to contribute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Discussion on Future extensions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20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Save in Simple xml with standard names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1"/>
          <a:stretch/>
        </p:blipFill>
        <p:spPr>
          <a:xfrm>
            <a:off x="0" y="1484640"/>
            <a:ext cx="9090000" cy="579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Transformation code: 108 lines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-26280" y="1428840"/>
            <a:ext cx="9162000" cy="583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Schema downloaded from EudraCT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>
            <a:off x="56520" y="1441080"/>
            <a:ext cx="9072360" cy="578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Final 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401040" y="1542960"/>
            <a:ext cx="8341560" cy="531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SAS Equivalent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179640" y="1447560"/>
            <a:ext cx="7809120" cy="531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Unification across R/SAS/Stata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Could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export directly writing output mixing text and data</a:t>
            </a:r>
            <a:endParaRPr b="0" i="1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Print (“&lt;blah&gt;”, count[i,j], “&lt;/blah&gt;”)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unified XSLT 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age for the details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Easy to amend for future changes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Open-source code on GitHub for anyone to propose amendments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Leaves the statisticians to do statistics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Need to export into “Simple” XML from Stata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Show off the final result Somehow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https://eudract-tool.medschl.cam.ac.uk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Content Placeholder 3" descr=""/>
          <p:cNvPicPr/>
          <p:nvPr/>
        </p:nvPicPr>
        <p:blipFill>
          <a:blip r:embed="rId1"/>
          <a:stretch/>
        </p:blipFill>
        <p:spPr>
          <a:xfrm>
            <a:off x="631440" y="1857240"/>
            <a:ext cx="7880400" cy="426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20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Project Timelines: End date is October 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Survey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Specification Document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Website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Github code sharing and collaboration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~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Draft versions of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Char char="»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Documentation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Where can you get this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 code in a zip file with worked 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SAS code equivalent..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Stata code equivalent?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 Code -&gt; package via the github link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Documentation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Training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Test overview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the training version of EudraCT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Take a past trial already uploaded to EudraCT from another CTU, and compare 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Unit testing within R, Stata,SAS.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Feedback from other units welcome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Acknowledgments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Future Direction: Discussion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Extensions: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Baseline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Efficacy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Meta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Beyond EudraCT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ClinicalTrials.gov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CDISC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Doing one thing well (to start with)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1280" y="1556640"/>
            <a:ext cx="8229240" cy="50403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Produce summary safety stats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Advisory code not tested, or use your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own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Versions for R, Stata, SAS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Data provided to link to EudraCT codes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for SOCs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Standardise column names and save 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“simple” 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R package function - tested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SAS Proc Datasets (but limited by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variable name length)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Stata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XSLT script to convert from “Simple” to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EudraCT xml.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Flow Chart of process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Content Placeholder 3" descr=""/>
          <p:cNvPicPr/>
          <p:nvPr/>
        </p:nvPicPr>
        <p:blipFill>
          <a:blip r:embed="rId1"/>
          <a:stretch/>
        </p:blipFill>
        <p:spPr>
          <a:xfrm>
            <a:off x="777600" y="1857240"/>
            <a:ext cx="7588440" cy="426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947880" y="1519200"/>
            <a:ext cx="7248240" cy="3819240"/>
          </a:xfrm>
          <a:prstGeom prst="rect">
            <a:avLst/>
          </a:prstGeom>
          <a:ln>
            <a:noFill/>
          </a:ln>
        </p:spPr>
      </p:pic>
      <p:sp>
        <p:nvSpPr>
          <p:cNvPr id="103" name="TextShape 1"/>
          <p:cNvSpPr txBox="1"/>
          <p:nvPr/>
        </p:nvSpPr>
        <p:spPr>
          <a:xfrm>
            <a:off x="71280" y="92880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Input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5280" y="980640"/>
            <a:ext cx="8929440" cy="499680"/>
          </a:xfrm>
          <a:prstGeom prst="rect">
            <a:avLst/>
          </a:prstGeom>
          <a:solidFill>
            <a:srgbClr val="c6d9f1"/>
          </a:solidFill>
          <a:ln w="9360">
            <a:noFill/>
          </a:ln>
        </p:spPr>
        <p:txBody>
          <a:bodyPr anchor="ctr">
            <a:normAutofit fontScale="59000"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 Black"/>
              </a:rPr>
              <a:t>R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Content Placeholder 5" descr=""/>
          <p:cNvPicPr/>
          <p:nvPr/>
        </p:nvPicPr>
        <p:blipFill>
          <a:blip r:embed="rId1"/>
          <a:stretch/>
        </p:blipFill>
        <p:spPr>
          <a:xfrm>
            <a:off x="459360" y="1857240"/>
            <a:ext cx="8224920" cy="426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1280" y="866160"/>
            <a:ext cx="89294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857240"/>
            <a:ext cx="8229240" cy="426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-115200" y="1185480"/>
            <a:ext cx="9143640" cy="514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Application>LibreOffice/6.1.4.2$Linux_X86_64 LibreOffice_project/10$Build-2</Application>
  <Words>240</Words>
  <Paragraphs>56</Paragraphs>
  <Company>Cambridge University Hospitals NHS Foundation Trust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2011-12-13T11:50:09Z</dcterms:created>
  <dc:creator>harrism5</dc:creator>
  <dc:description/>
  <dc:language>en-GB</dc:language>
  <cp:lastModifiedBy/>
  <dcterms:modified xsi:type="dcterms:W3CDTF">2019-04-25T09:56:41Z</dcterms:modified>
  <cp:revision>352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Cambridge University Hospitals NHS Foundation Trust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