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20" r:id="rId2"/>
    <p:sldId id="313" r:id="rId3"/>
    <p:sldId id="317" r:id="rId4"/>
    <p:sldId id="318" r:id="rId5"/>
    <p:sldId id="319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43" r:id="rId15"/>
    <p:sldId id="344" r:id="rId16"/>
    <p:sldId id="345" r:id="rId17"/>
    <p:sldId id="346" r:id="rId18"/>
    <p:sldId id="347" r:id="rId19"/>
    <p:sldId id="342" r:id="rId20"/>
    <p:sldId id="331" r:id="rId21"/>
    <p:sldId id="329" r:id="rId22"/>
    <p:sldId id="330" r:id="rId23"/>
    <p:sldId id="333" r:id="rId24"/>
    <p:sldId id="332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1" r:id="rId33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denbrookes Hospital" initials="A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47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2367A-6B35-410F-8E7D-05BA4BA25097}" type="datetimeFigureOut">
              <a:rPr lang="en-US" smtClean="0"/>
              <a:pPr/>
              <a:t>3/10/2020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6E2D3-EA09-431F-932D-CEE816DD0BA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080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09D3F-5E61-4B24-8E6B-F441C7A5ECD4}" type="datetimeFigureOut">
              <a:rPr lang="en-US" smtClean="0"/>
              <a:pPr/>
              <a:t>3/10/2020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5710"/>
            <a:ext cx="5438775" cy="4466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AA034-C26E-4F38-9A28-F52E051C8CD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070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2C2B5-5B67-47EF-ACDF-86AEF4303307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pic>
        <p:nvPicPr>
          <p:cNvPr id="1027" name="Picture 3" descr="H:\CCTU\colour_logos_PC\CCTUlogo_4col_rev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035" y="6021288"/>
            <a:ext cx="1087453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EAA33-3AC1-47DD-ACD4-3D14F375C7E8}" type="datetime1">
              <a:rPr lang="en-US" smtClean="0"/>
              <a:pPr>
                <a:defRPr/>
              </a:pPr>
              <a:t>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FF698-2235-4A7A-A1FB-3F092409EB9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83AC4-BC67-41E1-A592-A03C34E56F17}" type="datetime1">
              <a:rPr lang="en-US" smtClean="0"/>
              <a:pPr>
                <a:defRPr/>
              </a:pPr>
              <a:t>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6A622-6AC4-4BB8-AE05-2CF1D4DD2B8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928670"/>
            <a:ext cx="8929750" cy="500066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>
              <a:defRPr sz="32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2687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A8EFC-62CE-4832-9E46-A3D11C2F46A4}" type="datetime1">
              <a:rPr lang="en-US" smtClean="0"/>
              <a:pPr>
                <a:defRPr/>
              </a:pPr>
              <a:t>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pic>
        <p:nvPicPr>
          <p:cNvPr id="2050" name="Picture 2" descr="H:\CCTU\colour_logos_PC\CCTUlogo_4col_rev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6093296"/>
            <a:ext cx="994307" cy="53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A8D73-002D-42E5-B861-52CF5AAC4207}" type="datetime1">
              <a:rPr lang="en-US" smtClean="0"/>
              <a:pPr>
                <a:defRPr/>
              </a:pPr>
              <a:t>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CE2F1-16AE-4D93-8C9C-8B442CADA4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8802"/>
            <a:ext cx="4038600" cy="4197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8802"/>
            <a:ext cx="4038600" cy="4197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8229600" cy="78581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5BB98-AE31-4D19-B39C-7D1F2766F4D1}" type="datetime1">
              <a:rPr lang="en-US" smtClean="0"/>
              <a:pPr>
                <a:defRPr/>
              </a:pPr>
              <a:t>3/10/2020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0AAC6-A8D6-416F-B5F1-EB6884ECB20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7429"/>
            <a:ext cx="4040188" cy="37687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7429"/>
            <a:ext cx="4041775" cy="37687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8229600" cy="78581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1E08-DCB9-4DE7-839A-314D0EF9C502}" type="datetime1">
              <a:rPr lang="en-US" smtClean="0"/>
              <a:pPr>
                <a:defRPr/>
              </a:pPr>
              <a:t>3/10/2020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F375B-0DEA-48DF-A212-58BE89EF01C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8229600" cy="78581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B64CA-3199-49C9-8111-5EBBEE926645}" type="datetime1">
              <a:rPr lang="en-US" smtClean="0"/>
              <a:pPr>
                <a:defRPr/>
              </a:pPr>
              <a:t>3/10/2020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17687-6952-413F-A228-502FD71FAC9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BDC12-2D71-4A43-8FFE-85A71DD70CC2}" type="datetime1">
              <a:rPr lang="en-US" smtClean="0"/>
              <a:pPr>
                <a:defRPr/>
              </a:pPr>
              <a:t>3/10/2020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0DCF1-630B-42A5-BB51-B9CD141043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EE276-B013-4F70-8CFE-7CA282CDE1F3}" type="datetime1">
              <a:rPr lang="en-US" smtClean="0"/>
              <a:pPr>
                <a:defRPr/>
              </a:pPr>
              <a:t>3/10/2020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F6230-3F99-43E3-B267-11185B9AB10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033EA-E632-4186-B512-EE2F1E81383F}" type="datetime1">
              <a:rPr lang="en-US" smtClean="0"/>
              <a:pPr>
                <a:defRPr/>
              </a:pPr>
              <a:t>3/10/2020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FD2CF-72D7-4855-9591-BDE0FBC175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7B3DF3E-BEED-4156-8E42-7415516F2B4C}" type="datetime1">
              <a:rPr lang="en-US" smtClean="0"/>
              <a:pPr>
                <a:defRPr/>
              </a:pPr>
              <a:t>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E740ECC-C5EB-487E-8056-A33BA40D4D6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1031" name="Picture 2"/>
          <p:cNvPicPr>
            <a:picLocks noChangeAspect="1" noChangeArrowheads="1"/>
          </p:cNvPicPr>
          <p:nvPr/>
        </p:nvPicPr>
        <p:blipFill>
          <a:blip r:embed="rId13" cstate="print"/>
          <a:srcRect l="50177" t="4391" b="85397"/>
          <a:stretch>
            <a:fillRect/>
          </a:stretch>
        </p:blipFill>
        <p:spPr bwMode="auto">
          <a:xfrm>
            <a:off x="0" y="0"/>
            <a:ext cx="9144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9" descr="unianddept"/>
          <p:cNvPicPr>
            <a:picLocks noChangeAspect="1" noChangeArrowheads="1"/>
          </p:cNvPicPr>
          <p:nvPr/>
        </p:nvPicPr>
        <p:blipFill>
          <a:blip r:embed="rId14" cstate="print"/>
          <a:srcRect b="31461"/>
          <a:stretch>
            <a:fillRect/>
          </a:stretch>
        </p:blipFill>
        <p:spPr bwMode="auto">
          <a:xfrm>
            <a:off x="142875" y="142875"/>
            <a:ext cx="183515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udract-training.ema.europa.eu/results-web/" TargetMode="External"/><Relationship Id="rId2" Type="http://schemas.openxmlformats.org/officeDocument/2006/relationships/hyperlink" Target="https://eudract.ema.europa.eu/results-web/login/login.x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udract-training.ema.europa.eu/results-web/login/login.xhtml" TargetMode="External"/><Relationship Id="rId2" Type="http://schemas.openxmlformats.org/officeDocument/2006/relationships/hyperlink" Target="http://eudract-tool.medschl.cam.ac.uk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EudraCT</a:t>
            </a:r>
            <a:r>
              <a:rPr lang="en-GB" dirty="0" smtClean="0"/>
              <a:t> Safety Data Tool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6</a:t>
            </a:r>
            <a:r>
              <a:rPr lang="en-GB" baseline="30000" dirty="0" smtClean="0"/>
              <a:t>th</a:t>
            </a:r>
            <a:r>
              <a:rPr lang="en-GB" dirty="0" smtClean="0"/>
              <a:t> April 2020</a:t>
            </a:r>
          </a:p>
          <a:p>
            <a:r>
              <a:rPr lang="en-GB" dirty="0" smtClean="0"/>
              <a:t>Simon Bond, Cambridge CTU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724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Output – Non Serious AE (part </a:t>
            </a:r>
            <a:r>
              <a:rPr lang="en-GB" dirty="0" smtClean="0"/>
              <a:t>2)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06" y="1556792"/>
            <a:ext cx="7662720" cy="511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4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Output- Serious AE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02" y="1428736"/>
            <a:ext cx="7770224" cy="518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928670"/>
            <a:ext cx="8929750" cy="77213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Website – http://eudract-tool.medschl.cam.ac.uk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Downloads</a:t>
            </a:r>
          </a:p>
          <a:p>
            <a:r>
              <a:rPr lang="en-GB" dirty="0" smtClean="0"/>
              <a:t>Example</a:t>
            </a:r>
          </a:p>
          <a:p>
            <a:r>
              <a:rPr lang="en-GB" dirty="0" err="1" smtClean="0"/>
              <a:t>Github</a:t>
            </a:r>
            <a:r>
              <a:rPr lang="en-GB" dirty="0" smtClean="0"/>
              <a:t> Repository link</a:t>
            </a:r>
          </a:p>
          <a:p>
            <a:r>
              <a:rPr lang="en-GB" dirty="0" smtClean="0"/>
              <a:t>Documentation</a:t>
            </a:r>
          </a:p>
          <a:p>
            <a:pPr lvl="1"/>
            <a:r>
              <a:rPr lang="en-GB" dirty="0" smtClean="0"/>
              <a:t>Manuals</a:t>
            </a:r>
          </a:p>
          <a:p>
            <a:pPr lvl="1"/>
            <a:r>
              <a:rPr lang="en-GB" dirty="0" smtClean="0"/>
              <a:t>FAQ</a:t>
            </a:r>
          </a:p>
          <a:p>
            <a:r>
              <a:rPr lang="en-GB" dirty="0" smtClean="0"/>
              <a:t>Testing</a:t>
            </a:r>
          </a:p>
          <a:p>
            <a:r>
              <a:rPr lang="en-GB" dirty="0" smtClean="0"/>
              <a:t>Feedback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725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Interactive Session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</a:t>
            </a:r>
          </a:p>
          <a:p>
            <a:r>
              <a:rPr lang="en-GB" dirty="0" smtClean="0"/>
              <a:t>SAS</a:t>
            </a:r>
          </a:p>
          <a:p>
            <a:r>
              <a:rPr lang="en-GB" dirty="0" smtClean="0"/>
              <a:t>Stata (limited experience)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828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400" dirty="0" err="1">
                <a:solidFill>
                  <a:srgbClr val="FF0000"/>
                </a:solidFill>
              </a:rPr>
              <a:t>setwd</a:t>
            </a:r>
            <a:r>
              <a:rPr lang="en-GB" sz="1400" dirty="0">
                <a:solidFill>
                  <a:srgbClr val="FF0000"/>
                </a:solidFill>
              </a:rPr>
              <a:t>("V:/STATISTICS/NON STUDY FOLDER/Staff/Simon")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FF0000"/>
                </a:solidFill>
              </a:rPr>
              <a:t>library(</a:t>
            </a:r>
            <a:r>
              <a:rPr lang="en-GB" sz="1400" dirty="0" err="1">
                <a:solidFill>
                  <a:srgbClr val="FF0000"/>
                </a:solidFill>
              </a:rPr>
              <a:t>eudract</a:t>
            </a:r>
            <a:r>
              <a:rPr lang="en-GB" sz="14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FF0000"/>
                </a:solidFill>
              </a:rPr>
              <a:t>help(package="</a:t>
            </a:r>
            <a:r>
              <a:rPr lang="en-GB" sz="1400" dirty="0" err="1">
                <a:solidFill>
                  <a:srgbClr val="FF0000"/>
                </a:solidFill>
              </a:rPr>
              <a:t>eudract</a:t>
            </a:r>
            <a:r>
              <a:rPr lang="en-GB" sz="1400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FF0000"/>
                </a:solidFill>
              </a:rPr>
              <a:t>head(safety)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FF0000"/>
                </a:solidFill>
              </a:rPr>
              <a:t>?</a:t>
            </a:r>
            <a:r>
              <a:rPr lang="en-GB" sz="1400" dirty="0" err="1">
                <a:solidFill>
                  <a:srgbClr val="FF0000"/>
                </a:solidFill>
              </a:rPr>
              <a:t>safety_summary</a:t>
            </a:r>
            <a:endParaRPr lang="en-GB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1400" dirty="0">
                <a:solidFill>
                  <a:srgbClr val="FF0000"/>
                </a:solidFill>
              </a:rPr>
              <a:t>vignette("</a:t>
            </a:r>
            <a:r>
              <a:rPr lang="en-GB" sz="1400" dirty="0" err="1">
                <a:solidFill>
                  <a:srgbClr val="FF0000"/>
                </a:solidFill>
              </a:rPr>
              <a:t>eudract</a:t>
            </a:r>
            <a:r>
              <a:rPr lang="en-GB" sz="1400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GB" sz="1400" dirty="0" err="1">
                <a:solidFill>
                  <a:srgbClr val="FF0000"/>
                </a:solidFill>
              </a:rPr>
              <a:t>safety_stats</a:t>
            </a:r>
            <a:r>
              <a:rPr lang="en-GB" sz="1400" dirty="0">
                <a:solidFill>
                  <a:srgbClr val="FF0000"/>
                </a:solidFill>
              </a:rPr>
              <a:t> &lt;- </a:t>
            </a:r>
            <a:r>
              <a:rPr lang="en-GB" sz="1400" dirty="0" err="1">
                <a:solidFill>
                  <a:srgbClr val="FF0000"/>
                </a:solidFill>
              </a:rPr>
              <a:t>safety_summary</a:t>
            </a:r>
            <a:r>
              <a:rPr lang="en-GB" sz="1400" dirty="0" smtClean="0">
                <a:solidFill>
                  <a:srgbClr val="FF0000"/>
                </a:solidFill>
              </a:rPr>
              <a:t>( safety, exposed=c</a:t>
            </a:r>
            <a:r>
              <a:rPr lang="en-GB" sz="1400" dirty="0">
                <a:solidFill>
                  <a:srgbClr val="FF0000"/>
                </a:solidFill>
              </a:rPr>
              <a:t>("Experimental"=60,"Control"=67))</a:t>
            </a:r>
          </a:p>
          <a:p>
            <a:pPr marL="0" indent="0">
              <a:buNone/>
            </a:pPr>
            <a:r>
              <a:rPr lang="en-GB" sz="1400" dirty="0" err="1">
                <a:solidFill>
                  <a:srgbClr val="FF0000"/>
                </a:solidFill>
              </a:rPr>
              <a:t>safety_stats</a:t>
            </a:r>
            <a:endParaRPr lang="en-GB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1400" dirty="0"/>
              <a:t>?</a:t>
            </a:r>
            <a:r>
              <a:rPr lang="en-GB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simple_safety_xml</a:t>
            </a:r>
            <a:endParaRPr lang="en-GB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GB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simple_safety_xml</a:t>
            </a:r>
            <a:r>
              <a:rPr lang="en-GB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GB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safety_stats</a:t>
            </a:r>
            <a:r>
              <a:rPr lang="en-GB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file="simple.xml")</a:t>
            </a:r>
          </a:p>
          <a:p>
            <a:pPr marL="0" indent="0">
              <a:buNone/>
            </a:pPr>
            <a:r>
              <a:rPr lang="en-GB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readLines</a:t>
            </a:r>
            <a:r>
              <a:rPr lang="en-GB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("simple.xml", n=10)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00B050"/>
                </a:solidFill>
              </a:rPr>
              <a:t>?</a:t>
            </a:r>
            <a:r>
              <a:rPr lang="en-GB" sz="1400" dirty="0" err="1">
                <a:solidFill>
                  <a:srgbClr val="00B050"/>
                </a:solidFill>
              </a:rPr>
              <a:t>eudract_convert</a:t>
            </a:r>
            <a:endParaRPr lang="en-GB" sz="1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sz="1400" dirty="0" err="1">
                <a:solidFill>
                  <a:srgbClr val="00B050"/>
                </a:solidFill>
              </a:rPr>
              <a:t>eudract_convert</a:t>
            </a:r>
            <a:r>
              <a:rPr lang="en-GB" sz="1400" dirty="0">
                <a:solidFill>
                  <a:srgbClr val="00B050"/>
                </a:solidFill>
              </a:rPr>
              <a:t>(input="simple.xml",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00B050"/>
                </a:solidFill>
              </a:rPr>
              <a:t>                output="eudract.xml"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00B050"/>
                </a:solidFill>
              </a:rPr>
              <a:t>                )</a:t>
            </a:r>
          </a:p>
          <a:p>
            <a:pPr marL="0" indent="0">
              <a:buNone/>
            </a:pPr>
            <a:r>
              <a:rPr lang="en-GB" sz="1400" dirty="0" err="1">
                <a:solidFill>
                  <a:srgbClr val="00B050"/>
                </a:solidFill>
              </a:rPr>
              <a:t>readLines</a:t>
            </a:r>
            <a:r>
              <a:rPr lang="en-GB" sz="1400" dirty="0">
                <a:solidFill>
                  <a:srgbClr val="00B050"/>
                </a:solidFill>
              </a:rPr>
              <a:t>("eudract.xml", n=10)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862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Safety_summary.sas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Statistical – Lines 1-270</a:t>
            </a:r>
          </a:p>
          <a:p>
            <a:pPr lvl="1"/>
            <a:r>
              <a:rPr lang="en-GB" dirty="0" smtClean="0">
                <a:solidFill>
                  <a:srgbClr val="0070C0"/>
                </a:solidFill>
              </a:rPr>
              <a:t>Simple XML output – Lines 274-289</a:t>
            </a:r>
          </a:p>
          <a:p>
            <a:pPr lvl="1"/>
            <a:r>
              <a:rPr lang="en-GB" dirty="0" smtClean="0">
                <a:solidFill>
                  <a:srgbClr val="00B050"/>
                </a:solidFill>
              </a:rPr>
              <a:t>XSLT transformation – Lines 291-296</a:t>
            </a:r>
            <a:endParaRPr lang="en-GB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95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Stata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Safety_scriptv0.2.do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Statistical </a:t>
            </a:r>
            <a:r>
              <a:rPr lang="en-GB" dirty="0" smtClean="0">
                <a:solidFill>
                  <a:srgbClr val="FF0000"/>
                </a:solidFill>
              </a:rPr>
              <a:t>&amp; </a:t>
            </a:r>
            <a:r>
              <a:rPr lang="en-GB" dirty="0" smtClean="0">
                <a:solidFill>
                  <a:srgbClr val="0070C0"/>
                </a:solidFill>
              </a:rPr>
              <a:t>XML </a:t>
            </a:r>
            <a:r>
              <a:rPr lang="en-GB" dirty="0">
                <a:solidFill>
                  <a:srgbClr val="0070C0"/>
                </a:solidFill>
              </a:rPr>
              <a:t>output </a:t>
            </a:r>
            <a:r>
              <a:rPr lang="en-GB" dirty="0" smtClean="0">
                <a:solidFill>
                  <a:srgbClr val="FF0000"/>
                </a:solidFill>
              </a:rPr>
              <a:t>– </a:t>
            </a:r>
            <a:r>
              <a:rPr lang="en-GB" dirty="0">
                <a:solidFill>
                  <a:srgbClr val="FF0000"/>
                </a:solidFill>
              </a:rPr>
              <a:t>Lines </a:t>
            </a:r>
            <a:r>
              <a:rPr lang="en-GB" dirty="0" smtClean="0">
                <a:solidFill>
                  <a:srgbClr val="FF0000"/>
                </a:solidFill>
              </a:rPr>
              <a:t>1-220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 smtClean="0">
                <a:solidFill>
                  <a:srgbClr val="00B050"/>
                </a:solidFill>
              </a:rPr>
              <a:t>XSLT </a:t>
            </a:r>
            <a:r>
              <a:rPr lang="en-GB" dirty="0">
                <a:solidFill>
                  <a:srgbClr val="00B050"/>
                </a:solidFill>
              </a:rPr>
              <a:t>transformation – Lines </a:t>
            </a:r>
            <a:r>
              <a:rPr lang="en-GB" dirty="0" smtClean="0">
                <a:solidFill>
                  <a:srgbClr val="00B050"/>
                </a:solidFill>
              </a:rPr>
              <a:t>224-228</a:t>
            </a:r>
            <a:endParaRPr lang="en-GB" dirty="0">
              <a:solidFill>
                <a:srgbClr val="00B05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592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Logic – Part 1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Read in data</a:t>
            </a:r>
          </a:p>
          <a:p>
            <a:r>
              <a:rPr lang="en-GB" dirty="0" smtClean="0"/>
              <a:t>Group stats</a:t>
            </a:r>
          </a:p>
          <a:p>
            <a:pPr lvl="1"/>
            <a:r>
              <a:rPr lang="en-GB" dirty="0" smtClean="0"/>
              <a:t>1 row per patient – any serious, non serious,…</a:t>
            </a:r>
          </a:p>
          <a:p>
            <a:pPr lvl="1"/>
            <a:r>
              <a:rPr lang="en-GB" dirty="0" smtClean="0"/>
              <a:t>Sum over each group</a:t>
            </a:r>
          </a:p>
          <a:p>
            <a:pPr lvl="1"/>
            <a:r>
              <a:rPr lang="en-GB" dirty="0" smtClean="0"/>
              <a:t>Add in the excess deaths</a:t>
            </a:r>
          </a:p>
          <a:p>
            <a:pPr lvl="1"/>
            <a:r>
              <a:rPr lang="en-GB" dirty="0" smtClean="0"/>
              <a:t>Give the correct variable names/ labels</a:t>
            </a:r>
          </a:p>
        </p:txBody>
      </p:sp>
    </p:spTree>
    <p:extLst>
      <p:ext uri="{BB962C8B-B14F-4D97-AF65-F5344CB8AC3E}">
        <p14:creationId xmlns:p14="http://schemas.microsoft.com/office/powerpoint/2010/main" val="383685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Logic Part 2: Serious &amp; Non-serious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Check if </a:t>
            </a:r>
            <a:r>
              <a:rPr lang="en-GB" sz="2800" dirty="0"/>
              <a:t>there are </a:t>
            </a:r>
            <a:r>
              <a:rPr lang="en-GB" sz="2800" dirty="0" smtClean="0"/>
              <a:t>any events – if not use a blank template (SAS, Stata)</a:t>
            </a:r>
            <a:endParaRPr lang="en-GB" sz="2800" dirty="0"/>
          </a:p>
          <a:p>
            <a:r>
              <a:rPr lang="en-GB" sz="2800" dirty="0"/>
              <a:t>For each observed </a:t>
            </a:r>
            <a:r>
              <a:rPr lang="en-GB" sz="2800" dirty="0" err="1"/>
              <a:t>Term+SOC</a:t>
            </a:r>
            <a:r>
              <a:rPr lang="en-GB" sz="2800" dirty="0"/>
              <a:t>, need </a:t>
            </a:r>
            <a:r>
              <a:rPr lang="en-GB" sz="2800" dirty="0" smtClean="0"/>
              <a:t>counts </a:t>
            </a:r>
            <a:r>
              <a:rPr lang="en-GB" sz="2800" dirty="0"/>
              <a:t>for </a:t>
            </a:r>
            <a:r>
              <a:rPr lang="en-GB" sz="2800" i="1" dirty="0"/>
              <a:t>every group</a:t>
            </a:r>
          </a:p>
          <a:p>
            <a:r>
              <a:rPr lang="en-GB" sz="2800" dirty="0"/>
              <a:t>Count up occurrences and </a:t>
            </a:r>
            <a:r>
              <a:rPr lang="en-GB" sz="2800" dirty="0" smtClean="0"/>
              <a:t>subjects  -  Both</a:t>
            </a:r>
          </a:p>
          <a:p>
            <a:r>
              <a:rPr lang="en-GB" sz="2800" dirty="0" smtClean="0"/>
              <a:t>Also count up related, fatal, </a:t>
            </a:r>
            <a:r>
              <a:rPr lang="en-GB" sz="2800" dirty="0" err="1" smtClean="0"/>
              <a:t>related&amp;fatal</a:t>
            </a:r>
            <a:r>
              <a:rPr lang="en-GB" sz="2800" dirty="0" smtClean="0"/>
              <a:t> – Serious only</a:t>
            </a:r>
            <a:endParaRPr lang="en-GB" sz="2800" dirty="0"/>
          </a:p>
          <a:p>
            <a:r>
              <a:rPr lang="en-GB" sz="2800" dirty="0"/>
              <a:t>Merge back in the SOC code – </a:t>
            </a:r>
            <a:r>
              <a:rPr lang="en-GB" sz="2800" dirty="0" err="1"/>
              <a:t>eutctId</a:t>
            </a:r>
            <a:endParaRPr lang="en-GB" sz="2800" dirty="0"/>
          </a:p>
          <a:p>
            <a:r>
              <a:rPr lang="en-GB" sz="2800" dirty="0"/>
              <a:t>Filter by threshold &lt; AE rate (Non-serious only) </a:t>
            </a:r>
          </a:p>
          <a:p>
            <a:r>
              <a:rPr lang="en-GB" sz="2800" dirty="0" smtClean="0"/>
              <a:t>Give the correct variable names/ labels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92776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Github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Keeps track of changes over time</a:t>
            </a:r>
          </a:p>
          <a:p>
            <a:r>
              <a:rPr lang="en-GB" dirty="0" smtClean="0"/>
              <a:t>Seamless sharing through a website &lt;-&gt; local machine</a:t>
            </a:r>
          </a:p>
          <a:p>
            <a:r>
              <a:rPr lang="en-GB" dirty="0" smtClean="0"/>
              <a:t>Allows suggestions and edits to be made by anyone</a:t>
            </a:r>
          </a:p>
          <a:p>
            <a:r>
              <a:rPr lang="en-GB" b="1" i="1" dirty="0" smtClean="0"/>
              <a:t>Improve the Stata code ??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110116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406" y="928670"/>
            <a:ext cx="8929750" cy="928694"/>
          </a:xfrm>
        </p:spPr>
        <p:txBody>
          <a:bodyPr>
            <a:normAutofit fontScale="90000"/>
          </a:bodyPr>
          <a:lstStyle/>
          <a:p>
            <a:r>
              <a:rPr lang="en-GB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GB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GB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Outline</a:t>
            </a: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Input Data</a:t>
            </a:r>
          </a:p>
          <a:p>
            <a:r>
              <a:rPr lang="en-GB" dirty="0" smtClean="0"/>
              <a:t>Output Statistics</a:t>
            </a:r>
          </a:p>
          <a:p>
            <a:r>
              <a:rPr lang="en-GB" dirty="0" smtClean="0"/>
              <a:t>Interactive examples using R/SAS/Stata</a:t>
            </a:r>
          </a:p>
          <a:p>
            <a:r>
              <a:rPr lang="en-GB" dirty="0" smtClean="0"/>
              <a:t>XML generation and transformation</a:t>
            </a:r>
          </a:p>
          <a:p>
            <a:r>
              <a:rPr lang="en-GB" dirty="0" smtClean="0"/>
              <a:t>Upload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XML, XSLT, XSD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don’t need to understand these</a:t>
            </a:r>
          </a:p>
          <a:p>
            <a:r>
              <a:rPr lang="en-GB" dirty="0" smtClean="0"/>
              <a:t>Quick Overview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497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XML Basics -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&lt;?xml version ="1.0" ?&gt;</a:t>
            </a:r>
          </a:p>
          <a:p>
            <a:pPr marL="0" indent="0">
              <a:buNone/>
            </a:pPr>
            <a:r>
              <a:rPr lang="en-GB" sz="2000" dirty="0"/>
              <a:t>&lt;table cols="3"&gt;</a:t>
            </a:r>
          </a:p>
          <a:p>
            <a:pPr marL="0" indent="0">
              <a:buNone/>
            </a:pPr>
            <a:r>
              <a:rPr lang="en-GB" sz="2000" dirty="0"/>
              <a:t>  &lt;row&gt; &lt;</a:t>
            </a:r>
            <a:r>
              <a:rPr lang="en-GB" sz="2000" dirty="0" err="1"/>
              <a:t>subjid</a:t>
            </a:r>
            <a:r>
              <a:rPr lang="en-GB" sz="2000" dirty="0"/>
              <a:t>&gt;1&lt;/</a:t>
            </a:r>
            <a:r>
              <a:rPr lang="en-GB" sz="2000" dirty="0" err="1"/>
              <a:t>subjid</a:t>
            </a:r>
            <a:r>
              <a:rPr lang="en-GB" sz="2000" dirty="0"/>
              <a:t>&gt; &lt;age&gt;43&lt;/age&gt; &lt;sex&gt;male&lt;/sex&gt;&lt;/row&gt;</a:t>
            </a:r>
          </a:p>
          <a:p>
            <a:pPr marL="0" indent="0">
              <a:buNone/>
            </a:pPr>
            <a:r>
              <a:rPr lang="en-GB" sz="2000" dirty="0"/>
              <a:t>  &lt;row&gt; &lt;</a:t>
            </a:r>
            <a:r>
              <a:rPr lang="en-GB" sz="2000" dirty="0" err="1"/>
              <a:t>subjid</a:t>
            </a:r>
            <a:r>
              <a:rPr lang="en-GB" sz="2000" dirty="0"/>
              <a:t>&gt;2&lt;/</a:t>
            </a:r>
            <a:r>
              <a:rPr lang="en-GB" sz="2000" dirty="0" err="1"/>
              <a:t>subjid</a:t>
            </a:r>
            <a:r>
              <a:rPr lang="en-GB" sz="2000" dirty="0"/>
              <a:t>&gt; &lt;age&gt;13&lt;/age&gt; &lt;sex&gt;female&lt;/sex&gt;&lt;/row&gt;</a:t>
            </a:r>
          </a:p>
          <a:p>
            <a:pPr marL="0" indent="0">
              <a:buNone/>
            </a:pPr>
            <a:r>
              <a:rPr lang="en-GB" sz="2000" dirty="0"/>
              <a:t>  &lt;row&gt; &lt;</a:t>
            </a:r>
            <a:r>
              <a:rPr lang="en-GB" sz="2000" dirty="0" err="1"/>
              <a:t>subjid</a:t>
            </a:r>
            <a:r>
              <a:rPr lang="en-GB" sz="2000" dirty="0"/>
              <a:t>&gt;3&lt;/</a:t>
            </a:r>
            <a:r>
              <a:rPr lang="en-GB" sz="2000" dirty="0" err="1"/>
              <a:t>subjid</a:t>
            </a:r>
            <a:r>
              <a:rPr lang="en-GB" sz="2000" dirty="0"/>
              <a:t>&gt; &lt;age&gt;40&lt;/age&gt; &lt;sex&gt;male&lt;/sex&gt;&lt;/row&gt;</a:t>
            </a:r>
          </a:p>
          <a:p>
            <a:pPr marL="0" indent="0">
              <a:buNone/>
            </a:pPr>
            <a:r>
              <a:rPr lang="en-GB" sz="2000" dirty="0"/>
              <a:t>&lt;/table&gt;</a:t>
            </a:r>
          </a:p>
          <a:p>
            <a:r>
              <a:rPr lang="en-GB" sz="2000" dirty="0" err="1" smtClean="0"/>
              <a:t>e</a:t>
            </a:r>
            <a:r>
              <a:rPr lang="en-GB" sz="2000" dirty="0" err="1" smtClean="0">
                <a:solidFill>
                  <a:srgbClr val="FF0000"/>
                </a:solidFill>
              </a:rPr>
              <a:t>X</a:t>
            </a:r>
            <a:r>
              <a:rPr lang="en-GB" sz="2000" dirty="0" err="1" smtClean="0"/>
              <a:t>tensible</a:t>
            </a:r>
            <a:r>
              <a:rPr lang="en-GB" sz="2000" dirty="0" smtClean="0"/>
              <a:t> </a:t>
            </a:r>
            <a:r>
              <a:rPr lang="en-GB" sz="2000" dirty="0" err="1" smtClean="0">
                <a:solidFill>
                  <a:srgbClr val="FF0000"/>
                </a:solidFill>
              </a:rPr>
              <a:t>M</a:t>
            </a:r>
            <a:r>
              <a:rPr lang="en-GB" sz="2000" dirty="0" err="1" smtClean="0"/>
              <a:t>arkup</a:t>
            </a:r>
            <a:r>
              <a:rPr lang="en-GB" sz="2000" dirty="0" smtClean="0"/>
              <a:t> </a:t>
            </a:r>
            <a:r>
              <a:rPr lang="en-GB" sz="2000" dirty="0" smtClean="0">
                <a:solidFill>
                  <a:srgbClr val="FF0000"/>
                </a:solidFill>
              </a:rPr>
              <a:t>L</a:t>
            </a:r>
            <a:r>
              <a:rPr lang="en-GB" sz="2000" dirty="0" smtClean="0"/>
              <a:t>anguage</a:t>
            </a:r>
            <a:endParaRPr lang="en-GB" sz="2000" dirty="0"/>
          </a:p>
          <a:p>
            <a:r>
              <a:rPr lang="en-GB" sz="2000" dirty="0" smtClean="0"/>
              <a:t>Meta-rules </a:t>
            </a:r>
            <a:r>
              <a:rPr lang="en-GB" sz="2000" dirty="0"/>
              <a:t>for storing data</a:t>
            </a:r>
          </a:p>
          <a:p>
            <a:pPr lvl="1"/>
            <a:r>
              <a:rPr lang="en-GB" sz="1600" dirty="0" smtClean="0"/>
              <a:t>Tags – must be open and closed .  Arbitrary what they are called</a:t>
            </a:r>
          </a:p>
          <a:p>
            <a:pPr lvl="1"/>
            <a:r>
              <a:rPr lang="en-GB" sz="1600" dirty="0" smtClean="0"/>
              <a:t>Respect nesting</a:t>
            </a:r>
          </a:p>
          <a:p>
            <a:pPr lvl="1"/>
            <a:r>
              <a:rPr lang="en-GB" sz="1600" dirty="0" smtClean="0"/>
              <a:t>Allow attributes – cols=“3”</a:t>
            </a:r>
          </a:p>
          <a:p>
            <a:r>
              <a:rPr lang="en-GB" sz="2000" dirty="0" smtClean="0"/>
              <a:t>Can view in any text editor, browser, or specialist xml tool.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89834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XSLT – transforming the 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XSLT</a:t>
            </a:r>
            <a:r>
              <a:rPr lang="en-GB" dirty="0"/>
              <a:t> (Extensible Stylesheet Language Transformations) is a language for transforming XML documents into other XML documents, or other formats such as HTML for web pages, plain text </a:t>
            </a:r>
            <a:r>
              <a:rPr lang="en-GB" dirty="0" smtClean="0"/>
              <a:t>or –</a:t>
            </a:r>
            <a:r>
              <a:rPr lang="en-GB" i="1" dirty="0" smtClean="0"/>
              <a:t>Wikipedia</a:t>
            </a:r>
          </a:p>
          <a:p>
            <a:r>
              <a:rPr lang="en-GB" dirty="0" smtClean="0"/>
              <a:t>Need a processor to apply an XSLT script to an XML doc. </a:t>
            </a:r>
          </a:p>
          <a:p>
            <a:pPr lvl="1"/>
            <a:r>
              <a:rPr lang="en-GB" dirty="0" smtClean="0"/>
              <a:t>R, SAS have in-built processor</a:t>
            </a:r>
          </a:p>
          <a:p>
            <a:pPr lvl="1"/>
            <a:r>
              <a:rPr lang="en-GB" dirty="0" smtClean="0"/>
              <a:t>free MS processor available to call from Stata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101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Example Part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600" dirty="0" smtClean="0"/>
              <a:t>&lt;table cols="3"&gt;</a:t>
            </a:r>
          </a:p>
          <a:p>
            <a:pPr marL="0" indent="0">
              <a:buNone/>
            </a:pPr>
            <a:r>
              <a:rPr lang="en-GB" sz="1600" dirty="0" smtClean="0"/>
              <a:t>  &lt;row&gt; &lt;</a:t>
            </a:r>
            <a:r>
              <a:rPr lang="en-GB" sz="1600" dirty="0" err="1" smtClean="0"/>
              <a:t>subjid</a:t>
            </a:r>
            <a:r>
              <a:rPr lang="en-GB" sz="1600" dirty="0" smtClean="0"/>
              <a:t>&gt;1&lt;/</a:t>
            </a:r>
            <a:r>
              <a:rPr lang="en-GB" sz="1600" dirty="0" err="1" smtClean="0"/>
              <a:t>subjid</a:t>
            </a:r>
            <a:r>
              <a:rPr lang="en-GB" sz="1600" dirty="0" smtClean="0"/>
              <a:t>&gt; &lt;age&gt;43&lt;/age&gt; &lt;sex&gt;male&lt;/sex&gt;&lt;/row&gt;</a:t>
            </a:r>
          </a:p>
          <a:p>
            <a:pPr marL="0" indent="0">
              <a:buNone/>
            </a:pPr>
            <a:r>
              <a:rPr lang="en-GB" sz="1600" dirty="0" smtClean="0"/>
              <a:t>  &lt;row&gt; &lt;</a:t>
            </a:r>
            <a:r>
              <a:rPr lang="en-GB" sz="1600" dirty="0" err="1" smtClean="0"/>
              <a:t>subjid</a:t>
            </a:r>
            <a:r>
              <a:rPr lang="en-GB" sz="1600" dirty="0" smtClean="0"/>
              <a:t>&gt;2&lt;/</a:t>
            </a:r>
            <a:r>
              <a:rPr lang="en-GB" sz="1600" dirty="0" err="1" smtClean="0"/>
              <a:t>subjid</a:t>
            </a:r>
            <a:r>
              <a:rPr lang="en-GB" sz="1600" dirty="0" smtClean="0"/>
              <a:t>&gt; &lt;age&gt;13&lt;/age&gt; &lt;sex&gt;female&lt;/sex&gt;&lt;/row&gt;</a:t>
            </a:r>
          </a:p>
          <a:p>
            <a:pPr marL="0" indent="0">
              <a:buNone/>
            </a:pPr>
            <a:r>
              <a:rPr lang="en-GB" sz="1600" dirty="0" smtClean="0"/>
              <a:t>  &lt;row&gt; &lt;</a:t>
            </a:r>
            <a:r>
              <a:rPr lang="en-GB" sz="1600" dirty="0" err="1" smtClean="0"/>
              <a:t>subjid</a:t>
            </a:r>
            <a:r>
              <a:rPr lang="en-GB" sz="1600" dirty="0" smtClean="0"/>
              <a:t>&gt;3&lt;/</a:t>
            </a:r>
            <a:r>
              <a:rPr lang="en-GB" sz="1600" dirty="0" err="1" smtClean="0"/>
              <a:t>subjid</a:t>
            </a:r>
            <a:r>
              <a:rPr lang="en-GB" sz="1600" dirty="0" smtClean="0"/>
              <a:t>&gt; &lt;age&gt;40&lt;/age&gt; &lt;sex&gt;male&lt;/sex&gt;&lt;/row&gt;</a:t>
            </a:r>
          </a:p>
          <a:p>
            <a:pPr marL="0" indent="0">
              <a:buNone/>
            </a:pPr>
            <a:r>
              <a:rPr lang="en-GB" sz="1600" dirty="0" smtClean="0"/>
              <a:t>&lt;/table&gt;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 smtClean="0"/>
              <a:t>&lt;</a:t>
            </a:r>
            <a:r>
              <a:rPr lang="en-GB" sz="1600" dirty="0"/>
              <a:t>subject&gt; </a:t>
            </a: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   &lt;</a:t>
            </a:r>
            <a:r>
              <a:rPr lang="en-GB" sz="1600" dirty="0"/>
              <a:t>value&gt;1&lt;/value&gt; &lt;value&gt;2&lt;/value&gt; &lt;value&gt;3&lt;/value</a:t>
            </a:r>
            <a:r>
              <a:rPr lang="en-GB" sz="1600" dirty="0" smtClean="0"/>
              <a:t>&gt;</a:t>
            </a:r>
          </a:p>
          <a:p>
            <a:pPr marL="0" indent="0">
              <a:buNone/>
            </a:pPr>
            <a:r>
              <a:rPr lang="en-GB" sz="1600" dirty="0" smtClean="0"/>
              <a:t>&lt;/</a:t>
            </a:r>
            <a:r>
              <a:rPr lang="en-GB" sz="1600" dirty="0"/>
              <a:t>subject&gt; </a:t>
            </a: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&lt;</a:t>
            </a:r>
            <a:r>
              <a:rPr lang="en-GB" sz="1600" dirty="0"/>
              <a:t>gender&gt; </a:t>
            </a: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   &lt;</a:t>
            </a:r>
            <a:r>
              <a:rPr lang="en-GB" sz="1600" dirty="0"/>
              <a:t>value&gt;male&lt;/value&gt; &lt;value&gt;female&lt;/value&gt; &lt;value&gt;male&lt;/value&gt; </a:t>
            </a: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&lt;/</a:t>
            </a:r>
            <a:r>
              <a:rPr lang="en-GB" sz="1600" dirty="0"/>
              <a:t>gender&gt;</a:t>
            </a:r>
            <a:endParaRPr lang="en-GB" sz="1600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own Arrow 3"/>
          <p:cNvSpPr/>
          <p:nvPr/>
        </p:nvSpPr>
        <p:spPr>
          <a:xfrm>
            <a:off x="3779912" y="3573016"/>
            <a:ext cx="484632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75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XSLT example – Part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000" dirty="0"/>
              <a:t>&lt;?xml version="1.0" encoding="UTF-8"?&gt;</a:t>
            </a:r>
          </a:p>
          <a:p>
            <a:pPr marL="0" indent="0">
              <a:buNone/>
            </a:pPr>
            <a:r>
              <a:rPr lang="en-GB" sz="1000" dirty="0"/>
              <a:t>&lt;</a:t>
            </a:r>
            <a:r>
              <a:rPr lang="en-GB" sz="1000" dirty="0" err="1"/>
              <a:t>xsl:stylesheet</a:t>
            </a:r>
            <a:r>
              <a:rPr lang="en-GB" sz="1000" dirty="0"/>
              <a:t> version="1.0"</a:t>
            </a:r>
          </a:p>
          <a:p>
            <a:pPr marL="0" indent="0">
              <a:buNone/>
            </a:pPr>
            <a:r>
              <a:rPr lang="en-GB" sz="1000" dirty="0" err="1"/>
              <a:t>xmlns:xsl</a:t>
            </a:r>
            <a:r>
              <a:rPr lang="en-GB" sz="1000" dirty="0"/>
              <a:t>="http://www.w3.org/1999/XSL/Transform"&gt;</a:t>
            </a:r>
          </a:p>
          <a:p>
            <a:pPr marL="0" indent="0">
              <a:buNone/>
            </a:pPr>
            <a:r>
              <a:rPr lang="en-GB" sz="1000" dirty="0" smtClean="0"/>
              <a:t>&lt;</a:t>
            </a:r>
            <a:r>
              <a:rPr lang="en-GB" sz="1000" dirty="0" err="1"/>
              <a:t>xsl:template</a:t>
            </a:r>
            <a:r>
              <a:rPr lang="en-GB" sz="1000" dirty="0"/>
              <a:t> match="/"&gt;</a:t>
            </a:r>
          </a:p>
          <a:p>
            <a:pPr marL="0" indent="0">
              <a:buNone/>
            </a:pPr>
            <a:endParaRPr lang="en-GB" sz="1000" dirty="0"/>
          </a:p>
          <a:p>
            <a:pPr marL="0" indent="0">
              <a:buNone/>
            </a:pPr>
            <a:r>
              <a:rPr lang="en-GB" sz="1000" dirty="0"/>
              <a:t>&lt;subject&gt; </a:t>
            </a:r>
          </a:p>
          <a:p>
            <a:pPr marL="0" indent="0">
              <a:buNone/>
            </a:pPr>
            <a:r>
              <a:rPr lang="en-GB" sz="1000" dirty="0"/>
              <a:t> </a:t>
            </a:r>
            <a:r>
              <a:rPr lang="en-GB" sz="1000" dirty="0" smtClean="0"/>
              <a:t>  &lt;</a:t>
            </a:r>
            <a:r>
              <a:rPr lang="en-GB" sz="1000" dirty="0" err="1" smtClean="0"/>
              <a:t>xsl:for-each</a:t>
            </a:r>
            <a:r>
              <a:rPr lang="en-GB" sz="1000" dirty="0" smtClean="0"/>
              <a:t> select="table/row"&gt;</a:t>
            </a:r>
          </a:p>
          <a:p>
            <a:pPr marL="0" indent="0">
              <a:buNone/>
            </a:pPr>
            <a:r>
              <a:rPr lang="en-GB" sz="1000" dirty="0" smtClean="0"/>
              <a:t>      &lt;value&gt;&lt;</a:t>
            </a:r>
            <a:r>
              <a:rPr lang="en-GB" sz="1000" dirty="0" err="1" smtClean="0"/>
              <a:t>xsl:value-of</a:t>
            </a:r>
            <a:r>
              <a:rPr lang="en-GB" sz="1000" dirty="0" smtClean="0"/>
              <a:t> select="</a:t>
            </a:r>
            <a:r>
              <a:rPr lang="en-GB" sz="1000" dirty="0" err="1" smtClean="0"/>
              <a:t>subjid</a:t>
            </a:r>
            <a:r>
              <a:rPr lang="en-GB" sz="1000" dirty="0" smtClean="0"/>
              <a:t>"/&gt;&lt;/value&gt;</a:t>
            </a:r>
          </a:p>
          <a:p>
            <a:pPr marL="0" indent="0">
              <a:buNone/>
            </a:pPr>
            <a:r>
              <a:rPr lang="en-GB" sz="1000" dirty="0" smtClean="0"/>
              <a:t>   &lt;/</a:t>
            </a:r>
            <a:r>
              <a:rPr lang="en-GB" sz="1000" dirty="0" err="1" smtClean="0"/>
              <a:t>xsl:for-each</a:t>
            </a:r>
            <a:r>
              <a:rPr lang="en-GB" sz="1000" dirty="0" smtClean="0"/>
              <a:t>&gt;</a:t>
            </a:r>
          </a:p>
          <a:p>
            <a:pPr marL="0" indent="0">
              <a:buNone/>
            </a:pPr>
            <a:r>
              <a:rPr lang="en-GB" sz="1000" dirty="0" smtClean="0"/>
              <a:t>&lt;/</a:t>
            </a:r>
            <a:r>
              <a:rPr lang="en-GB" sz="1000" dirty="0"/>
              <a:t>subject&gt;</a:t>
            </a:r>
          </a:p>
          <a:p>
            <a:pPr marL="0" indent="0">
              <a:buNone/>
            </a:pPr>
            <a:endParaRPr lang="en-GB" sz="1000" dirty="0"/>
          </a:p>
          <a:p>
            <a:pPr marL="0" indent="0">
              <a:buNone/>
            </a:pPr>
            <a:r>
              <a:rPr lang="en-GB" sz="1000" dirty="0"/>
              <a:t>&lt;gender&gt;</a:t>
            </a:r>
          </a:p>
          <a:p>
            <a:pPr marL="0" indent="0">
              <a:buNone/>
            </a:pPr>
            <a:r>
              <a:rPr lang="en-GB" sz="1000" dirty="0" smtClean="0"/>
              <a:t>   &lt;</a:t>
            </a:r>
            <a:r>
              <a:rPr lang="en-GB" sz="1000" dirty="0" err="1"/>
              <a:t>xsl:for-each</a:t>
            </a:r>
            <a:r>
              <a:rPr lang="en-GB" sz="1000" dirty="0"/>
              <a:t> select="table/row"&gt;</a:t>
            </a:r>
          </a:p>
          <a:p>
            <a:pPr marL="0" indent="0">
              <a:buNone/>
            </a:pPr>
            <a:r>
              <a:rPr lang="en-GB" sz="1000" dirty="0" smtClean="0"/>
              <a:t>      &lt;</a:t>
            </a:r>
            <a:r>
              <a:rPr lang="en-GB" sz="1000" dirty="0"/>
              <a:t>value&gt;&lt;</a:t>
            </a:r>
            <a:r>
              <a:rPr lang="en-GB" sz="1000" dirty="0" err="1"/>
              <a:t>xsl:value-of</a:t>
            </a:r>
            <a:r>
              <a:rPr lang="en-GB" sz="1000" dirty="0"/>
              <a:t> select="sex"/&gt;&lt;/value&gt;</a:t>
            </a:r>
          </a:p>
          <a:p>
            <a:pPr marL="0" indent="0">
              <a:buNone/>
            </a:pPr>
            <a:r>
              <a:rPr lang="en-GB" sz="1000" dirty="0" smtClean="0"/>
              <a:t>   &lt;/</a:t>
            </a:r>
            <a:r>
              <a:rPr lang="en-GB" sz="1000" dirty="0" err="1"/>
              <a:t>xsl:for-each</a:t>
            </a:r>
            <a:r>
              <a:rPr lang="en-GB" sz="1000" dirty="0"/>
              <a:t>&gt;</a:t>
            </a:r>
          </a:p>
          <a:p>
            <a:pPr marL="0" indent="0">
              <a:buNone/>
            </a:pPr>
            <a:r>
              <a:rPr lang="en-GB" sz="1000" dirty="0"/>
              <a:t>&lt;/gender&gt;</a:t>
            </a:r>
          </a:p>
          <a:p>
            <a:pPr marL="0" indent="0">
              <a:buNone/>
            </a:pPr>
            <a:endParaRPr lang="en-GB" sz="1000" dirty="0"/>
          </a:p>
          <a:p>
            <a:pPr marL="0" indent="0">
              <a:buNone/>
            </a:pPr>
            <a:r>
              <a:rPr lang="en-GB" sz="1000" dirty="0"/>
              <a:t>&lt;/</a:t>
            </a:r>
            <a:r>
              <a:rPr lang="en-GB" sz="1000" dirty="0" err="1"/>
              <a:t>xsl:template</a:t>
            </a:r>
            <a:r>
              <a:rPr lang="en-GB" sz="1000" dirty="0"/>
              <a:t>&gt;</a:t>
            </a:r>
          </a:p>
          <a:p>
            <a:pPr marL="0" indent="0">
              <a:buNone/>
            </a:pPr>
            <a:r>
              <a:rPr lang="en-GB" sz="1000" dirty="0" smtClean="0"/>
              <a:t>&lt;/</a:t>
            </a:r>
            <a:r>
              <a:rPr lang="en-GB" sz="1000" dirty="0" err="1"/>
              <a:t>xsl:stylesheet</a:t>
            </a:r>
            <a:r>
              <a:rPr lang="en-GB" sz="1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2283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XSD – A set of rules for an XML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XSD</a:t>
            </a:r>
            <a:r>
              <a:rPr lang="en-GB" dirty="0"/>
              <a:t> (XML Schema Definition), a recommendation of the World Wide Web Consortium (W3C), specifies how to formally describe the elements in an Extensible </a:t>
            </a:r>
            <a:r>
              <a:rPr lang="en-GB" dirty="0" err="1"/>
              <a:t>Markup</a:t>
            </a:r>
            <a:r>
              <a:rPr lang="en-GB" dirty="0"/>
              <a:t> Language (XML) document. It can be used by programmers to verify each piece of item content in a document</a:t>
            </a:r>
            <a:r>
              <a:rPr lang="en-GB" dirty="0" smtClean="0"/>
              <a:t>. – </a:t>
            </a:r>
            <a:r>
              <a:rPr lang="en-GB" i="1" dirty="0" smtClean="0"/>
              <a:t>Wikipedia</a:t>
            </a:r>
          </a:p>
          <a:p>
            <a:r>
              <a:rPr lang="en-GB" dirty="0" smtClean="0"/>
              <a:t>Means to check if your XML document will be accepted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237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53952"/>
            <a:ext cx="8821644" cy="4903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Rules for </a:t>
            </a:r>
            <a:r>
              <a:rPr lang="en-GB" dirty="0" err="1" smtClean="0"/>
              <a:t>EudraCT</a:t>
            </a:r>
            <a:r>
              <a:rPr lang="en-GB" dirty="0" smtClean="0"/>
              <a:t> AE data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125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simple.xml  -&gt; </a:t>
            </a:r>
            <a:r>
              <a:rPr lang="en-GB" dirty="0" err="1" smtClean="0"/>
              <a:t>simpleToEudract.xslt</a:t>
            </a:r>
            <a:r>
              <a:rPr lang="en-GB" dirty="0" smtClean="0"/>
              <a:t> -&gt;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33" y="1700808"/>
            <a:ext cx="8912104" cy="495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1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File to Upload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84784"/>
            <a:ext cx="8939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Upload Steps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eudract.ema.europa.eu/results-web/login/login.xhtml</a:t>
            </a:r>
            <a:r>
              <a:rPr lang="en-GB" dirty="0" smtClean="0"/>
              <a:t>  - the real thing</a:t>
            </a:r>
          </a:p>
          <a:p>
            <a:r>
              <a:rPr lang="en-GB" dirty="0">
                <a:hlinkClick r:id="rId3"/>
              </a:rPr>
              <a:t>https://eudract-training.ema.europa.eu/results-web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> -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522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Laptop</a:t>
            </a:r>
          </a:p>
          <a:p>
            <a:r>
              <a:rPr lang="en-GB" dirty="0" smtClean="0"/>
              <a:t>Choice of Stats software: </a:t>
            </a:r>
          </a:p>
          <a:p>
            <a:pPr lvl="1"/>
            <a:r>
              <a:rPr lang="en-GB" dirty="0" smtClean="0"/>
              <a:t>R, SAS, Stata</a:t>
            </a:r>
          </a:p>
          <a:p>
            <a:r>
              <a:rPr lang="en-GB" dirty="0" smtClean="0"/>
              <a:t>Download from </a:t>
            </a:r>
          </a:p>
          <a:p>
            <a:pPr lvl="1"/>
            <a:r>
              <a:rPr lang="en-GB" dirty="0" smtClean="0">
                <a:hlinkClick r:id="rId2"/>
              </a:rPr>
              <a:t>http://eudract-tool.medschl.cam.ac.uk</a:t>
            </a:r>
            <a:r>
              <a:rPr lang="en-GB" dirty="0" smtClean="0"/>
              <a:t> </a:t>
            </a:r>
          </a:p>
          <a:p>
            <a:r>
              <a:rPr lang="en-GB" dirty="0" smtClean="0"/>
              <a:t>Access to the </a:t>
            </a:r>
            <a:r>
              <a:rPr lang="en-GB" dirty="0" err="1" smtClean="0"/>
              <a:t>EudraCT</a:t>
            </a:r>
            <a:r>
              <a:rPr lang="en-GB" dirty="0" smtClean="0"/>
              <a:t> Training environment</a:t>
            </a:r>
          </a:p>
          <a:p>
            <a:pPr lvl="1"/>
            <a:r>
              <a:rPr lang="en-GB" dirty="0">
                <a:hlinkClick r:id="rId3"/>
              </a:rPr>
              <a:t>https://eudract-training.ema.europa.eu/results-web/login/login.xhtml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27" y="1052736"/>
            <a:ext cx="8753623" cy="566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1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5" y="899785"/>
            <a:ext cx="9041655" cy="584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50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84" y="1052736"/>
            <a:ext cx="8753623" cy="566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7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Input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Each row is one adverse event </a:t>
            </a:r>
          </a:p>
          <a:p>
            <a:pPr lvl="1"/>
            <a:r>
              <a:rPr lang="en-GB" dirty="0"/>
              <a:t> </a:t>
            </a:r>
            <a:r>
              <a:rPr lang="en-GB" dirty="0" smtClean="0"/>
              <a:t>(SAE is a subset of AE for this talk)</a:t>
            </a:r>
          </a:p>
          <a:p>
            <a:r>
              <a:rPr lang="en-GB" dirty="0" smtClean="0"/>
              <a:t>Numbers exposed in each group</a:t>
            </a:r>
          </a:p>
          <a:p>
            <a:pPr lvl="1"/>
            <a:r>
              <a:rPr lang="en-GB" dirty="0" smtClean="0"/>
              <a:t>(group = arm= treatment=…)</a:t>
            </a:r>
          </a:p>
          <a:p>
            <a:pPr lvl="1"/>
            <a:r>
              <a:rPr lang="en-GB" dirty="0" smtClean="0"/>
              <a:t>In case some patients are </a:t>
            </a:r>
            <a:r>
              <a:rPr lang="en-GB" dirty="0" smtClean="0"/>
              <a:t>event-free</a:t>
            </a:r>
            <a:r>
              <a:rPr lang="en-GB" dirty="0" smtClean="0"/>
              <a:t>.</a:t>
            </a:r>
          </a:p>
          <a:p>
            <a:r>
              <a:rPr lang="en-GB" dirty="0" smtClean="0"/>
              <a:t>Counts of deaths not recorded in the data !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0" y="1052736"/>
            <a:ext cx="9036496" cy="51245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MedDRA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5776" y="928670"/>
            <a:ext cx="5691717" cy="42687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539552" y="5543521"/>
            <a:ext cx="6768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Each Preferred Term (PT) has a Primary SOC, but may have other secondary options. </a:t>
            </a:r>
          </a:p>
          <a:p>
            <a:endParaRPr lang="en-GB" dirty="0"/>
          </a:p>
          <a:p>
            <a:r>
              <a:rPr lang="en-GB" dirty="0" smtClean="0"/>
              <a:t>Not a strict 1-Many hierarchy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473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Output – Top level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1481308"/>
            <a:ext cx="8126981" cy="464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4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Output – Group Level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9" y="1872741"/>
            <a:ext cx="8091373" cy="498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3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Output – Non Serious AE (part 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657584"/>
            <a:ext cx="7792422" cy="520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6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1887</TotalTime>
  <Words>943</Words>
  <Application>Microsoft Office PowerPoint</Application>
  <PresentationFormat>On-screen Show (4:3)</PresentationFormat>
  <Paragraphs>158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Arial Black</vt:lpstr>
      <vt:lpstr>Calibri</vt:lpstr>
      <vt:lpstr>Verdana</vt:lpstr>
      <vt:lpstr>Office Theme</vt:lpstr>
      <vt:lpstr>EudraCT Safety Data Tool</vt:lpstr>
      <vt:lpstr> Outline</vt:lpstr>
      <vt:lpstr>Requirements</vt:lpstr>
      <vt:lpstr>Input</vt:lpstr>
      <vt:lpstr>PowerPoint Presentation</vt:lpstr>
      <vt:lpstr>MedDRA</vt:lpstr>
      <vt:lpstr>Output – Top level </vt:lpstr>
      <vt:lpstr>Output – Group Level</vt:lpstr>
      <vt:lpstr>Output – Non Serious AE (part 1)</vt:lpstr>
      <vt:lpstr>Output – Non Serious AE (part 2)</vt:lpstr>
      <vt:lpstr>Output- Serious AE</vt:lpstr>
      <vt:lpstr>Website – http://eudract-tool.medschl.cam.ac.uk</vt:lpstr>
      <vt:lpstr>Interactive Session</vt:lpstr>
      <vt:lpstr>R</vt:lpstr>
      <vt:lpstr>SAS</vt:lpstr>
      <vt:lpstr>Stata</vt:lpstr>
      <vt:lpstr>Logic – Part 1 </vt:lpstr>
      <vt:lpstr>Logic Part 2: Serious &amp; Non-serious</vt:lpstr>
      <vt:lpstr>Github</vt:lpstr>
      <vt:lpstr>XML, XSLT, XSD</vt:lpstr>
      <vt:lpstr>XML Basics - Example</vt:lpstr>
      <vt:lpstr>XSLT – transforming the content</vt:lpstr>
      <vt:lpstr>Example Part 1</vt:lpstr>
      <vt:lpstr>XSLT example – Part 2</vt:lpstr>
      <vt:lpstr>XSD – A set of rules for an XML</vt:lpstr>
      <vt:lpstr>Rules for EudraCT AE data </vt:lpstr>
      <vt:lpstr>simple.xml  -&gt; simpleToEudract.xslt -&gt;</vt:lpstr>
      <vt:lpstr>File to Upload</vt:lpstr>
      <vt:lpstr>Upload Steps</vt:lpstr>
      <vt:lpstr>PowerPoint Presentation</vt:lpstr>
      <vt:lpstr>PowerPoint Presentation</vt:lpstr>
      <vt:lpstr>PowerPoint Presentation</vt:lpstr>
    </vt:vector>
  </TitlesOfParts>
  <Company>Cambridge University Hospitals NHS Foundation Trust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harrism5</dc:creator>
  <cp:lastModifiedBy>Simon Bond</cp:lastModifiedBy>
  <cp:revision>353</cp:revision>
  <dcterms:created xsi:type="dcterms:W3CDTF">2011-12-13T11:50:09Z</dcterms:created>
  <dcterms:modified xsi:type="dcterms:W3CDTF">2020-03-10T17:04:09Z</dcterms:modified>
</cp:coreProperties>
</file>